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94" r:id="rId2"/>
    <p:sldId id="295" r:id="rId3"/>
    <p:sldId id="312" r:id="rId4"/>
    <p:sldId id="287" r:id="rId5"/>
    <p:sldId id="309" r:id="rId6"/>
    <p:sldId id="310" r:id="rId7"/>
    <p:sldId id="311" r:id="rId8"/>
    <p:sldId id="268" r:id="rId9"/>
    <p:sldId id="296" r:id="rId10"/>
    <p:sldId id="318" r:id="rId11"/>
    <p:sldId id="302" r:id="rId12"/>
    <p:sldId id="304" r:id="rId13"/>
    <p:sldId id="307" r:id="rId14"/>
    <p:sldId id="289" r:id="rId15"/>
    <p:sldId id="31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am Borden" initials="AB" lastIdx="26" clrIdx="0"/>
  <p:cmAuthor id="1" name="nisha.jain" initials="nj" lastIdx="11" clrIdx="1"/>
  <p:cmAuthor id="2" name="Andrew Thorrens" initials="AT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9230"/>
    <a:srgbClr val="5C94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5482" autoAdjust="0"/>
  </p:normalViewPr>
  <p:slideViewPr>
    <p:cSldViewPr>
      <p:cViewPr>
        <p:scale>
          <a:sx n="100" d="100"/>
          <a:sy n="100" d="100"/>
        </p:scale>
        <p:origin x="-816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7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0"/>
      <c:rotY val="122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2589295903229487E-3"/>
          <c:w val="1"/>
          <c:h val="0.9977412010245709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Patients (Jan-Jun)</c:v>
                </c:pt>
              </c:strCache>
            </c:strRef>
          </c:tx>
          <c:dPt>
            <c:idx val="6"/>
            <c:bubble3D val="0"/>
            <c:explosion val="18"/>
          </c:dPt>
          <c:dLbls>
            <c:dLbl>
              <c:idx val="4"/>
              <c:layout>
                <c:manualLayout>
                  <c:x val="-9.1938678119780487E-2"/>
                  <c:y val="0.14683983795503822"/>
                </c:manualLayout>
              </c:layout>
              <c:tx>
                <c:rich>
                  <a:bodyPr/>
                  <a:lstStyle/>
                  <a:p>
                    <a:r>
                      <a:rPr lang="en-US" sz="9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Abdominal/</a:t>
                    </a:r>
                    <a:br>
                      <a:rPr lang="en-US" sz="9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</a:br>
                    <a:r>
                      <a:rPr lang="en-US" sz="9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Pelvic</a:t>
                    </a:r>
                    <a:r>
                      <a:rPr lang="en-US" sz="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
6%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1439393939394"/>
                  <c:y val="-2.8689375784548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Lower Respiratory</c:v>
                </c:pt>
                <c:pt idx="1">
                  <c:v>Genitourinary</c:v>
                </c:pt>
                <c:pt idx="2">
                  <c:v>GI/Biliary</c:v>
                </c:pt>
                <c:pt idx="3">
                  <c:v>Systemic</c:v>
                </c:pt>
                <c:pt idx="4">
                  <c:v>Abdom./Pelvic</c:v>
                </c:pt>
                <c:pt idx="5">
                  <c:v>Other*</c:v>
                </c:pt>
                <c:pt idx="6">
                  <c:v>Skin/Skin Structure</c:v>
                </c:pt>
              </c:strCache>
            </c:strRef>
          </c:cat>
          <c:val>
            <c:numRef>
              <c:f>Sheet1!$B$2:$B$8</c:f>
              <c:numCache>
                <c:formatCode>_(* #,##0_);_(* \(#,##0\);_(* "-"??_);_(@_)</c:formatCode>
                <c:ptCount val="7"/>
                <c:pt idx="0">
                  <c:v>2892883</c:v>
                </c:pt>
                <c:pt idx="1">
                  <c:v>1926259</c:v>
                </c:pt>
                <c:pt idx="2">
                  <c:v>1140276</c:v>
                </c:pt>
                <c:pt idx="3">
                  <c:v>818652</c:v>
                </c:pt>
                <c:pt idx="4">
                  <c:v>653346</c:v>
                </c:pt>
                <c:pt idx="5">
                  <c:v>978531</c:v>
                </c:pt>
                <c:pt idx="6">
                  <c:v>1665427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0"/>
      <c:rotY val="18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2587989754292901E-3"/>
          <c:w val="1"/>
          <c:h val="0.9977412010245709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Patients (Jan-Jun)</c:v>
                </c:pt>
              </c:strCache>
            </c:strRef>
          </c:tx>
          <c:dLbls>
            <c:dLbl>
              <c:idx val="0"/>
              <c:layout>
                <c:manualLayout>
                  <c:x val="0.23347502849121543"/>
                  <c:y val="-0.1199728110704612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2031425657560747"/>
                  <c:y val="9.014663502147865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12423687334300389"/>
                  <c:y val="-1.80982950164803E-2"/>
                </c:manualLayout>
              </c:layout>
              <c:tx>
                <c:rich>
                  <a:bodyPr/>
                  <a:lstStyle/>
                  <a:p>
                    <a:r>
                      <a:rPr lang="en-US" u="non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Skin/soft tissue inf - unspecified
5%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16592815342050318"/>
                  <c:y val="-0.222444076334778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1439393939394"/>
                  <c:y val="-2.8689375784548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 b="1" u="none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Cellulitis</c:v>
                </c:pt>
                <c:pt idx="1">
                  <c:v>Wound - traumatic</c:v>
                </c:pt>
                <c:pt idx="2">
                  <c:v>Wound - surgical</c:v>
                </c:pt>
                <c:pt idx="3">
                  <c:v>Abscess/boil/cyst</c:v>
                </c:pt>
                <c:pt idx="4">
                  <c:v>Skin/soft tissue inf - unspecified</c:v>
                </c:pt>
                <c:pt idx="5">
                  <c:v>Other**</c:v>
                </c:pt>
              </c:strCache>
            </c:strRef>
          </c:cat>
          <c:val>
            <c:numRef>
              <c:f>Sheet1!$B$2:$B$7</c:f>
              <c:numCache>
                <c:formatCode>_(* #,##0_);_(* \(#,##0\);_(* "-"??_);_(@_)</c:formatCode>
                <c:ptCount val="6"/>
                <c:pt idx="0">
                  <c:v>692742</c:v>
                </c:pt>
                <c:pt idx="1">
                  <c:v>194126</c:v>
                </c:pt>
                <c:pt idx="2">
                  <c:v>193735</c:v>
                </c:pt>
                <c:pt idx="3">
                  <c:v>155265</c:v>
                </c:pt>
                <c:pt idx="4">
                  <c:v>92124</c:v>
                </c:pt>
                <c:pt idx="5">
                  <c:v>356101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1D9C9DD-2EDE-4AAF-A5B8-C567ED2AD994}" type="datetimeFigureOut">
              <a:rPr lang="en-US" smtClean="0"/>
              <a:t>03/06/2014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A77E6D-D2E2-4BDF-9E15-5E29502183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7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01A77E6D-D2E2-4BDF-9E15-5E295021835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42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77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1" y="4416693"/>
            <a:ext cx="5608320" cy="41820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6" tIns="45553" rIns="91106" bIns="45553"/>
          <a:lstStyle/>
          <a:p>
            <a:endParaRPr lang="ja-JP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77E6D-D2E2-4BDF-9E15-5E295021835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53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/>
          <a:lstStyle/>
          <a:p>
            <a:fld id="{01A77E6D-D2E2-4BDF-9E15-5E295021835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304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77E6D-D2E2-4BDF-9E15-5E295021835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211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77E6D-D2E2-4BDF-9E15-5E295021835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15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9513" y="696913"/>
            <a:ext cx="4651375" cy="34877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1" y="4416691"/>
            <a:ext cx="5608320" cy="41820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6" tIns="45553" rIns="91106" bIns="45553"/>
          <a:lstStyle/>
          <a:p>
            <a:endParaRPr lang="ja-JP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9513" y="696913"/>
            <a:ext cx="4651375" cy="34877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1" y="4416691"/>
            <a:ext cx="5608320" cy="41820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1" tIns="45550" rIns="91101" bIns="45550"/>
          <a:lstStyle/>
          <a:p>
            <a:endParaRPr lang="ja-JP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15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52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B67F80-2E02-420F-BDF9-D418EA97AB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6129338"/>
            <a:ext cx="8229600" cy="423862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add sources here</a:t>
            </a:r>
          </a:p>
        </p:txBody>
      </p:sp>
    </p:spTree>
    <p:extLst>
      <p:ext uri="{BB962C8B-B14F-4D97-AF65-F5344CB8AC3E}">
        <p14:creationId xmlns:p14="http://schemas.microsoft.com/office/powerpoint/2010/main" val="69848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B67F80-2E02-420F-BDF9-D418EA97AB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6129338"/>
            <a:ext cx="8229600" cy="423862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add sources here</a:t>
            </a:r>
          </a:p>
        </p:txBody>
      </p:sp>
    </p:spTree>
    <p:extLst>
      <p:ext uri="{BB962C8B-B14F-4D97-AF65-F5344CB8AC3E}">
        <p14:creationId xmlns:p14="http://schemas.microsoft.com/office/powerpoint/2010/main" val="2269325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B67F80-2E02-420F-BDF9-D418EA97AB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6129338"/>
            <a:ext cx="8229600" cy="423862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add sources here</a:t>
            </a:r>
          </a:p>
        </p:txBody>
      </p:sp>
    </p:spTree>
    <p:extLst>
      <p:ext uri="{BB962C8B-B14F-4D97-AF65-F5344CB8AC3E}">
        <p14:creationId xmlns:p14="http://schemas.microsoft.com/office/powerpoint/2010/main" val="4229604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590375"/>
            <a:ext cx="762000" cy="244475"/>
          </a:xfrm>
          <a:prstGeom prst="rect">
            <a:avLst/>
          </a:prstGeom>
        </p:spPr>
        <p:txBody>
          <a:bodyPr/>
          <a:lstStyle/>
          <a:p>
            <a:fld id="{19B67F80-2E02-420F-BDF9-D418EA97AB5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6129338"/>
            <a:ext cx="8229600" cy="423862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add sources here</a:t>
            </a:r>
          </a:p>
        </p:txBody>
      </p:sp>
    </p:spTree>
    <p:extLst>
      <p:ext uri="{BB962C8B-B14F-4D97-AF65-F5344CB8AC3E}">
        <p14:creationId xmlns:p14="http://schemas.microsoft.com/office/powerpoint/2010/main" val="2217780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4188"/>
            <a:ext cx="8534400" cy="292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371600"/>
            <a:ext cx="8489950" cy="4495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42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3940"/>
          </a:xfrm>
          <a:prstGeom prst="rect">
            <a:avLst/>
          </a:prstGeom>
        </p:spPr>
        <p:txBody>
          <a:bodyPr lIns="82030" tIns="41015" rIns="82030" bIns="41015" anchor="b"/>
          <a:lstStyle>
            <a:lvl1pPr algn="l">
              <a:defRPr sz="2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4783"/>
            <a:ext cx="8229600" cy="4525963"/>
          </a:xfrm>
          <a:prstGeom prst="rect">
            <a:avLst/>
          </a:prstGeom>
        </p:spPr>
        <p:txBody>
          <a:bodyPr lIns="82030" tIns="41015" rIns="82030" bIns="41015"/>
          <a:lstStyle>
            <a:lvl1pPr marL="415843" indent="-213618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Arial" pitchFamily="34" charset="0"/>
              <a:buChar char="●"/>
              <a:defRPr lang="en-US" sz="13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15843" indent="-213618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Arial" pitchFamily="34" charset="0"/>
              <a:buChar char="−"/>
              <a:defRPr lang="en-US" sz="13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415843" indent="-213618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Arial" pitchFamily="34" charset="0"/>
              <a:buChar char="●"/>
              <a:defRPr lang="en-US" sz="13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501" indent="7124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Arial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415843" indent="-213618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Arial" pitchFamily="34" charset="0"/>
              <a:buChar char="●"/>
              <a:defRPr lang="en-US" sz="13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966894" indent="-307682"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915613" lvl="1" indent="-256402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Courier New" pitchFamily="49" charset="0"/>
              <a:buChar char="o"/>
            </a:pPr>
            <a:r>
              <a:rPr lang="en-US" dirty="0" smtClean="0"/>
              <a:t>Second level</a:t>
            </a:r>
          </a:p>
          <a:p>
            <a:pPr marL="1414271" lvl="3" indent="-256402" algn="l" defTabSz="456986" rtl="0" eaLnBrk="1" latinLnBrk="0" hangingPunct="1">
              <a:lnSpc>
                <a:spcPct val="150000"/>
              </a:lnSpc>
              <a:buClr>
                <a:srgbClr val="00A9F6"/>
              </a:buClr>
              <a:buSzPct val="100000"/>
              <a:buFont typeface="Courier New" pitchFamily="49" charset="0"/>
              <a:buChar char="o"/>
            </a:pPr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82030" tIns="41015" rIns="82030" bIns="41015"/>
          <a:lstStyle/>
          <a:p>
            <a:fld id="{FA73D24D-881D-094F-B4E2-62CEB625EE55}" type="datetime1">
              <a:rPr lang="en-US"/>
              <a:pPr/>
              <a:t>03/06/2014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82030" tIns="41015" rIns="82030" bIns="41015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6545" y="6199468"/>
            <a:ext cx="531091" cy="365125"/>
          </a:xfrm>
          <a:prstGeom prst="rect">
            <a:avLst/>
          </a:prstGeom>
        </p:spPr>
        <p:txBody>
          <a:bodyPr lIns="82058" tIns="41029" rIns="82058" bIns="41029"/>
          <a:lstStyle/>
          <a:p>
            <a:fld id="{1046E0F0-A629-AF47-82DD-3B28C859B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4603" y="911712"/>
            <a:ext cx="8247784" cy="378199"/>
          </a:xfrm>
          <a:prstGeom prst="rect">
            <a:avLst/>
          </a:prstGeom>
        </p:spPr>
        <p:txBody>
          <a:bodyPr lIns="82048" tIns="41025" rIns="82048" bIns="41025"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287731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85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630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2029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5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72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51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0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21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1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65992" y="1477107"/>
            <a:ext cx="8678008" cy="79132"/>
          </a:xfrm>
          <a:prstGeom prst="rect">
            <a:avLst/>
          </a:prstGeom>
          <a:gradFill>
            <a:gsLst>
              <a:gs pos="33000">
                <a:schemeClr val="accent6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8385587" y="0"/>
            <a:ext cx="758413" cy="30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9144" rIns="18288" bIns="9144">
            <a:spAutoFit/>
          </a:bodyPr>
          <a:lstStyle/>
          <a:p>
            <a:pPr algn="r" eaLnBrk="0" hangingPunct="0">
              <a:lnSpc>
                <a:spcPct val="85000"/>
              </a:lnSpc>
              <a:defRPr/>
            </a:pPr>
            <a:r>
              <a:rPr lang="en-US" altLang="en-US" sz="2200" b="1" dirty="0">
                <a:solidFill>
                  <a:prstClr val="white">
                    <a:lumMod val="65000"/>
                  </a:prstClr>
                </a:solidFill>
                <a:cs typeface="Calibri" pitchFamily="34" charset="0"/>
              </a:rPr>
              <a:t>CI-</a:t>
            </a:r>
            <a:fld id="{0400AF8B-818B-41F6-A97B-082BF34488A0}" type="slidenum">
              <a:rPr lang="en-US" altLang="en-US" sz="2200" b="1">
                <a:solidFill>
                  <a:prstClr val="white">
                    <a:lumMod val="65000"/>
                  </a:prstClr>
                </a:solidFill>
                <a:cs typeface="Calibri" pitchFamily="34" charset="0"/>
              </a:rPr>
              <a:pPr algn="r" eaLnBrk="0" hangingPunct="0">
                <a:lnSpc>
                  <a:spcPct val="85000"/>
                </a:lnSpc>
                <a:defRPr/>
              </a:pPr>
              <a:t>‹#›</a:t>
            </a:fld>
            <a:endParaRPr lang="en-US" altLang="en-US" sz="2200" b="1" dirty="0">
              <a:solidFill>
                <a:prstClr val="white">
                  <a:lumMod val="65000"/>
                </a:prstClr>
              </a:solidFill>
              <a:cs typeface="Calibri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67112" y="-58723"/>
            <a:ext cx="1205779" cy="215444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7F7F7F"/>
                </a:solidFill>
              </a:rPr>
              <a:t>WORKING DRAFT</a:t>
            </a:r>
          </a:p>
        </p:txBody>
      </p:sp>
    </p:spTree>
    <p:extLst>
      <p:ext uri="{BB962C8B-B14F-4D97-AF65-F5344CB8AC3E}">
        <p14:creationId xmlns:p14="http://schemas.microsoft.com/office/powerpoint/2010/main" val="100488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94" r:id="rId16"/>
    <p:sldLayoutId id="214748370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n-lt"/>
          <a:ea typeface="+mj-ea"/>
          <a:cs typeface="Calibr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"/>
        <a:defRPr sz="2800" b="0" kern="1200">
          <a:solidFill>
            <a:schemeClr val="tx1"/>
          </a:solidFill>
          <a:latin typeface="+mn-lt"/>
          <a:ea typeface="+mn-ea"/>
          <a:cs typeface="Calibr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–"/>
        <a:defRPr sz="2800" b="0" kern="1200">
          <a:solidFill>
            <a:schemeClr val="tx1"/>
          </a:solidFill>
          <a:latin typeface="+mn-lt"/>
          <a:ea typeface="+mn-ea"/>
          <a:cs typeface="Calibr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2800" b="0" kern="1200">
          <a:solidFill>
            <a:schemeClr val="tx1"/>
          </a:solidFill>
          <a:latin typeface="+mn-lt"/>
          <a:ea typeface="+mn-ea"/>
          <a:cs typeface="Calibr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–"/>
        <a:defRPr sz="2800" b="0" kern="1200">
          <a:solidFill>
            <a:schemeClr val="tx1"/>
          </a:solidFill>
          <a:latin typeface="+mn-lt"/>
          <a:ea typeface="+mn-ea"/>
          <a:cs typeface="Calibr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»"/>
        <a:defRPr sz="2800" b="0" kern="1200">
          <a:solidFill>
            <a:schemeClr val="tx1"/>
          </a:solidFill>
          <a:latin typeface="+mn-lt"/>
          <a:ea typeface="+mn-ea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676400"/>
            <a:ext cx="5657816" cy="1470025"/>
          </a:xfrm>
        </p:spPr>
        <p:txBody>
          <a:bodyPr>
            <a:noAutofit/>
          </a:bodyPr>
          <a:lstStyle/>
          <a:p>
            <a:r>
              <a:rPr lang="en-US" sz="3200" b="1" strike="sng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strike="sngStrike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solidFill>
                  <a:srgbClr val="5C92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ICD-10-PCS Code For the Administration of Dalbavancin</a:t>
            </a:r>
            <a:endParaRPr lang="en-US" sz="3200" b="1" strike="sngStrike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72202" cy="1066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Kenneth E. Johnson, PharmD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Vice President, Corporate Medical Affairs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Durata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Therapeutics, Inc</a:t>
            </a: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4648200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7BC142"/>
              </a:buClr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ICD-10-CM/PCS Coordination and Maintenance Committee Meeting</a:t>
            </a:r>
            <a:b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Centers for Medicare &amp; Medicaid Services (CMS)</a:t>
            </a:r>
          </a:p>
          <a:p>
            <a:pPr lvl="0">
              <a:buClr>
                <a:srgbClr val="7BC142"/>
              </a:buClr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19, 2014</a:t>
            </a: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30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10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 is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 First IV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Antibiotic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ABSSSI with a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Once-Weekly Dosage Regimen</a:t>
            </a:r>
            <a:b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 descr="Days in dosing regimen for dalbavancin" title="Dosing_day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024021"/>
              </p:ext>
            </p:extLst>
          </p:nvPr>
        </p:nvGraphicFramePr>
        <p:xfrm>
          <a:off x="1506208" y="1371600"/>
          <a:ext cx="7409192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614"/>
                <a:gridCol w="264614"/>
                <a:gridCol w="264614"/>
                <a:gridCol w="264614"/>
                <a:gridCol w="264614"/>
                <a:gridCol w="264614"/>
                <a:gridCol w="263717"/>
                <a:gridCol w="265511"/>
                <a:gridCol w="264614"/>
                <a:gridCol w="264614"/>
                <a:gridCol w="264614"/>
                <a:gridCol w="264614"/>
                <a:gridCol w="264614"/>
                <a:gridCol w="264614"/>
                <a:gridCol w="264614"/>
                <a:gridCol w="264614"/>
                <a:gridCol w="264614"/>
                <a:gridCol w="248563"/>
                <a:gridCol w="280665"/>
                <a:gridCol w="264614"/>
                <a:gridCol w="264614"/>
                <a:gridCol w="264614"/>
                <a:gridCol w="264614"/>
                <a:gridCol w="264614"/>
                <a:gridCol w="264614"/>
                <a:gridCol w="264614"/>
                <a:gridCol w="264614"/>
                <a:gridCol w="264614"/>
              </a:tblGrid>
              <a:tr h="121920">
                <a:tc gridSpan="28">
                  <a:txBody>
                    <a:bodyPr/>
                    <a:lstStyle/>
                    <a:p>
                      <a:pPr algn="ctr"/>
                      <a:r>
                        <a:rPr lang="en-US" sz="1300" u="sng" spc="3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en-US" sz="1300" u="sng" spc="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3" name="Picture 2" descr="Image representing intravenous IV bag for first dose of dalbavancin" title="IV-ba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68" y="2291968"/>
            <a:ext cx="256032" cy="416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0" y="2932837"/>
            <a:ext cx="1371599" cy="877163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</a:t>
            </a:r>
          </a:p>
          <a:p>
            <a:pPr algn="ctr"/>
            <a:endParaRPr lang="en-US" sz="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3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Dosing &amp; </a:t>
            </a:r>
          </a:p>
          <a:p>
            <a:pPr algn="ctr"/>
            <a:endParaRPr lang="en-US" sz="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3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Administration</a:t>
            </a:r>
            <a:endParaRPr lang="en-US" sz="13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3037848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Image representing infusion #1 and time" title="infusion_time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619" y="3808084"/>
            <a:ext cx="606174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66800" y="4242403"/>
            <a:ext cx="1371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30-minute infusion through IV catheter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 descr="line connecting first dosing of dalbavancin to second dose 7 days later" title="treatment_1_to_2"/>
          <p:cNvCxnSpPr/>
          <p:nvPr/>
        </p:nvCxnSpPr>
        <p:spPr>
          <a:xfrm flipV="1">
            <a:off x="2057400" y="3299458"/>
            <a:ext cx="3048000" cy="307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Image representing intravenous IV bag for second dose of dalbavancin" title="IV-bag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71496"/>
            <a:ext cx="256032" cy="43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" name="TextBox 128"/>
          <p:cNvSpPr txBox="1"/>
          <p:nvPr/>
        </p:nvSpPr>
        <p:spPr>
          <a:xfrm>
            <a:off x="5186409" y="3037848"/>
            <a:ext cx="548640" cy="5232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1" name="Picture 3" descr="Image representing infusion and time #2" title="Infusion_time_2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220" y="3775023"/>
            <a:ext cx="606174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4805420" y="4232223"/>
            <a:ext cx="1371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30-minute infusion through IV catheter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 descr="Line representing time after second dose of dalbavancin on day 8" title="time_after_second_treatment"/>
          <p:cNvCxnSpPr/>
          <p:nvPr/>
        </p:nvCxnSpPr>
        <p:spPr>
          <a:xfrm>
            <a:off x="5719809" y="3343422"/>
            <a:ext cx="30480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5410200"/>
            <a:ext cx="8763000" cy="954107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recommended dosage regimen for dalbavancin in adult patients with ABSSSI is 1000 mg on Day 1 and 500 mg on Day 8, administered via an intravenous (IV) catheter over 30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clinical trials, dalbavancin was primarily delivered via peripheral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line; however, 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administration via central line may be clinically appropriate under certain circumstances or preferred by the physician or patient </a:t>
            </a:r>
          </a:p>
        </p:txBody>
      </p:sp>
    </p:spTree>
    <p:extLst>
      <p:ext uri="{BB962C8B-B14F-4D97-AF65-F5344CB8AC3E}">
        <p14:creationId xmlns:p14="http://schemas.microsoft.com/office/powerpoint/2010/main" val="304019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11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Use in Special Populations &amp; Contraindications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547576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dosage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regimen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for dalbavancin should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be reduced to 750 mg on Day 1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375 mg on Day 8 in patients with chronic renal impairment whose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creatinine clearance is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&lt;30 mL/min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who are not receiving regularly scheduled renal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dialysis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 dose adjustment for patients with mild hepatic impairment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Pregnancy: Category C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Of the adult patients (n=1778) treated with dalbavancin in Phase 2/3 clinical trials, efficacy &amp; tolerability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were similar to comparator regardless of age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Safety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efficacy in pediatric patients have not been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established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Dalbavancin is contraindicated in patients with known hypersensitivity to dalbavancin or any of its components  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 data are available on cross-reactivity between dalbavancin and other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glycopeptides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including vancomycin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0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12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and Safety Overview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01000" cy="494211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Dalbavancin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achieved the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primary non-inferiority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endpoints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 multiple Phase 3 ABSSSI clinical trials when tested against presently approved and appropriate standard-of-care comparators in relevant indications and patient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fficacy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was durable when patients were followed for as long as 70 days after initiation of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Safety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tolerability were acceptable relative to each of the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comparators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Adverse events occurred less frequently in the dalbavancin treated patients and no dose-limiting toxicity was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duration of adverse events was similar to that of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comparators and late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onset adverse events were not identified as a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concern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Demonstrated consistent safety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efficacy in relevant subpopulations, such as the elderly and diabetic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22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13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0400"/>
            <a:ext cx="7543800" cy="7874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Safety Profile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566446"/>
            <a:ext cx="5802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PHASE 2/3 DATA IN DALBAVANCIN CLINICAL PROGRAM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 descr="Table showing prevalence of adverse events occurring in greater than 2 percent of patients within all dalbavancin cllinical trials" title="Trial_adverse_event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979391"/>
              </p:ext>
            </p:extLst>
          </p:nvPr>
        </p:nvGraphicFramePr>
        <p:xfrm>
          <a:off x="533401" y="2209800"/>
          <a:ext cx="7924799" cy="171745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{68D230F3-CF80-4859-8CE7-A43EE81993B5}</a:tableStyleId>
              </a:tblPr>
              <a:tblGrid>
                <a:gridCol w="1998427"/>
                <a:gridCol w="2825363"/>
                <a:gridCol w="1929516"/>
                <a:gridCol w="1171493"/>
              </a:tblGrid>
              <a:tr h="697469">
                <a:tc>
                  <a:txBody>
                    <a:bodyPr/>
                    <a:lstStyle/>
                    <a:p>
                      <a:pPr marL="404813" marR="0" indent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Adverse Event*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Dalbavancin, n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N=1778)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Comparator, n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N=1224)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value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99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Nausea</a:t>
                      </a:r>
                      <a:endParaRPr lang="en-US" sz="1600" kern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49 (2.8)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40 (3.3)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0.441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9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Diarrhoea</a:t>
                      </a:r>
                      <a:endParaRPr lang="en-US" sz="1600" kern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45 (2.5)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45 (3.7)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0.081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9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Pruritus</a:t>
                      </a:r>
                      <a:endParaRPr lang="en-US" sz="1600" kern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11 (0.6)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 23 (1.9)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</a:t>
                      </a:r>
                      <a:endParaRPr lang="en-US" sz="16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52680" y="4267200"/>
            <a:ext cx="7905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*Defined as treatment-related adverse events occurring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&gt;2% of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subjects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any dosing subgroup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018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14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29" name="SlideTitle" descr="&lt;tags&gt;&lt;tag n=&quot;TagName&quot; v=&quot;SlideTitle&quot; /&gt;&lt;tag n=&quot;Top&quot; v=&quot;36.37504&quot; /&gt;&lt;tag n=&quot;Left&quot; v=&quot;35.62504&quot; /&gt;&lt;tag n=&quot;Height&quot; v=&quot;27.37496&quot; /&gt;&lt;tag n=&quot;Width&quot; v=&quot;568.5&quot; /&gt;&lt;/tags&gt;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391400" cy="875287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Dalbavancin: Potential Impact On Current Standard Of Care in ABSSSI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447800"/>
            <a:ext cx="8447314" cy="440042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to current standard of care administered once or twice per day, once-weekly dalbavancin has the potential to streamline process of care and lower total cost of care in both inpatient and outpatient treatment settings via: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Reduction in length of stay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mergency department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and/or inpatient)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Avoidable admissions including skilled nursing facility stays for IV antibiotic dosing following a hospitalization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risk of readmission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Avoidance of potential complications (i.e., PICC)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en-U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patient experience of care will also be improved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for indwelling catheter (i.e., PICC)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Built-in adherence to therapeutic regimen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 patient disruption, inconvenience and multiple</a:t>
            </a:r>
            <a:b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of care options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doses of dalbavancin v. 28 doses of vancomycin</a:t>
            </a:r>
          </a:p>
          <a:p>
            <a:pPr>
              <a:spcBef>
                <a:spcPts val="600"/>
              </a:spcBef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634532" y="3124200"/>
            <a:ext cx="2357068" cy="2806003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01811" tIns="50906" rIns="0" bIns="0">
            <a:spAutoFit/>
          </a:bodyPr>
          <a:lstStyle>
            <a:lvl1pPr marL="342860" indent="-342860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63" indent="-285717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7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3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9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545">
              <a:spcBef>
                <a:spcPct val="50000"/>
              </a:spcBef>
              <a:buClr>
                <a:schemeClr val="tx2"/>
              </a:buClr>
              <a:buSzPct val="130000"/>
              <a:buNone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PICC Avoidance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9063" indent="-119063" defTabSz="913545">
              <a:spcBef>
                <a:spcPct val="500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Eliminates need for PICC line for post-acute setting IV antibiotic administration</a:t>
            </a:r>
          </a:p>
          <a:p>
            <a:pPr marL="119063" indent="-119063" defTabSz="913545">
              <a:spcBef>
                <a:spcPct val="500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Avoids possible complications 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with PICC lines (i.e., venous thrombus, declotting procedures, readmissions)</a:t>
            </a:r>
          </a:p>
          <a:p>
            <a:pPr marL="119063" indent="-119063" defTabSz="913545">
              <a:spcBef>
                <a:spcPct val="500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407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15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ICD-10-PCS</a:t>
            </a:r>
            <a:endParaRPr lang="en-US" sz="2800" strike="sngStrike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798808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the following new ICD-10-PCS codes to capture the administration of dalbavancin by creating a new, separate qualifier in table 3E0 as is shown below. This option is limited to 3 Peripheral Vein and 4 Central Vein body part values and a percutaneous approach.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4992469"/>
            <a:ext cx="8014119" cy="92333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Durata recommends the creation of a new ICD-10-PCS qualifier in order to identify the administration of dalbavancin for NTAP purposes on inpatient claims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CONFIDENTIAL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2" name="Object 11" descr="Image showing table for ICD-10 recommendation&#10;" title="ICD10_recommendation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423504"/>
              </p:ext>
            </p:extLst>
          </p:nvPr>
        </p:nvGraphicFramePr>
        <p:xfrm>
          <a:off x="819104" y="2438400"/>
          <a:ext cx="8198795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Document" r:id="rId3" imgW="6000415" imgH="1947481" progId="Word.Document.12">
                  <p:embed/>
                </p:oleObj>
              </mc:Choice>
              <mc:Fallback>
                <p:oleObj name="Document" r:id="rId3" imgW="6000415" imgH="19474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9104" y="2438400"/>
                        <a:ext cx="8198795" cy="266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17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2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Title" descr="&lt;tags&gt;&lt;tag n=&quot;TagName&quot; v=&quot;SlideTitle&quot; /&gt;&lt;tag n=&quot;Top&quot; v=&quot;36.37504&quot; /&gt;&lt;tag n=&quot;Left&quot; v=&quot;35.62504&quot; /&gt;&lt;tag n=&quot;Height&quot; v=&quot;27.37496&quot; /&gt;&lt;tag n=&quot;Width&quot; v=&quot;568.5&quot; /&gt;&lt;/tags&gt;"/>
          <p:cNvSpPr>
            <a:spLocks noGrp="1" noChangeArrowheads="1"/>
          </p:cNvSpPr>
          <p:nvPr>
            <p:ph type="title"/>
          </p:nvPr>
        </p:nvSpPr>
        <p:spPr>
          <a:xfrm>
            <a:off x="642944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altLang="ja-JP" sz="3200" strike="sngStrik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6" y="1600200"/>
            <a:ext cx="8229600" cy="48006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Coding Issue</a:t>
            </a:r>
            <a:endParaRPr lang="en-US" sz="2000" strike="sngStrik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Durata Therapeutics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ABSSSI: Unmet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medical need for the treatment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bacterial skin and skin structure infections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Dalbavancin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Dosing and Administration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and Safety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 therapy and its role in ABSSSI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ABSSSI and ICD-10 Considerations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944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3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5C92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Coding Issue</a:t>
            </a:r>
            <a:endParaRPr lang="en-US" sz="2800" strike="sngStrike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80060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Issue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There is not a unique ICD-10-PCS code to describe the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intravenous (IV)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administration of dalbavancin to treat patients with acute bacterial skin and skin structure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infections (ABSSSI)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caused by Gram-positive bacteria, such as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S. aureus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including Methicillin-Resistant and multi-drug resistant strains, and certain streptococcal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species.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Technology Application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Durata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Therapeutics, Inc.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submitted a New Technology Add-On Payment application for dalbavancin for fiscal year (FY) 2015.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Food and Drug Administration (FDA) Approval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New Drug Application (NDA) for dalbavancin was submitted to the FDA on September 26, 2013. Based on PDUFA regulations, the target date of regulatory approval is May 26, 2014. </a:t>
            </a:r>
          </a:p>
        </p:txBody>
      </p:sp>
    </p:spTree>
    <p:extLst>
      <p:ext uri="{BB962C8B-B14F-4D97-AF65-F5344CB8AC3E}">
        <p14:creationId xmlns:p14="http://schemas.microsoft.com/office/powerpoint/2010/main" val="58483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4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84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5C94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Durata Therapeutics: Introduction</a:t>
            </a:r>
            <a:endParaRPr lang="en-US" sz="2800" dirty="0">
              <a:solidFill>
                <a:srgbClr val="5C94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82000" cy="49530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Durata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Therapeutics, Inc., (“Durata”) is a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pharmaceutical company focused on the development and commercialization of therapeutic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advance patient care in infectious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Established in 2009, Durata became a publicly traded company (NASDQ: DRTX) in March 2012 and is headquartered in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Chicago,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Durata is initially developing dalbavancin, an IV antibiotic product candidate, for the treatment of acute bacterial skin and skin structure infections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(ABSSSI)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is investing in high-unmet need indications </a:t>
            </a:r>
            <a:endParaRPr lang="en-US" sz="1800" strike="sngStrike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 received a Qualified Infectious Disease Product (QIDP) designation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FDA on Nov 5, 2012.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is among the first anti-infective agents to receive QIDP designation through the new Generating Antibiotic Incentives (GAIN) statute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QIDP designation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dalbavancin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review by the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FDA and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eligibility for fast-track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308933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5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543800" cy="76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ABSSSI Indication: FDA Criteria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264231" cy="5257800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ABSSSI are serious, bacterial infections of the skin with a lesion size area of at least 75 cm</a:t>
            </a:r>
            <a:r>
              <a:rPr lang="en-US" sz="1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lvl="1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Infection types</a:t>
            </a:r>
          </a:p>
          <a:p>
            <a:pPr lvl="2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Cellulitis/erysipelas</a:t>
            </a:r>
          </a:p>
          <a:p>
            <a:pPr lvl="2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Wound infection (traumatic or surgical site)</a:t>
            </a:r>
          </a:p>
          <a:p>
            <a:pPr lvl="2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Major cutaneous abscess</a:t>
            </a:r>
          </a:p>
          <a:p>
            <a:pPr lvl="1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Accompanied by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Clr>
                <a:srgbClr val="5C9230"/>
              </a:buClr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Fever</a:t>
            </a:r>
          </a:p>
          <a:p>
            <a:pPr lvl="2">
              <a:buClr>
                <a:srgbClr val="5C9230"/>
              </a:buClr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Leukocytosis</a:t>
            </a:r>
          </a:p>
          <a:p>
            <a:pPr lvl="2">
              <a:buClr>
                <a:srgbClr val="5C9230"/>
              </a:buClr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And/or increased immature neutrophils</a:t>
            </a:r>
          </a:p>
          <a:p>
            <a:pPr lvl="2">
              <a:buClr>
                <a:srgbClr val="5C9230"/>
              </a:buClr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Each consistent with values defining the systemic inflammatory response syndrome [SIRS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Pathogens include Staphylococcus aureus and streptococci, mainly Streptococcus pyogenes</a:t>
            </a:r>
          </a:p>
          <a:p>
            <a:pPr lvl="1">
              <a:buClr>
                <a:srgbClr val="5C9230"/>
              </a:buClr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Over 50% of S. aureus involved in ABSSSI is methicillin-resistant (MRSA)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Image of FDA Guidance for Industry on developing drugs for treatment of ABSSSI" title="FDA_ABSSSI_Guida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41437"/>
            <a:ext cx="2540343" cy="379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99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6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84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ABSSSI: The Unmet Medical Need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9013"/>
            <a:ext cx="8686800" cy="51069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Antimicrobial therapy practice patterns in ABSSSI:</a:t>
            </a:r>
            <a:endParaRPr lang="en-US" sz="1600" baseline="30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 vancomycin used in 75% patients</a:t>
            </a: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 is administered intravenously during an inpatient stay; 50% through peripherally inserted central catheter (PICC)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otal duration of therapy (inpatient and outpatient) ranges 10 - 17 days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discharge, patients will continue with IV therapy or switch to oral treatment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Issues with existing options include: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aily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dosing limits potential for outpatient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with existing IV therapies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Vancomycin: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efficacy concerns at higher minimum inhibitory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 (MIC);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dose limiting toxicities require drug monitoring</a:t>
            </a:r>
          </a:p>
          <a:p>
            <a:pPr lvl="1">
              <a:spcBef>
                <a:spcPts val="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Daptomycin: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development of resistance on therapy;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rhabdomyolysis </a:t>
            </a:r>
          </a:p>
          <a:p>
            <a:pPr lvl="1">
              <a:spcBef>
                <a:spcPts val="0"/>
              </a:spcBef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Linezolid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mitochondrial toxicity limits duration of treatment; serotonin syndrome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liability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challenges and unmet needs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failure (treatment failure, recurrence or readmission within 30 days) observed in 12% of ABSSSI patients</a:t>
            </a:r>
            <a:endParaRPr lang="en-US" sz="16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63% of clinical failures with cellulitis cohort discharged on oral trimethoprim-sulfamethoxazole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PICC poses additional risks and complications </a:t>
            </a: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risk of bloodstream infection and venous thrombus formation</a:t>
            </a: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department visit (2%), re-hospitalization (1%), PICC replacement and fluoroscopic confirmation (5%), physician visit (17%), declotting procedure (7%) and administration of tissue plasminogen activator (7%)</a:t>
            </a:r>
          </a:p>
          <a:p>
            <a:pPr lvl="1"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88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7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311472" y="304800"/>
            <a:ext cx="8534400" cy="99923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Hospital Incidence of Acute Bacterial Skin and Skin Structure Infections (ABSSSI)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178129" cy="5115693"/>
          </a:xfrm>
        </p:spPr>
        <p:txBody>
          <a:bodyPr>
            <a:normAutofit/>
          </a:bodyPr>
          <a:lstStyle/>
          <a:p>
            <a:pPr>
              <a:buClr>
                <a:srgbClr val="5C923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U.S. hospitals treat ~18 million </a:t>
            </a:r>
            <a:b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annually for infections</a:t>
            </a:r>
          </a:p>
          <a:p>
            <a:pPr>
              <a:buClr>
                <a:srgbClr val="5C923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ABSSSI accounts for ~17% of </a:t>
            </a:r>
            <a:b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infections, or 3.3M patients</a:t>
            </a:r>
            <a:r>
              <a:rPr lang="en-US" sz="180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5C923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ABSSSI represents ~3% of</a:t>
            </a:r>
            <a:b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admissions</a:t>
            </a:r>
            <a:r>
              <a:rPr lang="en-US" sz="180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Clr>
                <a:srgbClr val="5C9230"/>
              </a:buClr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688750" y="6400800"/>
            <a:ext cx="8229600" cy="4238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Sources: </a:t>
            </a:r>
            <a:r>
              <a:rPr lang="en-US" sz="7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AMR Hospital Antibiotic Market Guide - Book 2: Diagnosis and Surgery Reports, January 2010 – June 2010.</a:t>
            </a:r>
            <a:r>
              <a:rPr lang="en-US" sz="7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HCUP Data 2009. *Other categories include fevers of unknown origin, upper respiratory, bone/joint, non-surgical prophylaxis, CNS, cardiovascular and eye infections. **Other diagnoses include ulcer - diabetic foot/leg, ulcer - decubitus, gangrene, dental, burn, mastitis and lymphadenitis/lymphangitis.</a:t>
            </a:r>
          </a:p>
          <a:p>
            <a:pPr marL="0" indent="0">
              <a:buNone/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rapezoid 3" descr="Showing Expansion of ABSSSI Slice of Pie Chart" title="Expansion_of_ABSSSI_Pie"/>
          <p:cNvSpPr/>
          <p:nvPr/>
        </p:nvSpPr>
        <p:spPr>
          <a:xfrm rot="16048687">
            <a:off x="3802631" y="3341047"/>
            <a:ext cx="2822146" cy="2704755"/>
          </a:xfrm>
          <a:prstGeom prst="trapezoid">
            <a:avLst>
              <a:gd name="adj" fmla="val 2756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061857" y="1371600"/>
            <a:ext cx="3853543" cy="1380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95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5000"/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SzPct val="95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5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SzPct val="95000"/>
              <a:buFont typeface="Wingdings" pitchFamily="2" charset="2"/>
              <a:buChar char="Ø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C923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~1.3M </a:t>
            </a:r>
            <a:r>
              <a:rPr lang="en-US" sz="1800" dirty="0" smtClean="0"/>
              <a:t>(39%) of 3.3M ABSSSI </a:t>
            </a:r>
            <a:r>
              <a:rPr lang="en-US" sz="1800" dirty="0"/>
              <a:t>patients </a:t>
            </a:r>
            <a:r>
              <a:rPr lang="en-US" sz="1800" dirty="0" smtClean="0"/>
              <a:t>are </a:t>
            </a:r>
            <a:r>
              <a:rPr lang="en-US" sz="1800" dirty="0"/>
              <a:t>≥ 65 years of </a:t>
            </a:r>
            <a:r>
              <a:rPr lang="en-US" sz="1800" dirty="0" smtClean="0"/>
              <a:t>age</a:t>
            </a:r>
            <a:r>
              <a:rPr lang="en-US" sz="1800" baseline="30000" dirty="0" smtClean="0"/>
              <a:t>1</a:t>
            </a:r>
            <a:endParaRPr lang="en-US" sz="1800" baseline="30000" dirty="0"/>
          </a:p>
          <a:p>
            <a:pPr>
              <a:buClr>
                <a:srgbClr val="5C923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C</a:t>
            </a:r>
            <a:r>
              <a:rPr lang="en-US" sz="1800" dirty="0" smtClean="0"/>
              <a:t>ellulitis </a:t>
            </a:r>
            <a:r>
              <a:rPr lang="en-US" sz="1800" dirty="0"/>
              <a:t>and wound </a:t>
            </a:r>
            <a:r>
              <a:rPr lang="en-US" sz="1800" dirty="0" smtClean="0"/>
              <a:t>infections comprise the majority of clinical presentations</a:t>
            </a:r>
            <a:endParaRPr lang="en-US" sz="1800" baseline="30000" dirty="0"/>
          </a:p>
        </p:txBody>
      </p:sp>
      <p:graphicFrame>
        <p:nvGraphicFramePr>
          <p:cNvPr id="10" name="Chart 9" descr="Pie Chart of types of infections treated by US hospitals" title="Breakout_of_hospital_treatment_of_infections"/>
          <p:cNvGraphicFramePr/>
          <p:nvPr>
            <p:extLst>
              <p:ext uri="{D42A27DB-BD31-4B8C-83A1-F6EECF244321}">
                <p14:modId xmlns:p14="http://schemas.microsoft.com/office/powerpoint/2010/main" val="1072444642"/>
              </p:ext>
            </p:extLst>
          </p:nvPr>
        </p:nvGraphicFramePr>
        <p:xfrm>
          <a:off x="304800" y="2934629"/>
          <a:ext cx="4191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 descr="Types of ABSSSI treated by hospitals in the US&#10;" title="Types_of_ABSSSI_treated"/>
          <p:cNvGraphicFramePr/>
          <p:nvPr>
            <p:extLst>
              <p:ext uri="{D42A27DB-BD31-4B8C-83A1-F6EECF244321}">
                <p14:modId xmlns:p14="http://schemas.microsoft.com/office/powerpoint/2010/main" val="2097261355"/>
              </p:ext>
            </p:extLst>
          </p:nvPr>
        </p:nvGraphicFramePr>
        <p:xfrm>
          <a:off x="5158979" y="3071812"/>
          <a:ext cx="3756421" cy="3012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8236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8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Title" descr="&lt;tags&gt;&lt;tag n=&quot;TagName&quot; v=&quot;SlideTitle&quot; /&gt;&lt;tag n=&quot;Top&quot; v=&quot;36.37504&quot; /&gt;&lt;tag n=&quot;Left&quot; v=&quot;35.62504&quot; /&gt;&lt;tag n=&quot;Height&quot; v=&quot;27.37496&quot; /&gt;&lt;tag n=&quot;Width&quot; v=&quot;568.5&quot; /&gt;&lt;/tags&gt;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391400" cy="875287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Dalbavancin: Overview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219200"/>
            <a:ext cx="8039600" cy="52578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Dalbavancin is a semisynthetic lipoglycopeptide intravenous (IV) antibiotic that interferes with cell wall synthesis which results in bacterial cell death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Administered as a once-weekly 30 minute IV infusion 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pharmacokinetic profile of dalbavancin demonstrates rapid bactericidal activity that is potent and sustained against serious gram-positive infections including MRSA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Dalbavancin’s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long half-life provides a once-weekly treatment regimen and bactericidal concentrations are sustained throughout the dosing interval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Once-weekly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dosing allows for the discontinuation of IV access with its attendant risks of line-related thrombosis and infection</a:t>
            </a:r>
            <a:endParaRPr lang="en-US" sz="18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complete course of therapy (14 days) consists of two doses of dalbavancin administered on Day 1 and Day 8</a:t>
            </a:r>
          </a:p>
          <a:p>
            <a:pPr>
              <a:spcBef>
                <a:spcPts val="600"/>
              </a:spcBef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8400" y="5486400"/>
            <a:ext cx="8017565" cy="323165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Dalbavancin will be administered in both inpatient and outpatient settings of care</a:t>
            </a:r>
            <a:endParaRPr 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988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794175" y="235136"/>
            <a:ext cx="1001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B0F95ED-6C93-45A1-A0B4-994793A27A31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/>
              <a:t>9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Indication and Usage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419600" cy="48006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DALVANCE™ (dalbavancin) for injection is indicated for the treatment of adult patients with acute bacterial skin and skin structure infections (ABSSSI) caused by susceptible strains of the following Gram-positive microorganisms: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Staphylococcus aureus (including MSSA and MRSA)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Streptococcus pyogenes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Streptococcus agalactiae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Streptococcus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anginosus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group (including S.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anginosus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S.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intermedius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S.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constellatus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1261646"/>
            <a:ext cx="2839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Product Packaging</a:t>
            </a:r>
            <a:endParaRPr lang="en-US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Proposed product packaging image for Dalvance (dalbavancin)" title="Dalvance_proposed_packag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6"/>
          <a:stretch/>
        </p:blipFill>
        <p:spPr bwMode="auto">
          <a:xfrm>
            <a:off x="6019800" y="1676400"/>
            <a:ext cx="2533650" cy="4648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02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S" val="&lt;tags&gt;&lt;tag n=&quot;id&quot; v=&quot;5&quot; /&gt;&lt;tag n=&quot;name&quot; v=&quot;TitleOnly&quot; /&gt;&lt;/tags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S" val="&lt;tags&gt;&lt;tag n=&quot;id&quot; v=&quot;5&quot; /&gt;&lt;tag n=&quot;name&quot; v=&quot;TitleOnly&quot; /&gt;&lt;/tags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S" val="&lt;tags&gt;&lt;tag n=&quot;id&quot; v=&quot;5&quot; /&gt;&lt;tag n=&quot;name&quot; v=&quot;TitleOnly&quot; /&gt;&lt;/tags&gt;"/>
</p:tagLst>
</file>

<file path=ppt/theme/theme1.xml><?xml version="1.0" encoding="utf-8"?>
<a:theme xmlns:a="http://schemas.openxmlformats.org/drawingml/2006/main" name="Durata template">
  <a:themeElements>
    <a:clrScheme name="Custom 17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7BC142"/>
      </a:accent1>
      <a:accent2>
        <a:srgbClr val="D65700"/>
      </a:accent2>
      <a:accent3>
        <a:srgbClr val="2893FF"/>
      </a:accent3>
      <a:accent4>
        <a:srgbClr val="6633FF"/>
      </a:accent4>
      <a:accent5>
        <a:srgbClr val="800080"/>
      </a:accent5>
      <a:accent6>
        <a:srgbClr val="7F7F7F"/>
      </a:accent6>
      <a:hlink>
        <a:srgbClr val="849219"/>
      </a:hlink>
      <a:folHlink>
        <a:srgbClr val="002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6262</TotalTime>
  <Words>1497</Words>
  <Application>Microsoft Office PowerPoint</Application>
  <PresentationFormat>On-screen Show (4:3)</PresentationFormat>
  <Paragraphs>193</Paragraphs>
  <Slides>15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Durata template</vt:lpstr>
      <vt:lpstr>Document</vt:lpstr>
      <vt:lpstr> A New ICD-10-PCS Code For the Administration of Dalbavancin</vt:lpstr>
      <vt:lpstr>Agenda</vt:lpstr>
      <vt:lpstr>Coding Issue</vt:lpstr>
      <vt:lpstr>Durata Therapeutics: Introduction</vt:lpstr>
      <vt:lpstr>ABSSSI Indication: FDA Criteria</vt:lpstr>
      <vt:lpstr>ABSSSI: The Unmet Medical Need</vt:lpstr>
      <vt:lpstr>Hospital Incidence of Acute Bacterial Skin and Skin Structure Infections (ABSSSI)</vt:lpstr>
      <vt:lpstr>Dalbavancin: Overview</vt:lpstr>
      <vt:lpstr>Proposed Indication and Usage</vt:lpstr>
      <vt:lpstr>Dalbavancin is the First IV Antibiotic for ABSSSI with a Once-Weekly Dosage Regimen </vt:lpstr>
      <vt:lpstr>Use in Special Populations &amp; Contraindications</vt:lpstr>
      <vt:lpstr>Efficacy and Safety Overview</vt:lpstr>
      <vt:lpstr>Safety Profile</vt:lpstr>
      <vt:lpstr>Dalbavancin: Potential Impact On Current Standard Of Care in ABSSSI</vt:lpstr>
      <vt:lpstr>ICD-10-PCS</vt:lpstr>
    </vt:vector>
  </TitlesOfParts>
  <Company>Durata_Therapeutics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Dalbavancin_ICD10_Presentation</dc:title>
  <dc:subject>Dalbavancin_ICD10_Presentation</dc:subject>
  <dc:creator>Durata_Therapeutics</dc:creator>
  <cp:keywords>Durata, Dalbavancin, ICD-10-PCS, ICD-10</cp:keywords>
  <cp:lastModifiedBy>MARILU HUE</cp:lastModifiedBy>
  <cp:revision>81</cp:revision>
  <cp:lastPrinted>2014-02-10T19:19:32Z</cp:lastPrinted>
  <dcterms:created xsi:type="dcterms:W3CDTF">2014-01-13T21:59:42Z</dcterms:created>
  <dcterms:modified xsi:type="dcterms:W3CDTF">2014-03-06T17:44:12Z</dcterms:modified>
  <cp:contentStatus>Final, copyright Durata Therapeutics, Inc.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1427928493</vt:i4>
  </property>
  <property fmtid="{D5CDD505-2E9C-101B-9397-08002B2CF9AE}" pid="3" name="_NewReviewCycle">
    <vt:lpwstr/>
  </property>
  <property fmtid="{D5CDD505-2E9C-101B-9397-08002B2CF9AE}" pid="4" name="_EmailSubject">
    <vt:lpwstr>Postings -  1 of 4 slide decks - containing 2 versions</vt:lpwstr>
  </property>
  <property fmtid="{D5CDD505-2E9C-101B-9397-08002B2CF9AE}" pid="5" name="_AuthorEmail">
    <vt:lpwstr>Marilu.Hue@cms.hhs.gov</vt:lpwstr>
  </property>
  <property fmtid="{D5CDD505-2E9C-101B-9397-08002B2CF9AE}" pid="6" name="_AuthorEmailDisplayName">
    <vt:lpwstr>Hue, Marilu (CMS/CMM)</vt:lpwstr>
  </property>
</Properties>
</file>