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440" r:id="rId2"/>
    <p:sldId id="317" r:id="rId3"/>
    <p:sldId id="315" r:id="rId4"/>
    <p:sldId id="429" r:id="rId5"/>
    <p:sldId id="427" r:id="rId6"/>
    <p:sldId id="426" r:id="rId7"/>
    <p:sldId id="428" r:id="rId8"/>
    <p:sldId id="422" r:id="rId9"/>
    <p:sldId id="352" r:id="rId10"/>
    <p:sldId id="423" r:id="rId11"/>
    <p:sldId id="353" r:id="rId12"/>
    <p:sldId id="424" r:id="rId13"/>
    <p:sldId id="442" r:id="rId14"/>
    <p:sldId id="425" r:id="rId15"/>
    <p:sldId id="376" r:id="rId16"/>
    <p:sldId id="361" r:id="rId17"/>
    <p:sldId id="430" r:id="rId18"/>
    <p:sldId id="433" r:id="rId19"/>
    <p:sldId id="434" r:id="rId20"/>
    <p:sldId id="435" r:id="rId21"/>
    <p:sldId id="441" r:id="rId22"/>
    <p:sldId id="355" r:id="rId23"/>
    <p:sldId id="436" r:id="rId24"/>
    <p:sldId id="377" r:id="rId25"/>
    <p:sldId id="420" r:id="rId26"/>
    <p:sldId id="437" r:id="rId27"/>
    <p:sldId id="443" r:id="rId28"/>
    <p:sldId id="439" r:id="rId29"/>
    <p:sldId id="327" r:id="rId30"/>
  </p:sldIdLst>
  <p:sldSz cx="9144000" cy="6858000" type="screen4x3"/>
  <p:notesSz cx="6858000" cy="918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800" b="1" i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800" b="1" i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800" b="1" i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800" b="1" i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1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D3D3D"/>
    <a:srgbClr val="D8110C"/>
    <a:srgbClr val="FFFF00"/>
    <a:srgbClr val="979797"/>
    <a:srgbClr val="00FF00"/>
    <a:srgbClr val="008000"/>
    <a:srgbClr val="FF0000"/>
    <a:srgbClr val="600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666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2658"/>
    </p:cViewPr>
  </p:sorterViewPr>
  <p:notesViewPr>
    <p:cSldViewPr>
      <p:cViewPr varScale="1">
        <p:scale>
          <a:sx n="49" d="100"/>
          <a:sy n="49" d="100"/>
        </p:scale>
        <p:origin x="-1884" y="-90"/>
      </p:cViewPr>
      <p:guideLst>
        <p:guide orient="horz" pos="2891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538C1DEA-5324-6078-D76C-AD6FD98CE79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443C6C5-2141-2333-3AEA-8BCC0A3ED94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notes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>
            <a:extLst>
              <a:ext uri="{FF2B5EF4-FFF2-40B4-BE49-F238E27FC236}">
                <a16:creationId xmlns:a16="http://schemas.microsoft.com/office/drawing/2014/main" id="{C6018788-4DCB-5286-5467-8FF11970B6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289795" name="Rectangle 3">
            <a:extLst>
              <a:ext uri="{FF2B5EF4-FFF2-40B4-BE49-F238E27FC236}">
                <a16:creationId xmlns:a16="http://schemas.microsoft.com/office/drawing/2014/main" id="{EEE7E866-47CC-1F23-992B-93FF87AA1F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>
            <a:extLst>
              <a:ext uri="{FF2B5EF4-FFF2-40B4-BE49-F238E27FC236}">
                <a16:creationId xmlns:a16="http://schemas.microsoft.com/office/drawing/2014/main" id="{84030EBD-F6C6-2731-4DE5-D852DD62A7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285699" name="Rectangle 3">
            <a:extLst>
              <a:ext uri="{FF2B5EF4-FFF2-40B4-BE49-F238E27FC236}">
                <a16:creationId xmlns:a16="http://schemas.microsoft.com/office/drawing/2014/main" id="{D5E94577-54B7-D6B0-D1BD-5D5722E077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>
            <a:extLst>
              <a:ext uri="{FF2B5EF4-FFF2-40B4-BE49-F238E27FC236}">
                <a16:creationId xmlns:a16="http://schemas.microsoft.com/office/drawing/2014/main" id="{FA163B43-17AA-765B-AB6D-2C61A9BA87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305155" name="Rectangle 3">
            <a:extLst>
              <a:ext uri="{FF2B5EF4-FFF2-40B4-BE49-F238E27FC236}">
                <a16:creationId xmlns:a16="http://schemas.microsoft.com/office/drawing/2014/main" id="{47C63BB8-910D-C3E6-478D-B609963AB2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>
            <a:extLst>
              <a:ext uri="{FF2B5EF4-FFF2-40B4-BE49-F238E27FC236}">
                <a16:creationId xmlns:a16="http://schemas.microsoft.com/office/drawing/2014/main" id="{A6E699F1-79D7-1599-2B38-FE1C089752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en-US"/>
              <a:t>New coding is applicable with discharges occurring in the LTCH’s 1</a:t>
            </a:r>
            <a:r>
              <a:rPr lang="en-US" altLang="en-US" baseline="30000"/>
              <a:t>st</a:t>
            </a:r>
            <a:r>
              <a:rPr lang="en-US" altLang="en-US"/>
              <a:t> cost reporting period beginning on or after October 1, 2002.  For example, a provider with a January 1</a:t>
            </a:r>
            <a:r>
              <a:rPr lang="en-US" altLang="en-US" baseline="30000"/>
              <a:t>st</a:t>
            </a:r>
            <a:r>
              <a:rPr lang="en-US" altLang="en-US"/>
              <a:t> cost reporting period would be required to comply with the LTCH coding requirements for discharges occurring on or after 1/1/2003</a:t>
            </a:r>
          </a:p>
        </p:txBody>
      </p:sp>
      <p:sp>
        <p:nvSpPr>
          <p:cNvPr id="307203" name="Rectangle 3">
            <a:extLst>
              <a:ext uri="{FF2B5EF4-FFF2-40B4-BE49-F238E27FC236}">
                <a16:creationId xmlns:a16="http://schemas.microsoft.com/office/drawing/2014/main" id="{6F3A536D-A1AD-B65D-23F5-AA2BC6C520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22958044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>
            <a:extLst>
              <a:ext uri="{FF2B5EF4-FFF2-40B4-BE49-F238E27FC236}">
                <a16:creationId xmlns:a16="http://schemas.microsoft.com/office/drawing/2014/main" id="{3BBB2F66-3E25-D80F-D73A-D32F015EA3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309251" name="Rectangle 3">
            <a:extLst>
              <a:ext uri="{FF2B5EF4-FFF2-40B4-BE49-F238E27FC236}">
                <a16:creationId xmlns:a16="http://schemas.microsoft.com/office/drawing/2014/main" id="{9E315235-B133-7F74-8628-5D813B51E7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>
            <a:extLst>
              <a:ext uri="{FF2B5EF4-FFF2-40B4-BE49-F238E27FC236}">
                <a16:creationId xmlns:a16="http://schemas.microsoft.com/office/drawing/2014/main" id="{B85B0363-B71A-73E9-B555-55DE97ADD0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287747" name="Rectangle 3">
            <a:extLst>
              <a:ext uri="{FF2B5EF4-FFF2-40B4-BE49-F238E27FC236}">
                <a16:creationId xmlns:a16="http://schemas.microsoft.com/office/drawing/2014/main" id="{E19C4AC1-4819-D442-FC0C-59C8D2BE2F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1026">
            <a:extLst>
              <a:ext uri="{FF2B5EF4-FFF2-40B4-BE49-F238E27FC236}">
                <a16:creationId xmlns:a16="http://schemas.microsoft.com/office/drawing/2014/main" id="{33FC7D9D-66C9-C29E-678C-9BD2CAB976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291843" name="Rectangle 1027">
            <a:extLst>
              <a:ext uri="{FF2B5EF4-FFF2-40B4-BE49-F238E27FC236}">
                <a16:creationId xmlns:a16="http://schemas.microsoft.com/office/drawing/2014/main" id="{AD5F98E0-098B-5AFD-7B52-7BDC54E3CD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>
            <a:extLst>
              <a:ext uri="{FF2B5EF4-FFF2-40B4-BE49-F238E27FC236}">
                <a16:creationId xmlns:a16="http://schemas.microsoft.com/office/drawing/2014/main" id="{15629479-7CD9-E5F5-ACB3-1987460398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279555" name="Rectangle 3">
            <a:extLst>
              <a:ext uri="{FF2B5EF4-FFF2-40B4-BE49-F238E27FC236}">
                <a16:creationId xmlns:a16="http://schemas.microsoft.com/office/drawing/2014/main" id="{1388C37A-D136-2D4E-17CE-123AC36599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>
            <a:extLst>
              <a:ext uri="{FF2B5EF4-FFF2-40B4-BE49-F238E27FC236}">
                <a16:creationId xmlns:a16="http://schemas.microsoft.com/office/drawing/2014/main" id="{EE73D231-28AE-6E14-9A85-CA99A2E9FC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173059" name="Rectangle 3">
            <a:extLst>
              <a:ext uri="{FF2B5EF4-FFF2-40B4-BE49-F238E27FC236}">
                <a16:creationId xmlns:a16="http://schemas.microsoft.com/office/drawing/2014/main" id="{50B52191-16B9-4FAF-E751-071EDF33A4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050">
            <a:extLst>
              <a:ext uri="{FF2B5EF4-FFF2-40B4-BE49-F238E27FC236}">
                <a16:creationId xmlns:a16="http://schemas.microsoft.com/office/drawing/2014/main" id="{05D323EC-4F51-5FE6-FA47-AC0A14552A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281603" name="Rectangle 2051">
            <a:extLst>
              <a:ext uri="{FF2B5EF4-FFF2-40B4-BE49-F238E27FC236}">
                <a16:creationId xmlns:a16="http://schemas.microsoft.com/office/drawing/2014/main" id="{EE27C0B0-2E29-D155-042E-2A3099D4E3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>
            <a:extLst>
              <a:ext uri="{FF2B5EF4-FFF2-40B4-BE49-F238E27FC236}">
                <a16:creationId xmlns:a16="http://schemas.microsoft.com/office/drawing/2014/main" id="{60C98AAA-6678-E33C-2F16-BE7E1DEC8F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175107" name="Rectangle 3">
            <a:extLst>
              <a:ext uri="{FF2B5EF4-FFF2-40B4-BE49-F238E27FC236}">
                <a16:creationId xmlns:a16="http://schemas.microsoft.com/office/drawing/2014/main" id="{5B260699-8DD6-AACA-BE4A-A132798E85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>
            <a:extLst>
              <a:ext uri="{FF2B5EF4-FFF2-40B4-BE49-F238E27FC236}">
                <a16:creationId xmlns:a16="http://schemas.microsoft.com/office/drawing/2014/main" id="{8D70977E-71DC-7057-F5D9-1233679A36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283651" name="Rectangle 3">
            <a:extLst>
              <a:ext uri="{FF2B5EF4-FFF2-40B4-BE49-F238E27FC236}">
                <a16:creationId xmlns:a16="http://schemas.microsoft.com/office/drawing/2014/main" id="{24592106-3B3A-F423-46D7-A597A2FBD8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>
            <a:extLst>
              <a:ext uri="{FF2B5EF4-FFF2-40B4-BE49-F238E27FC236}">
                <a16:creationId xmlns:a16="http://schemas.microsoft.com/office/drawing/2014/main" id="{B6498645-E0A2-EB2C-9215-460AE9655A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314371" name="Rectangle 3">
            <a:extLst>
              <a:ext uri="{FF2B5EF4-FFF2-40B4-BE49-F238E27FC236}">
                <a16:creationId xmlns:a16="http://schemas.microsoft.com/office/drawing/2014/main" id="{D4CE6A13-DF2D-5D73-4B38-F5D2A35337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80EA93CF-2111-36C9-710B-F23C0E720AB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41350" y="823913"/>
            <a:ext cx="7772400" cy="1143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81D58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9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8FFEE635-BE40-90FE-92A2-25B602B752F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06438" y="3429000"/>
            <a:ext cx="4540250" cy="1331913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F7908-CD40-16E3-8373-F17FF018D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2B18CE-E60A-F5D9-49EA-C96B9C6261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7491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A3639C-6451-DD8D-E23C-075196060A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705600" y="228600"/>
            <a:ext cx="2133600" cy="6172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7FD9E5-6174-FD0B-9F3C-DD9B83306F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248400" cy="6172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2407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E1F67-45E4-462E-6BF9-1CBFD0825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5867D9-7CFD-3985-A0E4-A703447B5A6B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7719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Online Image Placeholder 3">
            <a:extLst>
              <a:ext uri="{FF2B5EF4-FFF2-40B4-BE49-F238E27FC236}">
                <a16:creationId xmlns:a16="http://schemas.microsoft.com/office/drawing/2014/main" id="{39EC4C59-8E9A-A3D1-E129-13E8C182236B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4610100" y="1676400"/>
            <a:ext cx="3771900" cy="47244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23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2607-6328-1CF8-2244-432153F92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55D24C-5825-5DAC-8B7D-C065AAC6CDD1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7719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170870F8-1F7A-E7F0-446E-088AE144BACD}"/>
              </a:ext>
            </a:extLst>
          </p:cNvPr>
          <p:cNvSpPr>
            <a:spLocks noGrp="1"/>
          </p:cNvSpPr>
          <p:nvPr>
            <p:ph type="chart" sz="half" idx="2"/>
          </p:nvPr>
        </p:nvSpPr>
        <p:spPr>
          <a:xfrm>
            <a:off x="4610100" y="1676400"/>
            <a:ext cx="3771900" cy="47244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16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16406-74E3-5A76-8792-86A97FAA4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42593-9D14-604A-EC2B-D163CF5D41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123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E59AF-E995-10BD-E139-0E11542C8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4BDFB-F8DB-0EE8-DF47-F8636456D9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4976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B076B-3A63-520E-16F1-F955FC395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6968A-ED42-A73F-4153-22E9C5E597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7719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49822-8968-E8F5-FDA9-2937A263E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10100" y="1676400"/>
            <a:ext cx="37719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8569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D370D-581C-716D-03D1-8C3516ACA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E2031C-B7E0-1295-1F06-4B84A18CA3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342EB1-D468-F255-2930-39D9F309A4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80B9D4-A82F-8D96-52D5-64A567C94E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E40B5C-0C74-BB5C-1058-03CDFA7056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4823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61F67-ED44-88CB-94D9-E80E4A326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0871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3423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2F264-9165-7C75-6E33-58B98760E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51D8F-5633-1B4F-59FF-A875AA280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F0FCDC-0469-B4CC-C541-F7BE1C81D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7769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1A124-908D-E921-1F8C-DF1867197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B5146-1995-3D95-BB82-3AD00EDE21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162DD2-CE32-D094-B272-9424807EA7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435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alphaModFix amt="4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79D3E88C-9469-C45C-78ED-FDB316B3CC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534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</a:t>
            </a:r>
          </a:p>
        </p:txBody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A9DD1F3C-86DC-2E36-8BA1-730155EA25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6962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b="1" kern="1200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b="1">
          <a:solidFill>
            <a:srgbClr val="000066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b="1">
          <a:solidFill>
            <a:srgbClr val="000066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b="1">
          <a:solidFill>
            <a:srgbClr val="000066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b="1">
          <a:solidFill>
            <a:srgbClr val="000066"/>
          </a:solidFill>
          <a:latin typeface="Arial" panose="020B0604020202020204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b="1">
          <a:solidFill>
            <a:srgbClr val="000066"/>
          </a:solidFill>
          <a:latin typeface="Arial" panose="020B0604020202020204" pitchFamily="34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b="1">
          <a:solidFill>
            <a:srgbClr val="000066"/>
          </a:solidFill>
          <a:latin typeface="Arial" panose="020B0604020202020204" pitchFamily="34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b="1">
          <a:solidFill>
            <a:srgbClr val="000066"/>
          </a:solidFill>
          <a:latin typeface="Arial" panose="020B0604020202020204" pitchFamily="34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b="1">
          <a:solidFill>
            <a:srgbClr val="000066"/>
          </a:solidFill>
          <a:latin typeface="Arial" panose="020B0604020202020204" pitchFamily="34" charset="0"/>
        </a:defRPr>
      </a:lvl9pPr>
    </p:titleStyle>
    <p:bodyStyle>
      <a:lvl1pPr marL="222250" indent="-222250" algn="l" rtl="0" eaLnBrk="0" fontAlgn="base" hangingPunct="0">
        <a:spcBef>
          <a:spcPct val="34000"/>
        </a:spcBef>
        <a:spcAft>
          <a:spcPct val="0"/>
        </a:spcAft>
        <a:buClr>
          <a:srgbClr val="000066"/>
        </a:buClr>
        <a:buSzPct val="100000"/>
        <a:buFont typeface="Wingdings" panose="05000000000000000000" pitchFamily="2" charset="2"/>
        <a:buChar char="Ÿ"/>
        <a:defRPr sz="3200" kern="1200">
          <a:solidFill>
            <a:schemeClr val="bg2"/>
          </a:solidFill>
          <a:latin typeface="+mn-lt"/>
          <a:ea typeface="+mn-ea"/>
          <a:cs typeface="+mn-cs"/>
        </a:defRPr>
      </a:lvl1pPr>
      <a:lvl2pPr marL="576263" indent="-239713" algn="l" rtl="0" eaLnBrk="0" fontAlgn="base" hangingPunct="0">
        <a:spcBef>
          <a:spcPct val="34000"/>
        </a:spcBef>
        <a:spcAft>
          <a:spcPct val="0"/>
        </a:spcAft>
        <a:buClr>
          <a:srgbClr val="000099"/>
        </a:buClr>
        <a:buSzPct val="100000"/>
        <a:buChar char="–"/>
        <a:defRPr sz="2800" kern="1200">
          <a:solidFill>
            <a:srgbClr val="000099"/>
          </a:solidFill>
          <a:latin typeface="+mn-lt"/>
          <a:ea typeface="+mn-ea"/>
          <a:cs typeface="+mn-cs"/>
        </a:defRPr>
      </a:lvl2pPr>
      <a:lvl3pPr marL="908050" indent="-217488" algn="l" rtl="0" eaLnBrk="0" fontAlgn="base" hangingPunct="0">
        <a:spcBef>
          <a:spcPct val="34000"/>
        </a:spcBef>
        <a:spcAft>
          <a:spcPct val="0"/>
        </a:spcAft>
        <a:buClr>
          <a:srgbClr val="000000"/>
        </a:buClr>
        <a:buSzPct val="10000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3pPr>
      <a:lvl4pPr marL="1309688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 i="1" kern="1200">
          <a:solidFill>
            <a:srgbClr val="000099"/>
          </a:solidFill>
          <a:latin typeface="+mn-lt"/>
          <a:ea typeface="+mn-ea"/>
          <a:cs typeface="+mn-cs"/>
        </a:defRPr>
      </a:lvl4pPr>
      <a:lvl5pPr marL="1592263" indent="-168275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>
            <a:extLst>
              <a:ext uri="{FF2B5EF4-FFF2-40B4-BE49-F238E27FC236}">
                <a16:creationId xmlns:a16="http://schemas.microsoft.com/office/drawing/2014/main" id="{F6FB14AA-003A-D034-13F4-F4A047FE4B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Introduction</a:t>
            </a:r>
          </a:p>
        </p:txBody>
      </p:sp>
      <p:sp>
        <p:nvSpPr>
          <p:cNvPr id="310275" name="Rectangle 3">
            <a:extLst>
              <a:ext uri="{FF2B5EF4-FFF2-40B4-BE49-F238E27FC236}">
                <a16:creationId xmlns:a16="http://schemas.microsoft.com/office/drawing/2014/main" id="{536BBBB9-5008-C6AE-F450-49F2E973A60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/>
              <a:t>Long-Term Care Hospital Prospective Payment System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>
            <a:extLst>
              <a:ext uri="{FF2B5EF4-FFF2-40B4-BE49-F238E27FC236}">
                <a16:creationId xmlns:a16="http://schemas.microsoft.com/office/drawing/2014/main" id="{6342B190-780B-81D6-04CD-B560D5D26A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Hospitals Not Affected</a:t>
            </a:r>
          </a:p>
        </p:txBody>
      </p:sp>
      <p:sp>
        <p:nvSpPr>
          <p:cNvPr id="280579" name="Rectangle 3">
            <a:extLst>
              <a:ext uri="{FF2B5EF4-FFF2-40B4-BE49-F238E27FC236}">
                <a16:creationId xmlns:a16="http://schemas.microsoft.com/office/drawing/2014/main" id="{AECC1779-4265-10AC-7AD0-CC921F1E4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Hospitals not subject to LTCH PPS </a:t>
            </a:r>
          </a:p>
          <a:p>
            <a:pPr lvl="1"/>
            <a:r>
              <a:rPr lang="en-US" altLang="en-US"/>
              <a:t>Veterans Hospitals</a:t>
            </a:r>
          </a:p>
          <a:p>
            <a:pPr lvl="1"/>
            <a:r>
              <a:rPr lang="en-US" altLang="en-US"/>
              <a:t>Reimbursed under State cost control system </a:t>
            </a:r>
          </a:p>
          <a:p>
            <a:pPr lvl="1"/>
            <a:r>
              <a:rPr lang="en-US" altLang="en-US"/>
              <a:t>Reimbursed in accordance with demonstration projects</a:t>
            </a:r>
          </a:p>
          <a:p>
            <a:pPr lvl="2"/>
            <a:r>
              <a:rPr lang="en-US" altLang="en-US"/>
              <a:t>Two of four Maryland demonstration hospitals</a:t>
            </a:r>
          </a:p>
          <a:p>
            <a:pPr lvl="1"/>
            <a:r>
              <a:rPr lang="en-US" altLang="en-US"/>
              <a:t>Non-participating Medicare hospitals</a:t>
            </a:r>
          </a:p>
          <a:p>
            <a:pPr lvl="1"/>
            <a:r>
              <a:rPr lang="en-US" altLang="en-US"/>
              <a:t>Foreign Hospitals </a:t>
            </a:r>
          </a:p>
        </p:txBody>
      </p:sp>
    </p:spTree>
  </p:cSld>
  <p:clrMapOvr>
    <a:masterClrMapping/>
  </p:clrMapOvr>
  <p:transition>
    <p:cover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Rectangle 4">
            <a:extLst>
              <a:ext uri="{FF2B5EF4-FFF2-40B4-BE49-F238E27FC236}">
                <a16:creationId xmlns:a16="http://schemas.microsoft.com/office/drawing/2014/main" id="{192745DF-7F2B-9B70-C32D-51482F27B6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New Average Length of Stay</a:t>
            </a:r>
          </a:p>
        </p:txBody>
      </p:sp>
      <p:sp>
        <p:nvSpPr>
          <p:cNvPr id="174085" name="Rectangle 5">
            <a:extLst>
              <a:ext uri="{FF2B5EF4-FFF2-40B4-BE49-F238E27FC236}">
                <a16:creationId xmlns:a16="http://schemas.microsoft.com/office/drawing/2014/main" id="{0858CE64-7AB9-1B4C-BDDC-79F428CAEF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Cost reporting periods on or after 10/01/02</a:t>
            </a:r>
          </a:p>
          <a:p>
            <a:pPr lvl="1"/>
            <a:r>
              <a:rPr lang="en-US" altLang="en-US"/>
              <a:t>Average length of stay based on LTCH Medicare inpatients' total days </a:t>
            </a:r>
          </a:p>
          <a:p>
            <a:pPr lvl="2"/>
            <a:r>
              <a:rPr lang="en-US" altLang="en-US"/>
              <a:t>Continues to count covered and non-covered days </a:t>
            </a:r>
          </a:p>
          <a:p>
            <a:pPr lvl="1"/>
            <a:r>
              <a:rPr lang="en-US" altLang="en-US"/>
              <a:t>Excludes non-Medicare (other payers’) covered days </a:t>
            </a:r>
          </a:p>
        </p:txBody>
      </p:sp>
    </p:spTree>
  </p:cSld>
  <p:clrMapOvr>
    <a:masterClrMapping/>
  </p:clrMapOvr>
  <p:transition>
    <p:cover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8" name="Rectangle 4">
            <a:extLst>
              <a:ext uri="{FF2B5EF4-FFF2-40B4-BE49-F238E27FC236}">
                <a16:creationId xmlns:a16="http://schemas.microsoft.com/office/drawing/2014/main" id="{150B87BB-002F-42EC-FC17-80D95D8F67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Payment Provisions</a:t>
            </a:r>
          </a:p>
        </p:txBody>
      </p:sp>
      <p:sp>
        <p:nvSpPr>
          <p:cNvPr id="282629" name="Rectangle 5">
            <a:extLst>
              <a:ext uri="{FF2B5EF4-FFF2-40B4-BE49-F238E27FC236}">
                <a16:creationId xmlns:a16="http://schemas.microsoft.com/office/drawing/2014/main" id="{914949E6-3273-BE53-287A-41669CD6A9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Per discharge Federal rates </a:t>
            </a:r>
          </a:p>
          <a:p>
            <a:pPr lvl="1"/>
            <a:r>
              <a:rPr lang="en-US" altLang="en-US"/>
              <a:t>Based on average LTCH costs in a base year updated for inflation </a:t>
            </a:r>
          </a:p>
          <a:p>
            <a:pPr lvl="1"/>
            <a:r>
              <a:rPr lang="en-US" altLang="en-US"/>
              <a:t>Updated annually</a:t>
            </a:r>
          </a:p>
          <a:p>
            <a:r>
              <a:rPr lang="en-US" altLang="en-US"/>
              <a:t>Three primary payment drivers</a:t>
            </a:r>
          </a:p>
          <a:p>
            <a:pPr lvl="1"/>
            <a:r>
              <a:rPr lang="en-US" altLang="en-US"/>
              <a:t>Patient classification into LTC-DRG</a:t>
            </a:r>
          </a:p>
          <a:p>
            <a:pPr lvl="1"/>
            <a:r>
              <a:rPr lang="en-US" altLang="en-US"/>
              <a:t>Relative weight of the LTC-DRG </a:t>
            </a:r>
          </a:p>
          <a:p>
            <a:pPr lvl="1"/>
            <a:r>
              <a:rPr lang="en-US" altLang="en-US"/>
              <a:t>Federal payment rate</a:t>
            </a:r>
          </a:p>
        </p:txBody>
      </p:sp>
      <p:grpSp>
        <p:nvGrpSpPr>
          <p:cNvPr id="282630" name="Group 6">
            <a:extLst>
              <a:ext uri="{FF2B5EF4-FFF2-40B4-BE49-F238E27FC236}">
                <a16:creationId xmlns:a16="http://schemas.microsoft.com/office/drawing/2014/main" id="{38BA531B-8012-6652-FC7C-5240EB11D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29400" y="5838825"/>
            <a:ext cx="2057400" cy="669925"/>
            <a:chOff x="1121" y="1463"/>
            <a:chExt cx="3562" cy="1484"/>
          </a:xfrm>
        </p:grpSpPr>
        <p:grpSp>
          <p:nvGrpSpPr>
            <p:cNvPr id="282631" name="Group 7">
              <a:extLst>
                <a:ext uri="{FF2B5EF4-FFF2-40B4-BE49-F238E27FC236}">
                  <a16:creationId xmlns:a16="http://schemas.microsoft.com/office/drawing/2014/main" id="{3CC935AE-EF73-4434-9ADF-202CD3EF8E5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21" y="1463"/>
              <a:ext cx="2774" cy="1484"/>
              <a:chOff x="1121" y="1463"/>
              <a:chExt cx="2774" cy="1484"/>
            </a:xfrm>
          </p:grpSpPr>
          <p:grpSp>
            <p:nvGrpSpPr>
              <p:cNvPr id="282632" name="Group 8">
                <a:extLst>
                  <a:ext uri="{FF2B5EF4-FFF2-40B4-BE49-F238E27FC236}">
                    <a16:creationId xmlns:a16="http://schemas.microsoft.com/office/drawing/2014/main" id="{B6BC66E0-DCB3-41A7-EAAC-7067EFDD718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21" y="1493"/>
                <a:ext cx="717" cy="1421"/>
                <a:chOff x="1104" y="1470"/>
                <a:chExt cx="717" cy="1421"/>
              </a:xfrm>
            </p:grpSpPr>
            <p:sp>
              <p:nvSpPr>
                <p:cNvPr id="282633" name="Freeform 9">
                  <a:extLst>
                    <a:ext uri="{FF2B5EF4-FFF2-40B4-BE49-F238E27FC236}">
                      <a16:creationId xmlns:a16="http://schemas.microsoft.com/office/drawing/2014/main" id="{D04055D6-5576-784E-A240-FE2AB8906D4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32" y="1470"/>
                  <a:ext cx="295" cy="315"/>
                </a:xfrm>
                <a:custGeom>
                  <a:avLst/>
                  <a:gdLst>
                    <a:gd name="T0" fmla="*/ 99 w 295"/>
                    <a:gd name="T1" fmla="*/ 150 h 315"/>
                    <a:gd name="T2" fmla="*/ 93 w 295"/>
                    <a:gd name="T3" fmla="*/ 105 h 315"/>
                    <a:gd name="T4" fmla="*/ 93 w 295"/>
                    <a:gd name="T5" fmla="*/ 61 h 315"/>
                    <a:gd name="T6" fmla="*/ 106 w 295"/>
                    <a:gd name="T7" fmla="*/ 25 h 315"/>
                    <a:gd name="T8" fmla="*/ 134 w 295"/>
                    <a:gd name="T9" fmla="*/ 9 h 315"/>
                    <a:gd name="T10" fmla="*/ 173 w 295"/>
                    <a:gd name="T11" fmla="*/ 0 h 315"/>
                    <a:gd name="T12" fmla="*/ 221 w 295"/>
                    <a:gd name="T13" fmla="*/ 16 h 315"/>
                    <a:gd name="T14" fmla="*/ 256 w 295"/>
                    <a:gd name="T15" fmla="*/ 64 h 315"/>
                    <a:gd name="T16" fmla="*/ 284 w 295"/>
                    <a:gd name="T17" fmla="*/ 137 h 315"/>
                    <a:gd name="T18" fmla="*/ 294 w 295"/>
                    <a:gd name="T19" fmla="*/ 192 h 315"/>
                    <a:gd name="T20" fmla="*/ 295 w 295"/>
                    <a:gd name="T21" fmla="*/ 261 h 315"/>
                    <a:gd name="T22" fmla="*/ 279 w 295"/>
                    <a:gd name="T23" fmla="*/ 298 h 315"/>
                    <a:gd name="T24" fmla="*/ 255 w 295"/>
                    <a:gd name="T25" fmla="*/ 315 h 315"/>
                    <a:gd name="T26" fmla="*/ 206 w 295"/>
                    <a:gd name="T27" fmla="*/ 315 h 315"/>
                    <a:gd name="T28" fmla="*/ 171 w 295"/>
                    <a:gd name="T29" fmla="*/ 292 h 315"/>
                    <a:gd name="T30" fmla="*/ 138 w 295"/>
                    <a:gd name="T31" fmla="*/ 244 h 315"/>
                    <a:gd name="T32" fmla="*/ 112 w 295"/>
                    <a:gd name="T33" fmla="*/ 205 h 315"/>
                    <a:gd name="T34" fmla="*/ 10 w 295"/>
                    <a:gd name="T35" fmla="*/ 194 h 315"/>
                    <a:gd name="T36" fmla="*/ 0 w 295"/>
                    <a:gd name="T37" fmla="*/ 177 h 315"/>
                    <a:gd name="T38" fmla="*/ 4 w 295"/>
                    <a:gd name="T39" fmla="*/ 166 h 315"/>
                    <a:gd name="T40" fmla="*/ 104 w 295"/>
                    <a:gd name="T41" fmla="*/ 164 h 315"/>
                    <a:gd name="T42" fmla="*/ 99 w 295"/>
                    <a:gd name="T43" fmla="*/ 15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5" h="315">
                      <a:moveTo>
                        <a:pt x="99" y="150"/>
                      </a:moveTo>
                      <a:lnTo>
                        <a:pt x="93" y="105"/>
                      </a:lnTo>
                      <a:lnTo>
                        <a:pt x="93" y="61"/>
                      </a:lnTo>
                      <a:lnTo>
                        <a:pt x="106" y="25"/>
                      </a:lnTo>
                      <a:lnTo>
                        <a:pt x="134" y="9"/>
                      </a:lnTo>
                      <a:lnTo>
                        <a:pt x="173" y="0"/>
                      </a:lnTo>
                      <a:lnTo>
                        <a:pt x="221" y="16"/>
                      </a:lnTo>
                      <a:lnTo>
                        <a:pt x="256" y="64"/>
                      </a:lnTo>
                      <a:lnTo>
                        <a:pt x="284" y="137"/>
                      </a:lnTo>
                      <a:lnTo>
                        <a:pt x="294" y="192"/>
                      </a:lnTo>
                      <a:lnTo>
                        <a:pt x="295" y="261"/>
                      </a:lnTo>
                      <a:lnTo>
                        <a:pt x="279" y="298"/>
                      </a:lnTo>
                      <a:lnTo>
                        <a:pt x="255" y="315"/>
                      </a:lnTo>
                      <a:lnTo>
                        <a:pt x="206" y="315"/>
                      </a:lnTo>
                      <a:lnTo>
                        <a:pt x="171" y="292"/>
                      </a:lnTo>
                      <a:lnTo>
                        <a:pt x="138" y="244"/>
                      </a:lnTo>
                      <a:lnTo>
                        <a:pt x="112" y="205"/>
                      </a:lnTo>
                      <a:lnTo>
                        <a:pt x="10" y="194"/>
                      </a:lnTo>
                      <a:lnTo>
                        <a:pt x="0" y="177"/>
                      </a:lnTo>
                      <a:lnTo>
                        <a:pt x="4" y="166"/>
                      </a:lnTo>
                      <a:lnTo>
                        <a:pt x="104" y="164"/>
                      </a:lnTo>
                      <a:lnTo>
                        <a:pt x="99" y="1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34" name="Freeform 10">
                  <a:extLst>
                    <a:ext uri="{FF2B5EF4-FFF2-40B4-BE49-F238E27FC236}">
                      <a16:creationId xmlns:a16="http://schemas.microsoft.com/office/drawing/2014/main" id="{1D38994B-C211-AA59-B2B9-0DBAC82B59F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4" y="1703"/>
                  <a:ext cx="578" cy="209"/>
                </a:xfrm>
                <a:custGeom>
                  <a:avLst/>
                  <a:gdLst>
                    <a:gd name="T0" fmla="*/ 576 w 578"/>
                    <a:gd name="T1" fmla="*/ 176 h 209"/>
                    <a:gd name="T2" fmla="*/ 500 w 578"/>
                    <a:gd name="T3" fmla="*/ 150 h 209"/>
                    <a:gd name="T4" fmla="*/ 471 w 578"/>
                    <a:gd name="T5" fmla="*/ 143 h 209"/>
                    <a:gd name="T6" fmla="*/ 383 w 578"/>
                    <a:gd name="T7" fmla="*/ 121 h 209"/>
                    <a:gd name="T8" fmla="*/ 209 w 578"/>
                    <a:gd name="T9" fmla="*/ 71 h 209"/>
                    <a:gd name="T10" fmla="*/ 94 w 578"/>
                    <a:gd name="T11" fmla="*/ 37 h 209"/>
                    <a:gd name="T12" fmla="*/ 17 w 578"/>
                    <a:gd name="T13" fmla="*/ 0 h 209"/>
                    <a:gd name="T14" fmla="*/ 0 w 578"/>
                    <a:gd name="T15" fmla="*/ 10 h 209"/>
                    <a:gd name="T16" fmla="*/ 11 w 578"/>
                    <a:gd name="T17" fmla="*/ 26 h 209"/>
                    <a:gd name="T18" fmla="*/ 67 w 578"/>
                    <a:gd name="T19" fmla="*/ 54 h 209"/>
                    <a:gd name="T20" fmla="*/ 104 w 578"/>
                    <a:gd name="T21" fmla="*/ 61 h 209"/>
                    <a:gd name="T22" fmla="*/ 89 w 578"/>
                    <a:gd name="T23" fmla="*/ 78 h 209"/>
                    <a:gd name="T24" fmla="*/ 94 w 578"/>
                    <a:gd name="T25" fmla="*/ 104 h 209"/>
                    <a:gd name="T26" fmla="*/ 139 w 578"/>
                    <a:gd name="T27" fmla="*/ 134 h 209"/>
                    <a:gd name="T28" fmla="*/ 187 w 578"/>
                    <a:gd name="T29" fmla="*/ 145 h 209"/>
                    <a:gd name="T30" fmla="*/ 215 w 578"/>
                    <a:gd name="T31" fmla="*/ 126 h 209"/>
                    <a:gd name="T32" fmla="*/ 226 w 578"/>
                    <a:gd name="T33" fmla="*/ 100 h 209"/>
                    <a:gd name="T34" fmla="*/ 289 w 578"/>
                    <a:gd name="T35" fmla="*/ 111 h 209"/>
                    <a:gd name="T36" fmla="*/ 350 w 578"/>
                    <a:gd name="T37" fmla="*/ 137 h 209"/>
                    <a:gd name="T38" fmla="*/ 422 w 578"/>
                    <a:gd name="T39" fmla="*/ 161 h 209"/>
                    <a:gd name="T40" fmla="*/ 476 w 578"/>
                    <a:gd name="T41" fmla="*/ 187 h 209"/>
                    <a:gd name="T42" fmla="*/ 532 w 578"/>
                    <a:gd name="T43" fmla="*/ 206 h 209"/>
                    <a:gd name="T44" fmla="*/ 561 w 578"/>
                    <a:gd name="T45" fmla="*/ 209 h 209"/>
                    <a:gd name="T46" fmla="*/ 578 w 578"/>
                    <a:gd name="T47" fmla="*/ 195 h 209"/>
                    <a:gd name="T48" fmla="*/ 576 w 578"/>
                    <a:gd name="T49" fmla="*/ 176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78" h="209">
                      <a:moveTo>
                        <a:pt x="576" y="176"/>
                      </a:moveTo>
                      <a:lnTo>
                        <a:pt x="500" y="150"/>
                      </a:lnTo>
                      <a:lnTo>
                        <a:pt x="471" y="143"/>
                      </a:lnTo>
                      <a:lnTo>
                        <a:pt x="383" y="121"/>
                      </a:lnTo>
                      <a:lnTo>
                        <a:pt x="209" y="71"/>
                      </a:lnTo>
                      <a:lnTo>
                        <a:pt x="94" y="37"/>
                      </a:lnTo>
                      <a:lnTo>
                        <a:pt x="17" y="0"/>
                      </a:lnTo>
                      <a:lnTo>
                        <a:pt x="0" y="10"/>
                      </a:lnTo>
                      <a:lnTo>
                        <a:pt x="11" y="26"/>
                      </a:lnTo>
                      <a:lnTo>
                        <a:pt x="67" y="54"/>
                      </a:lnTo>
                      <a:lnTo>
                        <a:pt x="104" y="61"/>
                      </a:lnTo>
                      <a:lnTo>
                        <a:pt x="89" y="78"/>
                      </a:lnTo>
                      <a:lnTo>
                        <a:pt x="94" y="104"/>
                      </a:lnTo>
                      <a:lnTo>
                        <a:pt x="139" y="134"/>
                      </a:lnTo>
                      <a:lnTo>
                        <a:pt x="187" y="145"/>
                      </a:lnTo>
                      <a:lnTo>
                        <a:pt x="215" y="126"/>
                      </a:lnTo>
                      <a:lnTo>
                        <a:pt x="226" y="100"/>
                      </a:lnTo>
                      <a:lnTo>
                        <a:pt x="289" y="111"/>
                      </a:lnTo>
                      <a:lnTo>
                        <a:pt x="350" y="137"/>
                      </a:lnTo>
                      <a:lnTo>
                        <a:pt x="422" y="161"/>
                      </a:lnTo>
                      <a:lnTo>
                        <a:pt x="476" y="187"/>
                      </a:lnTo>
                      <a:lnTo>
                        <a:pt x="532" y="206"/>
                      </a:lnTo>
                      <a:lnTo>
                        <a:pt x="561" y="209"/>
                      </a:lnTo>
                      <a:lnTo>
                        <a:pt x="578" y="195"/>
                      </a:lnTo>
                      <a:lnTo>
                        <a:pt x="576" y="1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35" name="Freeform 11">
                  <a:extLst>
                    <a:ext uri="{FF2B5EF4-FFF2-40B4-BE49-F238E27FC236}">
                      <a16:creationId xmlns:a16="http://schemas.microsoft.com/office/drawing/2014/main" id="{A37A1DCF-8E47-F37C-63A5-DEEBF49A85C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630" y="1808"/>
                  <a:ext cx="191" cy="606"/>
                </a:xfrm>
                <a:custGeom>
                  <a:avLst/>
                  <a:gdLst>
                    <a:gd name="T0" fmla="*/ 28 w 191"/>
                    <a:gd name="T1" fmla="*/ 30 h 606"/>
                    <a:gd name="T2" fmla="*/ 41 w 191"/>
                    <a:gd name="T3" fmla="*/ 7 h 606"/>
                    <a:gd name="T4" fmla="*/ 75 w 191"/>
                    <a:gd name="T5" fmla="*/ 0 h 606"/>
                    <a:gd name="T6" fmla="*/ 117 w 191"/>
                    <a:gd name="T7" fmla="*/ 22 h 606"/>
                    <a:gd name="T8" fmla="*/ 156 w 191"/>
                    <a:gd name="T9" fmla="*/ 94 h 606"/>
                    <a:gd name="T10" fmla="*/ 173 w 191"/>
                    <a:gd name="T11" fmla="*/ 150 h 606"/>
                    <a:gd name="T12" fmla="*/ 186 w 191"/>
                    <a:gd name="T13" fmla="*/ 217 h 606"/>
                    <a:gd name="T14" fmla="*/ 191 w 191"/>
                    <a:gd name="T15" fmla="*/ 308 h 606"/>
                    <a:gd name="T16" fmla="*/ 190 w 191"/>
                    <a:gd name="T17" fmla="*/ 389 h 606"/>
                    <a:gd name="T18" fmla="*/ 186 w 191"/>
                    <a:gd name="T19" fmla="*/ 485 h 606"/>
                    <a:gd name="T20" fmla="*/ 180 w 191"/>
                    <a:gd name="T21" fmla="*/ 558 h 606"/>
                    <a:gd name="T22" fmla="*/ 164 w 191"/>
                    <a:gd name="T23" fmla="*/ 589 h 606"/>
                    <a:gd name="T24" fmla="*/ 136 w 191"/>
                    <a:gd name="T25" fmla="*/ 600 h 606"/>
                    <a:gd name="T26" fmla="*/ 102 w 191"/>
                    <a:gd name="T27" fmla="*/ 606 h 606"/>
                    <a:gd name="T28" fmla="*/ 58 w 191"/>
                    <a:gd name="T29" fmla="*/ 595 h 606"/>
                    <a:gd name="T30" fmla="*/ 25 w 191"/>
                    <a:gd name="T31" fmla="*/ 580 h 606"/>
                    <a:gd name="T32" fmla="*/ 8 w 191"/>
                    <a:gd name="T33" fmla="*/ 547 h 606"/>
                    <a:gd name="T34" fmla="*/ 0 w 191"/>
                    <a:gd name="T35" fmla="*/ 485 h 606"/>
                    <a:gd name="T36" fmla="*/ 2 w 191"/>
                    <a:gd name="T37" fmla="*/ 411 h 606"/>
                    <a:gd name="T38" fmla="*/ 19 w 191"/>
                    <a:gd name="T39" fmla="*/ 361 h 606"/>
                    <a:gd name="T40" fmla="*/ 25 w 191"/>
                    <a:gd name="T41" fmla="*/ 283 h 606"/>
                    <a:gd name="T42" fmla="*/ 23 w 191"/>
                    <a:gd name="T43" fmla="*/ 245 h 606"/>
                    <a:gd name="T44" fmla="*/ 13 w 191"/>
                    <a:gd name="T45" fmla="*/ 200 h 606"/>
                    <a:gd name="T46" fmla="*/ 6 w 191"/>
                    <a:gd name="T47" fmla="*/ 156 h 606"/>
                    <a:gd name="T48" fmla="*/ 2 w 191"/>
                    <a:gd name="T49" fmla="*/ 102 h 606"/>
                    <a:gd name="T50" fmla="*/ 2 w 191"/>
                    <a:gd name="T51" fmla="*/ 63 h 606"/>
                    <a:gd name="T52" fmla="*/ 17 w 191"/>
                    <a:gd name="T53" fmla="*/ 41 h 606"/>
                    <a:gd name="T54" fmla="*/ 28 w 191"/>
                    <a:gd name="T55" fmla="*/ 30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1" h="606">
                      <a:moveTo>
                        <a:pt x="28" y="30"/>
                      </a:moveTo>
                      <a:lnTo>
                        <a:pt x="41" y="7"/>
                      </a:lnTo>
                      <a:lnTo>
                        <a:pt x="75" y="0"/>
                      </a:lnTo>
                      <a:lnTo>
                        <a:pt x="117" y="22"/>
                      </a:lnTo>
                      <a:lnTo>
                        <a:pt x="156" y="94"/>
                      </a:lnTo>
                      <a:lnTo>
                        <a:pt x="173" y="150"/>
                      </a:lnTo>
                      <a:lnTo>
                        <a:pt x="186" y="217"/>
                      </a:lnTo>
                      <a:lnTo>
                        <a:pt x="191" y="308"/>
                      </a:lnTo>
                      <a:lnTo>
                        <a:pt x="190" y="389"/>
                      </a:lnTo>
                      <a:lnTo>
                        <a:pt x="186" y="485"/>
                      </a:lnTo>
                      <a:lnTo>
                        <a:pt x="180" y="558"/>
                      </a:lnTo>
                      <a:lnTo>
                        <a:pt x="164" y="589"/>
                      </a:lnTo>
                      <a:lnTo>
                        <a:pt x="136" y="600"/>
                      </a:lnTo>
                      <a:lnTo>
                        <a:pt x="102" y="606"/>
                      </a:lnTo>
                      <a:lnTo>
                        <a:pt x="58" y="595"/>
                      </a:lnTo>
                      <a:lnTo>
                        <a:pt x="25" y="580"/>
                      </a:lnTo>
                      <a:lnTo>
                        <a:pt x="8" y="547"/>
                      </a:lnTo>
                      <a:lnTo>
                        <a:pt x="0" y="485"/>
                      </a:lnTo>
                      <a:lnTo>
                        <a:pt x="2" y="411"/>
                      </a:lnTo>
                      <a:lnTo>
                        <a:pt x="19" y="361"/>
                      </a:lnTo>
                      <a:lnTo>
                        <a:pt x="25" y="283"/>
                      </a:lnTo>
                      <a:lnTo>
                        <a:pt x="23" y="245"/>
                      </a:lnTo>
                      <a:lnTo>
                        <a:pt x="13" y="200"/>
                      </a:lnTo>
                      <a:lnTo>
                        <a:pt x="6" y="156"/>
                      </a:lnTo>
                      <a:lnTo>
                        <a:pt x="2" y="102"/>
                      </a:lnTo>
                      <a:lnTo>
                        <a:pt x="2" y="63"/>
                      </a:lnTo>
                      <a:lnTo>
                        <a:pt x="17" y="41"/>
                      </a:lnTo>
                      <a:lnTo>
                        <a:pt x="28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36" name="Freeform 12">
                  <a:extLst>
                    <a:ext uri="{FF2B5EF4-FFF2-40B4-BE49-F238E27FC236}">
                      <a16:creationId xmlns:a16="http://schemas.microsoft.com/office/drawing/2014/main" id="{B3507252-0E64-B49C-91B9-403C79D6FA1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71" y="2313"/>
                  <a:ext cx="244" cy="578"/>
                </a:xfrm>
                <a:custGeom>
                  <a:avLst/>
                  <a:gdLst>
                    <a:gd name="T0" fmla="*/ 153 w 244"/>
                    <a:gd name="T1" fmla="*/ 0 h 578"/>
                    <a:gd name="T2" fmla="*/ 198 w 244"/>
                    <a:gd name="T3" fmla="*/ 11 h 578"/>
                    <a:gd name="T4" fmla="*/ 205 w 244"/>
                    <a:gd name="T5" fmla="*/ 46 h 578"/>
                    <a:gd name="T6" fmla="*/ 209 w 244"/>
                    <a:gd name="T7" fmla="*/ 111 h 578"/>
                    <a:gd name="T8" fmla="*/ 198 w 244"/>
                    <a:gd name="T9" fmla="*/ 189 h 578"/>
                    <a:gd name="T10" fmla="*/ 189 w 244"/>
                    <a:gd name="T11" fmla="*/ 274 h 578"/>
                    <a:gd name="T12" fmla="*/ 181 w 244"/>
                    <a:gd name="T13" fmla="*/ 369 h 578"/>
                    <a:gd name="T14" fmla="*/ 187 w 244"/>
                    <a:gd name="T15" fmla="*/ 417 h 578"/>
                    <a:gd name="T16" fmla="*/ 200 w 244"/>
                    <a:gd name="T17" fmla="*/ 463 h 578"/>
                    <a:gd name="T18" fmla="*/ 231 w 244"/>
                    <a:gd name="T19" fmla="*/ 506 h 578"/>
                    <a:gd name="T20" fmla="*/ 244 w 244"/>
                    <a:gd name="T21" fmla="*/ 524 h 578"/>
                    <a:gd name="T22" fmla="*/ 238 w 244"/>
                    <a:gd name="T23" fmla="*/ 541 h 578"/>
                    <a:gd name="T24" fmla="*/ 203 w 244"/>
                    <a:gd name="T25" fmla="*/ 541 h 578"/>
                    <a:gd name="T26" fmla="*/ 150 w 244"/>
                    <a:gd name="T27" fmla="*/ 550 h 578"/>
                    <a:gd name="T28" fmla="*/ 78 w 244"/>
                    <a:gd name="T29" fmla="*/ 569 h 578"/>
                    <a:gd name="T30" fmla="*/ 33 w 244"/>
                    <a:gd name="T31" fmla="*/ 578 h 578"/>
                    <a:gd name="T32" fmla="*/ 6 w 244"/>
                    <a:gd name="T33" fmla="*/ 558 h 578"/>
                    <a:gd name="T34" fmla="*/ 0 w 244"/>
                    <a:gd name="T35" fmla="*/ 528 h 578"/>
                    <a:gd name="T36" fmla="*/ 33 w 244"/>
                    <a:gd name="T37" fmla="*/ 519 h 578"/>
                    <a:gd name="T38" fmla="*/ 92 w 244"/>
                    <a:gd name="T39" fmla="*/ 517 h 578"/>
                    <a:gd name="T40" fmla="*/ 159 w 244"/>
                    <a:gd name="T41" fmla="*/ 517 h 578"/>
                    <a:gd name="T42" fmla="*/ 209 w 244"/>
                    <a:gd name="T43" fmla="*/ 519 h 578"/>
                    <a:gd name="T44" fmla="*/ 205 w 244"/>
                    <a:gd name="T45" fmla="*/ 511 h 578"/>
                    <a:gd name="T46" fmla="*/ 183 w 244"/>
                    <a:gd name="T47" fmla="*/ 489 h 578"/>
                    <a:gd name="T48" fmla="*/ 165 w 244"/>
                    <a:gd name="T49" fmla="*/ 450 h 578"/>
                    <a:gd name="T50" fmla="*/ 150 w 244"/>
                    <a:gd name="T51" fmla="*/ 400 h 578"/>
                    <a:gd name="T52" fmla="*/ 150 w 244"/>
                    <a:gd name="T53" fmla="*/ 367 h 578"/>
                    <a:gd name="T54" fmla="*/ 159 w 244"/>
                    <a:gd name="T55" fmla="*/ 267 h 578"/>
                    <a:gd name="T56" fmla="*/ 159 w 244"/>
                    <a:gd name="T57" fmla="*/ 195 h 578"/>
                    <a:gd name="T58" fmla="*/ 153 w 244"/>
                    <a:gd name="T59" fmla="*/ 117 h 578"/>
                    <a:gd name="T60" fmla="*/ 142 w 244"/>
                    <a:gd name="T61" fmla="*/ 80 h 578"/>
                    <a:gd name="T62" fmla="*/ 133 w 244"/>
                    <a:gd name="T63" fmla="*/ 33 h 578"/>
                    <a:gd name="T64" fmla="*/ 148 w 244"/>
                    <a:gd name="T65" fmla="*/ 11 h 578"/>
                    <a:gd name="T66" fmla="*/ 153 w 244"/>
                    <a:gd name="T67" fmla="*/ 0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78">
                      <a:moveTo>
                        <a:pt x="153" y="0"/>
                      </a:moveTo>
                      <a:lnTo>
                        <a:pt x="198" y="11"/>
                      </a:lnTo>
                      <a:lnTo>
                        <a:pt x="205" y="46"/>
                      </a:lnTo>
                      <a:lnTo>
                        <a:pt x="209" y="111"/>
                      </a:lnTo>
                      <a:lnTo>
                        <a:pt x="198" y="189"/>
                      </a:lnTo>
                      <a:lnTo>
                        <a:pt x="189" y="274"/>
                      </a:lnTo>
                      <a:lnTo>
                        <a:pt x="181" y="369"/>
                      </a:lnTo>
                      <a:lnTo>
                        <a:pt x="187" y="417"/>
                      </a:lnTo>
                      <a:lnTo>
                        <a:pt x="200" y="463"/>
                      </a:lnTo>
                      <a:lnTo>
                        <a:pt x="231" y="506"/>
                      </a:lnTo>
                      <a:lnTo>
                        <a:pt x="244" y="524"/>
                      </a:lnTo>
                      <a:lnTo>
                        <a:pt x="238" y="541"/>
                      </a:lnTo>
                      <a:lnTo>
                        <a:pt x="203" y="541"/>
                      </a:lnTo>
                      <a:lnTo>
                        <a:pt x="150" y="550"/>
                      </a:lnTo>
                      <a:lnTo>
                        <a:pt x="78" y="569"/>
                      </a:lnTo>
                      <a:lnTo>
                        <a:pt x="33" y="578"/>
                      </a:lnTo>
                      <a:lnTo>
                        <a:pt x="6" y="558"/>
                      </a:lnTo>
                      <a:lnTo>
                        <a:pt x="0" y="528"/>
                      </a:lnTo>
                      <a:lnTo>
                        <a:pt x="33" y="519"/>
                      </a:lnTo>
                      <a:lnTo>
                        <a:pt x="92" y="517"/>
                      </a:lnTo>
                      <a:lnTo>
                        <a:pt x="159" y="517"/>
                      </a:lnTo>
                      <a:lnTo>
                        <a:pt x="209" y="519"/>
                      </a:lnTo>
                      <a:lnTo>
                        <a:pt x="205" y="511"/>
                      </a:lnTo>
                      <a:lnTo>
                        <a:pt x="183" y="489"/>
                      </a:lnTo>
                      <a:lnTo>
                        <a:pt x="165" y="450"/>
                      </a:lnTo>
                      <a:lnTo>
                        <a:pt x="150" y="400"/>
                      </a:lnTo>
                      <a:lnTo>
                        <a:pt x="150" y="367"/>
                      </a:lnTo>
                      <a:lnTo>
                        <a:pt x="159" y="267"/>
                      </a:lnTo>
                      <a:lnTo>
                        <a:pt x="159" y="195"/>
                      </a:lnTo>
                      <a:lnTo>
                        <a:pt x="153" y="117"/>
                      </a:lnTo>
                      <a:lnTo>
                        <a:pt x="142" y="80"/>
                      </a:lnTo>
                      <a:lnTo>
                        <a:pt x="133" y="33"/>
                      </a:lnTo>
                      <a:lnTo>
                        <a:pt x="148" y="11"/>
                      </a:ln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37" name="Freeform 13">
                  <a:extLst>
                    <a:ext uri="{FF2B5EF4-FFF2-40B4-BE49-F238E27FC236}">
                      <a16:creationId xmlns:a16="http://schemas.microsoft.com/office/drawing/2014/main" id="{A9CE6046-AA3B-A120-C6A0-942686B677A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73" y="2239"/>
                  <a:ext cx="244" cy="566"/>
                </a:xfrm>
                <a:custGeom>
                  <a:avLst/>
                  <a:gdLst>
                    <a:gd name="T0" fmla="*/ 190 w 244"/>
                    <a:gd name="T1" fmla="*/ 0 h 566"/>
                    <a:gd name="T2" fmla="*/ 233 w 244"/>
                    <a:gd name="T3" fmla="*/ 13 h 566"/>
                    <a:gd name="T4" fmla="*/ 238 w 244"/>
                    <a:gd name="T5" fmla="*/ 48 h 566"/>
                    <a:gd name="T6" fmla="*/ 238 w 244"/>
                    <a:gd name="T7" fmla="*/ 115 h 566"/>
                    <a:gd name="T8" fmla="*/ 222 w 244"/>
                    <a:gd name="T9" fmla="*/ 191 h 566"/>
                    <a:gd name="T10" fmla="*/ 205 w 244"/>
                    <a:gd name="T11" fmla="*/ 276 h 566"/>
                    <a:gd name="T12" fmla="*/ 192 w 244"/>
                    <a:gd name="T13" fmla="*/ 368 h 566"/>
                    <a:gd name="T14" fmla="*/ 194 w 244"/>
                    <a:gd name="T15" fmla="*/ 416 h 566"/>
                    <a:gd name="T16" fmla="*/ 203 w 244"/>
                    <a:gd name="T17" fmla="*/ 464 h 566"/>
                    <a:gd name="T18" fmla="*/ 233 w 244"/>
                    <a:gd name="T19" fmla="*/ 509 h 566"/>
                    <a:gd name="T20" fmla="*/ 244 w 244"/>
                    <a:gd name="T21" fmla="*/ 527 h 566"/>
                    <a:gd name="T22" fmla="*/ 237 w 244"/>
                    <a:gd name="T23" fmla="*/ 544 h 566"/>
                    <a:gd name="T24" fmla="*/ 201 w 244"/>
                    <a:gd name="T25" fmla="*/ 542 h 566"/>
                    <a:gd name="T26" fmla="*/ 148 w 244"/>
                    <a:gd name="T27" fmla="*/ 548 h 566"/>
                    <a:gd name="T28" fmla="*/ 76 w 244"/>
                    <a:gd name="T29" fmla="*/ 560 h 566"/>
                    <a:gd name="T30" fmla="*/ 30 w 244"/>
                    <a:gd name="T31" fmla="*/ 566 h 566"/>
                    <a:gd name="T32" fmla="*/ 4 w 244"/>
                    <a:gd name="T33" fmla="*/ 544 h 566"/>
                    <a:gd name="T34" fmla="*/ 0 w 244"/>
                    <a:gd name="T35" fmla="*/ 514 h 566"/>
                    <a:gd name="T36" fmla="*/ 33 w 244"/>
                    <a:gd name="T37" fmla="*/ 507 h 566"/>
                    <a:gd name="T38" fmla="*/ 92 w 244"/>
                    <a:gd name="T39" fmla="*/ 511 h 566"/>
                    <a:gd name="T40" fmla="*/ 159 w 244"/>
                    <a:gd name="T41" fmla="*/ 514 h 566"/>
                    <a:gd name="T42" fmla="*/ 209 w 244"/>
                    <a:gd name="T43" fmla="*/ 520 h 566"/>
                    <a:gd name="T44" fmla="*/ 207 w 244"/>
                    <a:gd name="T45" fmla="*/ 512 h 566"/>
                    <a:gd name="T46" fmla="*/ 185 w 244"/>
                    <a:gd name="T47" fmla="*/ 488 h 566"/>
                    <a:gd name="T48" fmla="*/ 170 w 244"/>
                    <a:gd name="T49" fmla="*/ 448 h 566"/>
                    <a:gd name="T50" fmla="*/ 159 w 244"/>
                    <a:gd name="T51" fmla="*/ 398 h 566"/>
                    <a:gd name="T52" fmla="*/ 161 w 244"/>
                    <a:gd name="T53" fmla="*/ 364 h 566"/>
                    <a:gd name="T54" fmla="*/ 177 w 244"/>
                    <a:gd name="T55" fmla="*/ 265 h 566"/>
                    <a:gd name="T56" fmla="*/ 183 w 244"/>
                    <a:gd name="T57" fmla="*/ 194 h 566"/>
                    <a:gd name="T58" fmla="*/ 181 w 244"/>
                    <a:gd name="T59" fmla="*/ 115 h 566"/>
                    <a:gd name="T60" fmla="*/ 174 w 244"/>
                    <a:gd name="T61" fmla="*/ 78 h 566"/>
                    <a:gd name="T62" fmla="*/ 168 w 244"/>
                    <a:gd name="T63" fmla="*/ 31 h 566"/>
                    <a:gd name="T64" fmla="*/ 183 w 244"/>
                    <a:gd name="T65" fmla="*/ 9 h 566"/>
                    <a:gd name="T66" fmla="*/ 190 w 244"/>
                    <a:gd name="T67" fmla="*/ 0 h 5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66">
                      <a:moveTo>
                        <a:pt x="190" y="0"/>
                      </a:moveTo>
                      <a:lnTo>
                        <a:pt x="233" y="13"/>
                      </a:lnTo>
                      <a:lnTo>
                        <a:pt x="238" y="48"/>
                      </a:lnTo>
                      <a:lnTo>
                        <a:pt x="238" y="115"/>
                      </a:lnTo>
                      <a:lnTo>
                        <a:pt x="222" y="191"/>
                      </a:lnTo>
                      <a:lnTo>
                        <a:pt x="205" y="276"/>
                      </a:lnTo>
                      <a:lnTo>
                        <a:pt x="192" y="368"/>
                      </a:lnTo>
                      <a:lnTo>
                        <a:pt x="194" y="416"/>
                      </a:lnTo>
                      <a:lnTo>
                        <a:pt x="203" y="464"/>
                      </a:lnTo>
                      <a:lnTo>
                        <a:pt x="233" y="509"/>
                      </a:lnTo>
                      <a:lnTo>
                        <a:pt x="244" y="527"/>
                      </a:lnTo>
                      <a:lnTo>
                        <a:pt x="237" y="544"/>
                      </a:lnTo>
                      <a:lnTo>
                        <a:pt x="201" y="542"/>
                      </a:lnTo>
                      <a:lnTo>
                        <a:pt x="148" y="548"/>
                      </a:lnTo>
                      <a:lnTo>
                        <a:pt x="76" y="560"/>
                      </a:lnTo>
                      <a:lnTo>
                        <a:pt x="30" y="566"/>
                      </a:lnTo>
                      <a:lnTo>
                        <a:pt x="4" y="544"/>
                      </a:lnTo>
                      <a:lnTo>
                        <a:pt x="0" y="514"/>
                      </a:lnTo>
                      <a:lnTo>
                        <a:pt x="33" y="507"/>
                      </a:lnTo>
                      <a:lnTo>
                        <a:pt x="92" y="511"/>
                      </a:lnTo>
                      <a:lnTo>
                        <a:pt x="159" y="514"/>
                      </a:lnTo>
                      <a:lnTo>
                        <a:pt x="209" y="520"/>
                      </a:lnTo>
                      <a:lnTo>
                        <a:pt x="207" y="512"/>
                      </a:lnTo>
                      <a:lnTo>
                        <a:pt x="185" y="488"/>
                      </a:lnTo>
                      <a:lnTo>
                        <a:pt x="170" y="448"/>
                      </a:lnTo>
                      <a:lnTo>
                        <a:pt x="159" y="398"/>
                      </a:lnTo>
                      <a:lnTo>
                        <a:pt x="161" y="364"/>
                      </a:lnTo>
                      <a:lnTo>
                        <a:pt x="177" y="265"/>
                      </a:lnTo>
                      <a:lnTo>
                        <a:pt x="183" y="194"/>
                      </a:lnTo>
                      <a:lnTo>
                        <a:pt x="181" y="115"/>
                      </a:lnTo>
                      <a:lnTo>
                        <a:pt x="174" y="78"/>
                      </a:lnTo>
                      <a:lnTo>
                        <a:pt x="168" y="31"/>
                      </a:lnTo>
                      <a:lnTo>
                        <a:pt x="183" y="9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2638" name="Group 14">
                <a:extLst>
                  <a:ext uri="{FF2B5EF4-FFF2-40B4-BE49-F238E27FC236}">
                    <a16:creationId xmlns:a16="http://schemas.microsoft.com/office/drawing/2014/main" id="{7AFA732E-148D-766B-7449-42936576725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90" y="1636"/>
                <a:ext cx="505" cy="1294"/>
                <a:chOff x="3373" y="1613"/>
                <a:chExt cx="505" cy="1294"/>
              </a:xfrm>
            </p:grpSpPr>
            <p:sp>
              <p:nvSpPr>
                <p:cNvPr id="282639" name="Freeform 15">
                  <a:extLst>
                    <a:ext uri="{FF2B5EF4-FFF2-40B4-BE49-F238E27FC236}">
                      <a16:creationId xmlns:a16="http://schemas.microsoft.com/office/drawing/2014/main" id="{570A3346-A492-AC83-78CF-56BCB5237EF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04" y="1931"/>
                  <a:ext cx="208" cy="522"/>
                </a:xfrm>
                <a:custGeom>
                  <a:avLst/>
                  <a:gdLst>
                    <a:gd name="T0" fmla="*/ 56 w 208"/>
                    <a:gd name="T1" fmla="*/ 22 h 522"/>
                    <a:gd name="T2" fmla="*/ 78 w 208"/>
                    <a:gd name="T3" fmla="*/ 6 h 522"/>
                    <a:gd name="T4" fmla="*/ 106 w 208"/>
                    <a:gd name="T5" fmla="*/ 0 h 522"/>
                    <a:gd name="T6" fmla="*/ 128 w 208"/>
                    <a:gd name="T7" fmla="*/ 4 h 522"/>
                    <a:gd name="T8" fmla="*/ 147 w 208"/>
                    <a:gd name="T9" fmla="*/ 28 h 522"/>
                    <a:gd name="T10" fmla="*/ 162 w 208"/>
                    <a:gd name="T11" fmla="*/ 78 h 522"/>
                    <a:gd name="T12" fmla="*/ 175 w 208"/>
                    <a:gd name="T13" fmla="*/ 144 h 522"/>
                    <a:gd name="T14" fmla="*/ 189 w 208"/>
                    <a:gd name="T15" fmla="*/ 209 h 522"/>
                    <a:gd name="T16" fmla="*/ 201 w 208"/>
                    <a:gd name="T17" fmla="*/ 265 h 522"/>
                    <a:gd name="T18" fmla="*/ 201 w 208"/>
                    <a:gd name="T19" fmla="*/ 328 h 522"/>
                    <a:gd name="T20" fmla="*/ 208 w 208"/>
                    <a:gd name="T21" fmla="*/ 405 h 522"/>
                    <a:gd name="T22" fmla="*/ 201 w 208"/>
                    <a:gd name="T23" fmla="*/ 450 h 522"/>
                    <a:gd name="T24" fmla="*/ 191 w 208"/>
                    <a:gd name="T25" fmla="*/ 489 h 522"/>
                    <a:gd name="T26" fmla="*/ 158 w 208"/>
                    <a:gd name="T27" fmla="*/ 511 h 522"/>
                    <a:gd name="T28" fmla="*/ 97 w 208"/>
                    <a:gd name="T29" fmla="*/ 522 h 522"/>
                    <a:gd name="T30" fmla="*/ 52 w 208"/>
                    <a:gd name="T31" fmla="*/ 509 h 522"/>
                    <a:gd name="T32" fmla="*/ 11 w 208"/>
                    <a:gd name="T33" fmla="*/ 478 h 522"/>
                    <a:gd name="T34" fmla="*/ 0 w 208"/>
                    <a:gd name="T35" fmla="*/ 428 h 522"/>
                    <a:gd name="T36" fmla="*/ 0 w 208"/>
                    <a:gd name="T37" fmla="*/ 376 h 522"/>
                    <a:gd name="T38" fmla="*/ 13 w 208"/>
                    <a:gd name="T39" fmla="*/ 281 h 522"/>
                    <a:gd name="T40" fmla="*/ 13 w 208"/>
                    <a:gd name="T41" fmla="*/ 205 h 522"/>
                    <a:gd name="T42" fmla="*/ 17 w 208"/>
                    <a:gd name="T43" fmla="*/ 133 h 522"/>
                    <a:gd name="T44" fmla="*/ 33 w 208"/>
                    <a:gd name="T45" fmla="*/ 87 h 522"/>
                    <a:gd name="T46" fmla="*/ 52 w 208"/>
                    <a:gd name="T47" fmla="*/ 56 h 522"/>
                    <a:gd name="T48" fmla="*/ 56 w 208"/>
                    <a:gd name="T49" fmla="*/ 22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08" h="522">
                      <a:moveTo>
                        <a:pt x="56" y="22"/>
                      </a:moveTo>
                      <a:lnTo>
                        <a:pt x="78" y="6"/>
                      </a:lnTo>
                      <a:lnTo>
                        <a:pt x="106" y="0"/>
                      </a:lnTo>
                      <a:lnTo>
                        <a:pt x="128" y="4"/>
                      </a:lnTo>
                      <a:lnTo>
                        <a:pt x="147" y="28"/>
                      </a:lnTo>
                      <a:lnTo>
                        <a:pt x="162" y="78"/>
                      </a:lnTo>
                      <a:lnTo>
                        <a:pt x="175" y="144"/>
                      </a:lnTo>
                      <a:lnTo>
                        <a:pt x="189" y="209"/>
                      </a:lnTo>
                      <a:lnTo>
                        <a:pt x="201" y="265"/>
                      </a:lnTo>
                      <a:lnTo>
                        <a:pt x="201" y="328"/>
                      </a:lnTo>
                      <a:lnTo>
                        <a:pt x="208" y="405"/>
                      </a:lnTo>
                      <a:lnTo>
                        <a:pt x="201" y="450"/>
                      </a:lnTo>
                      <a:lnTo>
                        <a:pt x="191" y="489"/>
                      </a:lnTo>
                      <a:lnTo>
                        <a:pt x="158" y="511"/>
                      </a:lnTo>
                      <a:lnTo>
                        <a:pt x="97" y="522"/>
                      </a:lnTo>
                      <a:lnTo>
                        <a:pt x="52" y="509"/>
                      </a:lnTo>
                      <a:lnTo>
                        <a:pt x="11" y="478"/>
                      </a:lnTo>
                      <a:lnTo>
                        <a:pt x="0" y="428"/>
                      </a:lnTo>
                      <a:lnTo>
                        <a:pt x="0" y="376"/>
                      </a:lnTo>
                      <a:lnTo>
                        <a:pt x="13" y="281"/>
                      </a:lnTo>
                      <a:lnTo>
                        <a:pt x="13" y="205"/>
                      </a:lnTo>
                      <a:lnTo>
                        <a:pt x="17" y="133"/>
                      </a:lnTo>
                      <a:lnTo>
                        <a:pt x="33" y="87"/>
                      </a:lnTo>
                      <a:lnTo>
                        <a:pt x="52" y="56"/>
                      </a:lnTo>
                      <a:lnTo>
                        <a:pt x="5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40" name="Freeform 16">
                  <a:extLst>
                    <a:ext uri="{FF2B5EF4-FFF2-40B4-BE49-F238E27FC236}">
                      <a16:creationId xmlns:a16="http://schemas.microsoft.com/office/drawing/2014/main" id="{51676BA4-013E-1707-844C-D095C9444B9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628" y="2357"/>
                  <a:ext cx="250" cy="517"/>
                </a:xfrm>
                <a:custGeom>
                  <a:avLst/>
                  <a:gdLst>
                    <a:gd name="T0" fmla="*/ 0 w 250"/>
                    <a:gd name="T1" fmla="*/ 45 h 517"/>
                    <a:gd name="T2" fmla="*/ 2 w 250"/>
                    <a:gd name="T3" fmla="*/ 6 h 517"/>
                    <a:gd name="T4" fmla="*/ 22 w 250"/>
                    <a:gd name="T5" fmla="*/ 0 h 517"/>
                    <a:gd name="T6" fmla="*/ 61 w 250"/>
                    <a:gd name="T7" fmla="*/ 2 h 517"/>
                    <a:gd name="T8" fmla="*/ 72 w 250"/>
                    <a:gd name="T9" fmla="*/ 36 h 517"/>
                    <a:gd name="T10" fmla="*/ 105 w 250"/>
                    <a:gd name="T11" fmla="*/ 106 h 517"/>
                    <a:gd name="T12" fmla="*/ 122 w 250"/>
                    <a:gd name="T13" fmla="*/ 162 h 517"/>
                    <a:gd name="T14" fmla="*/ 133 w 250"/>
                    <a:gd name="T15" fmla="*/ 228 h 517"/>
                    <a:gd name="T16" fmla="*/ 130 w 250"/>
                    <a:gd name="T17" fmla="*/ 267 h 517"/>
                    <a:gd name="T18" fmla="*/ 107 w 250"/>
                    <a:gd name="T19" fmla="*/ 328 h 517"/>
                    <a:gd name="T20" fmla="*/ 85 w 250"/>
                    <a:gd name="T21" fmla="*/ 386 h 517"/>
                    <a:gd name="T22" fmla="*/ 78 w 250"/>
                    <a:gd name="T23" fmla="*/ 434 h 517"/>
                    <a:gd name="T24" fmla="*/ 78 w 250"/>
                    <a:gd name="T25" fmla="*/ 453 h 517"/>
                    <a:gd name="T26" fmla="*/ 102 w 250"/>
                    <a:gd name="T27" fmla="*/ 456 h 517"/>
                    <a:gd name="T28" fmla="*/ 133 w 250"/>
                    <a:gd name="T29" fmla="*/ 445 h 517"/>
                    <a:gd name="T30" fmla="*/ 217 w 250"/>
                    <a:gd name="T31" fmla="*/ 453 h 517"/>
                    <a:gd name="T32" fmla="*/ 250 w 250"/>
                    <a:gd name="T33" fmla="*/ 473 h 517"/>
                    <a:gd name="T34" fmla="*/ 244 w 250"/>
                    <a:gd name="T35" fmla="*/ 486 h 517"/>
                    <a:gd name="T36" fmla="*/ 200 w 250"/>
                    <a:gd name="T37" fmla="*/ 512 h 517"/>
                    <a:gd name="T38" fmla="*/ 174 w 250"/>
                    <a:gd name="T39" fmla="*/ 517 h 517"/>
                    <a:gd name="T40" fmla="*/ 150 w 250"/>
                    <a:gd name="T41" fmla="*/ 495 h 517"/>
                    <a:gd name="T42" fmla="*/ 94 w 250"/>
                    <a:gd name="T43" fmla="*/ 484 h 517"/>
                    <a:gd name="T44" fmla="*/ 46 w 250"/>
                    <a:gd name="T45" fmla="*/ 484 h 517"/>
                    <a:gd name="T46" fmla="*/ 30 w 250"/>
                    <a:gd name="T47" fmla="*/ 479 h 517"/>
                    <a:gd name="T48" fmla="*/ 28 w 250"/>
                    <a:gd name="T49" fmla="*/ 462 h 517"/>
                    <a:gd name="T50" fmla="*/ 57 w 250"/>
                    <a:gd name="T51" fmla="*/ 375 h 517"/>
                    <a:gd name="T52" fmla="*/ 85 w 250"/>
                    <a:gd name="T53" fmla="*/ 308 h 517"/>
                    <a:gd name="T54" fmla="*/ 96 w 250"/>
                    <a:gd name="T55" fmla="*/ 264 h 517"/>
                    <a:gd name="T56" fmla="*/ 96 w 250"/>
                    <a:gd name="T57" fmla="*/ 202 h 517"/>
                    <a:gd name="T58" fmla="*/ 74 w 250"/>
                    <a:gd name="T59" fmla="*/ 147 h 517"/>
                    <a:gd name="T60" fmla="*/ 28 w 250"/>
                    <a:gd name="T61" fmla="*/ 89 h 517"/>
                    <a:gd name="T62" fmla="*/ 7 w 250"/>
                    <a:gd name="T63" fmla="*/ 62 h 517"/>
                    <a:gd name="T64" fmla="*/ 0 w 250"/>
                    <a:gd name="T65" fmla="*/ 45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50" h="517">
                      <a:moveTo>
                        <a:pt x="0" y="45"/>
                      </a:moveTo>
                      <a:lnTo>
                        <a:pt x="2" y="6"/>
                      </a:lnTo>
                      <a:lnTo>
                        <a:pt x="22" y="0"/>
                      </a:lnTo>
                      <a:lnTo>
                        <a:pt x="61" y="2"/>
                      </a:lnTo>
                      <a:lnTo>
                        <a:pt x="72" y="36"/>
                      </a:lnTo>
                      <a:lnTo>
                        <a:pt x="105" y="106"/>
                      </a:lnTo>
                      <a:lnTo>
                        <a:pt x="122" y="162"/>
                      </a:lnTo>
                      <a:lnTo>
                        <a:pt x="133" y="228"/>
                      </a:lnTo>
                      <a:lnTo>
                        <a:pt x="130" y="267"/>
                      </a:lnTo>
                      <a:lnTo>
                        <a:pt x="107" y="328"/>
                      </a:lnTo>
                      <a:lnTo>
                        <a:pt x="85" y="386"/>
                      </a:lnTo>
                      <a:lnTo>
                        <a:pt x="78" y="434"/>
                      </a:lnTo>
                      <a:lnTo>
                        <a:pt x="78" y="453"/>
                      </a:lnTo>
                      <a:lnTo>
                        <a:pt x="102" y="456"/>
                      </a:lnTo>
                      <a:lnTo>
                        <a:pt x="133" y="445"/>
                      </a:lnTo>
                      <a:lnTo>
                        <a:pt x="217" y="453"/>
                      </a:lnTo>
                      <a:lnTo>
                        <a:pt x="250" y="473"/>
                      </a:lnTo>
                      <a:lnTo>
                        <a:pt x="244" y="486"/>
                      </a:lnTo>
                      <a:lnTo>
                        <a:pt x="200" y="512"/>
                      </a:lnTo>
                      <a:lnTo>
                        <a:pt x="174" y="517"/>
                      </a:lnTo>
                      <a:lnTo>
                        <a:pt x="150" y="495"/>
                      </a:lnTo>
                      <a:lnTo>
                        <a:pt x="94" y="484"/>
                      </a:lnTo>
                      <a:lnTo>
                        <a:pt x="46" y="484"/>
                      </a:lnTo>
                      <a:lnTo>
                        <a:pt x="30" y="479"/>
                      </a:lnTo>
                      <a:lnTo>
                        <a:pt x="28" y="462"/>
                      </a:lnTo>
                      <a:lnTo>
                        <a:pt x="57" y="375"/>
                      </a:lnTo>
                      <a:lnTo>
                        <a:pt x="85" y="308"/>
                      </a:lnTo>
                      <a:lnTo>
                        <a:pt x="96" y="264"/>
                      </a:lnTo>
                      <a:lnTo>
                        <a:pt x="96" y="202"/>
                      </a:lnTo>
                      <a:lnTo>
                        <a:pt x="74" y="147"/>
                      </a:lnTo>
                      <a:lnTo>
                        <a:pt x="28" y="89"/>
                      </a:lnTo>
                      <a:lnTo>
                        <a:pt x="7" y="62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41" name="Freeform 17">
                  <a:extLst>
                    <a:ext uri="{FF2B5EF4-FFF2-40B4-BE49-F238E27FC236}">
                      <a16:creationId xmlns:a16="http://schemas.microsoft.com/office/drawing/2014/main" id="{2A2D30E1-4521-179A-9FE1-76C255EAF0A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3" y="2364"/>
                  <a:ext cx="222" cy="543"/>
                </a:xfrm>
                <a:custGeom>
                  <a:avLst/>
                  <a:gdLst>
                    <a:gd name="T0" fmla="*/ 131 w 222"/>
                    <a:gd name="T1" fmla="*/ 88 h 543"/>
                    <a:gd name="T2" fmla="*/ 144 w 222"/>
                    <a:gd name="T3" fmla="*/ 43 h 543"/>
                    <a:gd name="T4" fmla="*/ 172 w 222"/>
                    <a:gd name="T5" fmla="*/ 0 h 543"/>
                    <a:gd name="T6" fmla="*/ 198 w 222"/>
                    <a:gd name="T7" fmla="*/ 0 h 543"/>
                    <a:gd name="T8" fmla="*/ 222 w 222"/>
                    <a:gd name="T9" fmla="*/ 23 h 543"/>
                    <a:gd name="T10" fmla="*/ 220 w 222"/>
                    <a:gd name="T11" fmla="*/ 50 h 543"/>
                    <a:gd name="T12" fmla="*/ 187 w 222"/>
                    <a:gd name="T13" fmla="*/ 89 h 543"/>
                    <a:gd name="T14" fmla="*/ 154 w 222"/>
                    <a:gd name="T15" fmla="*/ 160 h 543"/>
                    <a:gd name="T16" fmla="*/ 139 w 222"/>
                    <a:gd name="T17" fmla="*/ 223 h 543"/>
                    <a:gd name="T18" fmla="*/ 137 w 222"/>
                    <a:gd name="T19" fmla="*/ 295 h 543"/>
                    <a:gd name="T20" fmla="*/ 154 w 222"/>
                    <a:gd name="T21" fmla="*/ 377 h 543"/>
                    <a:gd name="T22" fmla="*/ 170 w 222"/>
                    <a:gd name="T23" fmla="*/ 423 h 543"/>
                    <a:gd name="T24" fmla="*/ 187 w 222"/>
                    <a:gd name="T25" fmla="*/ 460 h 543"/>
                    <a:gd name="T26" fmla="*/ 192 w 222"/>
                    <a:gd name="T27" fmla="*/ 479 h 543"/>
                    <a:gd name="T28" fmla="*/ 189 w 222"/>
                    <a:gd name="T29" fmla="*/ 505 h 543"/>
                    <a:gd name="T30" fmla="*/ 161 w 222"/>
                    <a:gd name="T31" fmla="*/ 506 h 543"/>
                    <a:gd name="T32" fmla="*/ 94 w 222"/>
                    <a:gd name="T33" fmla="*/ 521 h 543"/>
                    <a:gd name="T34" fmla="*/ 33 w 222"/>
                    <a:gd name="T35" fmla="*/ 543 h 543"/>
                    <a:gd name="T36" fmla="*/ 20 w 222"/>
                    <a:gd name="T37" fmla="*/ 534 h 543"/>
                    <a:gd name="T38" fmla="*/ 0 w 222"/>
                    <a:gd name="T39" fmla="*/ 510 h 543"/>
                    <a:gd name="T40" fmla="*/ 6 w 222"/>
                    <a:gd name="T41" fmla="*/ 495 h 543"/>
                    <a:gd name="T42" fmla="*/ 65 w 222"/>
                    <a:gd name="T43" fmla="*/ 488 h 543"/>
                    <a:gd name="T44" fmla="*/ 117 w 222"/>
                    <a:gd name="T45" fmla="*/ 488 h 543"/>
                    <a:gd name="T46" fmla="*/ 144 w 222"/>
                    <a:gd name="T47" fmla="*/ 488 h 543"/>
                    <a:gd name="T48" fmla="*/ 161 w 222"/>
                    <a:gd name="T49" fmla="*/ 473 h 543"/>
                    <a:gd name="T50" fmla="*/ 154 w 222"/>
                    <a:gd name="T51" fmla="*/ 440 h 543"/>
                    <a:gd name="T52" fmla="*/ 126 w 222"/>
                    <a:gd name="T53" fmla="*/ 373 h 543"/>
                    <a:gd name="T54" fmla="*/ 109 w 222"/>
                    <a:gd name="T55" fmla="*/ 310 h 543"/>
                    <a:gd name="T56" fmla="*/ 104 w 222"/>
                    <a:gd name="T57" fmla="*/ 245 h 543"/>
                    <a:gd name="T58" fmla="*/ 109 w 222"/>
                    <a:gd name="T59" fmla="*/ 184 h 543"/>
                    <a:gd name="T60" fmla="*/ 120 w 222"/>
                    <a:gd name="T61" fmla="*/ 132 h 543"/>
                    <a:gd name="T62" fmla="*/ 131 w 222"/>
                    <a:gd name="T63" fmla="*/ 88 h 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22" h="543">
                      <a:moveTo>
                        <a:pt x="131" y="88"/>
                      </a:moveTo>
                      <a:lnTo>
                        <a:pt x="144" y="43"/>
                      </a:lnTo>
                      <a:lnTo>
                        <a:pt x="172" y="0"/>
                      </a:lnTo>
                      <a:lnTo>
                        <a:pt x="198" y="0"/>
                      </a:lnTo>
                      <a:lnTo>
                        <a:pt x="222" y="23"/>
                      </a:lnTo>
                      <a:lnTo>
                        <a:pt x="220" y="50"/>
                      </a:lnTo>
                      <a:lnTo>
                        <a:pt x="187" y="89"/>
                      </a:lnTo>
                      <a:lnTo>
                        <a:pt x="154" y="160"/>
                      </a:lnTo>
                      <a:lnTo>
                        <a:pt x="139" y="223"/>
                      </a:lnTo>
                      <a:lnTo>
                        <a:pt x="137" y="295"/>
                      </a:lnTo>
                      <a:lnTo>
                        <a:pt x="154" y="377"/>
                      </a:lnTo>
                      <a:lnTo>
                        <a:pt x="170" y="423"/>
                      </a:lnTo>
                      <a:lnTo>
                        <a:pt x="187" y="460"/>
                      </a:lnTo>
                      <a:lnTo>
                        <a:pt x="192" y="479"/>
                      </a:lnTo>
                      <a:lnTo>
                        <a:pt x="189" y="505"/>
                      </a:lnTo>
                      <a:lnTo>
                        <a:pt x="161" y="506"/>
                      </a:lnTo>
                      <a:lnTo>
                        <a:pt x="94" y="521"/>
                      </a:lnTo>
                      <a:lnTo>
                        <a:pt x="33" y="543"/>
                      </a:lnTo>
                      <a:lnTo>
                        <a:pt x="20" y="534"/>
                      </a:lnTo>
                      <a:lnTo>
                        <a:pt x="0" y="510"/>
                      </a:lnTo>
                      <a:lnTo>
                        <a:pt x="6" y="495"/>
                      </a:lnTo>
                      <a:lnTo>
                        <a:pt x="65" y="488"/>
                      </a:lnTo>
                      <a:lnTo>
                        <a:pt x="117" y="488"/>
                      </a:lnTo>
                      <a:lnTo>
                        <a:pt x="144" y="488"/>
                      </a:lnTo>
                      <a:lnTo>
                        <a:pt x="161" y="473"/>
                      </a:lnTo>
                      <a:lnTo>
                        <a:pt x="154" y="440"/>
                      </a:lnTo>
                      <a:lnTo>
                        <a:pt x="126" y="373"/>
                      </a:lnTo>
                      <a:lnTo>
                        <a:pt x="109" y="310"/>
                      </a:lnTo>
                      <a:lnTo>
                        <a:pt x="104" y="245"/>
                      </a:lnTo>
                      <a:lnTo>
                        <a:pt x="109" y="184"/>
                      </a:lnTo>
                      <a:lnTo>
                        <a:pt x="120" y="132"/>
                      </a:lnTo>
                      <a:lnTo>
                        <a:pt x="131" y="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42" name="Freeform 18">
                  <a:extLst>
                    <a:ext uri="{FF2B5EF4-FFF2-40B4-BE49-F238E27FC236}">
                      <a16:creationId xmlns:a16="http://schemas.microsoft.com/office/drawing/2014/main" id="{E5800D38-956C-2465-60D6-F32ED819DB0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05" y="1942"/>
                  <a:ext cx="158" cy="437"/>
                </a:xfrm>
                <a:custGeom>
                  <a:avLst/>
                  <a:gdLst>
                    <a:gd name="T0" fmla="*/ 80 w 158"/>
                    <a:gd name="T1" fmla="*/ 11 h 437"/>
                    <a:gd name="T2" fmla="*/ 111 w 158"/>
                    <a:gd name="T3" fmla="*/ 0 h 437"/>
                    <a:gd name="T4" fmla="*/ 145 w 158"/>
                    <a:gd name="T5" fmla="*/ 3 h 437"/>
                    <a:gd name="T6" fmla="*/ 158 w 158"/>
                    <a:gd name="T7" fmla="*/ 22 h 437"/>
                    <a:gd name="T8" fmla="*/ 150 w 158"/>
                    <a:gd name="T9" fmla="*/ 72 h 437"/>
                    <a:gd name="T10" fmla="*/ 113 w 158"/>
                    <a:gd name="T11" fmla="*/ 88 h 437"/>
                    <a:gd name="T12" fmla="*/ 69 w 158"/>
                    <a:gd name="T13" fmla="*/ 120 h 437"/>
                    <a:gd name="T14" fmla="*/ 52 w 158"/>
                    <a:gd name="T15" fmla="*/ 164 h 437"/>
                    <a:gd name="T16" fmla="*/ 39 w 158"/>
                    <a:gd name="T17" fmla="*/ 205 h 437"/>
                    <a:gd name="T18" fmla="*/ 35 w 158"/>
                    <a:gd name="T19" fmla="*/ 266 h 437"/>
                    <a:gd name="T20" fmla="*/ 41 w 158"/>
                    <a:gd name="T21" fmla="*/ 325 h 437"/>
                    <a:gd name="T22" fmla="*/ 50 w 158"/>
                    <a:gd name="T23" fmla="*/ 349 h 437"/>
                    <a:gd name="T24" fmla="*/ 63 w 158"/>
                    <a:gd name="T25" fmla="*/ 366 h 437"/>
                    <a:gd name="T26" fmla="*/ 85 w 158"/>
                    <a:gd name="T27" fmla="*/ 372 h 437"/>
                    <a:gd name="T28" fmla="*/ 85 w 158"/>
                    <a:gd name="T29" fmla="*/ 399 h 437"/>
                    <a:gd name="T30" fmla="*/ 52 w 158"/>
                    <a:gd name="T31" fmla="*/ 425 h 437"/>
                    <a:gd name="T32" fmla="*/ 35 w 158"/>
                    <a:gd name="T33" fmla="*/ 437 h 437"/>
                    <a:gd name="T34" fmla="*/ 13 w 158"/>
                    <a:gd name="T35" fmla="*/ 420 h 437"/>
                    <a:gd name="T36" fmla="*/ 0 w 158"/>
                    <a:gd name="T37" fmla="*/ 372 h 437"/>
                    <a:gd name="T38" fmla="*/ 0 w 158"/>
                    <a:gd name="T39" fmla="*/ 311 h 437"/>
                    <a:gd name="T40" fmla="*/ 2 w 158"/>
                    <a:gd name="T41" fmla="*/ 233 h 437"/>
                    <a:gd name="T42" fmla="*/ 24 w 158"/>
                    <a:gd name="T43" fmla="*/ 153 h 437"/>
                    <a:gd name="T44" fmla="*/ 50 w 158"/>
                    <a:gd name="T45" fmla="*/ 87 h 437"/>
                    <a:gd name="T46" fmla="*/ 69 w 158"/>
                    <a:gd name="T47" fmla="*/ 37 h 437"/>
                    <a:gd name="T48" fmla="*/ 80 w 158"/>
                    <a:gd name="T49" fmla="*/ 11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8" h="437">
                      <a:moveTo>
                        <a:pt x="80" y="11"/>
                      </a:moveTo>
                      <a:lnTo>
                        <a:pt x="111" y="0"/>
                      </a:lnTo>
                      <a:lnTo>
                        <a:pt x="145" y="3"/>
                      </a:lnTo>
                      <a:lnTo>
                        <a:pt x="158" y="22"/>
                      </a:lnTo>
                      <a:lnTo>
                        <a:pt x="150" y="72"/>
                      </a:lnTo>
                      <a:lnTo>
                        <a:pt x="113" y="88"/>
                      </a:lnTo>
                      <a:lnTo>
                        <a:pt x="69" y="120"/>
                      </a:lnTo>
                      <a:lnTo>
                        <a:pt x="52" y="164"/>
                      </a:lnTo>
                      <a:lnTo>
                        <a:pt x="39" y="205"/>
                      </a:lnTo>
                      <a:lnTo>
                        <a:pt x="35" y="266"/>
                      </a:lnTo>
                      <a:lnTo>
                        <a:pt x="41" y="325"/>
                      </a:lnTo>
                      <a:lnTo>
                        <a:pt x="50" y="349"/>
                      </a:lnTo>
                      <a:lnTo>
                        <a:pt x="63" y="366"/>
                      </a:lnTo>
                      <a:lnTo>
                        <a:pt x="85" y="372"/>
                      </a:lnTo>
                      <a:lnTo>
                        <a:pt x="85" y="399"/>
                      </a:lnTo>
                      <a:lnTo>
                        <a:pt x="52" y="425"/>
                      </a:lnTo>
                      <a:lnTo>
                        <a:pt x="35" y="437"/>
                      </a:lnTo>
                      <a:lnTo>
                        <a:pt x="13" y="420"/>
                      </a:lnTo>
                      <a:lnTo>
                        <a:pt x="0" y="372"/>
                      </a:lnTo>
                      <a:lnTo>
                        <a:pt x="0" y="311"/>
                      </a:lnTo>
                      <a:lnTo>
                        <a:pt x="2" y="233"/>
                      </a:lnTo>
                      <a:lnTo>
                        <a:pt x="24" y="153"/>
                      </a:lnTo>
                      <a:lnTo>
                        <a:pt x="50" y="87"/>
                      </a:lnTo>
                      <a:lnTo>
                        <a:pt x="69" y="37"/>
                      </a:lnTo>
                      <a:lnTo>
                        <a:pt x="80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43" name="Freeform 19">
                  <a:extLst>
                    <a:ext uri="{FF2B5EF4-FFF2-40B4-BE49-F238E27FC236}">
                      <a16:creationId xmlns:a16="http://schemas.microsoft.com/office/drawing/2014/main" id="{3D2DE473-E98F-3CD3-9A50-863DE43615F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91" y="1613"/>
                  <a:ext cx="271" cy="310"/>
                </a:xfrm>
                <a:custGeom>
                  <a:avLst/>
                  <a:gdLst>
                    <a:gd name="T0" fmla="*/ 142 w 271"/>
                    <a:gd name="T1" fmla="*/ 4 h 310"/>
                    <a:gd name="T2" fmla="*/ 168 w 271"/>
                    <a:gd name="T3" fmla="*/ 0 h 310"/>
                    <a:gd name="T4" fmla="*/ 204 w 271"/>
                    <a:gd name="T5" fmla="*/ 15 h 310"/>
                    <a:gd name="T6" fmla="*/ 245 w 271"/>
                    <a:gd name="T7" fmla="*/ 63 h 310"/>
                    <a:gd name="T8" fmla="*/ 271 w 271"/>
                    <a:gd name="T9" fmla="*/ 134 h 310"/>
                    <a:gd name="T10" fmla="*/ 267 w 271"/>
                    <a:gd name="T11" fmla="*/ 180 h 310"/>
                    <a:gd name="T12" fmla="*/ 259 w 271"/>
                    <a:gd name="T13" fmla="*/ 238 h 310"/>
                    <a:gd name="T14" fmla="*/ 241 w 271"/>
                    <a:gd name="T15" fmla="*/ 278 h 310"/>
                    <a:gd name="T16" fmla="*/ 202 w 271"/>
                    <a:gd name="T17" fmla="*/ 310 h 310"/>
                    <a:gd name="T18" fmla="*/ 161 w 271"/>
                    <a:gd name="T19" fmla="*/ 303 h 310"/>
                    <a:gd name="T20" fmla="*/ 116 w 271"/>
                    <a:gd name="T21" fmla="*/ 271 h 310"/>
                    <a:gd name="T22" fmla="*/ 96 w 271"/>
                    <a:gd name="T23" fmla="*/ 223 h 310"/>
                    <a:gd name="T24" fmla="*/ 79 w 271"/>
                    <a:gd name="T25" fmla="*/ 191 h 310"/>
                    <a:gd name="T26" fmla="*/ 31 w 271"/>
                    <a:gd name="T27" fmla="*/ 212 h 310"/>
                    <a:gd name="T28" fmla="*/ 9 w 271"/>
                    <a:gd name="T29" fmla="*/ 212 h 310"/>
                    <a:gd name="T30" fmla="*/ 0 w 271"/>
                    <a:gd name="T31" fmla="*/ 208 h 310"/>
                    <a:gd name="T32" fmla="*/ 7 w 271"/>
                    <a:gd name="T33" fmla="*/ 191 h 310"/>
                    <a:gd name="T34" fmla="*/ 53 w 271"/>
                    <a:gd name="T35" fmla="*/ 178 h 310"/>
                    <a:gd name="T36" fmla="*/ 76 w 271"/>
                    <a:gd name="T37" fmla="*/ 174 h 310"/>
                    <a:gd name="T38" fmla="*/ 74 w 271"/>
                    <a:gd name="T39" fmla="*/ 137 h 310"/>
                    <a:gd name="T40" fmla="*/ 85 w 271"/>
                    <a:gd name="T41" fmla="*/ 100 h 310"/>
                    <a:gd name="T42" fmla="*/ 96 w 271"/>
                    <a:gd name="T43" fmla="*/ 61 h 310"/>
                    <a:gd name="T44" fmla="*/ 118 w 271"/>
                    <a:gd name="T45" fmla="*/ 18 h 310"/>
                    <a:gd name="T46" fmla="*/ 142 w 271"/>
                    <a:gd name="T47" fmla="*/ 4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71" h="310">
                      <a:moveTo>
                        <a:pt x="142" y="4"/>
                      </a:moveTo>
                      <a:lnTo>
                        <a:pt x="168" y="0"/>
                      </a:lnTo>
                      <a:lnTo>
                        <a:pt x="204" y="15"/>
                      </a:lnTo>
                      <a:lnTo>
                        <a:pt x="245" y="63"/>
                      </a:lnTo>
                      <a:lnTo>
                        <a:pt x="271" y="134"/>
                      </a:lnTo>
                      <a:lnTo>
                        <a:pt x="267" y="180"/>
                      </a:lnTo>
                      <a:lnTo>
                        <a:pt x="259" y="238"/>
                      </a:lnTo>
                      <a:lnTo>
                        <a:pt x="241" y="278"/>
                      </a:lnTo>
                      <a:lnTo>
                        <a:pt x="202" y="310"/>
                      </a:lnTo>
                      <a:lnTo>
                        <a:pt x="161" y="303"/>
                      </a:lnTo>
                      <a:lnTo>
                        <a:pt x="116" y="271"/>
                      </a:lnTo>
                      <a:lnTo>
                        <a:pt x="96" y="223"/>
                      </a:lnTo>
                      <a:lnTo>
                        <a:pt x="79" y="191"/>
                      </a:lnTo>
                      <a:lnTo>
                        <a:pt x="31" y="212"/>
                      </a:lnTo>
                      <a:lnTo>
                        <a:pt x="9" y="212"/>
                      </a:lnTo>
                      <a:lnTo>
                        <a:pt x="0" y="208"/>
                      </a:lnTo>
                      <a:lnTo>
                        <a:pt x="7" y="191"/>
                      </a:lnTo>
                      <a:lnTo>
                        <a:pt x="53" y="178"/>
                      </a:lnTo>
                      <a:lnTo>
                        <a:pt x="76" y="174"/>
                      </a:lnTo>
                      <a:lnTo>
                        <a:pt x="74" y="137"/>
                      </a:lnTo>
                      <a:lnTo>
                        <a:pt x="85" y="100"/>
                      </a:lnTo>
                      <a:lnTo>
                        <a:pt x="96" y="61"/>
                      </a:lnTo>
                      <a:lnTo>
                        <a:pt x="118" y="18"/>
                      </a:lnTo>
                      <a:lnTo>
                        <a:pt x="14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2644" name="Group 20">
                <a:extLst>
                  <a:ext uri="{FF2B5EF4-FFF2-40B4-BE49-F238E27FC236}">
                    <a16:creationId xmlns:a16="http://schemas.microsoft.com/office/drawing/2014/main" id="{1493C5EE-05AE-E587-2246-62F85FBF6B17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714" y="1531"/>
                <a:ext cx="423" cy="1416"/>
                <a:chOff x="2697" y="1508"/>
                <a:chExt cx="423" cy="1416"/>
              </a:xfrm>
            </p:grpSpPr>
            <p:sp>
              <p:nvSpPr>
                <p:cNvPr id="282645" name="Freeform 21">
                  <a:extLst>
                    <a:ext uri="{FF2B5EF4-FFF2-40B4-BE49-F238E27FC236}">
                      <a16:creationId xmlns:a16="http://schemas.microsoft.com/office/drawing/2014/main" id="{5882E03D-D114-FD45-174C-BD633E96441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9" y="1852"/>
                  <a:ext cx="207" cy="606"/>
                </a:xfrm>
                <a:custGeom>
                  <a:avLst/>
                  <a:gdLst>
                    <a:gd name="T0" fmla="*/ 71 w 207"/>
                    <a:gd name="T1" fmla="*/ 52 h 606"/>
                    <a:gd name="T2" fmla="*/ 96 w 207"/>
                    <a:gd name="T3" fmla="*/ 13 h 606"/>
                    <a:gd name="T4" fmla="*/ 122 w 207"/>
                    <a:gd name="T5" fmla="*/ 0 h 606"/>
                    <a:gd name="T6" fmla="*/ 144 w 207"/>
                    <a:gd name="T7" fmla="*/ 7 h 606"/>
                    <a:gd name="T8" fmla="*/ 172 w 207"/>
                    <a:gd name="T9" fmla="*/ 41 h 606"/>
                    <a:gd name="T10" fmla="*/ 194 w 207"/>
                    <a:gd name="T11" fmla="*/ 94 h 606"/>
                    <a:gd name="T12" fmla="*/ 207 w 207"/>
                    <a:gd name="T13" fmla="*/ 163 h 606"/>
                    <a:gd name="T14" fmla="*/ 207 w 207"/>
                    <a:gd name="T15" fmla="*/ 261 h 606"/>
                    <a:gd name="T16" fmla="*/ 196 w 207"/>
                    <a:gd name="T17" fmla="*/ 374 h 606"/>
                    <a:gd name="T18" fmla="*/ 188 w 207"/>
                    <a:gd name="T19" fmla="*/ 489 h 606"/>
                    <a:gd name="T20" fmla="*/ 172 w 207"/>
                    <a:gd name="T21" fmla="*/ 545 h 606"/>
                    <a:gd name="T22" fmla="*/ 155 w 207"/>
                    <a:gd name="T23" fmla="*/ 574 h 606"/>
                    <a:gd name="T24" fmla="*/ 135 w 207"/>
                    <a:gd name="T25" fmla="*/ 595 h 606"/>
                    <a:gd name="T26" fmla="*/ 107 w 207"/>
                    <a:gd name="T27" fmla="*/ 606 h 606"/>
                    <a:gd name="T28" fmla="*/ 57 w 207"/>
                    <a:gd name="T29" fmla="*/ 606 h 606"/>
                    <a:gd name="T30" fmla="*/ 28 w 207"/>
                    <a:gd name="T31" fmla="*/ 595 h 606"/>
                    <a:gd name="T32" fmla="*/ 4 w 207"/>
                    <a:gd name="T33" fmla="*/ 545 h 606"/>
                    <a:gd name="T34" fmla="*/ 0 w 207"/>
                    <a:gd name="T35" fmla="*/ 474 h 606"/>
                    <a:gd name="T36" fmla="*/ 0 w 207"/>
                    <a:gd name="T37" fmla="*/ 385 h 606"/>
                    <a:gd name="T38" fmla="*/ 11 w 207"/>
                    <a:gd name="T39" fmla="*/ 267 h 606"/>
                    <a:gd name="T40" fmla="*/ 26 w 207"/>
                    <a:gd name="T41" fmla="*/ 172 h 606"/>
                    <a:gd name="T42" fmla="*/ 49 w 207"/>
                    <a:gd name="T43" fmla="*/ 89 h 606"/>
                    <a:gd name="T44" fmla="*/ 71 w 207"/>
                    <a:gd name="T45" fmla="*/ 52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06">
                      <a:moveTo>
                        <a:pt x="71" y="52"/>
                      </a:moveTo>
                      <a:lnTo>
                        <a:pt x="96" y="13"/>
                      </a:lnTo>
                      <a:lnTo>
                        <a:pt x="122" y="0"/>
                      </a:lnTo>
                      <a:lnTo>
                        <a:pt x="144" y="7"/>
                      </a:lnTo>
                      <a:lnTo>
                        <a:pt x="172" y="41"/>
                      </a:lnTo>
                      <a:lnTo>
                        <a:pt x="194" y="94"/>
                      </a:lnTo>
                      <a:lnTo>
                        <a:pt x="207" y="163"/>
                      </a:lnTo>
                      <a:lnTo>
                        <a:pt x="207" y="261"/>
                      </a:lnTo>
                      <a:lnTo>
                        <a:pt x="196" y="374"/>
                      </a:lnTo>
                      <a:lnTo>
                        <a:pt x="188" y="489"/>
                      </a:lnTo>
                      <a:lnTo>
                        <a:pt x="172" y="545"/>
                      </a:lnTo>
                      <a:lnTo>
                        <a:pt x="155" y="574"/>
                      </a:lnTo>
                      <a:lnTo>
                        <a:pt x="135" y="595"/>
                      </a:lnTo>
                      <a:lnTo>
                        <a:pt x="107" y="606"/>
                      </a:lnTo>
                      <a:lnTo>
                        <a:pt x="57" y="606"/>
                      </a:lnTo>
                      <a:lnTo>
                        <a:pt x="28" y="595"/>
                      </a:lnTo>
                      <a:lnTo>
                        <a:pt x="4" y="545"/>
                      </a:lnTo>
                      <a:lnTo>
                        <a:pt x="0" y="474"/>
                      </a:lnTo>
                      <a:lnTo>
                        <a:pt x="0" y="385"/>
                      </a:lnTo>
                      <a:lnTo>
                        <a:pt x="11" y="267"/>
                      </a:lnTo>
                      <a:lnTo>
                        <a:pt x="26" y="172"/>
                      </a:lnTo>
                      <a:lnTo>
                        <a:pt x="49" y="89"/>
                      </a:lnTo>
                      <a:lnTo>
                        <a:pt x="71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46" name="Freeform 22">
                  <a:extLst>
                    <a:ext uri="{FF2B5EF4-FFF2-40B4-BE49-F238E27FC236}">
                      <a16:creationId xmlns:a16="http://schemas.microsoft.com/office/drawing/2014/main" id="{67AC2C4A-699B-34EF-0FC4-B1D7FABB660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47" y="1858"/>
                  <a:ext cx="192" cy="532"/>
                </a:xfrm>
                <a:custGeom>
                  <a:avLst/>
                  <a:gdLst>
                    <a:gd name="T0" fmla="*/ 101 w 192"/>
                    <a:gd name="T1" fmla="*/ 43 h 532"/>
                    <a:gd name="T2" fmla="*/ 132 w 192"/>
                    <a:gd name="T3" fmla="*/ 0 h 532"/>
                    <a:gd name="T4" fmla="*/ 172 w 192"/>
                    <a:gd name="T5" fmla="*/ 0 h 532"/>
                    <a:gd name="T6" fmla="*/ 192 w 192"/>
                    <a:gd name="T7" fmla="*/ 33 h 532"/>
                    <a:gd name="T8" fmla="*/ 183 w 192"/>
                    <a:gd name="T9" fmla="*/ 69 h 532"/>
                    <a:gd name="T10" fmla="*/ 159 w 192"/>
                    <a:gd name="T11" fmla="*/ 76 h 532"/>
                    <a:gd name="T12" fmla="*/ 128 w 192"/>
                    <a:gd name="T13" fmla="*/ 94 h 532"/>
                    <a:gd name="T14" fmla="*/ 102 w 192"/>
                    <a:gd name="T15" fmla="*/ 124 h 532"/>
                    <a:gd name="T16" fmla="*/ 84 w 192"/>
                    <a:gd name="T17" fmla="*/ 157 h 532"/>
                    <a:gd name="T18" fmla="*/ 62 w 192"/>
                    <a:gd name="T19" fmla="*/ 217 h 532"/>
                    <a:gd name="T20" fmla="*/ 36 w 192"/>
                    <a:gd name="T21" fmla="*/ 293 h 532"/>
                    <a:gd name="T22" fmla="*/ 28 w 192"/>
                    <a:gd name="T23" fmla="*/ 374 h 532"/>
                    <a:gd name="T24" fmla="*/ 39 w 192"/>
                    <a:gd name="T25" fmla="*/ 428 h 532"/>
                    <a:gd name="T26" fmla="*/ 45 w 192"/>
                    <a:gd name="T27" fmla="*/ 467 h 532"/>
                    <a:gd name="T28" fmla="*/ 58 w 192"/>
                    <a:gd name="T29" fmla="*/ 495 h 532"/>
                    <a:gd name="T30" fmla="*/ 54 w 192"/>
                    <a:gd name="T31" fmla="*/ 523 h 532"/>
                    <a:gd name="T32" fmla="*/ 34 w 192"/>
                    <a:gd name="T33" fmla="*/ 532 h 532"/>
                    <a:gd name="T34" fmla="*/ 17 w 192"/>
                    <a:gd name="T35" fmla="*/ 510 h 532"/>
                    <a:gd name="T36" fmla="*/ 0 w 192"/>
                    <a:gd name="T37" fmla="*/ 478 h 532"/>
                    <a:gd name="T38" fmla="*/ 6 w 192"/>
                    <a:gd name="T39" fmla="*/ 452 h 532"/>
                    <a:gd name="T40" fmla="*/ 10 w 192"/>
                    <a:gd name="T41" fmla="*/ 369 h 532"/>
                    <a:gd name="T42" fmla="*/ 10 w 192"/>
                    <a:gd name="T43" fmla="*/ 308 h 532"/>
                    <a:gd name="T44" fmla="*/ 19 w 192"/>
                    <a:gd name="T45" fmla="*/ 245 h 532"/>
                    <a:gd name="T46" fmla="*/ 39 w 192"/>
                    <a:gd name="T47" fmla="*/ 159 h 532"/>
                    <a:gd name="T48" fmla="*/ 73 w 192"/>
                    <a:gd name="T49" fmla="*/ 93 h 532"/>
                    <a:gd name="T50" fmla="*/ 101 w 192"/>
                    <a:gd name="T51" fmla="*/ 43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92" h="532">
                      <a:moveTo>
                        <a:pt x="101" y="43"/>
                      </a:moveTo>
                      <a:lnTo>
                        <a:pt x="132" y="0"/>
                      </a:lnTo>
                      <a:lnTo>
                        <a:pt x="172" y="0"/>
                      </a:lnTo>
                      <a:lnTo>
                        <a:pt x="192" y="33"/>
                      </a:lnTo>
                      <a:lnTo>
                        <a:pt x="183" y="69"/>
                      </a:lnTo>
                      <a:lnTo>
                        <a:pt x="159" y="76"/>
                      </a:lnTo>
                      <a:lnTo>
                        <a:pt x="128" y="94"/>
                      </a:lnTo>
                      <a:lnTo>
                        <a:pt x="102" y="124"/>
                      </a:lnTo>
                      <a:lnTo>
                        <a:pt x="84" y="157"/>
                      </a:lnTo>
                      <a:lnTo>
                        <a:pt x="62" y="217"/>
                      </a:lnTo>
                      <a:lnTo>
                        <a:pt x="36" y="293"/>
                      </a:lnTo>
                      <a:lnTo>
                        <a:pt x="28" y="374"/>
                      </a:lnTo>
                      <a:lnTo>
                        <a:pt x="39" y="428"/>
                      </a:lnTo>
                      <a:lnTo>
                        <a:pt x="45" y="467"/>
                      </a:lnTo>
                      <a:lnTo>
                        <a:pt x="58" y="495"/>
                      </a:lnTo>
                      <a:lnTo>
                        <a:pt x="54" y="523"/>
                      </a:lnTo>
                      <a:lnTo>
                        <a:pt x="34" y="532"/>
                      </a:lnTo>
                      <a:lnTo>
                        <a:pt x="17" y="510"/>
                      </a:lnTo>
                      <a:lnTo>
                        <a:pt x="0" y="478"/>
                      </a:lnTo>
                      <a:lnTo>
                        <a:pt x="6" y="452"/>
                      </a:lnTo>
                      <a:lnTo>
                        <a:pt x="10" y="369"/>
                      </a:lnTo>
                      <a:lnTo>
                        <a:pt x="10" y="308"/>
                      </a:lnTo>
                      <a:lnTo>
                        <a:pt x="19" y="245"/>
                      </a:lnTo>
                      <a:lnTo>
                        <a:pt x="39" y="159"/>
                      </a:lnTo>
                      <a:lnTo>
                        <a:pt x="73" y="93"/>
                      </a:lnTo>
                      <a:lnTo>
                        <a:pt x="101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47" name="Freeform 23">
                  <a:extLst>
                    <a:ext uri="{FF2B5EF4-FFF2-40B4-BE49-F238E27FC236}">
                      <a16:creationId xmlns:a16="http://schemas.microsoft.com/office/drawing/2014/main" id="{2AC619BB-2AAF-2EF9-018F-471A7327FCA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97" y="2329"/>
                  <a:ext cx="214" cy="547"/>
                </a:xfrm>
                <a:custGeom>
                  <a:avLst/>
                  <a:gdLst>
                    <a:gd name="T0" fmla="*/ 180 w 214"/>
                    <a:gd name="T1" fmla="*/ 0 h 547"/>
                    <a:gd name="T2" fmla="*/ 214 w 214"/>
                    <a:gd name="T3" fmla="*/ 28 h 547"/>
                    <a:gd name="T4" fmla="*/ 213 w 214"/>
                    <a:gd name="T5" fmla="*/ 75 h 547"/>
                    <a:gd name="T6" fmla="*/ 198 w 214"/>
                    <a:gd name="T7" fmla="*/ 117 h 547"/>
                    <a:gd name="T8" fmla="*/ 178 w 214"/>
                    <a:gd name="T9" fmla="*/ 197 h 547"/>
                    <a:gd name="T10" fmla="*/ 163 w 214"/>
                    <a:gd name="T11" fmla="*/ 279 h 547"/>
                    <a:gd name="T12" fmla="*/ 163 w 214"/>
                    <a:gd name="T13" fmla="*/ 342 h 547"/>
                    <a:gd name="T14" fmla="*/ 169 w 214"/>
                    <a:gd name="T15" fmla="*/ 425 h 547"/>
                    <a:gd name="T16" fmla="*/ 180 w 214"/>
                    <a:gd name="T17" fmla="*/ 473 h 547"/>
                    <a:gd name="T18" fmla="*/ 198 w 214"/>
                    <a:gd name="T19" fmla="*/ 496 h 547"/>
                    <a:gd name="T20" fmla="*/ 198 w 214"/>
                    <a:gd name="T21" fmla="*/ 525 h 547"/>
                    <a:gd name="T22" fmla="*/ 169 w 214"/>
                    <a:gd name="T23" fmla="*/ 531 h 547"/>
                    <a:gd name="T24" fmla="*/ 130 w 214"/>
                    <a:gd name="T25" fmla="*/ 542 h 547"/>
                    <a:gd name="T26" fmla="*/ 80 w 214"/>
                    <a:gd name="T27" fmla="*/ 547 h 547"/>
                    <a:gd name="T28" fmla="*/ 19 w 214"/>
                    <a:gd name="T29" fmla="*/ 547 h 547"/>
                    <a:gd name="T30" fmla="*/ 0 w 214"/>
                    <a:gd name="T31" fmla="*/ 531 h 547"/>
                    <a:gd name="T32" fmla="*/ 13 w 214"/>
                    <a:gd name="T33" fmla="*/ 512 h 547"/>
                    <a:gd name="T34" fmla="*/ 67 w 214"/>
                    <a:gd name="T35" fmla="*/ 514 h 547"/>
                    <a:gd name="T36" fmla="*/ 102 w 214"/>
                    <a:gd name="T37" fmla="*/ 514 h 547"/>
                    <a:gd name="T38" fmla="*/ 147 w 214"/>
                    <a:gd name="T39" fmla="*/ 507 h 547"/>
                    <a:gd name="T40" fmla="*/ 158 w 214"/>
                    <a:gd name="T41" fmla="*/ 492 h 547"/>
                    <a:gd name="T42" fmla="*/ 152 w 214"/>
                    <a:gd name="T43" fmla="*/ 453 h 547"/>
                    <a:gd name="T44" fmla="*/ 136 w 214"/>
                    <a:gd name="T45" fmla="*/ 379 h 547"/>
                    <a:gd name="T46" fmla="*/ 136 w 214"/>
                    <a:gd name="T47" fmla="*/ 303 h 547"/>
                    <a:gd name="T48" fmla="*/ 141 w 214"/>
                    <a:gd name="T49" fmla="*/ 208 h 547"/>
                    <a:gd name="T50" fmla="*/ 147 w 214"/>
                    <a:gd name="T51" fmla="*/ 112 h 547"/>
                    <a:gd name="T52" fmla="*/ 162 w 214"/>
                    <a:gd name="T53" fmla="*/ 39 h 547"/>
                    <a:gd name="T54" fmla="*/ 175 w 214"/>
                    <a:gd name="T55" fmla="*/ 13 h 547"/>
                    <a:gd name="T56" fmla="*/ 180 w 214"/>
                    <a:gd name="T57" fmla="*/ 0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14" h="547">
                      <a:moveTo>
                        <a:pt x="180" y="0"/>
                      </a:moveTo>
                      <a:lnTo>
                        <a:pt x="214" y="28"/>
                      </a:lnTo>
                      <a:lnTo>
                        <a:pt x="213" y="75"/>
                      </a:lnTo>
                      <a:lnTo>
                        <a:pt x="198" y="117"/>
                      </a:lnTo>
                      <a:lnTo>
                        <a:pt x="178" y="197"/>
                      </a:lnTo>
                      <a:lnTo>
                        <a:pt x="163" y="279"/>
                      </a:lnTo>
                      <a:lnTo>
                        <a:pt x="163" y="342"/>
                      </a:lnTo>
                      <a:lnTo>
                        <a:pt x="169" y="425"/>
                      </a:lnTo>
                      <a:lnTo>
                        <a:pt x="180" y="473"/>
                      </a:lnTo>
                      <a:lnTo>
                        <a:pt x="198" y="496"/>
                      </a:lnTo>
                      <a:lnTo>
                        <a:pt x="198" y="525"/>
                      </a:lnTo>
                      <a:lnTo>
                        <a:pt x="169" y="531"/>
                      </a:lnTo>
                      <a:lnTo>
                        <a:pt x="130" y="542"/>
                      </a:lnTo>
                      <a:lnTo>
                        <a:pt x="80" y="547"/>
                      </a:lnTo>
                      <a:lnTo>
                        <a:pt x="19" y="547"/>
                      </a:lnTo>
                      <a:lnTo>
                        <a:pt x="0" y="531"/>
                      </a:lnTo>
                      <a:lnTo>
                        <a:pt x="13" y="512"/>
                      </a:lnTo>
                      <a:lnTo>
                        <a:pt x="67" y="514"/>
                      </a:lnTo>
                      <a:lnTo>
                        <a:pt x="102" y="514"/>
                      </a:lnTo>
                      <a:lnTo>
                        <a:pt x="147" y="507"/>
                      </a:lnTo>
                      <a:lnTo>
                        <a:pt x="158" y="492"/>
                      </a:lnTo>
                      <a:lnTo>
                        <a:pt x="152" y="453"/>
                      </a:lnTo>
                      <a:lnTo>
                        <a:pt x="136" y="379"/>
                      </a:lnTo>
                      <a:lnTo>
                        <a:pt x="136" y="303"/>
                      </a:lnTo>
                      <a:lnTo>
                        <a:pt x="141" y="208"/>
                      </a:lnTo>
                      <a:lnTo>
                        <a:pt x="147" y="112"/>
                      </a:lnTo>
                      <a:lnTo>
                        <a:pt x="162" y="39"/>
                      </a:lnTo>
                      <a:lnTo>
                        <a:pt x="175" y="13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48" name="Freeform 24">
                  <a:extLst>
                    <a:ext uri="{FF2B5EF4-FFF2-40B4-BE49-F238E27FC236}">
                      <a16:creationId xmlns:a16="http://schemas.microsoft.com/office/drawing/2014/main" id="{F2C47C1B-BEFF-F4A8-A1DD-B1B1FC516C1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77" y="2342"/>
                  <a:ext cx="149" cy="582"/>
                </a:xfrm>
                <a:custGeom>
                  <a:avLst/>
                  <a:gdLst>
                    <a:gd name="T0" fmla="*/ 101 w 149"/>
                    <a:gd name="T1" fmla="*/ 11 h 582"/>
                    <a:gd name="T2" fmla="*/ 68 w 149"/>
                    <a:gd name="T3" fmla="*/ 0 h 582"/>
                    <a:gd name="T4" fmla="*/ 49 w 149"/>
                    <a:gd name="T5" fmla="*/ 26 h 582"/>
                    <a:gd name="T6" fmla="*/ 45 w 149"/>
                    <a:gd name="T7" fmla="*/ 67 h 582"/>
                    <a:gd name="T8" fmla="*/ 57 w 149"/>
                    <a:gd name="T9" fmla="*/ 104 h 582"/>
                    <a:gd name="T10" fmla="*/ 73 w 149"/>
                    <a:gd name="T11" fmla="*/ 143 h 582"/>
                    <a:gd name="T12" fmla="*/ 88 w 149"/>
                    <a:gd name="T13" fmla="*/ 204 h 582"/>
                    <a:gd name="T14" fmla="*/ 90 w 149"/>
                    <a:gd name="T15" fmla="*/ 265 h 582"/>
                    <a:gd name="T16" fmla="*/ 90 w 149"/>
                    <a:gd name="T17" fmla="*/ 328 h 582"/>
                    <a:gd name="T18" fmla="*/ 94 w 149"/>
                    <a:gd name="T19" fmla="*/ 460 h 582"/>
                    <a:gd name="T20" fmla="*/ 99 w 149"/>
                    <a:gd name="T21" fmla="*/ 495 h 582"/>
                    <a:gd name="T22" fmla="*/ 51 w 149"/>
                    <a:gd name="T23" fmla="*/ 515 h 582"/>
                    <a:gd name="T24" fmla="*/ 16 w 149"/>
                    <a:gd name="T25" fmla="*/ 550 h 582"/>
                    <a:gd name="T26" fmla="*/ 0 w 149"/>
                    <a:gd name="T27" fmla="*/ 565 h 582"/>
                    <a:gd name="T28" fmla="*/ 10 w 149"/>
                    <a:gd name="T29" fmla="*/ 576 h 582"/>
                    <a:gd name="T30" fmla="*/ 57 w 149"/>
                    <a:gd name="T31" fmla="*/ 582 h 582"/>
                    <a:gd name="T32" fmla="*/ 68 w 149"/>
                    <a:gd name="T33" fmla="*/ 549 h 582"/>
                    <a:gd name="T34" fmla="*/ 106 w 149"/>
                    <a:gd name="T35" fmla="*/ 517 h 582"/>
                    <a:gd name="T36" fmla="*/ 140 w 149"/>
                    <a:gd name="T37" fmla="*/ 499 h 582"/>
                    <a:gd name="T38" fmla="*/ 149 w 149"/>
                    <a:gd name="T39" fmla="*/ 484 h 582"/>
                    <a:gd name="T40" fmla="*/ 134 w 149"/>
                    <a:gd name="T41" fmla="*/ 471 h 582"/>
                    <a:gd name="T42" fmla="*/ 121 w 149"/>
                    <a:gd name="T43" fmla="*/ 445 h 582"/>
                    <a:gd name="T44" fmla="*/ 121 w 149"/>
                    <a:gd name="T45" fmla="*/ 384 h 582"/>
                    <a:gd name="T46" fmla="*/ 116 w 149"/>
                    <a:gd name="T47" fmla="*/ 272 h 582"/>
                    <a:gd name="T48" fmla="*/ 112 w 149"/>
                    <a:gd name="T49" fmla="*/ 183 h 582"/>
                    <a:gd name="T50" fmla="*/ 112 w 149"/>
                    <a:gd name="T51" fmla="*/ 111 h 582"/>
                    <a:gd name="T52" fmla="*/ 112 w 149"/>
                    <a:gd name="T53" fmla="*/ 43 h 582"/>
                    <a:gd name="T54" fmla="*/ 101 w 149"/>
                    <a:gd name="T55" fmla="*/ 1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9" h="582">
                      <a:moveTo>
                        <a:pt x="101" y="11"/>
                      </a:moveTo>
                      <a:lnTo>
                        <a:pt x="68" y="0"/>
                      </a:lnTo>
                      <a:lnTo>
                        <a:pt x="49" y="26"/>
                      </a:lnTo>
                      <a:lnTo>
                        <a:pt x="45" y="67"/>
                      </a:lnTo>
                      <a:lnTo>
                        <a:pt x="57" y="104"/>
                      </a:lnTo>
                      <a:lnTo>
                        <a:pt x="73" y="143"/>
                      </a:lnTo>
                      <a:lnTo>
                        <a:pt x="88" y="204"/>
                      </a:lnTo>
                      <a:lnTo>
                        <a:pt x="90" y="265"/>
                      </a:lnTo>
                      <a:lnTo>
                        <a:pt x="90" y="328"/>
                      </a:lnTo>
                      <a:lnTo>
                        <a:pt x="94" y="460"/>
                      </a:lnTo>
                      <a:lnTo>
                        <a:pt x="99" y="495"/>
                      </a:lnTo>
                      <a:lnTo>
                        <a:pt x="51" y="515"/>
                      </a:lnTo>
                      <a:lnTo>
                        <a:pt x="16" y="550"/>
                      </a:lnTo>
                      <a:lnTo>
                        <a:pt x="0" y="565"/>
                      </a:lnTo>
                      <a:lnTo>
                        <a:pt x="10" y="576"/>
                      </a:lnTo>
                      <a:lnTo>
                        <a:pt x="57" y="582"/>
                      </a:lnTo>
                      <a:lnTo>
                        <a:pt x="68" y="549"/>
                      </a:lnTo>
                      <a:lnTo>
                        <a:pt x="106" y="517"/>
                      </a:lnTo>
                      <a:lnTo>
                        <a:pt x="140" y="499"/>
                      </a:lnTo>
                      <a:lnTo>
                        <a:pt x="149" y="484"/>
                      </a:lnTo>
                      <a:lnTo>
                        <a:pt x="134" y="471"/>
                      </a:lnTo>
                      <a:lnTo>
                        <a:pt x="121" y="445"/>
                      </a:lnTo>
                      <a:lnTo>
                        <a:pt x="121" y="384"/>
                      </a:lnTo>
                      <a:lnTo>
                        <a:pt x="116" y="272"/>
                      </a:lnTo>
                      <a:lnTo>
                        <a:pt x="112" y="183"/>
                      </a:lnTo>
                      <a:lnTo>
                        <a:pt x="112" y="111"/>
                      </a:lnTo>
                      <a:lnTo>
                        <a:pt x="112" y="43"/>
                      </a:lnTo>
                      <a:lnTo>
                        <a:pt x="101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49" name="Freeform 25">
                  <a:extLst>
                    <a:ext uri="{FF2B5EF4-FFF2-40B4-BE49-F238E27FC236}">
                      <a16:creationId xmlns:a16="http://schemas.microsoft.com/office/drawing/2014/main" id="{417F0936-1AAE-FACF-A276-1A8B181E868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5" y="1508"/>
                  <a:ext cx="285" cy="322"/>
                </a:xfrm>
                <a:custGeom>
                  <a:avLst/>
                  <a:gdLst>
                    <a:gd name="T0" fmla="*/ 266 w 285"/>
                    <a:gd name="T1" fmla="*/ 183 h 322"/>
                    <a:gd name="T2" fmla="*/ 275 w 285"/>
                    <a:gd name="T3" fmla="*/ 146 h 322"/>
                    <a:gd name="T4" fmla="*/ 285 w 285"/>
                    <a:gd name="T5" fmla="*/ 94 h 322"/>
                    <a:gd name="T6" fmla="*/ 262 w 285"/>
                    <a:gd name="T7" fmla="*/ 44 h 322"/>
                    <a:gd name="T8" fmla="*/ 217 w 285"/>
                    <a:gd name="T9" fmla="*/ 0 h 322"/>
                    <a:gd name="T10" fmla="*/ 179 w 285"/>
                    <a:gd name="T11" fmla="*/ 4 h 322"/>
                    <a:gd name="T12" fmla="*/ 147 w 285"/>
                    <a:gd name="T13" fmla="*/ 28 h 322"/>
                    <a:gd name="T14" fmla="*/ 108 w 285"/>
                    <a:gd name="T15" fmla="*/ 75 h 322"/>
                    <a:gd name="T16" fmla="*/ 86 w 285"/>
                    <a:gd name="T17" fmla="*/ 127 h 322"/>
                    <a:gd name="T18" fmla="*/ 60 w 285"/>
                    <a:gd name="T19" fmla="*/ 145 h 322"/>
                    <a:gd name="T20" fmla="*/ 18 w 285"/>
                    <a:gd name="T21" fmla="*/ 158 h 322"/>
                    <a:gd name="T22" fmla="*/ 0 w 285"/>
                    <a:gd name="T23" fmla="*/ 179 h 322"/>
                    <a:gd name="T24" fmla="*/ 9 w 285"/>
                    <a:gd name="T25" fmla="*/ 189 h 322"/>
                    <a:gd name="T26" fmla="*/ 49 w 285"/>
                    <a:gd name="T27" fmla="*/ 177 h 322"/>
                    <a:gd name="T28" fmla="*/ 72 w 285"/>
                    <a:gd name="T29" fmla="*/ 176 h 322"/>
                    <a:gd name="T30" fmla="*/ 68 w 285"/>
                    <a:gd name="T31" fmla="*/ 224 h 322"/>
                    <a:gd name="T32" fmla="*/ 76 w 285"/>
                    <a:gd name="T33" fmla="*/ 274 h 322"/>
                    <a:gd name="T34" fmla="*/ 92 w 285"/>
                    <a:gd name="T35" fmla="*/ 303 h 322"/>
                    <a:gd name="T36" fmla="*/ 115 w 285"/>
                    <a:gd name="T37" fmla="*/ 322 h 322"/>
                    <a:gd name="T38" fmla="*/ 170 w 285"/>
                    <a:gd name="T39" fmla="*/ 306 h 322"/>
                    <a:gd name="T40" fmla="*/ 221 w 285"/>
                    <a:gd name="T41" fmla="*/ 274 h 322"/>
                    <a:gd name="T42" fmla="*/ 250 w 285"/>
                    <a:gd name="T43" fmla="*/ 233 h 322"/>
                    <a:gd name="T44" fmla="*/ 266 w 285"/>
                    <a:gd name="T45" fmla="*/ 183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5" h="322">
                      <a:moveTo>
                        <a:pt x="266" y="183"/>
                      </a:moveTo>
                      <a:lnTo>
                        <a:pt x="275" y="146"/>
                      </a:lnTo>
                      <a:lnTo>
                        <a:pt x="285" y="94"/>
                      </a:lnTo>
                      <a:lnTo>
                        <a:pt x="262" y="44"/>
                      </a:lnTo>
                      <a:lnTo>
                        <a:pt x="217" y="0"/>
                      </a:lnTo>
                      <a:lnTo>
                        <a:pt x="179" y="4"/>
                      </a:lnTo>
                      <a:lnTo>
                        <a:pt x="147" y="28"/>
                      </a:lnTo>
                      <a:lnTo>
                        <a:pt x="108" y="75"/>
                      </a:lnTo>
                      <a:lnTo>
                        <a:pt x="86" y="127"/>
                      </a:lnTo>
                      <a:lnTo>
                        <a:pt x="60" y="145"/>
                      </a:lnTo>
                      <a:lnTo>
                        <a:pt x="18" y="158"/>
                      </a:lnTo>
                      <a:lnTo>
                        <a:pt x="0" y="179"/>
                      </a:lnTo>
                      <a:lnTo>
                        <a:pt x="9" y="189"/>
                      </a:lnTo>
                      <a:lnTo>
                        <a:pt x="49" y="177"/>
                      </a:lnTo>
                      <a:lnTo>
                        <a:pt x="72" y="176"/>
                      </a:lnTo>
                      <a:lnTo>
                        <a:pt x="68" y="224"/>
                      </a:lnTo>
                      <a:lnTo>
                        <a:pt x="76" y="274"/>
                      </a:lnTo>
                      <a:lnTo>
                        <a:pt x="92" y="303"/>
                      </a:lnTo>
                      <a:lnTo>
                        <a:pt x="115" y="322"/>
                      </a:lnTo>
                      <a:lnTo>
                        <a:pt x="170" y="306"/>
                      </a:lnTo>
                      <a:lnTo>
                        <a:pt x="221" y="274"/>
                      </a:lnTo>
                      <a:lnTo>
                        <a:pt x="250" y="233"/>
                      </a:lnTo>
                      <a:lnTo>
                        <a:pt x="266" y="1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2650" name="Group 26">
                <a:extLst>
                  <a:ext uri="{FF2B5EF4-FFF2-40B4-BE49-F238E27FC236}">
                    <a16:creationId xmlns:a16="http://schemas.microsoft.com/office/drawing/2014/main" id="{BA79C4A6-2936-A7CD-533F-680AB0455DA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165" y="1463"/>
                <a:ext cx="351" cy="1456"/>
                <a:chOff x="2148" y="1440"/>
                <a:chExt cx="351" cy="1456"/>
              </a:xfrm>
            </p:grpSpPr>
            <p:sp>
              <p:nvSpPr>
                <p:cNvPr id="282651" name="Freeform 27">
                  <a:extLst>
                    <a:ext uri="{FF2B5EF4-FFF2-40B4-BE49-F238E27FC236}">
                      <a16:creationId xmlns:a16="http://schemas.microsoft.com/office/drawing/2014/main" id="{674B776F-1E31-9812-C133-D8913C4B029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91" y="1775"/>
                  <a:ext cx="207" cy="634"/>
                </a:xfrm>
                <a:custGeom>
                  <a:avLst/>
                  <a:gdLst>
                    <a:gd name="T0" fmla="*/ 34 w 207"/>
                    <a:gd name="T1" fmla="*/ 48 h 634"/>
                    <a:gd name="T2" fmla="*/ 50 w 207"/>
                    <a:gd name="T3" fmla="*/ 17 h 634"/>
                    <a:gd name="T4" fmla="*/ 78 w 207"/>
                    <a:gd name="T5" fmla="*/ 0 h 634"/>
                    <a:gd name="T6" fmla="*/ 108 w 207"/>
                    <a:gd name="T7" fmla="*/ 0 h 634"/>
                    <a:gd name="T8" fmla="*/ 161 w 207"/>
                    <a:gd name="T9" fmla="*/ 11 h 634"/>
                    <a:gd name="T10" fmla="*/ 174 w 207"/>
                    <a:gd name="T11" fmla="*/ 61 h 634"/>
                    <a:gd name="T12" fmla="*/ 195 w 207"/>
                    <a:gd name="T13" fmla="*/ 165 h 634"/>
                    <a:gd name="T14" fmla="*/ 202 w 207"/>
                    <a:gd name="T15" fmla="*/ 250 h 634"/>
                    <a:gd name="T16" fmla="*/ 207 w 207"/>
                    <a:gd name="T17" fmla="*/ 334 h 634"/>
                    <a:gd name="T18" fmla="*/ 207 w 207"/>
                    <a:gd name="T19" fmla="*/ 456 h 634"/>
                    <a:gd name="T20" fmla="*/ 195 w 207"/>
                    <a:gd name="T21" fmla="*/ 567 h 634"/>
                    <a:gd name="T22" fmla="*/ 172 w 207"/>
                    <a:gd name="T23" fmla="*/ 628 h 634"/>
                    <a:gd name="T24" fmla="*/ 134 w 207"/>
                    <a:gd name="T25" fmla="*/ 634 h 634"/>
                    <a:gd name="T26" fmla="*/ 52 w 207"/>
                    <a:gd name="T27" fmla="*/ 634 h 634"/>
                    <a:gd name="T28" fmla="*/ 13 w 207"/>
                    <a:gd name="T29" fmla="*/ 601 h 634"/>
                    <a:gd name="T30" fmla="*/ 0 w 207"/>
                    <a:gd name="T31" fmla="*/ 523 h 634"/>
                    <a:gd name="T32" fmla="*/ 6 w 207"/>
                    <a:gd name="T33" fmla="*/ 421 h 634"/>
                    <a:gd name="T34" fmla="*/ 13 w 207"/>
                    <a:gd name="T35" fmla="*/ 339 h 634"/>
                    <a:gd name="T36" fmla="*/ 36 w 207"/>
                    <a:gd name="T37" fmla="*/ 289 h 634"/>
                    <a:gd name="T38" fmla="*/ 36 w 207"/>
                    <a:gd name="T39" fmla="*/ 217 h 634"/>
                    <a:gd name="T40" fmla="*/ 36 w 207"/>
                    <a:gd name="T41" fmla="*/ 139 h 634"/>
                    <a:gd name="T42" fmla="*/ 30 w 207"/>
                    <a:gd name="T43" fmla="*/ 82 h 634"/>
                    <a:gd name="T44" fmla="*/ 34 w 207"/>
                    <a:gd name="T45" fmla="*/ 48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34">
                      <a:moveTo>
                        <a:pt x="34" y="48"/>
                      </a:moveTo>
                      <a:lnTo>
                        <a:pt x="50" y="17"/>
                      </a:lnTo>
                      <a:lnTo>
                        <a:pt x="78" y="0"/>
                      </a:lnTo>
                      <a:lnTo>
                        <a:pt x="108" y="0"/>
                      </a:lnTo>
                      <a:lnTo>
                        <a:pt x="161" y="11"/>
                      </a:lnTo>
                      <a:lnTo>
                        <a:pt x="174" y="61"/>
                      </a:lnTo>
                      <a:lnTo>
                        <a:pt x="195" y="165"/>
                      </a:lnTo>
                      <a:lnTo>
                        <a:pt x="202" y="250"/>
                      </a:lnTo>
                      <a:lnTo>
                        <a:pt x="207" y="334"/>
                      </a:lnTo>
                      <a:lnTo>
                        <a:pt x="207" y="456"/>
                      </a:lnTo>
                      <a:lnTo>
                        <a:pt x="195" y="567"/>
                      </a:lnTo>
                      <a:lnTo>
                        <a:pt x="172" y="628"/>
                      </a:lnTo>
                      <a:lnTo>
                        <a:pt x="134" y="634"/>
                      </a:lnTo>
                      <a:lnTo>
                        <a:pt x="52" y="634"/>
                      </a:lnTo>
                      <a:lnTo>
                        <a:pt x="13" y="601"/>
                      </a:lnTo>
                      <a:lnTo>
                        <a:pt x="0" y="523"/>
                      </a:lnTo>
                      <a:lnTo>
                        <a:pt x="6" y="421"/>
                      </a:lnTo>
                      <a:lnTo>
                        <a:pt x="13" y="339"/>
                      </a:lnTo>
                      <a:lnTo>
                        <a:pt x="36" y="289"/>
                      </a:lnTo>
                      <a:lnTo>
                        <a:pt x="36" y="217"/>
                      </a:lnTo>
                      <a:lnTo>
                        <a:pt x="36" y="139"/>
                      </a:lnTo>
                      <a:lnTo>
                        <a:pt x="30" y="82"/>
                      </a:lnTo>
                      <a:lnTo>
                        <a:pt x="34" y="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52" name="Freeform 28">
                  <a:extLst>
                    <a:ext uri="{FF2B5EF4-FFF2-40B4-BE49-F238E27FC236}">
                      <a16:creationId xmlns:a16="http://schemas.microsoft.com/office/drawing/2014/main" id="{DF26B92E-67A9-D744-BF90-C55E1A39324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77" y="2313"/>
                  <a:ext cx="222" cy="583"/>
                </a:xfrm>
                <a:custGeom>
                  <a:avLst/>
                  <a:gdLst>
                    <a:gd name="T0" fmla="*/ 139 w 222"/>
                    <a:gd name="T1" fmla="*/ 0 h 583"/>
                    <a:gd name="T2" fmla="*/ 172 w 222"/>
                    <a:gd name="T3" fmla="*/ 23 h 583"/>
                    <a:gd name="T4" fmla="*/ 183 w 222"/>
                    <a:gd name="T5" fmla="*/ 58 h 583"/>
                    <a:gd name="T6" fmla="*/ 187 w 222"/>
                    <a:gd name="T7" fmla="*/ 139 h 583"/>
                    <a:gd name="T8" fmla="*/ 194 w 222"/>
                    <a:gd name="T9" fmla="*/ 217 h 583"/>
                    <a:gd name="T10" fmla="*/ 203 w 222"/>
                    <a:gd name="T11" fmla="*/ 308 h 583"/>
                    <a:gd name="T12" fmla="*/ 209 w 222"/>
                    <a:gd name="T13" fmla="*/ 400 h 583"/>
                    <a:gd name="T14" fmla="*/ 211 w 222"/>
                    <a:gd name="T15" fmla="*/ 461 h 583"/>
                    <a:gd name="T16" fmla="*/ 220 w 222"/>
                    <a:gd name="T17" fmla="*/ 495 h 583"/>
                    <a:gd name="T18" fmla="*/ 222 w 222"/>
                    <a:gd name="T19" fmla="*/ 511 h 583"/>
                    <a:gd name="T20" fmla="*/ 209 w 222"/>
                    <a:gd name="T21" fmla="*/ 524 h 583"/>
                    <a:gd name="T22" fmla="*/ 178 w 222"/>
                    <a:gd name="T23" fmla="*/ 530 h 583"/>
                    <a:gd name="T24" fmla="*/ 128 w 222"/>
                    <a:gd name="T25" fmla="*/ 541 h 583"/>
                    <a:gd name="T26" fmla="*/ 78 w 222"/>
                    <a:gd name="T27" fmla="*/ 567 h 583"/>
                    <a:gd name="T28" fmla="*/ 39 w 222"/>
                    <a:gd name="T29" fmla="*/ 583 h 583"/>
                    <a:gd name="T30" fmla="*/ 17 w 222"/>
                    <a:gd name="T31" fmla="*/ 572 h 583"/>
                    <a:gd name="T32" fmla="*/ 0 w 222"/>
                    <a:gd name="T33" fmla="*/ 545 h 583"/>
                    <a:gd name="T34" fmla="*/ 20 w 222"/>
                    <a:gd name="T35" fmla="*/ 530 h 583"/>
                    <a:gd name="T36" fmla="*/ 81 w 222"/>
                    <a:gd name="T37" fmla="*/ 519 h 583"/>
                    <a:gd name="T38" fmla="*/ 150 w 222"/>
                    <a:gd name="T39" fmla="*/ 511 h 583"/>
                    <a:gd name="T40" fmla="*/ 181 w 222"/>
                    <a:gd name="T41" fmla="*/ 511 h 583"/>
                    <a:gd name="T42" fmla="*/ 189 w 222"/>
                    <a:gd name="T43" fmla="*/ 491 h 583"/>
                    <a:gd name="T44" fmla="*/ 187 w 222"/>
                    <a:gd name="T45" fmla="*/ 434 h 583"/>
                    <a:gd name="T46" fmla="*/ 178 w 222"/>
                    <a:gd name="T47" fmla="*/ 345 h 583"/>
                    <a:gd name="T48" fmla="*/ 165 w 222"/>
                    <a:gd name="T49" fmla="*/ 252 h 583"/>
                    <a:gd name="T50" fmla="*/ 154 w 222"/>
                    <a:gd name="T51" fmla="*/ 158 h 583"/>
                    <a:gd name="T52" fmla="*/ 122 w 222"/>
                    <a:gd name="T53" fmla="*/ 86 h 583"/>
                    <a:gd name="T54" fmla="*/ 105 w 222"/>
                    <a:gd name="T55" fmla="*/ 30 h 583"/>
                    <a:gd name="T56" fmla="*/ 117 w 222"/>
                    <a:gd name="T57" fmla="*/ 12 h 583"/>
                    <a:gd name="T58" fmla="*/ 139 w 222"/>
                    <a:gd name="T59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2" h="583">
                      <a:moveTo>
                        <a:pt x="139" y="0"/>
                      </a:moveTo>
                      <a:lnTo>
                        <a:pt x="172" y="23"/>
                      </a:lnTo>
                      <a:lnTo>
                        <a:pt x="183" y="58"/>
                      </a:lnTo>
                      <a:lnTo>
                        <a:pt x="187" y="139"/>
                      </a:lnTo>
                      <a:lnTo>
                        <a:pt x="194" y="217"/>
                      </a:lnTo>
                      <a:lnTo>
                        <a:pt x="203" y="308"/>
                      </a:lnTo>
                      <a:lnTo>
                        <a:pt x="209" y="400"/>
                      </a:lnTo>
                      <a:lnTo>
                        <a:pt x="211" y="461"/>
                      </a:lnTo>
                      <a:lnTo>
                        <a:pt x="220" y="495"/>
                      </a:lnTo>
                      <a:lnTo>
                        <a:pt x="222" y="511"/>
                      </a:lnTo>
                      <a:lnTo>
                        <a:pt x="209" y="524"/>
                      </a:lnTo>
                      <a:lnTo>
                        <a:pt x="178" y="530"/>
                      </a:lnTo>
                      <a:lnTo>
                        <a:pt x="128" y="541"/>
                      </a:lnTo>
                      <a:lnTo>
                        <a:pt x="78" y="567"/>
                      </a:lnTo>
                      <a:lnTo>
                        <a:pt x="39" y="583"/>
                      </a:lnTo>
                      <a:lnTo>
                        <a:pt x="17" y="572"/>
                      </a:lnTo>
                      <a:lnTo>
                        <a:pt x="0" y="545"/>
                      </a:lnTo>
                      <a:lnTo>
                        <a:pt x="20" y="530"/>
                      </a:lnTo>
                      <a:lnTo>
                        <a:pt x="81" y="519"/>
                      </a:lnTo>
                      <a:lnTo>
                        <a:pt x="150" y="511"/>
                      </a:lnTo>
                      <a:lnTo>
                        <a:pt x="181" y="511"/>
                      </a:lnTo>
                      <a:lnTo>
                        <a:pt x="189" y="491"/>
                      </a:lnTo>
                      <a:lnTo>
                        <a:pt x="187" y="434"/>
                      </a:lnTo>
                      <a:lnTo>
                        <a:pt x="178" y="345"/>
                      </a:lnTo>
                      <a:lnTo>
                        <a:pt x="165" y="252"/>
                      </a:lnTo>
                      <a:lnTo>
                        <a:pt x="154" y="158"/>
                      </a:lnTo>
                      <a:lnTo>
                        <a:pt x="122" y="86"/>
                      </a:lnTo>
                      <a:lnTo>
                        <a:pt x="105" y="30"/>
                      </a:lnTo>
                      <a:lnTo>
                        <a:pt x="117" y="12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53" name="Freeform 29">
                  <a:extLst>
                    <a:ext uri="{FF2B5EF4-FFF2-40B4-BE49-F238E27FC236}">
                      <a16:creationId xmlns:a16="http://schemas.microsoft.com/office/drawing/2014/main" id="{42E7F302-17BB-91BF-5953-813FDFF80C4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48" y="2327"/>
                  <a:ext cx="228" cy="516"/>
                </a:xfrm>
                <a:custGeom>
                  <a:avLst/>
                  <a:gdLst>
                    <a:gd name="T0" fmla="*/ 145 w 228"/>
                    <a:gd name="T1" fmla="*/ 109 h 516"/>
                    <a:gd name="T2" fmla="*/ 156 w 228"/>
                    <a:gd name="T3" fmla="*/ 44 h 516"/>
                    <a:gd name="T4" fmla="*/ 191 w 228"/>
                    <a:gd name="T5" fmla="*/ 0 h 516"/>
                    <a:gd name="T6" fmla="*/ 211 w 228"/>
                    <a:gd name="T7" fmla="*/ 11 h 516"/>
                    <a:gd name="T8" fmla="*/ 228 w 228"/>
                    <a:gd name="T9" fmla="*/ 39 h 516"/>
                    <a:gd name="T10" fmla="*/ 219 w 228"/>
                    <a:gd name="T11" fmla="*/ 70 h 516"/>
                    <a:gd name="T12" fmla="*/ 202 w 228"/>
                    <a:gd name="T13" fmla="*/ 87 h 516"/>
                    <a:gd name="T14" fmla="*/ 185 w 228"/>
                    <a:gd name="T15" fmla="*/ 142 h 516"/>
                    <a:gd name="T16" fmla="*/ 178 w 228"/>
                    <a:gd name="T17" fmla="*/ 194 h 516"/>
                    <a:gd name="T18" fmla="*/ 178 w 228"/>
                    <a:gd name="T19" fmla="*/ 264 h 516"/>
                    <a:gd name="T20" fmla="*/ 174 w 228"/>
                    <a:gd name="T21" fmla="*/ 325 h 516"/>
                    <a:gd name="T22" fmla="*/ 178 w 228"/>
                    <a:gd name="T23" fmla="*/ 403 h 516"/>
                    <a:gd name="T24" fmla="*/ 185 w 228"/>
                    <a:gd name="T25" fmla="*/ 447 h 516"/>
                    <a:gd name="T26" fmla="*/ 189 w 228"/>
                    <a:gd name="T27" fmla="*/ 466 h 516"/>
                    <a:gd name="T28" fmla="*/ 180 w 228"/>
                    <a:gd name="T29" fmla="*/ 477 h 516"/>
                    <a:gd name="T30" fmla="*/ 152 w 228"/>
                    <a:gd name="T31" fmla="*/ 481 h 516"/>
                    <a:gd name="T32" fmla="*/ 102 w 228"/>
                    <a:gd name="T33" fmla="*/ 488 h 516"/>
                    <a:gd name="T34" fmla="*/ 57 w 228"/>
                    <a:gd name="T35" fmla="*/ 510 h 516"/>
                    <a:gd name="T36" fmla="*/ 35 w 228"/>
                    <a:gd name="T37" fmla="*/ 516 h 516"/>
                    <a:gd name="T38" fmla="*/ 0 w 228"/>
                    <a:gd name="T39" fmla="*/ 494 h 516"/>
                    <a:gd name="T40" fmla="*/ 0 w 228"/>
                    <a:gd name="T41" fmla="*/ 483 h 516"/>
                    <a:gd name="T42" fmla="*/ 33 w 228"/>
                    <a:gd name="T43" fmla="*/ 477 h 516"/>
                    <a:gd name="T44" fmla="*/ 119 w 228"/>
                    <a:gd name="T45" fmla="*/ 466 h 516"/>
                    <a:gd name="T46" fmla="*/ 156 w 228"/>
                    <a:gd name="T47" fmla="*/ 466 h 516"/>
                    <a:gd name="T48" fmla="*/ 163 w 228"/>
                    <a:gd name="T49" fmla="*/ 449 h 516"/>
                    <a:gd name="T50" fmla="*/ 161 w 228"/>
                    <a:gd name="T51" fmla="*/ 403 h 516"/>
                    <a:gd name="T52" fmla="*/ 156 w 228"/>
                    <a:gd name="T53" fmla="*/ 320 h 516"/>
                    <a:gd name="T54" fmla="*/ 152 w 228"/>
                    <a:gd name="T55" fmla="*/ 242 h 516"/>
                    <a:gd name="T56" fmla="*/ 150 w 228"/>
                    <a:gd name="T57" fmla="*/ 161 h 516"/>
                    <a:gd name="T58" fmla="*/ 145 w 228"/>
                    <a:gd name="T59" fmla="*/ 109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8" h="516">
                      <a:moveTo>
                        <a:pt x="145" y="109"/>
                      </a:moveTo>
                      <a:lnTo>
                        <a:pt x="156" y="44"/>
                      </a:lnTo>
                      <a:lnTo>
                        <a:pt x="191" y="0"/>
                      </a:lnTo>
                      <a:lnTo>
                        <a:pt x="211" y="11"/>
                      </a:lnTo>
                      <a:lnTo>
                        <a:pt x="228" y="39"/>
                      </a:lnTo>
                      <a:lnTo>
                        <a:pt x="219" y="70"/>
                      </a:lnTo>
                      <a:lnTo>
                        <a:pt x="202" y="87"/>
                      </a:lnTo>
                      <a:lnTo>
                        <a:pt x="185" y="142"/>
                      </a:lnTo>
                      <a:lnTo>
                        <a:pt x="178" y="194"/>
                      </a:lnTo>
                      <a:lnTo>
                        <a:pt x="178" y="264"/>
                      </a:lnTo>
                      <a:lnTo>
                        <a:pt x="174" y="325"/>
                      </a:lnTo>
                      <a:lnTo>
                        <a:pt x="178" y="403"/>
                      </a:lnTo>
                      <a:lnTo>
                        <a:pt x="185" y="447"/>
                      </a:lnTo>
                      <a:lnTo>
                        <a:pt x="189" y="466"/>
                      </a:lnTo>
                      <a:lnTo>
                        <a:pt x="180" y="477"/>
                      </a:lnTo>
                      <a:lnTo>
                        <a:pt x="152" y="481"/>
                      </a:lnTo>
                      <a:lnTo>
                        <a:pt x="102" y="488"/>
                      </a:lnTo>
                      <a:lnTo>
                        <a:pt x="57" y="510"/>
                      </a:lnTo>
                      <a:lnTo>
                        <a:pt x="35" y="516"/>
                      </a:lnTo>
                      <a:lnTo>
                        <a:pt x="0" y="494"/>
                      </a:lnTo>
                      <a:lnTo>
                        <a:pt x="0" y="483"/>
                      </a:lnTo>
                      <a:lnTo>
                        <a:pt x="33" y="477"/>
                      </a:lnTo>
                      <a:lnTo>
                        <a:pt x="119" y="466"/>
                      </a:lnTo>
                      <a:lnTo>
                        <a:pt x="156" y="466"/>
                      </a:lnTo>
                      <a:lnTo>
                        <a:pt x="163" y="449"/>
                      </a:lnTo>
                      <a:lnTo>
                        <a:pt x="161" y="403"/>
                      </a:lnTo>
                      <a:lnTo>
                        <a:pt x="156" y="320"/>
                      </a:lnTo>
                      <a:lnTo>
                        <a:pt x="152" y="242"/>
                      </a:lnTo>
                      <a:lnTo>
                        <a:pt x="150" y="161"/>
                      </a:lnTo>
                      <a:lnTo>
                        <a:pt x="145" y="1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54" name="Freeform 30">
                  <a:extLst>
                    <a:ext uri="{FF2B5EF4-FFF2-40B4-BE49-F238E27FC236}">
                      <a16:creationId xmlns:a16="http://schemas.microsoft.com/office/drawing/2014/main" id="{99C68091-D8FB-5929-CAA1-01A543528E4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3" y="1799"/>
                  <a:ext cx="152" cy="570"/>
                </a:xfrm>
                <a:custGeom>
                  <a:avLst/>
                  <a:gdLst>
                    <a:gd name="T0" fmla="*/ 63 w 152"/>
                    <a:gd name="T1" fmla="*/ 52 h 570"/>
                    <a:gd name="T2" fmla="*/ 89 w 152"/>
                    <a:gd name="T3" fmla="*/ 4 h 570"/>
                    <a:gd name="T4" fmla="*/ 128 w 152"/>
                    <a:gd name="T5" fmla="*/ 0 h 570"/>
                    <a:gd name="T6" fmla="*/ 152 w 152"/>
                    <a:gd name="T7" fmla="*/ 33 h 570"/>
                    <a:gd name="T8" fmla="*/ 146 w 152"/>
                    <a:gd name="T9" fmla="*/ 70 h 570"/>
                    <a:gd name="T10" fmla="*/ 122 w 152"/>
                    <a:gd name="T11" fmla="*/ 82 h 570"/>
                    <a:gd name="T12" fmla="*/ 95 w 152"/>
                    <a:gd name="T13" fmla="*/ 103 h 570"/>
                    <a:gd name="T14" fmla="*/ 72 w 152"/>
                    <a:gd name="T15" fmla="*/ 138 h 570"/>
                    <a:gd name="T16" fmla="*/ 57 w 152"/>
                    <a:gd name="T17" fmla="*/ 175 h 570"/>
                    <a:gd name="T18" fmla="*/ 41 w 152"/>
                    <a:gd name="T19" fmla="*/ 239 h 570"/>
                    <a:gd name="T20" fmla="*/ 24 w 152"/>
                    <a:gd name="T21" fmla="*/ 321 h 570"/>
                    <a:gd name="T22" fmla="*/ 24 w 152"/>
                    <a:gd name="T23" fmla="*/ 407 h 570"/>
                    <a:gd name="T24" fmla="*/ 41 w 152"/>
                    <a:gd name="T25" fmla="*/ 461 h 570"/>
                    <a:gd name="T26" fmla="*/ 52 w 152"/>
                    <a:gd name="T27" fmla="*/ 502 h 570"/>
                    <a:gd name="T28" fmla="*/ 67 w 152"/>
                    <a:gd name="T29" fmla="*/ 529 h 570"/>
                    <a:gd name="T30" fmla="*/ 67 w 152"/>
                    <a:gd name="T31" fmla="*/ 558 h 570"/>
                    <a:gd name="T32" fmla="*/ 46 w 152"/>
                    <a:gd name="T33" fmla="*/ 570 h 570"/>
                    <a:gd name="T34" fmla="*/ 28 w 152"/>
                    <a:gd name="T35" fmla="*/ 549 h 570"/>
                    <a:gd name="T36" fmla="*/ 7 w 152"/>
                    <a:gd name="T37" fmla="*/ 519 h 570"/>
                    <a:gd name="T38" fmla="*/ 11 w 152"/>
                    <a:gd name="T39" fmla="*/ 490 h 570"/>
                    <a:gd name="T40" fmla="*/ 6 w 152"/>
                    <a:gd name="T41" fmla="*/ 403 h 570"/>
                    <a:gd name="T42" fmla="*/ 0 w 152"/>
                    <a:gd name="T43" fmla="*/ 338 h 570"/>
                    <a:gd name="T44" fmla="*/ 2 w 152"/>
                    <a:gd name="T45" fmla="*/ 272 h 570"/>
                    <a:gd name="T46" fmla="*/ 13 w 152"/>
                    <a:gd name="T47" fmla="*/ 181 h 570"/>
                    <a:gd name="T48" fmla="*/ 39 w 152"/>
                    <a:gd name="T49" fmla="*/ 109 h 570"/>
                    <a:gd name="T50" fmla="*/ 63 w 152"/>
                    <a:gd name="T51" fmla="*/ 52 h 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2" h="570">
                      <a:moveTo>
                        <a:pt x="63" y="52"/>
                      </a:moveTo>
                      <a:lnTo>
                        <a:pt x="89" y="4"/>
                      </a:lnTo>
                      <a:lnTo>
                        <a:pt x="128" y="0"/>
                      </a:lnTo>
                      <a:lnTo>
                        <a:pt x="152" y="33"/>
                      </a:lnTo>
                      <a:lnTo>
                        <a:pt x="146" y="70"/>
                      </a:lnTo>
                      <a:lnTo>
                        <a:pt x="122" y="82"/>
                      </a:lnTo>
                      <a:lnTo>
                        <a:pt x="95" y="103"/>
                      </a:lnTo>
                      <a:lnTo>
                        <a:pt x="72" y="138"/>
                      </a:lnTo>
                      <a:lnTo>
                        <a:pt x="57" y="175"/>
                      </a:lnTo>
                      <a:lnTo>
                        <a:pt x="41" y="239"/>
                      </a:lnTo>
                      <a:lnTo>
                        <a:pt x="24" y="321"/>
                      </a:lnTo>
                      <a:lnTo>
                        <a:pt x="24" y="407"/>
                      </a:lnTo>
                      <a:lnTo>
                        <a:pt x="41" y="461"/>
                      </a:lnTo>
                      <a:lnTo>
                        <a:pt x="52" y="502"/>
                      </a:lnTo>
                      <a:lnTo>
                        <a:pt x="67" y="529"/>
                      </a:lnTo>
                      <a:lnTo>
                        <a:pt x="67" y="558"/>
                      </a:lnTo>
                      <a:lnTo>
                        <a:pt x="46" y="570"/>
                      </a:lnTo>
                      <a:lnTo>
                        <a:pt x="28" y="549"/>
                      </a:lnTo>
                      <a:lnTo>
                        <a:pt x="7" y="519"/>
                      </a:lnTo>
                      <a:lnTo>
                        <a:pt x="11" y="490"/>
                      </a:lnTo>
                      <a:lnTo>
                        <a:pt x="6" y="403"/>
                      </a:lnTo>
                      <a:lnTo>
                        <a:pt x="0" y="338"/>
                      </a:lnTo>
                      <a:lnTo>
                        <a:pt x="2" y="272"/>
                      </a:lnTo>
                      <a:lnTo>
                        <a:pt x="13" y="181"/>
                      </a:lnTo>
                      <a:lnTo>
                        <a:pt x="39" y="109"/>
                      </a:lnTo>
                      <a:lnTo>
                        <a:pt x="63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55" name="Freeform 31">
                  <a:extLst>
                    <a:ext uri="{FF2B5EF4-FFF2-40B4-BE49-F238E27FC236}">
                      <a16:creationId xmlns:a16="http://schemas.microsoft.com/office/drawing/2014/main" id="{FD9B4F2B-39A0-33FA-34DF-69E4342343C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61" y="1440"/>
                  <a:ext cx="284" cy="313"/>
                </a:xfrm>
                <a:custGeom>
                  <a:avLst/>
                  <a:gdLst>
                    <a:gd name="T0" fmla="*/ 72 w 284"/>
                    <a:gd name="T1" fmla="*/ 152 h 313"/>
                    <a:gd name="T2" fmla="*/ 67 w 284"/>
                    <a:gd name="T3" fmla="*/ 108 h 313"/>
                    <a:gd name="T4" fmla="*/ 67 w 284"/>
                    <a:gd name="T5" fmla="*/ 63 h 313"/>
                    <a:gd name="T6" fmla="*/ 78 w 284"/>
                    <a:gd name="T7" fmla="*/ 30 h 313"/>
                    <a:gd name="T8" fmla="*/ 100 w 284"/>
                    <a:gd name="T9" fmla="*/ 12 h 313"/>
                    <a:gd name="T10" fmla="*/ 145 w 284"/>
                    <a:gd name="T11" fmla="*/ 0 h 313"/>
                    <a:gd name="T12" fmla="*/ 178 w 284"/>
                    <a:gd name="T13" fmla="*/ 2 h 313"/>
                    <a:gd name="T14" fmla="*/ 213 w 284"/>
                    <a:gd name="T15" fmla="*/ 17 h 313"/>
                    <a:gd name="T16" fmla="*/ 241 w 284"/>
                    <a:gd name="T17" fmla="*/ 52 h 313"/>
                    <a:gd name="T18" fmla="*/ 262 w 284"/>
                    <a:gd name="T19" fmla="*/ 91 h 313"/>
                    <a:gd name="T20" fmla="*/ 275 w 284"/>
                    <a:gd name="T21" fmla="*/ 145 h 313"/>
                    <a:gd name="T22" fmla="*/ 284 w 284"/>
                    <a:gd name="T23" fmla="*/ 197 h 313"/>
                    <a:gd name="T24" fmla="*/ 284 w 284"/>
                    <a:gd name="T25" fmla="*/ 236 h 313"/>
                    <a:gd name="T26" fmla="*/ 273 w 284"/>
                    <a:gd name="T27" fmla="*/ 278 h 313"/>
                    <a:gd name="T28" fmla="*/ 247 w 284"/>
                    <a:gd name="T29" fmla="*/ 302 h 313"/>
                    <a:gd name="T30" fmla="*/ 208 w 284"/>
                    <a:gd name="T31" fmla="*/ 313 h 313"/>
                    <a:gd name="T32" fmla="*/ 184 w 284"/>
                    <a:gd name="T33" fmla="*/ 312 h 313"/>
                    <a:gd name="T34" fmla="*/ 156 w 284"/>
                    <a:gd name="T35" fmla="*/ 295 h 313"/>
                    <a:gd name="T36" fmla="*/ 128 w 284"/>
                    <a:gd name="T37" fmla="*/ 258 h 313"/>
                    <a:gd name="T38" fmla="*/ 106 w 284"/>
                    <a:gd name="T39" fmla="*/ 223 h 313"/>
                    <a:gd name="T40" fmla="*/ 35 w 284"/>
                    <a:gd name="T41" fmla="*/ 245 h 313"/>
                    <a:gd name="T42" fmla="*/ 13 w 284"/>
                    <a:gd name="T43" fmla="*/ 252 h 313"/>
                    <a:gd name="T44" fmla="*/ 0 w 284"/>
                    <a:gd name="T45" fmla="*/ 247 h 313"/>
                    <a:gd name="T46" fmla="*/ 2 w 284"/>
                    <a:gd name="T47" fmla="*/ 234 h 313"/>
                    <a:gd name="T48" fmla="*/ 85 w 284"/>
                    <a:gd name="T49" fmla="*/ 197 h 313"/>
                    <a:gd name="T50" fmla="*/ 72 w 284"/>
                    <a:gd name="T51" fmla="*/ 152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84" h="313">
                      <a:moveTo>
                        <a:pt x="72" y="152"/>
                      </a:moveTo>
                      <a:lnTo>
                        <a:pt x="67" y="108"/>
                      </a:lnTo>
                      <a:lnTo>
                        <a:pt x="67" y="63"/>
                      </a:lnTo>
                      <a:lnTo>
                        <a:pt x="78" y="30"/>
                      </a:lnTo>
                      <a:lnTo>
                        <a:pt x="100" y="12"/>
                      </a:lnTo>
                      <a:lnTo>
                        <a:pt x="145" y="0"/>
                      </a:lnTo>
                      <a:lnTo>
                        <a:pt x="178" y="2"/>
                      </a:lnTo>
                      <a:lnTo>
                        <a:pt x="213" y="17"/>
                      </a:lnTo>
                      <a:lnTo>
                        <a:pt x="241" y="52"/>
                      </a:lnTo>
                      <a:lnTo>
                        <a:pt x="262" y="91"/>
                      </a:lnTo>
                      <a:lnTo>
                        <a:pt x="275" y="145"/>
                      </a:lnTo>
                      <a:lnTo>
                        <a:pt x="284" y="197"/>
                      </a:lnTo>
                      <a:lnTo>
                        <a:pt x="284" y="236"/>
                      </a:lnTo>
                      <a:lnTo>
                        <a:pt x="273" y="278"/>
                      </a:lnTo>
                      <a:lnTo>
                        <a:pt x="247" y="302"/>
                      </a:lnTo>
                      <a:lnTo>
                        <a:pt x="208" y="313"/>
                      </a:lnTo>
                      <a:lnTo>
                        <a:pt x="184" y="312"/>
                      </a:lnTo>
                      <a:lnTo>
                        <a:pt x="156" y="295"/>
                      </a:lnTo>
                      <a:lnTo>
                        <a:pt x="128" y="258"/>
                      </a:lnTo>
                      <a:lnTo>
                        <a:pt x="106" y="223"/>
                      </a:lnTo>
                      <a:lnTo>
                        <a:pt x="35" y="245"/>
                      </a:lnTo>
                      <a:lnTo>
                        <a:pt x="13" y="252"/>
                      </a:lnTo>
                      <a:lnTo>
                        <a:pt x="0" y="247"/>
                      </a:lnTo>
                      <a:lnTo>
                        <a:pt x="2" y="234"/>
                      </a:lnTo>
                      <a:lnTo>
                        <a:pt x="85" y="197"/>
                      </a:lnTo>
                      <a:lnTo>
                        <a:pt x="72" y="1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82656" name="Group 32">
              <a:extLst>
                <a:ext uri="{FF2B5EF4-FFF2-40B4-BE49-F238E27FC236}">
                  <a16:creationId xmlns:a16="http://schemas.microsoft.com/office/drawing/2014/main" id="{A36B3CBF-E4D5-AC8C-486F-069224AC417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248" y="1824"/>
              <a:ext cx="3435" cy="980"/>
              <a:chOff x="1248" y="1824"/>
              <a:chExt cx="3435" cy="980"/>
            </a:xfrm>
          </p:grpSpPr>
          <p:sp>
            <p:nvSpPr>
              <p:cNvPr id="282657" name="Freeform 33">
                <a:extLst>
                  <a:ext uri="{FF2B5EF4-FFF2-40B4-BE49-F238E27FC236}">
                    <a16:creationId xmlns:a16="http://schemas.microsoft.com/office/drawing/2014/main" id="{4B5FC50E-AE89-13B7-C0FD-A45C68F7C8B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88" y="1863"/>
                <a:ext cx="795" cy="941"/>
              </a:xfrm>
              <a:custGeom>
                <a:avLst/>
                <a:gdLst>
                  <a:gd name="T0" fmla="*/ 78 w 795"/>
                  <a:gd name="T1" fmla="*/ 476 h 941"/>
                  <a:gd name="T2" fmla="*/ 45 w 795"/>
                  <a:gd name="T3" fmla="*/ 524 h 941"/>
                  <a:gd name="T4" fmla="*/ 13 w 795"/>
                  <a:gd name="T5" fmla="*/ 607 h 941"/>
                  <a:gd name="T6" fmla="*/ 0 w 795"/>
                  <a:gd name="T7" fmla="*/ 713 h 941"/>
                  <a:gd name="T8" fmla="*/ 12 w 795"/>
                  <a:gd name="T9" fmla="*/ 792 h 941"/>
                  <a:gd name="T10" fmla="*/ 52 w 795"/>
                  <a:gd name="T11" fmla="*/ 857 h 941"/>
                  <a:gd name="T12" fmla="*/ 106 w 795"/>
                  <a:gd name="T13" fmla="*/ 913 h 941"/>
                  <a:gd name="T14" fmla="*/ 164 w 795"/>
                  <a:gd name="T15" fmla="*/ 941 h 941"/>
                  <a:gd name="T16" fmla="*/ 238 w 795"/>
                  <a:gd name="T17" fmla="*/ 929 h 941"/>
                  <a:gd name="T18" fmla="*/ 299 w 795"/>
                  <a:gd name="T19" fmla="*/ 913 h 941"/>
                  <a:gd name="T20" fmla="*/ 351 w 795"/>
                  <a:gd name="T21" fmla="*/ 885 h 941"/>
                  <a:gd name="T22" fmla="*/ 395 w 795"/>
                  <a:gd name="T23" fmla="*/ 822 h 941"/>
                  <a:gd name="T24" fmla="*/ 421 w 795"/>
                  <a:gd name="T25" fmla="*/ 765 h 941"/>
                  <a:gd name="T26" fmla="*/ 425 w 795"/>
                  <a:gd name="T27" fmla="*/ 689 h 941"/>
                  <a:gd name="T28" fmla="*/ 425 w 795"/>
                  <a:gd name="T29" fmla="*/ 652 h 941"/>
                  <a:gd name="T30" fmla="*/ 469 w 795"/>
                  <a:gd name="T31" fmla="*/ 713 h 941"/>
                  <a:gd name="T32" fmla="*/ 553 w 795"/>
                  <a:gd name="T33" fmla="*/ 757 h 941"/>
                  <a:gd name="T34" fmla="*/ 593 w 795"/>
                  <a:gd name="T35" fmla="*/ 765 h 941"/>
                  <a:gd name="T36" fmla="*/ 662 w 795"/>
                  <a:gd name="T37" fmla="*/ 753 h 941"/>
                  <a:gd name="T38" fmla="*/ 710 w 795"/>
                  <a:gd name="T39" fmla="*/ 733 h 941"/>
                  <a:gd name="T40" fmla="*/ 747 w 795"/>
                  <a:gd name="T41" fmla="*/ 670 h 941"/>
                  <a:gd name="T42" fmla="*/ 790 w 795"/>
                  <a:gd name="T43" fmla="*/ 611 h 941"/>
                  <a:gd name="T44" fmla="*/ 792 w 795"/>
                  <a:gd name="T45" fmla="*/ 522 h 941"/>
                  <a:gd name="T46" fmla="*/ 795 w 795"/>
                  <a:gd name="T47" fmla="*/ 457 h 941"/>
                  <a:gd name="T48" fmla="*/ 792 w 795"/>
                  <a:gd name="T49" fmla="*/ 400 h 941"/>
                  <a:gd name="T50" fmla="*/ 738 w 795"/>
                  <a:gd name="T51" fmla="*/ 320 h 941"/>
                  <a:gd name="T52" fmla="*/ 686 w 795"/>
                  <a:gd name="T53" fmla="*/ 283 h 941"/>
                  <a:gd name="T54" fmla="*/ 625 w 795"/>
                  <a:gd name="T55" fmla="*/ 266 h 941"/>
                  <a:gd name="T56" fmla="*/ 555 w 795"/>
                  <a:gd name="T57" fmla="*/ 266 h 941"/>
                  <a:gd name="T58" fmla="*/ 499 w 795"/>
                  <a:gd name="T59" fmla="*/ 276 h 941"/>
                  <a:gd name="T60" fmla="*/ 475 w 795"/>
                  <a:gd name="T61" fmla="*/ 309 h 941"/>
                  <a:gd name="T62" fmla="*/ 445 w 795"/>
                  <a:gd name="T63" fmla="*/ 335 h 941"/>
                  <a:gd name="T64" fmla="*/ 447 w 795"/>
                  <a:gd name="T65" fmla="*/ 251 h 941"/>
                  <a:gd name="T66" fmla="*/ 440 w 795"/>
                  <a:gd name="T67" fmla="*/ 157 h 941"/>
                  <a:gd name="T68" fmla="*/ 388 w 795"/>
                  <a:gd name="T69" fmla="*/ 83 h 941"/>
                  <a:gd name="T70" fmla="*/ 343 w 795"/>
                  <a:gd name="T71" fmla="*/ 38 h 941"/>
                  <a:gd name="T72" fmla="*/ 293 w 795"/>
                  <a:gd name="T73" fmla="*/ 7 h 941"/>
                  <a:gd name="T74" fmla="*/ 258 w 795"/>
                  <a:gd name="T75" fmla="*/ 0 h 941"/>
                  <a:gd name="T76" fmla="*/ 206 w 795"/>
                  <a:gd name="T77" fmla="*/ 1 h 941"/>
                  <a:gd name="T78" fmla="*/ 156 w 795"/>
                  <a:gd name="T79" fmla="*/ 16 h 941"/>
                  <a:gd name="T80" fmla="*/ 102 w 795"/>
                  <a:gd name="T81" fmla="*/ 44 h 941"/>
                  <a:gd name="T82" fmla="*/ 63 w 795"/>
                  <a:gd name="T83" fmla="*/ 96 h 941"/>
                  <a:gd name="T84" fmla="*/ 43 w 795"/>
                  <a:gd name="T85" fmla="*/ 148 h 941"/>
                  <a:gd name="T86" fmla="*/ 36 w 795"/>
                  <a:gd name="T87" fmla="*/ 240 h 941"/>
                  <a:gd name="T88" fmla="*/ 32 w 795"/>
                  <a:gd name="T89" fmla="*/ 285 h 941"/>
                  <a:gd name="T90" fmla="*/ 47 w 795"/>
                  <a:gd name="T91" fmla="*/ 340 h 941"/>
                  <a:gd name="T92" fmla="*/ 62 w 795"/>
                  <a:gd name="T93" fmla="*/ 376 h 941"/>
                  <a:gd name="T94" fmla="*/ 73 w 795"/>
                  <a:gd name="T95" fmla="*/ 400 h 941"/>
                  <a:gd name="T96" fmla="*/ 78 w 795"/>
                  <a:gd name="T97" fmla="*/ 476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5" h="941">
                    <a:moveTo>
                      <a:pt x="78" y="476"/>
                    </a:moveTo>
                    <a:lnTo>
                      <a:pt x="45" y="524"/>
                    </a:lnTo>
                    <a:lnTo>
                      <a:pt x="13" y="607"/>
                    </a:lnTo>
                    <a:lnTo>
                      <a:pt x="0" y="713"/>
                    </a:lnTo>
                    <a:lnTo>
                      <a:pt x="12" y="792"/>
                    </a:lnTo>
                    <a:lnTo>
                      <a:pt x="52" y="857"/>
                    </a:lnTo>
                    <a:lnTo>
                      <a:pt x="106" y="913"/>
                    </a:lnTo>
                    <a:lnTo>
                      <a:pt x="164" y="941"/>
                    </a:lnTo>
                    <a:lnTo>
                      <a:pt x="238" y="929"/>
                    </a:lnTo>
                    <a:lnTo>
                      <a:pt x="299" y="913"/>
                    </a:lnTo>
                    <a:lnTo>
                      <a:pt x="351" y="885"/>
                    </a:lnTo>
                    <a:lnTo>
                      <a:pt x="395" y="822"/>
                    </a:lnTo>
                    <a:lnTo>
                      <a:pt x="421" y="765"/>
                    </a:lnTo>
                    <a:lnTo>
                      <a:pt x="425" y="689"/>
                    </a:lnTo>
                    <a:lnTo>
                      <a:pt x="425" y="652"/>
                    </a:lnTo>
                    <a:lnTo>
                      <a:pt x="469" y="713"/>
                    </a:lnTo>
                    <a:lnTo>
                      <a:pt x="553" y="757"/>
                    </a:lnTo>
                    <a:lnTo>
                      <a:pt x="593" y="765"/>
                    </a:lnTo>
                    <a:lnTo>
                      <a:pt x="662" y="753"/>
                    </a:lnTo>
                    <a:lnTo>
                      <a:pt x="710" y="733"/>
                    </a:lnTo>
                    <a:lnTo>
                      <a:pt x="747" y="670"/>
                    </a:lnTo>
                    <a:lnTo>
                      <a:pt x="790" y="611"/>
                    </a:lnTo>
                    <a:lnTo>
                      <a:pt x="792" y="522"/>
                    </a:lnTo>
                    <a:lnTo>
                      <a:pt x="795" y="457"/>
                    </a:lnTo>
                    <a:lnTo>
                      <a:pt x="792" y="400"/>
                    </a:lnTo>
                    <a:lnTo>
                      <a:pt x="738" y="320"/>
                    </a:lnTo>
                    <a:lnTo>
                      <a:pt x="686" y="283"/>
                    </a:lnTo>
                    <a:lnTo>
                      <a:pt x="625" y="266"/>
                    </a:lnTo>
                    <a:lnTo>
                      <a:pt x="555" y="266"/>
                    </a:lnTo>
                    <a:lnTo>
                      <a:pt x="499" y="276"/>
                    </a:lnTo>
                    <a:lnTo>
                      <a:pt x="475" y="309"/>
                    </a:lnTo>
                    <a:lnTo>
                      <a:pt x="445" y="335"/>
                    </a:lnTo>
                    <a:lnTo>
                      <a:pt x="447" y="251"/>
                    </a:lnTo>
                    <a:lnTo>
                      <a:pt x="440" y="157"/>
                    </a:lnTo>
                    <a:lnTo>
                      <a:pt x="388" y="83"/>
                    </a:lnTo>
                    <a:lnTo>
                      <a:pt x="343" y="38"/>
                    </a:lnTo>
                    <a:lnTo>
                      <a:pt x="293" y="7"/>
                    </a:lnTo>
                    <a:lnTo>
                      <a:pt x="258" y="0"/>
                    </a:lnTo>
                    <a:lnTo>
                      <a:pt x="206" y="1"/>
                    </a:lnTo>
                    <a:lnTo>
                      <a:pt x="156" y="16"/>
                    </a:lnTo>
                    <a:lnTo>
                      <a:pt x="102" y="44"/>
                    </a:lnTo>
                    <a:lnTo>
                      <a:pt x="63" y="96"/>
                    </a:lnTo>
                    <a:lnTo>
                      <a:pt x="43" y="148"/>
                    </a:lnTo>
                    <a:lnTo>
                      <a:pt x="36" y="240"/>
                    </a:lnTo>
                    <a:lnTo>
                      <a:pt x="32" y="285"/>
                    </a:lnTo>
                    <a:lnTo>
                      <a:pt x="47" y="340"/>
                    </a:lnTo>
                    <a:lnTo>
                      <a:pt x="62" y="376"/>
                    </a:lnTo>
                    <a:lnTo>
                      <a:pt x="73" y="400"/>
                    </a:lnTo>
                    <a:lnTo>
                      <a:pt x="78" y="476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58" name="Freeform 34">
                <a:extLst>
                  <a:ext uri="{FF2B5EF4-FFF2-40B4-BE49-F238E27FC236}">
                    <a16:creationId xmlns:a16="http://schemas.microsoft.com/office/drawing/2014/main" id="{19C3DB7E-36B8-5E21-EA5B-FF5DED32A22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70" y="1824"/>
                <a:ext cx="796" cy="938"/>
              </a:xfrm>
              <a:custGeom>
                <a:avLst/>
                <a:gdLst>
                  <a:gd name="T0" fmla="*/ 74 w 796"/>
                  <a:gd name="T1" fmla="*/ 475 h 938"/>
                  <a:gd name="T2" fmla="*/ 48 w 796"/>
                  <a:gd name="T3" fmla="*/ 528 h 938"/>
                  <a:gd name="T4" fmla="*/ 13 w 796"/>
                  <a:gd name="T5" fmla="*/ 604 h 938"/>
                  <a:gd name="T6" fmla="*/ 0 w 796"/>
                  <a:gd name="T7" fmla="*/ 708 h 938"/>
                  <a:gd name="T8" fmla="*/ 17 w 796"/>
                  <a:gd name="T9" fmla="*/ 797 h 938"/>
                  <a:gd name="T10" fmla="*/ 48 w 796"/>
                  <a:gd name="T11" fmla="*/ 855 h 938"/>
                  <a:gd name="T12" fmla="*/ 111 w 796"/>
                  <a:gd name="T13" fmla="*/ 914 h 938"/>
                  <a:gd name="T14" fmla="*/ 165 w 796"/>
                  <a:gd name="T15" fmla="*/ 938 h 938"/>
                  <a:gd name="T16" fmla="*/ 233 w 796"/>
                  <a:gd name="T17" fmla="*/ 929 h 938"/>
                  <a:gd name="T18" fmla="*/ 302 w 796"/>
                  <a:gd name="T19" fmla="*/ 918 h 938"/>
                  <a:gd name="T20" fmla="*/ 354 w 796"/>
                  <a:gd name="T21" fmla="*/ 882 h 938"/>
                  <a:gd name="T22" fmla="*/ 389 w 796"/>
                  <a:gd name="T23" fmla="*/ 821 h 938"/>
                  <a:gd name="T24" fmla="*/ 422 w 796"/>
                  <a:gd name="T25" fmla="*/ 764 h 938"/>
                  <a:gd name="T26" fmla="*/ 420 w 796"/>
                  <a:gd name="T27" fmla="*/ 686 h 938"/>
                  <a:gd name="T28" fmla="*/ 428 w 796"/>
                  <a:gd name="T29" fmla="*/ 653 h 938"/>
                  <a:gd name="T30" fmla="*/ 466 w 796"/>
                  <a:gd name="T31" fmla="*/ 712 h 938"/>
                  <a:gd name="T32" fmla="*/ 555 w 796"/>
                  <a:gd name="T33" fmla="*/ 762 h 938"/>
                  <a:gd name="T34" fmla="*/ 591 w 796"/>
                  <a:gd name="T35" fmla="*/ 762 h 938"/>
                  <a:gd name="T36" fmla="*/ 663 w 796"/>
                  <a:gd name="T37" fmla="*/ 751 h 938"/>
                  <a:gd name="T38" fmla="*/ 705 w 796"/>
                  <a:gd name="T39" fmla="*/ 732 h 938"/>
                  <a:gd name="T40" fmla="*/ 748 w 796"/>
                  <a:gd name="T41" fmla="*/ 665 h 938"/>
                  <a:gd name="T42" fmla="*/ 787 w 796"/>
                  <a:gd name="T43" fmla="*/ 610 h 938"/>
                  <a:gd name="T44" fmla="*/ 794 w 796"/>
                  <a:gd name="T45" fmla="*/ 519 h 938"/>
                  <a:gd name="T46" fmla="*/ 796 w 796"/>
                  <a:gd name="T47" fmla="*/ 462 h 938"/>
                  <a:gd name="T48" fmla="*/ 787 w 796"/>
                  <a:gd name="T49" fmla="*/ 399 h 938"/>
                  <a:gd name="T50" fmla="*/ 733 w 796"/>
                  <a:gd name="T51" fmla="*/ 319 h 938"/>
                  <a:gd name="T52" fmla="*/ 687 w 796"/>
                  <a:gd name="T53" fmla="*/ 280 h 938"/>
                  <a:gd name="T54" fmla="*/ 622 w 796"/>
                  <a:gd name="T55" fmla="*/ 273 h 938"/>
                  <a:gd name="T56" fmla="*/ 557 w 796"/>
                  <a:gd name="T57" fmla="*/ 263 h 938"/>
                  <a:gd name="T58" fmla="*/ 494 w 796"/>
                  <a:gd name="T59" fmla="*/ 273 h 938"/>
                  <a:gd name="T60" fmla="*/ 476 w 796"/>
                  <a:gd name="T61" fmla="*/ 308 h 938"/>
                  <a:gd name="T62" fmla="*/ 441 w 796"/>
                  <a:gd name="T63" fmla="*/ 332 h 938"/>
                  <a:gd name="T64" fmla="*/ 444 w 796"/>
                  <a:gd name="T65" fmla="*/ 248 h 938"/>
                  <a:gd name="T66" fmla="*/ 435 w 796"/>
                  <a:gd name="T67" fmla="*/ 154 h 938"/>
                  <a:gd name="T68" fmla="*/ 387 w 796"/>
                  <a:gd name="T69" fmla="*/ 78 h 938"/>
                  <a:gd name="T70" fmla="*/ 346 w 796"/>
                  <a:gd name="T71" fmla="*/ 35 h 938"/>
                  <a:gd name="T72" fmla="*/ 296 w 796"/>
                  <a:gd name="T73" fmla="*/ 6 h 938"/>
                  <a:gd name="T74" fmla="*/ 255 w 796"/>
                  <a:gd name="T75" fmla="*/ 4 h 938"/>
                  <a:gd name="T76" fmla="*/ 202 w 796"/>
                  <a:gd name="T77" fmla="*/ 0 h 938"/>
                  <a:gd name="T78" fmla="*/ 159 w 796"/>
                  <a:gd name="T79" fmla="*/ 13 h 938"/>
                  <a:gd name="T80" fmla="*/ 104 w 796"/>
                  <a:gd name="T81" fmla="*/ 41 h 938"/>
                  <a:gd name="T82" fmla="*/ 67 w 796"/>
                  <a:gd name="T83" fmla="*/ 91 h 938"/>
                  <a:gd name="T84" fmla="*/ 46 w 796"/>
                  <a:gd name="T85" fmla="*/ 146 h 938"/>
                  <a:gd name="T86" fmla="*/ 31 w 796"/>
                  <a:gd name="T87" fmla="*/ 245 h 938"/>
                  <a:gd name="T88" fmla="*/ 26 w 796"/>
                  <a:gd name="T89" fmla="*/ 284 h 938"/>
                  <a:gd name="T90" fmla="*/ 41 w 796"/>
                  <a:gd name="T91" fmla="*/ 339 h 938"/>
                  <a:gd name="T92" fmla="*/ 67 w 796"/>
                  <a:gd name="T93" fmla="*/ 378 h 938"/>
                  <a:gd name="T94" fmla="*/ 74 w 796"/>
                  <a:gd name="T95" fmla="*/ 399 h 938"/>
                  <a:gd name="T96" fmla="*/ 74 w 796"/>
                  <a:gd name="T97" fmla="*/ 475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6" h="938">
                    <a:moveTo>
                      <a:pt x="74" y="475"/>
                    </a:moveTo>
                    <a:lnTo>
                      <a:pt x="48" y="528"/>
                    </a:lnTo>
                    <a:lnTo>
                      <a:pt x="13" y="604"/>
                    </a:lnTo>
                    <a:lnTo>
                      <a:pt x="0" y="708"/>
                    </a:lnTo>
                    <a:lnTo>
                      <a:pt x="17" y="797"/>
                    </a:lnTo>
                    <a:lnTo>
                      <a:pt x="48" y="855"/>
                    </a:lnTo>
                    <a:lnTo>
                      <a:pt x="111" y="914"/>
                    </a:lnTo>
                    <a:lnTo>
                      <a:pt x="165" y="938"/>
                    </a:lnTo>
                    <a:lnTo>
                      <a:pt x="233" y="929"/>
                    </a:lnTo>
                    <a:lnTo>
                      <a:pt x="302" y="918"/>
                    </a:lnTo>
                    <a:lnTo>
                      <a:pt x="354" y="882"/>
                    </a:lnTo>
                    <a:lnTo>
                      <a:pt x="389" y="821"/>
                    </a:lnTo>
                    <a:lnTo>
                      <a:pt x="422" y="764"/>
                    </a:lnTo>
                    <a:lnTo>
                      <a:pt x="420" y="686"/>
                    </a:lnTo>
                    <a:lnTo>
                      <a:pt x="428" y="653"/>
                    </a:lnTo>
                    <a:lnTo>
                      <a:pt x="466" y="712"/>
                    </a:lnTo>
                    <a:lnTo>
                      <a:pt x="555" y="762"/>
                    </a:lnTo>
                    <a:lnTo>
                      <a:pt x="591" y="762"/>
                    </a:lnTo>
                    <a:lnTo>
                      <a:pt x="663" y="751"/>
                    </a:lnTo>
                    <a:lnTo>
                      <a:pt x="705" y="732"/>
                    </a:lnTo>
                    <a:lnTo>
                      <a:pt x="748" y="665"/>
                    </a:lnTo>
                    <a:lnTo>
                      <a:pt x="787" y="610"/>
                    </a:lnTo>
                    <a:lnTo>
                      <a:pt x="794" y="519"/>
                    </a:lnTo>
                    <a:lnTo>
                      <a:pt x="796" y="462"/>
                    </a:lnTo>
                    <a:lnTo>
                      <a:pt x="787" y="399"/>
                    </a:lnTo>
                    <a:lnTo>
                      <a:pt x="733" y="319"/>
                    </a:lnTo>
                    <a:lnTo>
                      <a:pt x="687" y="280"/>
                    </a:lnTo>
                    <a:lnTo>
                      <a:pt x="622" y="273"/>
                    </a:lnTo>
                    <a:lnTo>
                      <a:pt x="557" y="263"/>
                    </a:lnTo>
                    <a:lnTo>
                      <a:pt x="494" y="273"/>
                    </a:lnTo>
                    <a:lnTo>
                      <a:pt x="476" y="308"/>
                    </a:lnTo>
                    <a:lnTo>
                      <a:pt x="441" y="332"/>
                    </a:lnTo>
                    <a:lnTo>
                      <a:pt x="444" y="248"/>
                    </a:lnTo>
                    <a:lnTo>
                      <a:pt x="435" y="154"/>
                    </a:lnTo>
                    <a:lnTo>
                      <a:pt x="387" y="78"/>
                    </a:lnTo>
                    <a:lnTo>
                      <a:pt x="346" y="35"/>
                    </a:lnTo>
                    <a:lnTo>
                      <a:pt x="296" y="6"/>
                    </a:lnTo>
                    <a:lnTo>
                      <a:pt x="255" y="4"/>
                    </a:lnTo>
                    <a:lnTo>
                      <a:pt x="202" y="0"/>
                    </a:lnTo>
                    <a:lnTo>
                      <a:pt x="159" y="13"/>
                    </a:lnTo>
                    <a:lnTo>
                      <a:pt x="104" y="41"/>
                    </a:lnTo>
                    <a:lnTo>
                      <a:pt x="67" y="91"/>
                    </a:lnTo>
                    <a:lnTo>
                      <a:pt x="46" y="146"/>
                    </a:lnTo>
                    <a:lnTo>
                      <a:pt x="31" y="245"/>
                    </a:lnTo>
                    <a:lnTo>
                      <a:pt x="26" y="284"/>
                    </a:lnTo>
                    <a:lnTo>
                      <a:pt x="41" y="339"/>
                    </a:lnTo>
                    <a:lnTo>
                      <a:pt x="67" y="378"/>
                    </a:lnTo>
                    <a:lnTo>
                      <a:pt x="74" y="399"/>
                    </a:lnTo>
                    <a:lnTo>
                      <a:pt x="74" y="475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59" name="Freeform 35">
                <a:extLst>
                  <a:ext uri="{FF2B5EF4-FFF2-40B4-BE49-F238E27FC236}">
                    <a16:creationId xmlns:a16="http://schemas.microsoft.com/office/drawing/2014/main" id="{56FE98DE-AEE9-7BE6-1DAE-C341896B36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48" y="1975"/>
                <a:ext cx="2870" cy="406"/>
              </a:xfrm>
              <a:custGeom>
                <a:avLst/>
                <a:gdLst>
                  <a:gd name="T0" fmla="*/ 2869 w 2870"/>
                  <a:gd name="T1" fmla="*/ 328 h 406"/>
                  <a:gd name="T2" fmla="*/ 2870 w 2870"/>
                  <a:gd name="T3" fmla="*/ 313 h 406"/>
                  <a:gd name="T4" fmla="*/ 2867 w 2870"/>
                  <a:gd name="T5" fmla="*/ 299 h 406"/>
                  <a:gd name="T6" fmla="*/ 2862 w 2870"/>
                  <a:gd name="T7" fmla="*/ 286 h 406"/>
                  <a:gd name="T8" fmla="*/ 2854 w 2870"/>
                  <a:gd name="T9" fmla="*/ 272 h 406"/>
                  <a:gd name="T10" fmla="*/ 2845 w 2870"/>
                  <a:gd name="T11" fmla="*/ 261 h 406"/>
                  <a:gd name="T12" fmla="*/ 2833 w 2870"/>
                  <a:gd name="T13" fmla="*/ 251 h 406"/>
                  <a:gd name="T14" fmla="*/ 2821 w 2870"/>
                  <a:gd name="T15" fmla="*/ 244 h 406"/>
                  <a:gd name="T16" fmla="*/ 2807 w 2870"/>
                  <a:gd name="T17" fmla="*/ 239 h 406"/>
                  <a:gd name="T18" fmla="*/ 2792 w 2870"/>
                  <a:gd name="T19" fmla="*/ 236 h 406"/>
                  <a:gd name="T20" fmla="*/ 93 w 2870"/>
                  <a:gd name="T21" fmla="*/ 0 h 406"/>
                  <a:gd name="T22" fmla="*/ 78 w 2870"/>
                  <a:gd name="T23" fmla="*/ 0 h 406"/>
                  <a:gd name="T24" fmla="*/ 63 w 2870"/>
                  <a:gd name="T25" fmla="*/ 3 h 406"/>
                  <a:gd name="T26" fmla="*/ 50 w 2870"/>
                  <a:gd name="T27" fmla="*/ 8 h 406"/>
                  <a:gd name="T28" fmla="*/ 36 w 2870"/>
                  <a:gd name="T29" fmla="*/ 15 h 406"/>
                  <a:gd name="T30" fmla="*/ 25 w 2870"/>
                  <a:gd name="T31" fmla="*/ 24 h 406"/>
                  <a:gd name="T32" fmla="*/ 15 w 2870"/>
                  <a:gd name="T33" fmla="*/ 37 h 406"/>
                  <a:gd name="T34" fmla="*/ 8 w 2870"/>
                  <a:gd name="T35" fmla="*/ 49 h 406"/>
                  <a:gd name="T36" fmla="*/ 3 w 2870"/>
                  <a:gd name="T37" fmla="*/ 63 h 406"/>
                  <a:gd name="T38" fmla="*/ 1 w 2870"/>
                  <a:gd name="T39" fmla="*/ 78 h 406"/>
                  <a:gd name="T40" fmla="*/ 1 w 2870"/>
                  <a:gd name="T41" fmla="*/ 78 h 406"/>
                  <a:gd name="T42" fmla="*/ 0 w 2870"/>
                  <a:gd name="T43" fmla="*/ 93 h 406"/>
                  <a:gd name="T44" fmla="*/ 3 w 2870"/>
                  <a:gd name="T45" fmla="*/ 107 h 406"/>
                  <a:gd name="T46" fmla="*/ 8 w 2870"/>
                  <a:gd name="T47" fmla="*/ 120 h 406"/>
                  <a:gd name="T48" fmla="*/ 16 w 2870"/>
                  <a:gd name="T49" fmla="*/ 134 h 406"/>
                  <a:gd name="T50" fmla="*/ 25 w 2870"/>
                  <a:gd name="T51" fmla="*/ 145 h 406"/>
                  <a:gd name="T52" fmla="*/ 37 w 2870"/>
                  <a:gd name="T53" fmla="*/ 155 h 406"/>
                  <a:gd name="T54" fmla="*/ 49 w 2870"/>
                  <a:gd name="T55" fmla="*/ 162 h 406"/>
                  <a:gd name="T56" fmla="*/ 63 w 2870"/>
                  <a:gd name="T57" fmla="*/ 167 h 406"/>
                  <a:gd name="T58" fmla="*/ 78 w 2870"/>
                  <a:gd name="T59" fmla="*/ 170 h 406"/>
                  <a:gd name="T60" fmla="*/ 2777 w 2870"/>
                  <a:gd name="T61" fmla="*/ 406 h 406"/>
                  <a:gd name="T62" fmla="*/ 2792 w 2870"/>
                  <a:gd name="T63" fmla="*/ 406 h 406"/>
                  <a:gd name="T64" fmla="*/ 2807 w 2870"/>
                  <a:gd name="T65" fmla="*/ 403 h 406"/>
                  <a:gd name="T66" fmla="*/ 2820 w 2870"/>
                  <a:gd name="T67" fmla="*/ 398 h 406"/>
                  <a:gd name="T68" fmla="*/ 2834 w 2870"/>
                  <a:gd name="T69" fmla="*/ 391 h 406"/>
                  <a:gd name="T70" fmla="*/ 2845 w 2870"/>
                  <a:gd name="T71" fmla="*/ 381 h 406"/>
                  <a:gd name="T72" fmla="*/ 2855 w 2870"/>
                  <a:gd name="T73" fmla="*/ 369 h 406"/>
                  <a:gd name="T74" fmla="*/ 2862 w 2870"/>
                  <a:gd name="T75" fmla="*/ 357 h 406"/>
                  <a:gd name="T76" fmla="*/ 2867 w 2870"/>
                  <a:gd name="T77" fmla="*/ 343 h 406"/>
                  <a:gd name="T78" fmla="*/ 2869 w 2870"/>
                  <a:gd name="T79" fmla="*/ 328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70" h="406">
                    <a:moveTo>
                      <a:pt x="2869" y="328"/>
                    </a:moveTo>
                    <a:lnTo>
                      <a:pt x="2870" y="313"/>
                    </a:lnTo>
                    <a:lnTo>
                      <a:pt x="2867" y="299"/>
                    </a:lnTo>
                    <a:lnTo>
                      <a:pt x="2862" y="286"/>
                    </a:lnTo>
                    <a:lnTo>
                      <a:pt x="2854" y="272"/>
                    </a:lnTo>
                    <a:lnTo>
                      <a:pt x="2845" y="261"/>
                    </a:lnTo>
                    <a:lnTo>
                      <a:pt x="2833" y="251"/>
                    </a:lnTo>
                    <a:lnTo>
                      <a:pt x="2821" y="244"/>
                    </a:lnTo>
                    <a:lnTo>
                      <a:pt x="2807" y="239"/>
                    </a:lnTo>
                    <a:lnTo>
                      <a:pt x="2792" y="236"/>
                    </a:lnTo>
                    <a:lnTo>
                      <a:pt x="93" y="0"/>
                    </a:lnTo>
                    <a:lnTo>
                      <a:pt x="78" y="0"/>
                    </a:lnTo>
                    <a:lnTo>
                      <a:pt x="63" y="3"/>
                    </a:lnTo>
                    <a:lnTo>
                      <a:pt x="50" y="8"/>
                    </a:lnTo>
                    <a:lnTo>
                      <a:pt x="36" y="15"/>
                    </a:lnTo>
                    <a:lnTo>
                      <a:pt x="25" y="24"/>
                    </a:lnTo>
                    <a:lnTo>
                      <a:pt x="15" y="37"/>
                    </a:lnTo>
                    <a:lnTo>
                      <a:pt x="8" y="49"/>
                    </a:lnTo>
                    <a:lnTo>
                      <a:pt x="3" y="63"/>
                    </a:lnTo>
                    <a:lnTo>
                      <a:pt x="1" y="78"/>
                    </a:lnTo>
                    <a:lnTo>
                      <a:pt x="1" y="78"/>
                    </a:lnTo>
                    <a:lnTo>
                      <a:pt x="0" y="93"/>
                    </a:lnTo>
                    <a:lnTo>
                      <a:pt x="3" y="107"/>
                    </a:lnTo>
                    <a:lnTo>
                      <a:pt x="8" y="120"/>
                    </a:lnTo>
                    <a:lnTo>
                      <a:pt x="16" y="134"/>
                    </a:lnTo>
                    <a:lnTo>
                      <a:pt x="25" y="145"/>
                    </a:lnTo>
                    <a:lnTo>
                      <a:pt x="37" y="155"/>
                    </a:lnTo>
                    <a:lnTo>
                      <a:pt x="49" y="162"/>
                    </a:lnTo>
                    <a:lnTo>
                      <a:pt x="63" y="167"/>
                    </a:lnTo>
                    <a:lnTo>
                      <a:pt x="78" y="170"/>
                    </a:lnTo>
                    <a:lnTo>
                      <a:pt x="2777" y="406"/>
                    </a:lnTo>
                    <a:lnTo>
                      <a:pt x="2792" y="406"/>
                    </a:lnTo>
                    <a:lnTo>
                      <a:pt x="2807" y="403"/>
                    </a:lnTo>
                    <a:lnTo>
                      <a:pt x="2820" y="398"/>
                    </a:lnTo>
                    <a:lnTo>
                      <a:pt x="2834" y="391"/>
                    </a:lnTo>
                    <a:lnTo>
                      <a:pt x="2845" y="381"/>
                    </a:lnTo>
                    <a:lnTo>
                      <a:pt x="2855" y="369"/>
                    </a:lnTo>
                    <a:lnTo>
                      <a:pt x="2862" y="357"/>
                    </a:lnTo>
                    <a:lnTo>
                      <a:pt x="2867" y="343"/>
                    </a:lnTo>
                    <a:lnTo>
                      <a:pt x="2869" y="328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60" name="Freeform 36">
                <a:extLst>
                  <a:ext uri="{FF2B5EF4-FFF2-40B4-BE49-F238E27FC236}">
                    <a16:creationId xmlns:a16="http://schemas.microsoft.com/office/drawing/2014/main" id="{BC5540CB-0179-57AD-C17F-92B17ABE9F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70" y="2228"/>
                <a:ext cx="176" cy="210"/>
              </a:xfrm>
              <a:custGeom>
                <a:avLst/>
                <a:gdLst>
                  <a:gd name="T0" fmla="*/ 79 w 176"/>
                  <a:gd name="T1" fmla="*/ 210 h 210"/>
                  <a:gd name="T2" fmla="*/ 94 w 176"/>
                  <a:gd name="T3" fmla="*/ 209 h 210"/>
                  <a:gd name="T4" fmla="*/ 109 w 176"/>
                  <a:gd name="T5" fmla="*/ 206 h 210"/>
                  <a:gd name="T6" fmla="*/ 124 w 176"/>
                  <a:gd name="T7" fmla="*/ 199 h 210"/>
                  <a:gd name="T8" fmla="*/ 138 w 176"/>
                  <a:gd name="T9" fmla="*/ 190 h 210"/>
                  <a:gd name="T10" fmla="*/ 149 w 176"/>
                  <a:gd name="T11" fmla="*/ 178 h 210"/>
                  <a:gd name="T12" fmla="*/ 159 w 176"/>
                  <a:gd name="T13" fmla="*/ 163 h 210"/>
                  <a:gd name="T14" fmla="*/ 168 w 176"/>
                  <a:gd name="T15" fmla="*/ 148 h 210"/>
                  <a:gd name="T16" fmla="*/ 173 w 176"/>
                  <a:gd name="T17" fmla="*/ 131 h 210"/>
                  <a:gd name="T18" fmla="*/ 176 w 176"/>
                  <a:gd name="T19" fmla="*/ 113 h 210"/>
                  <a:gd name="T20" fmla="*/ 176 w 176"/>
                  <a:gd name="T21" fmla="*/ 95 h 210"/>
                  <a:gd name="T22" fmla="*/ 174 w 176"/>
                  <a:gd name="T23" fmla="*/ 76 h 210"/>
                  <a:gd name="T24" fmla="*/ 168 w 176"/>
                  <a:gd name="T25" fmla="*/ 60 h 210"/>
                  <a:gd name="T26" fmla="*/ 161 w 176"/>
                  <a:gd name="T27" fmla="*/ 44 h 210"/>
                  <a:gd name="T28" fmla="*/ 152 w 176"/>
                  <a:gd name="T29" fmla="*/ 30 h 210"/>
                  <a:gd name="T30" fmla="*/ 140 w 176"/>
                  <a:gd name="T31" fmla="*/ 18 h 210"/>
                  <a:gd name="T32" fmla="*/ 127 w 176"/>
                  <a:gd name="T33" fmla="*/ 9 h 210"/>
                  <a:gd name="T34" fmla="*/ 112 w 176"/>
                  <a:gd name="T35" fmla="*/ 4 h 210"/>
                  <a:gd name="T36" fmla="*/ 97 w 176"/>
                  <a:gd name="T37" fmla="*/ 0 h 210"/>
                  <a:gd name="T38" fmla="*/ 82 w 176"/>
                  <a:gd name="T39" fmla="*/ 1 h 210"/>
                  <a:gd name="T40" fmla="*/ 67 w 176"/>
                  <a:gd name="T41" fmla="*/ 4 h 210"/>
                  <a:gd name="T42" fmla="*/ 52 w 176"/>
                  <a:gd name="T43" fmla="*/ 11 h 210"/>
                  <a:gd name="T44" fmla="*/ 38 w 176"/>
                  <a:gd name="T45" fmla="*/ 20 h 210"/>
                  <a:gd name="T46" fmla="*/ 27 w 176"/>
                  <a:gd name="T47" fmla="*/ 32 h 210"/>
                  <a:gd name="T48" fmla="*/ 17 w 176"/>
                  <a:gd name="T49" fmla="*/ 47 h 210"/>
                  <a:gd name="T50" fmla="*/ 8 w 176"/>
                  <a:gd name="T51" fmla="*/ 62 h 210"/>
                  <a:gd name="T52" fmla="*/ 3 w 176"/>
                  <a:gd name="T53" fmla="*/ 79 h 210"/>
                  <a:gd name="T54" fmla="*/ 0 w 176"/>
                  <a:gd name="T55" fmla="*/ 97 h 210"/>
                  <a:gd name="T56" fmla="*/ 0 w 176"/>
                  <a:gd name="T57" fmla="*/ 115 h 210"/>
                  <a:gd name="T58" fmla="*/ 2 w 176"/>
                  <a:gd name="T59" fmla="*/ 134 h 210"/>
                  <a:gd name="T60" fmla="*/ 8 w 176"/>
                  <a:gd name="T61" fmla="*/ 150 h 210"/>
                  <a:gd name="T62" fmla="*/ 15 w 176"/>
                  <a:gd name="T63" fmla="*/ 166 h 210"/>
                  <a:gd name="T64" fmla="*/ 24 w 176"/>
                  <a:gd name="T65" fmla="*/ 180 h 210"/>
                  <a:gd name="T66" fmla="*/ 36 w 176"/>
                  <a:gd name="T67" fmla="*/ 192 h 210"/>
                  <a:gd name="T68" fmla="*/ 49 w 176"/>
                  <a:gd name="T69" fmla="*/ 201 h 210"/>
                  <a:gd name="T70" fmla="*/ 64 w 176"/>
                  <a:gd name="T71" fmla="*/ 206 h 210"/>
                  <a:gd name="T72" fmla="*/ 79 w 176"/>
                  <a:gd name="T73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6" h="210">
                    <a:moveTo>
                      <a:pt x="79" y="210"/>
                    </a:moveTo>
                    <a:lnTo>
                      <a:pt x="94" y="209"/>
                    </a:lnTo>
                    <a:lnTo>
                      <a:pt x="109" y="206"/>
                    </a:lnTo>
                    <a:lnTo>
                      <a:pt x="124" y="199"/>
                    </a:lnTo>
                    <a:lnTo>
                      <a:pt x="138" y="190"/>
                    </a:lnTo>
                    <a:lnTo>
                      <a:pt x="149" y="178"/>
                    </a:lnTo>
                    <a:lnTo>
                      <a:pt x="159" y="163"/>
                    </a:lnTo>
                    <a:lnTo>
                      <a:pt x="168" y="148"/>
                    </a:lnTo>
                    <a:lnTo>
                      <a:pt x="173" y="131"/>
                    </a:lnTo>
                    <a:lnTo>
                      <a:pt x="176" y="113"/>
                    </a:lnTo>
                    <a:lnTo>
                      <a:pt x="176" y="95"/>
                    </a:lnTo>
                    <a:lnTo>
                      <a:pt x="174" y="76"/>
                    </a:lnTo>
                    <a:lnTo>
                      <a:pt x="168" y="60"/>
                    </a:lnTo>
                    <a:lnTo>
                      <a:pt x="161" y="44"/>
                    </a:lnTo>
                    <a:lnTo>
                      <a:pt x="152" y="30"/>
                    </a:lnTo>
                    <a:lnTo>
                      <a:pt x="140" y="18"/>
                    </a:lnTo>
                    <a:lnTo>
                      <a:pt x="127" y="9"/>
                    </a:lnTo>
                    <a:lnTo>
                      <a:pt x="112" y="4"/>
                    </a:lnTo>
                    <a:lnTo>
                      <a:pt x="97" y="0"/>
                    </a:lnTo>
                    <a:lnTo>
                      <a:pt x="82" y="1"/>
                    </a:lnTo>
                    <a:lnTo>
                      <a:pt x="67" y="4"/>
                    </a:lnTo>
                    <a:lnTo>
                      <a:pt x="52" y="11"/>
                    </a:lnTo>
                    <a:lnTo>
                      <a:pt x="38" y="20"/>
                    </a:lnTo>
                    <a:lnTo>
                      <a:pt x="27" y="32"/>
                    </a:lnTo>
                    <a:lnTo>
                      <a:pt x="17" y="47"/>
                    </a:lnTo>
                    <a:lnTo>
                      <a:pt x="8" y="62"/>
                    </a:lnTo>
                    <a:lnTo>
                      <a:pt x="3" y="7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2" y="134"/>
                    </a:lnTo>
                    <a:lnTo>
                      <a:pt x="8" y="150"/>
                    </a:lnTo>
                    <a:lnTo>
                      <a:pt x="15" y="166"/>
                    </a:lnTo>
                    <a:lnTo>
                      <a:pt x="24" y="180"/>
                    </a:lnTo>
                    <a:lnTo>
                      <a:pt x="36" y="192"/>
                    </a:lnTo>
                    <a:lnTo>
                      <a:pt x="49" y="201"/>
                    </a:lnTo>
                    <a:lnTo>
                      <a:pt x="64" y="206"/>
                    </a:lnTo>
                    <a:lnTo>
                      <a:pt x="79" y="2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2661" name="Group 37">
                <a:extLst>
                  <a:ext uri="{FF2B5EF4-FFF2-40B4-BE49-F238E27FC236}">
                    <a16:creationId xmlns:a16="http://schemas.microsoft.com/office/drawing/2014/main" id="{F6203A7B-123D-06EB-6FA0-87F701BDAAD2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43" y="2102"/>
                <a:ext cx="969" cy="424"/>
                <a:chOff x="1426" y="2079"/>
                <a:chExt cx="969" cy="424"/>
              </a:xfrm>
            </p:grpSpPr>
            <p:sp>
              <p:nvSpPr>
                <p:cNvPr id="282662" name="Freeform 38">
                  <a:extLst>
                    <a:ext uri="{FF2B5EF4-FFF2-40B4-BE49-F238E27FC236}">
                      <a16:creationId xmlns:a16="http://schemas.microsoft.com/office/drawing/2014/main" id="{F05DF721-9F80-6762-15E7-6FF37FA2F39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26" y="2079"/>
                  <a:ext cx="182" cy="312"/>
                </a:xfrm>
                <a:custGeom>
                  <a:avLst/>
                  <a:gdLst>
                    <a:gd name="T0" fmla="*/ 182 w 182"/>
                    <a:gd name="T1" fmla="*/ 13 h 312"/>
                    <a:gd name="T2" fmla="*/ 26 w 182"/>
                    <a:gd name="T3" fmla="*/ 0 h 312"/>
                    <a:gd name="T4" fmla="*/ 0 w 182"/>
                    <a:gd name="T5" fmla="*/ 299 h 312"/>
                    <a:gd name="T6" fmla="*/ 156 w 182"/>
                    <a:gd name="T7" fmla="*/ 312 h 312"/>
                    <a:gd name="T8" fmla="*/ 182 w 182"/>
                    <a:gd name="T9" fmla="*/ 13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" h="312">
                      <a:moveTo>
                        <a:pt x="182" y="13"/>
                      </a:moveTo>
                      <a:lnTo>
                        <a:pt x="26" y="0"/>
                      </a:lnTo>
                      <a:lnTo>
                        <a:pt x="0" y="299"/>
                      </a:lnTo>
                      <a:lnTo>
                        <a:pt x="156" y="312"/>
                      </a:lnTo>
                      <a:lnTo>
                        <a:pt x="182" y="13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63" name="Freeform 39">
                  <a:extLst>
                    <a:ext uri="{FF2B5EF4-FFF2-40B4-BE49-F238E27FC236}">
                      <a16:creationId xmlns:a16="http://schemas.microsoft.com/office/drawing/2014/main" id="{D6DE68DA-CB26-F4C0-3DE5-AFD796C6A9F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38" y="2118"/>
                  <a:ext cx="194" cy="229"/>
                </a:xfrm>
                <a:custGeom>
                  <a:avLst/>
                  <a:gdLst>
                    <a:gd name="T0" fmla="*/ 194 w 194"/>
                    <a:gd name="T1" fmla="*/ 15 h 229"/>
                    <a:gd name="T2" fmla="*/ 19 w 194"/>
                    <a:gd name="T3" fmla="*/ 0 h 229"/>
                    <a:gd name="T4" fmla="*/ 0 w 194"/>
                    <a:gd name="T5" fmla="*/ 214 h 229"/>
                    <a:gd name="T6" fmla="*/ 175 w 194"/>
                    <a:gd name="T7" fmla="*/ 229 h 229"/>
                    <a:gd name="T8" fmla="*/ 194 w 194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229">
                      <a:moveTo>
                        <a:pt x="194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75" y="229"/>
                      </a:lnTo>
                      <a:lnTo>
                        <a:pt x="194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64" name="Freeform 40">
                  <a:extLst>
                    <a:ext uri="{FF2B5EF4-FFF2-40B4-BE49-F238E27FC236}">
                      <a16:creationId xmlns:a16="http://schemas.microsoft.com/office/drawing/2014/main" id="{54645C67-06A2-35C5-9E1E-07017C320FA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39" y="2150"/>
                  <a:ext cx="197" cy="353"/>
                </a:xfrm>
                <a:custGeom>
                  <a:avLst/>
                  <a:gdLst>
                    <a:gd name="T0" fmla="*/ 197 w 197"/>
                    <a:gd name="T1" fmla="*/ 15 h 353"/>
                    <a:gd name="T2" fmla="*/ 29 w 197"/>
                    <a:gd name="T3" fmla="*/ 0 h 353"/>
                    <a:gd name="T4" fmla="*/ 0 w 197"/>
                    <a:gd name="T5" fmla="*/ 338 h 353"/>
                    <a:gd name="T6" fmla="*/ 168 w 197"/>
                    <a:gd name="T7" fmla="*/ 353 h 353"/>
                    <a:gd name="T8" fmla="*/ 197 w 197"/>
                    <a:gd name="T9" fmla="*/ 15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353">
                      <a:moveTo>
                        <a:pt x="197" y="15"/>
                      </a:moveTo>
                      <a:lnTo>
                        <a:pt x="29" y="0"/>
                      </a:lnTo>
                      <a:lnTo>
                        <a:pt x="0" y="338"/>
                      </a:lnTo>
                      <a:lnTo>
                        <a:pt x="168" y="353"/>
                      </a:lnTo>
                      <a:lnTo>
                        <a:pt x="19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65" name="Freeform 41">
                  <a:extLst>
                    <a:ext uri="{FF2B5EF4-FFF2-40B4-BE49-F238E27FC236}">
                      <a16:creationId xmlns:a16="http://schemas.microsoft.com/office/drawing/2014/main" id="{875A3D64-1ED6-E0CB-83F2-2E173EA34D4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8" y="2169"/>
                  <a:ext cx="187" cy="212"/>
                </a:xfrm>
                <a:custGeom>
                  <a:avLst/>
                  <a:gdLst>
                    <a:gd name="T0" fmla="*/ 187 w 187"/>
                    <a:gd name="T1" fmla="*/ 15 h 212"/>
                    <a:gd name="T2" fmla="*/ 17 w 187"/>
                    <a:gd name="T3" fmla="*/ 0 h 212"/>
                    <a:gd name="T4" fmla="*/ 0 w 187"/>
                    <a:gd name="T5" fmla="*/ 197 h 212"/>
                    <a:gd name="T6" fmla="*/ 170 w 187"/>
                    <a:gd name="T7" fmla="*/ 212 h 212"/>
                    <a:gd name="T8" fmla="*/ 187 w 187"/>
                    <a:gd name="T9" fmla="*/ 15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12">
                      <a:moveTo>
                        <a:pt x="187" y="15"/>
                      </a:moveTo>
                      <a:lnTo>
                        <a:pt x="17" y="0"/>
                      </a:lnTo>
                      <a:lnTo>
                        <a:pt x="0" y="197"/>
                      </a:lnTo>
                      <a:lnTo>
                        <a:pt x="170" y="212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2666" name="Group 42">
                <a:extLst>
                  <a:ext uri="{FF2B5EF4-FFF2-40B4-BE49-F238E27FC236}">
                    <a16:creationId xmlns:a16="http://schemas.microsoft.com/office/drawing/2014/main" id="{664DCAAC-8337-5E2A-AE7A-B9565EDF280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04" y="2054"/>
                <a:ext cx="968" cy="430"/>
                <a:chOff x="1387" y="2031"/>
                <a:chExt cx="968" cy="430"/>
              </a:xfrm>
            </p:grpSpPr>
            <p:sp>
              <p:nvSpPr>
                <p:cNvPr id="282667" name="Freeform 43">
                  <a:extLst>
                    <a:ext uri="{FF2B5EF4-FFF2-40B4-BE49-F238E27FC236}">
                      <a16:creationId xmlns:a16="http://schemas.microsoft.com/office/drawing/2014/main" id="{C7DFDE54-BB7F-2FCB-4878-54F7BC425D1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87" y="2031"/>
                  <a:ext cx="193" cy="322"/>
                </a:xfrm>
                <a:custGeom>
                  <a:avLst/>
                  <a:gdLst>
                    <a:gd name="T0" fmla="*/ 193 w 193"/>
                    <a:gd name="T1" fmla="*/ 15 h 322"/>
                    <a:gd name="T2" fmla="*/ 27 w 193"/>
                    <a:gd name="T3" fmla="*/ 0 h 322"/>
                    <a:gd name="T4" fmla="*/ 0 w 193"/>
                    <a:gd name="T5" fmla="*/ 307 h 322"/>
                    <a:gd name="T6" fmla="*/ 166 w 193"/>
                    <a:gd name="T7" fmla="*/ 322 h 322"/>
                    <a:gd name="T8" fmla="*/ 193 w 193"/>
                    <a:gd name="T9" fmla="*/ 15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3" h="322">
                      <a:moveTo>
                        <a:pt x="193" y="15"/>
                      </a:moveTo>
                      <a:lnTo>
                        <a:pt x="27" y="0"/>
                      </a:lnTo>
                      <a:lnTo>
                        <a:pt x="0" y="307"/>
                      </a:lnTo>
                      <a:lnTo>
                        <a:pt x="166" y="322"/>
                      </a:lnTo>
                      <a:lnTo>
                        <a:pt x="193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68" name="Freeform 44">
                  <a:extLst>
                    <a:ext uri="{FF2B5EF4-FFF2-40B4-BE49-F238E27FC236}">
                      <a16:creationId xmlns:a16="http://schemas.microsoft.com/office/drawing/2014/main" id="{A178488C-4EB7-0EC1-0981-D500E2860D4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14" y="2077"/>
                  <a:ext cx="187" cy="229"/>
                </a:xfrm>
                <a:custGeom>
                  <a:avLst/>
                  <a:gdLst>
                    <a:gd name="T0" fmla="*/ 187 w 187"/>
                    <a:gd name="T1" fmla="*/ 15 h 229"/>
                    <a:gd name="T2" fmla="*/ 19 w 187"/>
                    <a:gd name="T3" fmla="*/ 0 h 229"/>
                    <a:gd name="T4" fmla="*/ 0 w 187"/>
                    <a:gd name="T5" fmla="*/ 214 h 229"/>
                    <a:gd name="T6" fmla="*/ 168 w 187"/>
                    <a:gd name="T7" fmla="*/ 229 h 229"/>
                    <a:gd name="T8" fmla="*/ 187 w 187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29">
                      <a:moveTo>
                        <a:pt x="187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68" y="229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69" name="Freeform 45">
                  <a:extLst>
                    <a:ext uri="{FF2B5EF4-FFF2-40B4-BE49-F238E27FC236}">
                      <a16:creationId xmlns:a16="http://schemas.microsoft.com/office/drawing/2014/main" id="{D124E03A-4029-52C3-E5C6-3E17160C0C1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14" y="2114"/>
                  <a:ext cx="185" cy="347"/>
                </a:xfrm>
                <a:custGeom>
                  <a:avLst/>
                  <a:gdLst>
                    <a:gd name="T0" fmla="*/ 185 w 185"/>
                    <a:gd name="T1" fmla="*/ 13 h 347"/>
                    <a:gd name="T2" fmla="*/ 29 w 185"/>
                    <a:gd name="T3" fmla="*/ 0 h 347"/>
                    <a:gd name="T4" fmla="*/ 0 w 185"/>
                    <a:gd name="T5" fmla="*/ 333 h 347"/>
                    <a:gd name="T6" fmla="*/ 156 w 185"/>
                    <a:gd name="T7" fmla="*/ 347 h 347"/>
                    <a:gd name="T8" fmla="*/ 185 w 185"/>
                    <a:gd name="T9" fmla="*/ 1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5" h="347">
                      <a:moveTo>
                        <a:pt x="185" y="13"/>
                      </a:moveTo>
                      <a:lnTo>
                        <a:pt x="29" y="0"/>
                      </a:lnTo>
                      <a:lnTo>
                        <a:pt x="0" y="333"/>
                      </a:lnTo>
                      <a:lnTo>
                        <a:pt x="156" y="347"/>
                      </a:lnTo>
                      <a:lnTo>
                        <a:pt x="185" y="13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70" name="Freeform 46">
                  <a:extLst>
                    <a:ext uri="{FF2B5EF4-FFF2-40B4-BE49-F238E27FC236}">
                      <a16:creationId xmlns:a16="http://schemas.microsoft.com/office/drawing/2014/main" id="{2A829230-EBBA-436F-E1A0-17A8A14939B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76" y="2122"/>
                  <a:ext cx="179" cy="223"/>
                </a:xfrm>
                <a:custGeom>
                  <a:avLst/>
                  <a:gdLst>
                    <a:gd name="T0" fmla="*/ 179 w 179"/>
                    <a:gd name="T1" fmla="*/ 14 h 223"/>
                    <a:gd name="T2" fmla="*/ 18 w 179"/>
                    <a:gd name="T3" fmla="*/ 0 h 223"/>
                    <a:gd name="T4" fmla="*/ 0 w 179"/>
                    <a:gd name="T5" fmla="*/ 209 h 223"/>
                    <a:gd name="T6" fmla="*/ 161 w 179"/>
                    <a:gd name="T7" fmla="*/ 223 h 223"/>
                    <a:gd name="T8" fmla="*/ 179 w 179"/>
                    <a:gd name="T9" fmla="*/ 14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9" h="223">
                      <a:moveTo>
                        <a:pt x="179" y="14"/>
                      </a:moveTo>
                      <a:lnTo>
                        <a:pt x="18" y="0"/>
                      </a:lnTo>
                      <a:lnTo>
                        <a:pt x="0" y="209"/>
                      </a:lnTo>
                      <a:lnTo>
                        <a:pt x="161" y="223"/>
                      </a:lnTo>
                      <a:lnTo>
                        <a:pt x="179" y="14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82671" name="Group 47">
              <a:extLst>
                <a:ext uri="{FF2B5EF4-FFF2-40B4-BE49-F238E27FC236}">
                  <a16:creationId xmlns:a16="http://schemas.microsoft.com/office/drawing/2014/main" id="{4E7187A9-5A64-1A74-0AB6-3629225BDE1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94" y="1793"/>
              <a:ext cx="2152" cy="606"/>
              <a:chOff x="1694" y="1793"/>
              <a:chExt cx="2152" cy="606"/>
            </a:xfrm>
          </p:grpSpPr>
          <p:sp>
            <p:nvSpPr>
              <p:cNvPr id="282672" name="Freeform 48">
                <a:extLst>
                  <a:ext uri="{FF2B5EF4-FFF2-40B4-BE49-F238E27FC236}">
                    <a16:creationId xmlns:a16="http://schemas.microsoft.com/office/drawing/2014/main" id="{017FAC96-404B-2FF6-0AD1-88AD49FD2D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3" y="1793"/>
                <a:ext cx="146" cy="493"/>
              </a:xfrm>
              <a:custGeom>
                <a:avLst/>
                <a:gdLst>
                  <a:gd name="T0" fmla="*/ 0 w 146"/>
                  <a:gd name="T1" fmla="*/ 20 h 493"/>
                  <a:gd name="T2" fmla="*/ 13 w 146"/>
                  <a:gd name="T3" fmla="*/ 3 h 493"/>
                  <a:gd name="T4" fmla="*/ 33 w 146"/>
                  <a:gd name="T5" fmla="*/ 0 h 493"/>
                  <a:gd name="T6" fmla="*/ 55 w 146"/>
                  <a:gd name="T7" fmla="*/ 16 h 493"/>
                  <a:gd name="T8" fmla="*/ 85 w 146"/>
                  <a:gd name="T9" fmla="*/ 61 h 493"/>
                  <a:gd name="T10" fmla="*/ 107 w 146"/>
                  <a:gd name="T11" fmla="*/ 126 h 493"/>
                  <a:gd name="T12" fmla="*/ 127 w 146"/>
                  <a:gd name="T13" fmla="*/ 203 h 493"/>
                  <a:gd name="T14" fmla="*/ 140 w 146"/>
                  <a:gd name="T15" fmla="*/ 289 h 493"/>
                  <a:gd name="T16" fmla="*/ 146 w 146"/>
                  <a:gd name="T17" fmla="*/ 361 h 493"/>
                  <a:gd name="T18" fmla="*/ 140 w 146"/>
                  <a:gd name="T19" fmla="*/ 428 h 493"/>
                  <a:gd name="T20" fmla="*/ 122 w 146"/>
                  <a:gd name="T21" fmla="*/ 467 h 493"/>
                  <a:gd name="T22" fmla="*/ 90 w 146"/>
                  <a:gd name="T23" fmla="*/ 493 h 493"/>
                  <a:gd name="T24" fmla="*/ 55 w 146"/>
                  <a:gd name="T25" fmla="*/ 493 h 493"/>
                  <a:gd name="T26" fmla="*/ 39 w 146"/>
                  <a:gd name="T27" fmla="*/ 481 h 493"/>
                  <a:gd name="T28" fmla="*/ 39 w 146"/>
                  <a:gd name="T29" fmla="*/ 455 h 493"/>
                  <a:gd name="T30" fmla="*/ 55 w 146"/>
                  <a:gd name="T31" fmla="*/ 431 h 493"/>
                  <a:gd name="T32" fmla="*/ 96 w 146"/>
                  <a:gd name="T33" fmla="*/ 455 h 493"/>
                  <a:gd name="T34" fmla="*/ 113 w 146"/>
                  <a:gd name="T35" fmla="*/ 439 h 493"/>
                  <a:gd name="T36" fmla="*/ 124 w 146"/>
                  <a:gd name="T37" fmla="*/ 378 h 493"/>
                  <a:gd name="T38" fmla="*/ 116 w 146"/>
                  <a:gd name="T39" fmla="*/ 311 h 493"/>
                  <a:gd name="T40" fmla="*/ 96 w 146"/>
                  <a:gd name="T41" fmla="*/ 250 h 493"/>
                  <a:gd name="T42" fmla="*/ 66 w 146"/>
                  <a:gd name="T43" fmla="*/ 164 h 493"/>
                  <a:gd name="T44" fmla="*/ 29 w 146"/>
                  <a:gd name="T45" fmla="*/ 116 h 493"/>
                  <a:gd name="T46" fmla="*/ 2 w 146"/>
                  <a:gd name="T47" fmla="*/ 64 h 493"/>
                  <a:gd name="T48" fmla="*/ 0 w 146"/>
                  <a:gd name="T49" fmla="*/ 2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6" h="493">
                    <a:moveTo>
                      <a:pt x="0" y="20"/>
                    </a:moveTo>
                    <a:lnTo>
                      <a:pt x="13" y="3"/>
                    </a:lnTo>
                    <a:lnTo>
                      <a:pt x="33" y="0"/>
                    </a:lnTo>
                    <a:lnTo>
                      <a:pt x="55" y="16"/>
                    </a:lnTo>
                    <a:lnTo>
                      <a:pt x="85" y="61"/>
                    </a:lnTo>
                    <a:lnTo>
                      <a:pt x="107" y="126"/>
                    </a:lnTo>
                    <a:lnTo>
                      <a:pt x="127" y="203"/>
                    </a:lnTo>
                    <a:lnTo>
                      <a:pt x="140" y="289"/>
                    </a:lnTo>
                    <a:lnTo>
                      <a:pt x="146" y="361"/>
                    </a:lnTo>
                    <a:lnTo>
                      <a:pt x="140" y="428"/>
                    </a:lnTo>
                    <a:lnTo>
                      <a:pt x="122" y="467"/>
                    </a:lnTo>
                    <a:lnTo>
                      <a:pt x="90" y="493"/>
                    </a:lnTo>
                    <a:lnTo>
                      <a:pt x="55" y="493"/>
                    </a:lnTo>
                    <a:lnTo>
                      <a:pt x="39" y="481"/>
                    </a:lnTo>
                    <a:lnTo>
                      <a:pt x="39" y="455"/>
                    </a:lnTo>
                    <a:lnTo>
                      <a:pt x="55" y="431"/>
                    </a:lnTo>
                    <a:lnTo>
                      <a:pt x="96" y="455"/>
                    </a:lnTo>
                    <a:lnTo>
                      <a:pt x="113" y="439"/>
                    </a:lnTo>
                    <a:lnTo>
                      <a:pt x="124" y="378"/>
                    </a:lnTo>
                    <a:lnTo>
                      <a:pt x="116" y="311"/>
                    </a:lnTo>
                    <a:lnTo>
                      <a:pt x="96" y="250"/>
                    </a:lnTo>
                    <a:lnTo>
                      <a:pt x="66" y="164"/>
                    </a:lnTo>
                    <a:lnTo>
                      <a:pt x="29" y="116"/>
                    </a:lnTo>
                    <a:lnTo>
                      <a:pt x="2" y="64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73" name="Freeform 49">
                <a:extLst>
                  <a:ext uri="{FF2B5EF4-FFF2-40B4-BE49-F238E27FC236}">
                    <a16:creationId xmlns:a16="http://schemas.microsoft.com/office/drawing/2014/main" id="{64FE656C-B047-03CD-7B60-22C03113907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11" y="1887"/>
                <a:ext cx="272" cy="437"/>
              </a:xfrm>
              <a:custGeom>
                <a:avLst/>
                <a:gdLst>
                  <a:gd name="T0" fmla="*/ 96 w 272"/>
                  <a:gd name="T1" fmla="*/ 14 h 437"/>
                  <a:gd name="T2" fmla="*/ 122 w 272"/>
                  <a:gd name="T3" fmla="*/ 0 h 437"/>
                  <a:gd name="T4" fmla="*/ 141 w 272"/>
                  <a:gd name="T5" fmla="*/ 0 h 437"/>
                  <a:gd name="T6" fmla="*/ 185 w 272"/>
                  <a:gd name="T7" fmla="*/ 48 h 437"/>
                  <a:gd name="T8" fmla="*/ 211 w 272"/>
                  <a:gd name="T9" fmla="*/ 94 h 437"/>
                  <a:gd name="T10" fmla="*/ 246 w 272"/>
                  <a:gd name="T11" fmla="*/ 153 h 437"/>
                  <a:gd name="T12" fmla="*/ 268 w 272"/>
                  <a:gd name="T13" fmla="*/ 214 h 437"/>
                  <a:gd name="T14" fmla="*/ 272 w 272"/>
                  <a:gd name="T15" fmla="*/ 281 h 437"/>
                  <a:gd name="T16" fmla="*/ 263 w 272"/>
                  <a:gd name="T17" fmla="*/ 298 h 437"/>
                  <a:gd name="T18" fmla="*/ 196 w 272"/>
                  <a:gd name="T19" fmla="*/ 327 h 437"/>
                  <a:gd name="T20" fmla="*/ 129 w 272"/>
                  <a:gd name="T21" fmla="*/ 366 h 437"/>
                  <a:gd name="T22" fmla="*/ 83 w 272"/>
                  <a:gd name="T23" fmla="*/ 403 h 437"/>
                  <a:gd name="T24" fmla="*/ 74 w 272"/>
                  <a:gd name="T25" fmla="*/ 416 h 437"/>
                  <a:gd name="T26" fmla="*/ 44 w 272"/>
                  <a:gd name="T27" fmla="*/ 437 h 437"/>
                  <a:gd name="T28" fmla="*/ 18 w 272"/>
                  <a:gd name="T29" fmla="*/ 427 h 437"/>
                  <a:gd name="T30" fmla="*/ 2 w 272"/>
                  <a:gd name="T31" fmla="*/ 399 h 437"/>
                  <a:gd name="T32" fmla="*/ 0 w 272"/>
                  <a:gd name="T33" fmla="*/ 383 h 437"/>
                  <a:gd name="T34" fmla="*/ 7 w 272"/>
                  <a:gd name="T35" fmla="*/ 372 h 437"/>
                  <a:gd name="T36" fmla="*/ 33 w 272"/>
                  <a:gd name="T37" fmla="*/ 370 h 437"/>
                  <a:gd name="T38" fmla="*/ 57 w 272"/>
                  <a:gd name="T39" fmla="*/ 366 h 437"/>
                  <a:gd name="T40" fmla="*/ 122 w 272"/>
                  <a:gd name="T41" fmla="*/ 344 h 437"/>
                  <a:gd name="T42" fmla="*/ 179 w 272"/>
                  <a:gd name="T43" fmla="*/ 314 h 437"/>
                  <a:gd name="T44" fmla="*/ 228 w 272"/>
                  <a:gd name="T45" fmla="*/ 281 h 437"/>
                  <a:gd name="T46" fmla="*/ 244 w 272"/>
                  <a:gd name="T47" fmla="*/ 259 h 437"/>
                  <a:gd name="T48" fmla="*/ 235 w 272"/>
                  <a:gd name="T49" fmla="*/ 211 h 437"/>
                  <a:gd name="T50" fmla="*/ 202 w 272"/>
                  <a:gd name="T51" fmla="*/ 155 h 437"/>
                  <a:gd name="T52" fmla="*/ 163 w 272"/>
                  <a:gd name="T53" fmla="*/ 114 h 437"/>
                  <a:gd name="T54" fmla="*/ 122 w 272"/>
                  <a:gd name="T55" fmla="*/ 94 h 437"/>
                  <a:gd name="T56" fmla="*/ 89 w 272"/>
                  <a:gd name="T57" fmla="*/ 61 h 437"/>
                  <a:gd name="T58" fmla="*/ 91 w 272"/>
                  <a:gd name="T59" fmla="*/ 31 h 437"/>
                  <a:gd name="T60" fmla="*/ 96 w 272"/>
                  <a:gd name="T61" fmla="*/ 14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2" h="437">
                    <a:moveTo>
                      <a:pt x="96" y="14"/>
                    </a:moveTo>
                    <a:lnTo>
                      <a:pt x="122" y="0"/>
                    </a:lnTo>
                    <a:lnTo>
                      <a:pt x="141" y="0"/>
                    </a:lnTo>
                    <a:lnTo>
                      <a:pt x="185" y="48"/>
                    </a:lnTo>
                    <a:lnTo>
                      <a:pt x="211" y="94"/>
                    </a:lnTo>
                    <a:lnTo>
                      <a:pt x="246" y="153"/>
                    </a:lnTo>
                    <a:lnTo>
                      <a:pt x="268" y="214"/>
                    </a:lnTo>
                    <a:lnTo>
                      <a:pt x="272" y="281"/>
                    </a:lnTo>
                    <a:lnTo>
                      <a:pt x="263" y="298"/>
                    </a:lnTo>
                    <a:lnTo>
                      <a:pt x="196" y="327"/>
                    </a:lnTo>
                    <a:lnTo>
                      <a:pt x="129" y="366"/>
                    </a:lnTo>
                    <a:lnTo>
                      <a:pt x="83" y="403"/>
                    </a:lnTo>
                    <a:lnTo>
                      <a:pt x="74" y="416"/>
                    </a:lnTo>
                    <a:lnTo>
                      <a:pt x="44" y="437"/>
                    </a:lnTo>
                    <a:lnTo>
                      <a:pt x="18" y="427"/>
                    </a:lnTo>
                    <a:lnTo>
                      <a:pt x="2" y="399"/>
                    </a:lnTo>
                    <a:lnTo>
                      <a:pt x="0" y="383"/>
                    </a:lnTo>
                    <a:lnTo>
                      <a:pt x="7" y="372"/>
                    </a:lnTo>
                    <a:lnTo>
                      <a:pt x="33" y="370"/>
                    </a:lnTo>
                    <a:lnTo>
                      <a:pt x="57" y="366"/>
                    </a:lnTo>
                    <a:lnTo>
                      <a:pt x="122" y="344"/>
                    </a:lnTo>
                    <a:lnTo>
                      <a:pt x="179" y="314"/>
                    </a:lnTo>
                    <a:lnTo>
                      <a:pt x="228" y="281"/>
                    </a:lnTo>
                    <a:lnTo>
                      <a:pt x="244" y="259"/>
                    </a:lnTo>
                    <a:lnTo>
                      <a:pt x="235" y="211"/>
                    </a:lnTo>
                    <a:lnTo>
                      <a:pt x="202" y="155"/>
                    </a:lnTo>
                    <a:lnTo>
                      <a:pt x="163" y="114"/>
                    </a:lnTo>
                    <a:lnTo>
                      <a:pt x="122" y="94"/>
                    </a:lnTo>
                    <a:lnTo>
                      <a:pt x="89" y="61"/>
                    </a:lnTo>
                    <a:lnTo>
                      <a:pt x="91" y="31"/>
                    </a:lnTo>
                    <a:lnTo>
                      <a:pt x="96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74" name="Freeform 50">
                <a:extLst>
                  <a:ext uri="{FF2B5EF4-FFF2-40B4-BE49-F238E27FC236}">
                    <a16:creationId xmlns:a16="http://schemas.microsoft.com/office/drawing/2014/main" id="{FB18CA29-9405-E083-0203-8B2916F31E3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71" y="1948"/>
                <a:ext cx="275" cy="451"/>
              </a:xfrm>
              <a:custGeom>
                <a:avLst/>
                <a:gdLst>
                  <a:gd name="T0" fmla="*/ 78 w 275"/>
                  <a:gd name="T1" fmla="*/ 17 h 451"/>
                  <a:gd name="T2" fmla="*/ 102 w 275"/>
                  <a:gd name="T3" fmla="*/ 0 h 451"/>
                  <a:gd name="T4" fmla="*/ 163 w 275"/>
                  <a:gd name="T5" fmla="*/ 17 h 451"/>
                  <a:gd name="T6" fmla="*/ 200 w 275"/>
                  <a:gd name="T7" fmla="*/ 60 h 451"/>
                  <a:gd name="T8" fmla="*/ 222 w 275"/>
                  <a:gd name="T9" fmla="*/ 115 h 451"/>
                  <a:gd name="T10" fmla="*/ 250 w 275"/>
                  <a:gd name="T11" fmla="*/ 171 h 451"/>
                  <a:gd name="T12" fmla="*/ 275 w 275"/>
                  <a:gd name="T13" fmla="*/ 232 h 451"/>
                  <a:gd name="T14" fmla="*/ 273 w 275"/>
                  <a:gd name="T15" fmla="*/ 260 h 451"/>
                  <a:gd name="T16" fmla="*/ 252 w 275"/>
                  <a:gd name="T17" fmla="*/ 296 h 451"/>
                  <a:gd name="T18" fmla="*/ 180 w 275"/>
                  <a:gd name="T19" fmla="*/ 355 h 451"/>
                  <a:gd name="T20" fmla="*/ 113 w 275"/>
                  <a:gd name="T21" fmla="*/ 396 h 451"/>
                  <a:gd name="T22" fmla="*/ 111 w 275"/>
                  <a:gd name="T23" fmla="*/ 416 h 451"/>
                  <a:gd name="T24" fmla="*/ 105 w 275"/>
                  <a:gd name="T25" fmla="*/ 427 h 451"/>
                  <a:gd name="T26" fmla="*/ 78 w 275"/>
                  <a:gd name="T27" fmla="*/ 446 h 451"/>
                  <a:gd name="T28" fmla="*/ 46 w 275"/>
                  <a:gd name="T29" fmla="*/ 451 h 451"/>
                  <a:gd name="T30" fmla="*/ 22 w 275"/>
                  <a:gd name="T31" fmla="*/ 438 h 451"/>
                  <a:gd name="T32" fmla="*/ 1 w 275"/>
                  <a:gd name="T33" fmla="*/ 416 h 451"/>
                  <a:gd name="T34" fmla="*/ 0 w 275"/>
                  <a:gd name="T35" fmla="*/ 399 h 451"/>
                  <a:gd name="T36" fmla="*/ 13 w 275"/>
                  <a:gd name="T37" fmla="*/ 390 h 451"/>
                  <a:gd name="T38" fmla="*/ 50 w 275"/>
                  <a:gd name="T39" fmla="*/ 396 h 451"/>
                  <a:gd name="T40" fmla="*/ 83 w 275"/>
                  <a:gd name="T41" fmla="*/ 388 h 451"/>
                  <a:gd name="T42" fmla="*/ 91 w 275"/>
                  <a:gd name="T43" fmla="*/ 377 h 451"/>
                  <a:gd name="T44" fmla="*/ 124 w 275"/>
                  <a:gd name="T45" fmla="*/ 362 h 451"/>
                  <a:gd name="T46" fmla="*/ 180 w 275"/>
                  <a:gd name="T47" fmla="*/ 323 h 451"/>
                  <a:gd name="T48" fmla="*/ 222 w 275"/>
                  <a:gd name="T49" fmla="*/ 290 h 451"/>
                  <a:gd name="T50" fmla="*/ 235 w 275"/>
                  <a:gd name="T51" fmla="*/ 251 h 451"/>
                  <a:gd name="T52" fmla="*/ 222 w 275"/>
                  <a:gd name="T53" fmla="*/ 188 h 451"/>
                  <a:gd name="T54" fmla="*/ 180 w 275"/>
                  <a:gd name="T55" fmla="*/ 121 h 451"/>
                  <a:gd name="T56" fmla="*/ 128 w 275"/>
                  <a:gd name="T57" fmla="*/ 90 h 451"/>
                  <a:gd name="T58" fmla="*/ 91 w 275"/>
                  <a:gd name="T59" fmla="*/ 82 h 451"/>
                  <a:gd name="T60" fmla="*/ 78 w 275"/>
                  <a:gd name="T61" fmla="*/ 51 h 451"/>
                  <a:gd name="T62" fmla="*/ 78 w 275"/>
                  <a:gd name="T63" fmla="*/ 17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5" h="451">
                    <a:moveTo>
                      <a:pt x="78" y="17"/>
                    </a:moveTo>
                    <a:lnTo>
                      <a:pt x="102" y="0"/>
                    </a:lnTo>
                    <a:lnTo>
                      <a:pt x="163" y="17"/>
                    </a:lnTo>
                    <a:lnTo>
                      <a:pt x="200" y="60"/>
                    </a:lnTo>
                    <a:lnTo>
                      <a:pt x="222" y="115"/>
                    </a:lnTo>
                    <a:lnTo>
                      <a:pt x="250" y="171"/>
                    </a:lnTo>
                    <a:lnTo>
                      <a:pt x="275" y="232"/>
                    </a:lnTo>
                    <a:lnTo>
                      <a:pt x="273" y="260"/>
                    </a:lnTo>
                    <a:lnTo>
                      <a:pt x="252" y="296"/>
                    </a:lnTo>
                    <a:lnTo>
                      <a:pt x="180" y="355"/>
                    </a:lnTo>
                    <a:lnTo>
                      <a:pt x="113" y="396"/>
                    </a:lnTo>
                    <a:lnTo>
                      <a:pt x="111" y="416"/>
                    </a:lnTo>
                    <a:lnTo>
                      <a:pt x="105" y="427"/>
                    </a:lnTo>
                    <a:lnTo>
                      <a:pt x="78" y="446"/>
                    </a:lnTo>
                    <a:lnTo>
                      <a:pt x="46" y="451"/>
                    </a:lnTo>
                    <a:lnTo>
                      <a:pt x="22" y="438"/>
                    </a:lnTo>
                    <a:lnTo>
                      <a:pt x="1" y="416"/>
                    </a:lnTo>
                    <a:lnTo>
                      <a:pt x="0" y="399"/>
                    </a:lnTo>
                    <a:lnTo>
                      <a:pt x="13" y="390"/>
                    </a:lnTo>
                    <a:lnTo>
                      <a:pt x="50" y="396"/>
                    </a:lnTo>
                    <a:lnTo>
                      <a:pt x="83" y="388"/>
                    </a:lnTo>
                    <a:lnTo>
                      <a:pt x="91" y="377"/>
                    </a:lnTo>
                    <a:lnTo>
                      <a:pt x="124" y="362"/>
                    </a:lnTo>
                    <a:lnTo>
                      <a:pt x="180" y="323"/>
                    </a:lnTo>
                    <a:lnTo>
                      <a:pt x="222" y="290"/>
                    </a:lnTo>
                    <a:lnTo>
                      <a:pt x="235" y="251"/>
                    </a:lnTo>
                    <a:lnTo>
                      <a:pt x="222" y="188"/>
                    </a:lnTo>
                    <a:lnTo>
                      <a:pt x="180" y="121"/>
                    </a:lnTo>
                    <a:lnTo>
                      <a:pt x="128" y="90"/>
                    </a:lnTo>
                    <a:lnTo>
                      <a:pt x="91" y="82"/>
                    </a:lnTo>
                    <a:lnTo>
                      <a:pt x="78" y="51"/>
                    </a:lnTo>
                    <a:lnTo>
                      <a:pt x="78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75" name="Freeform 51">
                <a:extLst>
                  <a:ext uri="{FF2B5EF4-FFF2-40B4-BE49-F238E27FC236}">
                    <a16:creationId xmlns:a16="http://schemas.microsoft.com/office/drawing/2014/main" id="{1656D131-BE3F-3613-3D17-11BD62DBC18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4" y="1843"/>
                <a:ext cx="226" cy="444"/>
              </a:xfrm>
              <a:custGeom>
                <a:avLst/>
                <a:gdLst>
                  <a:gd name="T0" fmla="*/ 20 w 226"/>
                  <a:gd name="T1" fmla="*/ 81 h 444"/>
                  <a:gd name="T2" fmla="*/ 0 w 226"/>
                  <a:gd name="T3" fmla="*/ 43 h 444"/>
                  <a:gd name="T4" fmla="*/ 6 w 226"/>
                  <a:gd name="T5" fmla="*/ 9 h 444"/>
                  <a:gd name="T6" fmla="*/ 28 w 226"/>
                  <a:gd name="T7" fmla="*/ 0 h 444"/>
                  <a:gd name="T8" fmla="*/ 50 w 226"/>
                  <a:gd name="T9" fmla="*/ 6 h 444"/>
                  <a:gd name="T10" fmla="*/ 87 w 226"/>
                  <a:gd name="T11" fmla="*/ 33 h 444"/>
                  <a:gd name="T12" fmla="*/ 117 w 226"/>
                  <a:gd name="T13" fmla="*/ 81 h 444"/>
                  <a:gd name="T14" fmla="*/ 161 w 226"/>
                  <a:gd name="T15" fmla="*/ 165 h 444"/>
                  <a:gd name="T16" fmla="*/ 195 w 226"/>
                  <a:gd name="T17" fmla="*/ 216 h 444"/>
                  <a:gd name="T18" fmla="*/ 217 w 226"/>
                  <a:gd name="T19" fmla="*/ 266 h 444"/>
                  <a:gd name="T20" fmla="*/ 226 w 226"/>
                  <a:gd name="T21" fmla="*/ 292 h 444"/>
                  <a:gd name="T22" fmla="*/ 209 w 226"/>
                  <a:gd name="T23" fmla="*/ 311 h 444"/>
                  <a:gd name="T24" fmla="*/ 159 w 226"/>
                  <a:gd name="T25" fmla="*/ 316 h 444"/>
                  <a:gd name="T26" fmla="*/ 98 w 226"/>
                  <a:gd name="T27" fmla="*/ 331 h 444"/>
                  <a:gd name="T28" fmla="*/ 72 w 226"/>
                  <a:gd name="T29" fmla="*/ 344 h 444"/>
                  <a:gd name="T30" fmla="*/ 61 w 226"/>
                  <a:gd name="T31" fmla="*/ 383 h 444"/>
                  <a:gd name="T32" fmla="*/ 72 w 226"/>
                  <a:gd name="T33" fmla="*/ 400 h 444"/>
                  <a:gd name="T34" fmla="*/ 65 w 226"/>
                  <a:gd name="T35" fmla="*/ 426 h 444"/>
                  <a:gd name="T36" fmla="*/ 31 w 226"/>
                  <a:gd name="T37" fmla="*/ 444 h 444"/>
                  <a:gd name="T38" fmla="*/ 26 w 226"/>
                  <a:gd name="T39" fmla="*/ 431 h 444"/>
                  <a:gd name="T40" fmla="*/ 9 w 226"/>
                  <a:gd name="T41" fmla="*/ 409 h 444"/>
                  <a:gd name="T42" fmla="*/ 6 w 226"/>
                  <a:gd name="T43" fmla="*/ 377 h 444"/>
                  <a:gd name="T44" fmla="*/ 20 w 226"/>
                  <a:gd name="T45" fmla="*/ 361 h 444"/>
                  <a:gd name="T46" fmla="*/ 48 w 226"/>
                  <a:gd name="T47" fmla="*/ 337 h 444"/>
                  <a:gd name="T48" fmla="*/ 87 w 226"/>
                  <a:gd name="T49" fmla="*/ 303 h 444"/>
                  <a:gd name="T50" fmla="*/ 144 w 226"/>
                  <a:gd name="T51" fmla="*/ 292 h 444"/>
                  <a:gd name="T52" fmla="*/ 182 w 226"/>
                  <a:gd name="T53" fmla="*/ 278 h 444"/>
                  <a:gd name="T54" fmla="*/ 172 w 226"/>
                  <a:gd name="T55" fmla="*/ 250 h 444"/>
                  <a:gd name="T56" fmla="*/ 133 w 226"/>
                  <a:gd name="T57" fmla="*/ 205 h 444"/>
                  <a:gd name="T58" fmla="*/ 70 w 226"/>
                  <a:gd name="T59" fmla="*/ 161 h 444"/>
                  <a:gd name="T60" fmla="*/ 28 w 226"/>
                  <a:gd name="T61" fmla="*/ 109 h 444"/>
                  <a:gd name="T62" fmla="*/ 20 w 226"/>
                  <a:gd name="T63" fmla="*/ 8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" h="444">
                    <a:moveTo>
                      <a:pt x="20" y="81"/>
                    </a:moveTo>
                    <a:lnTo>
                      <a:pt x="0" y="43"/>
                    </a:lnTo>
                    <a:lnTo>
                      <a:pt x="6" y="9"/>
                    </a:lnTo>
                    <a:lnTo>
                      <a:pt x="28" y="0"/>
                    </a:lnTo>
                    <a:lnTo>
                      <a:pt x="50" y="6"/>
                    </a:lnTo>
                    <a:lnTo>
                      <a:pt x="87" y="33"/>
                    </a:lnTo>
                    <a:lnTo>
                      <a:pt x="117" y="81"/>
                    </a:lnTo>
                    <a:lnTo>
                      <a:pt x="161" y="165"/>
                    </a:lnTo>
                    <a:lnTo>
                      <a:pt x="195" y="216"/>
                    </a:lnTo>
                    <a:lnTo>
                      <a:pt x="217" y="266"/>
                    </a:lnTo>
                    <a:lnTo>
                      <a:pt x="226" y="292"/>
                    </a:lnTo>
                    <a:lnTo>
                      <a:pt x="209" y="311"/>
                    </a:lnTo>
                    <a:lnTo>
                      <a:pt x="159" y="316"/>
                    </a:lnTo>
                    <a:lnTo>
                      <a:pt x="98" y="331"/>
                    </a:lnTo>
                    <a:lnTo>
                      <a:pt x="72" y="344"/>
                    </a:lnTo>
                    <a:lnTo>
                      <a:pt x="61" y="383"/>
                    </a:lnTo>
                    <a:lnTo>
                      <a:pt x="72" y="400"/>
                    </a:lnTo>
                    <a:lnTo>
                      <a:pt x="65" y="426"/>
                    </a:lnTo>
                    <a:lnTo>
                      <a:pt x="31" y="444"/>
                    </a:lnTo>
                    <a:lnTo>
                      <a:pt x="26" y="431"/>
                    </a:lnTo>
                    <a:lnTo>
                      <a:pt x="9" y="409"/>
                    </a:lnTo>
                    <a:lnTo>
                      <a:pt x="6" y="377"/>
                    </a:lnTo>
                    <a:lnTo>
                      <a:pt x="20" y="361"/>
                    </a:lnTo>
                    <a:lnTo>
                      <a:pt x="48" y="337"/>
                    </a:lnTo>
                    <a:lnTo>
                      <a:pt x="87" y="303"/>
                    </a:lnTo>
                    <a:lnTo>
                      <a:pt x="144" y="292"/>
                    </a:lnTo>
                    <a:lnTo>
                      <a:pt x="182" y="278"/>
                    </a:lnTo>
                    <a:lnTo>
                      <a:pt x="172" y="250"/>
                    </a:lnTo>
                    <a:lnTo>
                      <a:pt x="133" y="205"/>
                    </a:lnTo>
                    <a:lnTo>
                      <a:pt x="70" y="161"/>
                    </a:lnTo>
                    <a:lnTo>
                      <a:pt x="28" y="109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>
    <p:pull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>
            <a:extLst>
              <a:ext uri="{FF2B5EF4-FFF2-40B4-BE49-F238E27FC236}">
                <a16:creationId xmlns:a16="http://schemas.microsoft.com/office/drawing/2014/main" id="{2478EDE7-C8BB-5E06-1740-637DA4A3A0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Payment Provisions (2)</a:t>
            </a:r>
          </a:p>
        </p:txBody>
      </p:sp>
      <p:sp>
        <p:nvSpPr>
          <p:cNvPr id="313347" name="Rectangle 3">
            <a:extLst>
              <a:ext uri="{FF2B5EF4-FFF2-40B4-BE49-F238E27FC236}">
                <a16:creationId xmlns:a16="http://schemas.microsoft.com/office/drawing/2014/main" id="{FB53728E-DF4E-12C5-4992-0A9D6FCB19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Secondary payment drivers </a:t>
            </a:r>
          </a:p>
          <a:p>
            <a:pPr lvl="1"/>
            <a:r>
              <a:rPr lang="en-US" altLang="en-US"/>
              <a:t>Case-level adjustments</a:t>
            </a:r>
          </a:p>
          <a:p>
            <a:pPr lvl="2"/>
            <a:r>
              <a:rPr lang="en-US" altLang="en-US"/>
              <a:t>Short stay outliers</a:t>
            </a:r>
          </a:p>
          <a:p>
            <a:pPr lvl="2"/>
            <a:r>
              <a:rPr lang="en-US" altLang="en-US"/>
              <a:t>Interrupted stays</a:t>
            </a:r>
          </a:p>
          <a:p>
            <a:pPr lvl="2"/>
            <a:r>
              <a:rPr lang="en-US" altLang="en-US"/>
              <a:t>High cost outliers</a:t>
            </a:r>
          </a:p>
          <a:p>
            <a:pPr lvl="1"/>
            <a:r>
              <a:rPr lang="en-US" altLang="en-US"/>
              <a:t>Facility-level adjustments</a:t>
            </a:r>
          </a:p>
          <a:p>
            <a:pPr lvl="2"/>
            <a:r>
              <a:rPr lang="en-US" altLang="en-US"/>
              <a:t>Area wage index</a:t>
            </a:r>
          </a:p>
          <a:p>
            <a:pPr lvl="2"/>
            <a:r>
              <a:rPr lang="en-US" altLang="en-US"/>
              <a:t>COLA</a:t>
            </a:r>
          </a:p>
          <a:p>
            <a:pPr lvl="1"/>
            <a:r>
              <a:rPr lang="en-US" altLang="en-US"/>
              <a:t>Co-located provider policy</a:t>
            </a:r>
          </a:p>
        </p:txBody>
      </p:sp>
      <p:grpSp>
        <p:nvGrpSpPr>
          <p:cNvPr id="313348" name="Group 4">
            <a:extLst>
              <a:ext uri="{FF2B5EF4-FFF2-40B4-BE49-F238E27FC236}">
                <a16:creationId xmlns:a16="http://schemas.microsoft.com/office/drawing/2014/main" id="{EBD072FA-5588-6F4A-01AC-F05E3D99D5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29400" y="5838825"/>
            <a:ext cx="2057400" cy="669925"/>
            <a:chOff x="1121" y="1463"/>
            <a:chExt cx="3562" cy="1484"/>
          </a:xfrm>
        </p:grpSpPr>
        <p:grpSp>
          <p:nvGrpSpPr>
            <p:cNvPr id="313349" name="Group 5">
              <a:extLst>
                <a:ext uri="{FF2B5EF4-FFF2-40B4-BE49-F238E27FC236}">
                  <a16:creationId xmlns:a16="http://schemas.microsoft.com/office/drawing/2014/main" id="{A8BB7B32-CD6C-AD60-131A-8248FEEDF90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21" y="1463"/>
              <a:ext cx="2774" cy="1484"/>
              <a:chOff x="1121" y="1463"/>
              <a:chExt cx="2774" cy="1484"/>
            </a:xfrm>
          </p:grpSpPr>
          <p:grpSp>
            <p:nvGrpSpPr>
              <p:cNvPr id="313350" name="Group 6">
                <a:extLst>
                  <a:ext uri="{FF2B5EF4-FFF2-40B4-BE49-F238E27FC236}">
                    <a16:creationId xmlns:a16="http://schemas.microsoft.com/office/drawing/2014/main" id="{50665EAD-0F09-7F6A-A7E6-90E8D187BEB2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21" y="1493"/>
                <a:ext cx="717" cy="1421"/>
                <a:chOff x="1104" y="1470"/>
                <a:chExt cx="717" cy="1421"/>
              </a:xfrm>
            </p:grpSpPr>
            <p:sp>
              <p:nvSpPr>
                <p:cNvPr id="313351" name="Freeform 7">
                  <a:extLst>
                    <a:ext uri="{FF2B5EF4-FFF2-40B4-BE49-F238E27FC236}">
                      <a16:creationId xmlns:a16="http://schemas.microsoft.com/office/drawing/2014/main" id="{D0E7DA8C-098D-0EF9-6544-3B23844DFB1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32" y="1470"/>
                  <a:ext cx="295" cy="315"/>
                </a:xfrm>
                <a:custGeom>
                  <a:avLst/>
                  <a:gdLst>
                    <a:gd name="T0" fmla="*/ 99 w 295"/>
                    <a:gd name="T1" fmla="*/ 150 h 315"/>
                    <a:gd name="T2" fmla="*/ 93 w 295"/>
                    <a:gd name="T3" fmla="*/ 105 h 315"/>
                    <a:gd name="T4" fmla="*/ 93 w 295"/>
                    <a:gd name="T5" fmla="*/ 61 h 315"/>
                    <a:gd name="T6" fmla="*/ 106 w 295"/>
                    <a:gd name="T7" fmla="*/ 25 h 315"/>
                    <a:gd name="T8" fmla="*/ 134 w 295"/>
                    <a:gd name="T9" fmla="*/ 9 h 315"/>
                    <a:gd name="T10" fmla="*/ 173 w 295"/>
                    <a:gd name="T11" fmla="*/ 0 h 315"/>
                    <a:gd name="T12" fmla="*/ 221 w 295"/>
                    <a:gd name="T13" fmla="*/ 16 h 315"/>
                    <a:gd name="T14" fmla="*/ 256 w 295"/>
                    <a:gd name="T15" fmla="*/ 64 h 315"/>
                    <a:gd name="T16" fmla="*/ 284 w 295"/>
                    <a:gd name="T17" fmla="*/ 137 h 315"/>
                    <a:gd name="T18" fmla="*/ 294 w 295"/>
                    <a:gd name="T19" fmla="*/ 192 h 315"/>
                    <a:gd name="T20" fmla="*/ 295 w 295"/>
                    <a:gd name="T21" fmla="*/ 261 h 315"/>
                    <a:gd name="T22" fmla="*/ 279 w 295"/>
                    <a:gd name="T23" fmla="*/ 298 h 315"/>
                    <a:gd name="T24" fmla="*/ 255 w 295"/>
                    <a:gd name="T25" fmla="*/ 315 h 315"/>
                    <a:gd name="T26" fmla="*/ 206 w 295"/>
                    <a:gd name="T27" fmla="*/ 315 h 315"/>
                    <a:gd name="T28" fmla="*/ 171 w 295"/>
                    <a:gd name="T29" fmla="*/ 292 h 315"/>
                    <a:gd name="T30" fmla="*/ 138 w 295"/>
                    <a:gd name="T31" fmla="*/ 244 h 315"/>
                    <a:gd name="T32" fmla="*/ 112 w 295"/>
                    <a:gd name="T33" fmla="*/ 205 h 315"/>
                    <a:gd name="T34" fmla="*/ 10 w 295"/>
                    <a:gd name="T35" fmla="*/ 194 h 315"/>
                    <a:gd name="T36" fmla="*/ 0 w 295"/>
                    <a:gd name="T37" fmla="*/ 177 h 315"/>
                    <a:gd name="T38" fmla="*/ 4 w 295"/>
                    <a:gd name="T39" fmla="*/ 166 h 315"/>
                    <a:gd name="T40" fmla="*/ 104 w 295"/>
                    <a:gd name="T41" fmla="*/ 164 h 315"/>
                    <a:gd name="T42" fmla="*/ 99 w 295"/>
                    <a:gd name="T43" fmla="*/ 15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5" h="315">
                      <a:moveTo>
                        <a:pt x="99" y="150"/>
                      </a:moveTo>
                      <a:lnTo>
                        <a:pt x="93" y="105"/>
                      </a:lnTo>
                      <a:lnTo>
                        <a:pt x="93" y="61"/>
                      </a:lnTo>
                      <a:lnTo>
                        <a:pt x="106" y="25"/>
                      </a:lnTo>
                      <a:lnTo>
                        <a:pt x="134" y="9"/>
                      </a:lnTo>
                      <a:lnTo>
                        <a:pt x="173" y="0"/>
                      </a:lnTo>
                      <a:lnTo>
                        <a:pt x="221" y="16"/>
                      </a:lnTo>
                      <a:lnTo>
                        <a:pt x="256" y="64"/>
                      </a:lnTo>
                      <a:lnTo>
                        <a:pt x="284" y="137"/>
                      </a:lnTo>
                      <a:lnTo>
                        <a:pt x="294" y="192"/>
                      </a:lnTo>
                      <a:lnTo>
                        <a:pt x="295" y="261"/>
                      </a:lnTo>
                      <a:lnTo>
                        <a:pt x="279" y="298"/>
                      </a:lnTo>
                      <a:lnTo>
                        <a:pt x="255" y="315"/>
                      </a:lnTo>
                      <a:lnTo>
                        <a:pt x="206" y="315"/>
                      </a:lnTo>
                      <a:lnTo>
                        <a:pt x="171" y="292"/>
                      </a:lnTo>
                      <a:lnTo>
                        <a:pt x="138" y="244"/>
                      </a:lnTo>
                      <a:lnTo>
                        <a:pt x="112" y="205"/>
                      </a:lnTo>
                      <a:lnTo>
                        <a:pt x="10" y="194"/>
                      </a:lnTo>
                      <a:lnTo>
                        <a:pt x="0" y="177"/>
                      </a:lnTo>
                      <a:lnTo>
                        <a:pt x="4" y="166"/>
                      </a:lnTo>
                      <a:lnTo>
                        <a:pt x="104" y="164"/>
                      </a:lnTo>
                      <a:lnTo>
                        <a:pt x="99" y="1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52" name="Freeform 8">
                  <a:extLst>
                    <a:ext uri="{FF2B5EF4-FFF2-40B4-BE49-F238E27FC236}">
                      <a16:creationId xmlns:a16="http://schemas.microsoft.com/office/drawing/2014/main" id="{5766FBF3-07DB-09A0-875B-7A193EE059B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4" y="1703"/>
                  <a:ext cx="578" cy="209"/>
                </a:xfrm>
                <a:custGeom>
                  <a:avLst/>
                  <a:gdLst>
                    <a:gd name="T0" fmla="*/ 576 w 578"/>
                    <a:gd name="T1" fmla="*/ 176 h 209"/>
                    <a:gd name="T2" fmla="*/ 500 w 578"/>
                    <a:gd name="T3" fmla="*/ 150 h 209"/>
                    <a:gd name="T4" fmla="*/ 471 w 578"/>
                    <a:gd name="T5" fmla="*/ 143 h 209"/>
                    <a:gd name="T6" fmla="*/ 383 w 578"/>
                    <a:gd name="T7" fmla="*/ 121 h 209"/>
                    <a:gd name="T8" fmla="*/ 209 w 578"/>
                    <a:gd name="T9" fmla="*/ 71 h 209"/>
                    <a:gd name="T10" fmla="*/ 94 w 578"/>
                    <a:gd name="T11" fmla="*/ 37 h 209"/>
                    <a:gd name="T12" fmla="*/ 17 w 578"/>
                    <a:gd name="T13" fmla="*/ 0 h 209"/>
                    <a:gd name="T14" fmla="*/ 0 w 578"/>
                    <a:gd name="T15" fmla="*/ 10 h 209"/>
                    <a:gd name="T16" fmla="*/ 11 w 578"/>
                    <a:gd name="T17" fmla="*/ 26 h 209"/>
                    <a:gd name="T18" fmla="*/ 67 w 578"/>
                    <a:gd name="T19" fmla="*/ 54 h 209"/>
                    <a:gd name="T20" fmla="*/ 104 w 578"/>
                    <a:gd name="T21" fmla="*/ 61 h 209"/>
                    <a:gd name="T22" fmla="*/ 89 w 578"/>
                    <a:gd name="T23" fmla="*/ 78 h 209"/>
                    <a:gd name="T24" fmla="*/ 94 w 578"/>
                    <a:gd name="T25" fmla="*/ 104 h 209"/>
                    <a:gd name="T26" fmla="*/ 139 w 578"/>
                    <a:gd name="T27" fmla="*/ 134 h 209"/>
                    <a:gd name="T28" fmla="*/ 187 w 578"/>
                    <a:gd name="T29" fmla="*/ 145 h 209"/>
                    <a:gd name="T30" fmla="*/ 215 w 578"/>
                    <a:gd name="T31" fmla="*/ 126 h 209"/>
                    <a:gd name="T32" fmla="*/ 226 w 578"/>
                    <a:gd name="T33" fmla="*/ 100 h 209"/>
                    <a:gd name="T34" fmla="*/ 289 w 578"/>
                    <a:gd name="T35" fmla="*/ 111 h 209"/>
                    <a:gd name="T36" fmla="*/ 350 w 578"/>
                    <a:gd name="T37" fmla="*/ 137 h 209"/>
                    <a:gd name="T38" fmla="*/ 422 w 578"/>
                    <a:gd name="T39" fmla="*/ 161 h 209"/>
                    <a:gd name="T40" fmla="*/ 476 w 578"/>
                    <a:gd name="T41" fmla="*/ 187 h 209"/>
                    <a:gd name="T42" fmla="*/ 532 w 578"/>
                    <a:gd name="T43" fmla="*/ 206 h 209"/>
                    <a:gd name="T44" fmla="*/ 561 w 578"/>
                    <a:gd name="T45" fmla="*/ 209 h 209"/>
                    <a:gd name="T46" fmla="*/ 578 w 578"/>
                    <a:gd name="T47" fmla="*/ 195 h 209"/>
                    <a:gd name="T48" fmla="*/ 576 w 578"/>
                    <a:gd name="T49" fmla="*/ 176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78" h="209">
                      <a:moveTo>
                        <a:pt x="576" y="176"/>
                      </a:moveTo>
                      <a:lnTo>
                        <a:pt x="500" y="150"/>
                      </a:lnTo>
                      <a:lnTo>
                        <a:pt x="471" y="143"/>
                      </a:lnTo>
                      <a:lnTo>
                        <a:pt x="383" y="121"/>
                      </a:lnTo>
                      <a:lnTo>
                        <a:pt x="209" y="71"/>
                      </a:lnTo>
                      <a:lnTo>
                        <a:pt x="94" y="37"/>
                      </a:lnTo>
                      <a:lnTo>
                        <a:pt x="17" y="0"/>
                      </a:lnTo>
                      <a:lnTo>
                        <a:pt x="0" y="10"/>
                      </a:lnTo>
                      <a:lnTo>
                        <a:pt x="11" y="26"/>
                      </a:lnTo>
                      <a:lnTo>
                        <a:pt x="67" y="54"/>
                      </a:lnTo>
                      <a:lnTo>
                        <a:pt x="104" y="61"/>
                      </a:lnTo>
                      <a:lnTo>
                        <a:pt x="89" y="78"/>
                      </a:lnTo>
                      <a:lnTo>
                        <a:pt x="94" y="104"/>
                      </a:lnTo>
                      <a:lnTo>
                        <a:pt x="139" y="134"/>
                      </a:lnTo>
                      <a:lnTo>
                        <a:pt x="187" y="145"/>
                      </a:lnTo>
                      <a:lnTo>
                        <a:pt x="215" y="126"/>
                      </a:lnTo>
                      <a:lnTo>
                        <a:pt x="226" y="100"/>
                      </a:lnTo>
                      <a:lnTo>
                        <a:pt x="289" y="111"/>
                      </a:lnTo>
                      <a:lnTo>
                        <a:pt x="350" y="137"/>
                      </a:lnTo>
                      <a:lnTo>
                        <a:pt x="422" y="161"/>
                      </a:lnTo>
                      <a:lnTo>
                        <a:pt x="476" y="187"/>
                      </a:lnTo>
                      <a:lnTo>
                        <a:pt x="532" y="206"/>
                      </a:lnTo>
                      <a:lnTo>
                        <a:pt x="561" y="209"/>
                      </a:lnTo>
                      <a:lnTo>
                        <a:pt x="578" y="195"/>
                      </a:lnTo>
                      <a:lnTo>
                        <a:pt x="576" y="1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53" name="Freeform 9">
                  <a:extLst>
                    <a:ext uri="{FF2B5EF4-FFF2-40B4-BE49-F238E27FC236}">
                      <a16:creationId xmlns:a16="http://schemas.microsoft.com/office/drawing/2014/main" id="{95F10FB6-4BD1-974F-6AEE-2E4113D347C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630" y="1808"/>
                  <a:ext cx="191" cy="606"/>
                </a:xfrm>
                <a:custGeom>
                  <a:avLst/>
                  <a:gdLst>
                    <a:gd name="T0" fmla="*/ 28 w 191"/>
                    <a:gd name="T1" fmla="*/ 30 h 606"/>
                    <a:gd name="T2" fmla="*/ 41 w 191"/>
                    <a:gd name="T3" fmla="*/ 7 h 606"/>
                    <a:gd name="T4" fmla="*/ 75 w 191"/>
                    <a:gd name="T5" fmla="*/ 0 h 606"/>
                    <a:gd name="T6" fmla="*/ 117 w 191"/>
                    <a:gd name="T7" fmla="*/ 22 h 606"/>
                    <a:gd name="T8" fmla="*/ 156 w 191"/>
                    <a:gd name="T9" fmla="*/ 94 h 606"/>
                    <a:gd name="T10" fmla="*/ 173 w 191"/>
                    <a:gd name="T11" fmla="*/ 150 h 606"/>
                    <a:gd name="T12" fmla="*/ 186 w 191"/>
                    <a:gd name="T13" fmla="*/ 217 h 606"/>
                    <a:gd name="T14" fmla="*/ 191 w 191"/>
                    <a:gd name="T15" fmla="*/ 308 h 606"/>
                    <a:gd name="T16" fmla="*/ 190 w 191"/>
                    <a:gd name="T17" fmla="*/ 389 h 606"/>
                    <a:gd name="T18" fmla="*/ 186 w 191"/>
                    <a:gd name="T19" fmla="*/ 485 h 606"/>
                    <a:gd name="T20" fmla="*/ 180 w 191"/>
                    <a:gd name="T21" fmla="*/ 558 h 606"/>
                    <a:gd name="T22" fmla="*/ 164 w 191"/>
                    <a:gd name="T23" fmla="*/ 589 h 606"/>
                    <a:gd name="T24" fmla="*/ 136 w 191"/>
                    <a:gd name="T25" fmla="*/ 600 h 606"/>
                    <a:gd name="T26" fmla="*/ 102 w 191"/>
                    <a:gd name="T27" fmla="*/ 606 h 606"/>
                    <a:gd name="T28" fmla="*/ 58 w 191"/>
                    <a:gd name="T29" fmla="*/ 595 h 606"/>
                    <a:gd name="T30" fmla="*/ 25 w 191"/>
                    <a:gd name="T31" fmla="*/ 580 h 606"/>
                    <a:gd name="T32" fmla="*/ 8 w 191"/>
                    <a:gd name="T33" fmla="*/ 547 h 606"/>
                    <a:gd name="T34" fmla="*/ 0 w 191"/>
                    <a:gd name="T35" fmla="*/ 485 h 606"/>
                    <a:gd name="T36" fmla="*/ 2 w 191"/>
                    <a:gd name="T37" fmla="*/ 411 h 606"/>
                    <a:gd name="T38" fmla="*/ 19 w 191"/>
                    <a:gd name="T39" fmla="*/ 361 h 606"/>
                    <a:gd name="T40" fmla="*/ 25 w 191"/>
                    <a:gd name="T41" fmla="*/ 283 h 606"/>
                    <a:gd name="T42" fmla="*/ 23 w 191"/>
                    <a:gd name="T43" fmla="*/ 245 h 606"/>
                    <a:gd name="T44" fmla="*/ 13 w 191"/>
                    <a:gd name="T45" fmla="*/ 200 h 606"/>
                    <a:gd name="T46" fmla="*/ 6 w 191"/>
                    <a:gd name="T47" fmla="*/ 156 h 606"/>
                    <a:gd name="T48" fmla="*/ 2 w 191"/>
                    <a:gd name="T49" fmla="*/ 102 h 606"/>
                    <a:gd name="T50" fmla="*/ 2 w 191"/>
                    <a:gd name="T51" fmla="*/ 63 h 606"/>
                    <a:gd name="T52" fmla="*/ 17 w 191"/>
                    <a:gd name="T53" fmla="*/ 41 h 606"/>
                    <a:gd name="T54" fmla="*/ 28 w 191"/>
                    <a:gd name="T55" fmla="*/ 30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1" h="606">
                      <a:moveTo>
                        <a:pt x="28" y="30"/>
                      </a:moveTo>
                      <a:lnTo>
                        <a:pt x="41" y="7"/>
                      </a:lnTo>
                      <a:lnTo>
                        <a:pt x="75" y="0"/>
                      </a:lnTo>
                      <a:lnTo>
                        <a:pt x="117" y="22"/>
                      </a:lnTo>
                      <a:lnTo>
                        <a:pt x="156" y="94"/>
                      </a:lnTo>
                      <a:lnTo>
                        <a:pt x="173" y="150"/>
                      </a:lnTo>
                      <a:lnTo>
                        <a:pt x="186" y="217"/>
                      </a:lnTo>
                      <a:lnTo>
                        <a:pt x="191" y="308"/>
                      </a:lnTo>
                      <a:lnTo>
                        <a:pt x="190" y="389"/>
                      </a:lnTo>
                      <a:lnTo>
                        <a:pt x="186" y="485"/>
                      </a:lnTo>
                      <a:lnTo>
                        <a:pt x="180" y="558"/>
                      </a:lnTo>
                      <a:lnTo>
                        <a:pt x="164" y="589"/>
                      </a:lnTo>
                      <a:lnTo>
                        <a:pt x="136" y="600"/>
                      </a:lnTo>
                      <a:lnTo>
                        <a:pt x="102" y="606"/>
                      </a:lnTo>
                      <a:lnTo>
                        <a:pt x="58" y="595"/>
                      </a:lnTo>
                      <a:lnTo>
                        <a:pt x="25" y="580"/>
                      </a:lnTo>
                      <a:lnTo>
                        <a:pt x="8" y="547"/>
                      </a:lnTo>
                      <a:lnTo>
                        <a:pt x="0" y="485"/>
                      </a:lnTo>
                      <a:lnTo>
                        <a:pt x="2" y="411"/>
                      </a:lnTo>
                      <a:lnTo>
                        <a:pt x="19" y="361"/>
                      </a:lnTo>
                      <a:lnTo>
                        <a:pt x="25" y="283"/>
                      </a:lnTo>
                      <a:lnTo>
                        <a:pt x="23" y="245"/>
                      </a:lnTo>
                      <a:lnTo>
                        <a:pt x="13" y="200"/>
                      </a:lnTo>
                      <a:lnTo>
                        <a:pt x="6" y="156"/>
                      </a:lnTo>
                      <a:lnTo>
                        <a:pt x="2" y="102"/>
                      </a:lnTo>
                      <a:lnTo>
                        <a:pt x="2" y="63"/>
                      </a:lnTo>
                      <a:lnTo>
                        <a:pt x="17" y="41"/>
                      </a:lnTo>
                      <a:lnTo>
                        <a:pt x="28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54" name="Freeform 10">
                  <a:extLst>
                    <a:ext uri="{FF2B5EF4-FFF2-40B4-BE49-F238E27FC236}">
                      <a16:creationId xmlns:a16="http://schemas.microsoft.com/office/drawing/2014/main" id="{363323C3-3960-FFDA-3A47-AE0BBD5A87E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71" y="2313"/>
                  <a:ext cx="244" cy="578"/>
                </a:xfrm>
                <a:custGeom>
                  <a:avLst/>
                  <a:gdLst>
                    <a:gd name="T0" fmla="*/ 153 w 244"/>
                    <a:gd name="T1" fmla="*/ 0 h 578"/>
                    <a:gd name="T2" fmla="*/ 198 w 244"/>
                    <a:gd name="T3" fmla="*/ 11 h 578"/>
                    <a:gd name="T4" fmla="*/ 205 w 244"/>
                    <a:gd name="T5" fmla="*/ 46 h 578"/>
                    <a:gd name="T6" fmla="*/ 209 w 244"/>
                    <a:gd name="T7" fmla="*/ 111 h 578"/>
                    <a:gd name="T8" fmla="*/ 198 w 244"/>
                    <a:gd name="T9" fmla="*/ 189 h 578"/>
                    <a:gd name="T10" fmla="*/ 189 w 244"/>
                    <a:gd name="T11" fmla="*/ 274 h 578"/>
                    <a:gd name="T12" fmla="*/ 181 w 244"/>
                    <a:gd name="T13" fmla="*/ 369 h 578"/>
                    <a:gd name="T14" fmla="*/ 187 w 244"/>
                    <a:gd name="T15" fmla="*/ 417 h 578"/>
                    <a:gd name="T16" fmla="*/ 200 w 244"/>
                    <a:gd name="T17" fmla="*/ 463 h 578"/>
                    <a:gd name="T18" fmla="*/ 231 w 244"/>
                    <a:gd name="T19" fmla="*/ 506 h 578"/>
                    <a:gd name="T20" fmla="*/ 244 w 244"/>
                    <a:gd name="T21" fmla="*/ 524 h 578"/>
                    <a:gd name="T22" fmla="*/ 238 w 244"/>
                    <a:gd name="T23" fmla="*/ 541 h 578"/>
                    <a:gd name="T24" fmla="*/ 203 w 244"/>
                    <a:gd name="T25" fmla="*/ 541 h 578"/>
                    <a:gd name="T26" fmla="*/ 150 w 244"/>
                    <a:gd name="T27" fmla="*/ 550 h 578"/>
                    <a:gd name="T28" fmla="*/ 78 w 244"/>
                    <a:gd name="T29" fmla="*/ 569 h 578"/>
                    <a:gd name="T30" fmla="*/ 33 w 244"/>
                    <a:gd name="T31" fmla="*/ 578 h 578"/>
                    <a:gd name="T32" fmla="*/ 6 w 244"/>
                    <a:gd name="T33" fmla="*/ 558 h 578"/>
                    <a:gd name="T34" fmla="*/ 0 w 244"/>
                    <a:gd name="T35" fmla="*/ 528 h 578"/>
                    <a:gd name="T36" fmla="*/ 33 w 244"/>
                    <a:gd name="T37" fmla="*/ 519 h 578"/>
                    <a:gd name="T38" fmla="*/ 92 w 244"/>
                    <a:gd name="T39" fmla="*/ 517 h 578"/>
                    <a:gd name="T40" fmla="*/ 159 w 244"/>
                    <a:gd name="T41" fmla="*/ 517 h 578"/>
                    <a:gd name="T42" fmla="*/ 209 w 244"/>
                    <a:gd name="T43" fmla="*/ 519 h 578"/>
                    <a:gd name="T44" fmla="*/ 205 w 244"/>
                    <a:gd name="T45" fmla="*/ 511 h 578"/>
                    <a:gd name="T46" fmla="*/ 183 w 244"/>
                    <a:gd name="T47" fmla="*/ 489 h 578"/>
                    <a:gd name="T48" fmla="*/ 165 w 244"/>
                    <a:gd name="T49" fmla="*/ 450 h 578"/>
                    <a:gd name="T50" fmla="*/ 150 w 244"/>
                    <a:gd name="T51" fmla="*/ 400 h 578"/>
                    <a:gd name="T52" fmla="*/ 150 w 244"/>
                    <a:gd name="T53" fmla="*/ 367 h 578"/>
                    <a:gd name="T54" fmla="*/ 159 w 244"/>
                    <a:gd name="T55" fmla="*/ 267 h 578"/>
                    <a:gd name="T56" fmla="*/ 159 w 244"/>
                    <a:gd name="T57" fmla="*/ 195 h 578"/>
                    <a:gd name="T58" fmla="*/ 153 w 244"/>
                    <a:gd name="T59" fmla="*/ 117 h 578"/>
                    <a:gd name="T60" fmla="*/ 142 w 244"/>
                    <a:gd name="T61" fmla="*/ 80 h 578"/>
                    <a:gd name="T62" fmla="*/ 133 w 244"/>
                    <a:gd name="T63" fmla="*/ 33 h 578"/>
                    <a:gd name="T64" fmla="*/ 148 w 244"/>
                    <a:gd name="T65" fmla="*/ 11 h 578"/>
                    <a:gd name="T66" fmla="*/ 153 w 244"/>
                    <a:gd name="T67" fmla="*/ 0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78">
                      <a:moveTo>
                        <a:pt x="153" y="0"/>
                      </a:moveTo>
                      <a:lnTo>
                        <a:pt x="198" y="11"/>
                      </a:lnTo>
                      <a:lnTo>
                        <a:pt x="205" y="46"/>
                      </a:lnTo>
                      <a:lnTo>
                        <a:pt x="209" y="111"/>
                      </a:lnTo>
                      <a:lnTo>
                        <a:pt x="198" y="189"/>
                      </a:lnTo>
                      <a:lnTo>
                        <a:pt x="189" y="274"/>
                      </a:lnTo>
                      <a:lnTo>
                        <a:pt x="181" y="369"/>
                      </a:lnTo>
                      <a:lnTo>
                        <a:pt x="187" y="417"/>
                      </a:lnTo>
                      <a:lnTo>
                        <a:pt x="200" y="463"/>
                      </a:lnTo>
                      <a:lnTo>
                        <a:pt x="231" y="506"/>
                      </a:lnTo>
                      <a:lnTo>
                        <a:pt x="244" y="524"/>
                      </a:lnTo>
                      <a:lnTo>
                        <a:pt x="238" y="541"/>
                      </a:lnTo>
                      <a:lnTo>
                        <a:pt x="203" y="541"/>
                      </a:lnTo>
                      <a:lnTo>
                        <a:pt x="150" y="550"/>
                      </a:lnTo>
                      <a:lnTo>
                        <a:pt x="78" y="569"/>
                      </a:lnTo>
                      <a:lnTo>
                        <a:pt x="33" y="578"/>
                      </a:lnTo>
                      <a:lnTo>
                        <a:pt x="6" y="558"/>
                      </a:lnTo>
                      <a:lnTo>
                        <a:pt x="0" y="528"/>
                      </a:lnTo>
                      <a:lnTo>
                        <a:pt x="33" y="519"/>
                      </a:lnTo>
                      <a:lnTo>
                        <a:pt x="92" y="517"/>
                      </a:lnTo>
                      <a:lnTo>
                        <a:pt x="159" y="517"/>
                      </a:lnTo>
                      <a:lnTo>
                        <a:pt x="209" y="519"/>
                      </a:lnTo>
                      <a:lnTo>
                        <a:pt x="205" y="511"/>
                      </a:lnTo>
                      <a:lnTo>
                        <a:pt x="183" y="489"/>
                      </a:lnTo>
                      <a:lnTo>
                        <a:pt x="165" y="450"/>
                      </a:lnTo>
                      <a:lnTo>
                        <a:pt x="150" y="400"/>
                      </a:lnTo>
                      <a:lnTo>
                        <a:pt x="150" y="367"/>
                      </a:lnTo>
                      <a:lnTo>
                        <a:pt x="159" y="267"/>
                      </a:lnTo>
                      <a:lnTo>
                        <a:pt x="159" y="195"/>
                      </a:lnTo>
                      <a:lnTo>
                        <a:pt x="153" y="117"/>
                      </a:lnTo>
                      <a:lnTo>
                        <a:pt x="142" y="80"/>
                      </a:lnTo>
                      <a:lnTo>
                        <a:pt x="133" y="33"/>
                      </a:lnTo>
                      <a:lnTo>
                        <a:pt x="148" y="11"/>
                      </a:ln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55" name="Freeform 11">
                  <a:extLst>
                    <a:ext uri="{FF2B5EF4-FFF2-40B4-BE49-F238E27FC236}">
                      <a16:creationId xmlns:a16="http://schemas.microsoft.com/office/drawing/2014/main" id="{B699BCEE-B0A3-DC3A-AE4B-A53AA3C230E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73" y="2239"/>
                  <a:ext cx="244" cy="566"/>
                </a:xfrm>
                <a:custGeom>
                  <a:avLst/>
                  <a:gdLst>
                    <a:gd name="T0" fmla="*/ 190 w 244"/>
                    <a:gd name="T1" fmla="*/ 0 h 566"/>
                    <a:gd name="T2" fmla="*/ 233 w 244"/>
                    <a:gd name="T3" fmla="*/ 13 h 566"/>
                    <a:gd name="T4" fmla="*/ 238 w 244"/>
                    <a:gd name="T5" fmla="*/ 48 h 566"/>
                    <a:gd name="T6" fmla="*/ 238 w 244"/>
                    <a:gd name="T7" fmla="*/ 115 h 566"/>
                    <a:gd name="T8" fmla="*/ 222 w 244"/>
                    <a:gd name="T9" fmla="*/ 191 h 566"/>
                    <a:gd name="T10" fmla="*/ 205 w 244"/>
                    <a:gd name="T11" fmla="*/ 276 h 566"/>
                    <a:gd name="T12" fmla="*/ 192 w 244"/>
                    <a:gd name="T13" fmla="*/ 368 h 566"/>
                    <a:gd name="T14" fmla="*/ 194 w 244"/>
                    <a:gd name="T15" fmla="*/ 416 h 566"/>
                    <a:gd name="T16" fmla="*/ 203 w 244"/>
                    <a:gd name="T17" fmla="*/ 464 h 566"/>
                    <a:gd name="T18" fmla="*/ 233 w 244"/>
                    <a:gd name="T19" fmla="*/ 509 h 566"/>
                    <a:gd name="T20" fmla="*/ 244 w 244"/>
                    <a:gd name="T21" fmla="*/ 527 h 566"/>
                    <a:gd name="T22" fmla="*/ 237 w 244"/>
                    <a:gd name="T23" fmla="*/ 544 h 566"/>
                    <a:gd name="T24" fmla="*/ 201 w 244"/>
                    <a:gd name="T25" fmla="*/ 542 h 566"/>
                    <a:gd name="T26" fmla="*/ 148 w 244"/>
                    <a:gd name="T27" fmla="*/ 548 h 566"/>
                    <a:gd name="T28" fmla="*/ 76 w 244"/>
                    <a:gd name="T29" fmla="*/ 560 h 566"/>
                    <a:gd name="T30" fmla="*/ 30 w 244"/>
                    <a:gd name="T31" fmla="*/ 566 h 566"/>
                    <a:gd name="T32" fmla="*/ 4 w 244"/>
                    <a:gd name="T33" fmla="*/ 544 h 566"/>
                    <a:gd name="T34" fmla="*/ 0 w 244"/>
                    <a:gd name="T35" fmla="*/ 514 h 566"/>
                    <a:gd name="T36" fmla="*/ 33 w 244"/>
                    <a:gd name="T37" fmla="*/ 507 h 566"/>
                    <a:gd name="T38" fmla="*/ 92 w 244"/>
                    <a:gd name="T39" fmla="*/ 511 h 566"/>
                    <a:gd name="T40" fmla="*/ 159 w 244"/>
                    <a:gd name="T41" fmla="*/ 514 h 566"/>
                    <a:gd name="T42" fmla="*/ 209 w 244"/>
                    <a:gd name="T43" fmla="*/ 520 h 566"/>
                    <a:gd name="T44" fmla="*/ 207 w 244"/>
                    <a:gd name="T45" fmla="*/ 512 h 566"/>
                    <a:gd name="T46" fmla="*/ 185 w 244"/>
                    <a:gd name="T47" fmla="*/ 488 h 566"/>
                    <a:gd name="T48" fmla="*/ 170 w 244"/>
                    <a:gd name="T49" fmla="*/ 448 h 566"/>
                    <a:gd name="T50" fmla="*/ 159 w 244"/>
                    <a:gd name="T51" fmla="*/ 398 h 566"/>
                    <a:gd name="T52" fmla="*/ 161 w 244"/>
                    <a:gd name="T53" fmla="*/ 364 h 566"/>
                    <a:gd name="T54" fmla="*/ 177 w 244"/>
                    <a:gd name="T55" fmla="*/ 265 h 566"/>
                    <a:gd name="T56" fmla="*/ 183 w 244"/>
                    <a:gd name="T57" fmla="*/ 194 h 566"/>
                    <a:gd name="T58" fmla="*/ 181 w 244"/>
                    <a:gd name="T59" fmla="*/ 115 h 566"/>
                    <a:gd name="T60" fmla="*/ 174 w 244"/>
                    <a:gd name="T61" fmla="*/ 78 h 566"/>
                    <a:gd name="T62" fmla="*/ 168 w 244"/>
                    <a:gd name="T63" fmla="*/ 31 h 566"/>
                    <a:gd name="T64" fmla="*/ 183 w 244"/>
                    <a:gd name="T65" fmla="*/ 9 h 566"/>
                    <a:gd name="T66" fmla="*/ 190 w 244"/>
                    <a:gd name="T67" fmla="*/ 0 h 5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66">
                      <a:moveTo>
                        <a:pt x="190" y="0"/>
                      </a:moveTo>
                      <a:lnTo>
                        <a:pt x="233" y="13"/>
                      </a:lnTo>
                      <a:lnTo>
                        <a:pt x="238" y="48"/>
                      </a:lnTo>
                      <a:lnTo>
                        <a:pt x="238" y="115"/>
                      </a:lnTo>
                      <a:lnTo>
                        <a:pt x="222" y="191"/>
                      </a:lnTo>
                      <a:lnTo>
                        <a:pt x="205" y="276"/>
                      </a:lnTo>
                      <a:lnTo>
                        <a:pt x="192" y="368"/>
                      </a:lnTo>
                      <a:lnTo>
                        <a:pt x="194" y="416"/>
                      </a:lnTo>
                      <a:lnTo>
                        <a:pt x="203" y="464"/>
                      </a:lnTo>
                      <a:lnTo>
                        <a:pt x="233" y="509"/>
                      </a:lnTo>
                      <a:lnTo>
                        <a:pt x="244" y="527"/>
                      </a:lnTo>
                      <a:lnTo>
                        <a:pt x="237" y="544"/>
                      </a:lnTo>
                      <a:lnTo>
                        <a:pt x="201" y="542"/>
                      </a:lnTo>
                      <a:lnTo>
                        <a:pt x="148" y="548"/>
                      </a:lnTo>
                      <a:lnTo>
                        <a:pt x="76" y="560"/>
                      </a:lnTo>
                      <a:lnTo>
                        <a:pt x="30" y="566"/>
                      </a:lnTo>
                      <a:lnTo>
                        <a:pt x="4" y="544"/>
                      </a:lnTo>
                      <a:lnTo>
                        <a:pt x="0" y="514"/>
                      </a:lnTo>
                      <a:lnTo>
                        <a:pt x="33" y="507"/>
                      </a:lnTo>
                      <a:lnTo>
                        <a:pt x="92" y="511"/>
                      </a:lnTo>
                      <a:lnTo>
                        <a:pt x="159" y="514"/>
                      </a:lnTo>
                      <a:lnTo>
                        <a:pt x="209" y="520"/>
                      </a:lnTo>
                      <a:lnTo>
                        <a:pt x="207" y="512"/>
                      </a:lnTo>
                      <a:lnTo>
                        <a:pt x="185" y="488"/>
                      </a:lnTo>
                      <a:lnTo>
                        <a:pt x="170" y="448"/>
                      </a:lnTo>
                      <a:lnTo>
                        <a:pt x="159" y="398"/>
                      </a:lnTo>
                      <a:lnTo>
                        <a:pt x="161" y="364"/>
                      </a:lnTo>
                      <a:lnTo>
                        <a:pt x="177" y="265"/>
                      </a:lnTo>
                      <a:lnTo>
                        <a:pt x="183" y="194"/>
                      </a:lnTo>
                      <a:lnTo>
                        <a:pt x="181" y="115"/>
                      </a:lnTo>
                      <a:lnTo>
                        <a:pt x="174" y="78"/>
                      </a:lnTo>
                      <a:lnTo>
                        <a:pt x="168" y="31"/>
                      </a:lnTo>
                      <a:lnTo>
                        <a:pt x="183" y="9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13356" name="Group 12">
                <a:extLst>
                  <a:ext uri="{FF2B5EF4-FFF2-40B4-BE49-F238E27FC236}">
                    <a16:creationId xmlns:a16="http://schemas.microsoft.com/office/drawing/2014/main" id="{A55BBECB-7D86-2E69-7463-78A7BC4E01E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90" y="1636"/>
                <a:ext cx="505" cy="1294"/>
                <a:chOff x="3373" y="1613"/>
                <a:chExt cx="505" cy="1294"/>
              </a:xfrm>
            </p:grpSpPr>
            <p:sp>
              <p:nvSpPr>
                <p:cNvPr id="313357" name="Freeform 13">
                  <a:extLst>
                    <a:ext uri="{FF2B5EF4-FFF2-40B4-BE49-F238E27FC236}">
                      <a16:creationId xmlns:a16="http://schemas.microsoft.com/office/drawing/2014/main" id="{99AC975F-1697-BDC0-CD87-BAC7E9CA39A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04" y="1931"/>
                  <a:ext cx="208" cy="522"/>
                </a:xfrm>
                <a:custGeom>
                  <a:avLst/>
                  <a:gdLst>
                    <a:gd name="T0" fmla="*/ 56 w 208"/>
                    <a:gd name="T1" fmla="*/ 22 h 522"/>
                    <a:gd name="T2" fmla="*/ 78 w 208"/>
                    <a:gd name="T3" fmla="*/ 6 h 522"/>
                    <a:gd name="T4" fmla="*/ 106 w 208"/>
                    <a:gd name="T5" fmla="*/ 0 h 522"/>
                    <a:gd name="T6" fmla="*/ 128 w 208"/>
                    <a:gd name="T7" fmla="*/ 4 h 522"/>
                    <a:gd name="T8" fmla="*/ 147 w 208"/>
                    <a:gd name="T9" fmla="*/ 28 h 522"/>
                    <a:gd name="T10" fmla="*/ 162 w 208"/>
                    <a:gd name="T11" fmla="*/ 78 h 522"/>
                    <a:gd name="T12" fmla="*/ 175 w 208"/>
                    <a:gd name="T13" fmla="*/ 144 h 522"/>
                    <a:gd name="T14" fmla="*/ 189 w 208"/>
                    <a:gd name="T15" fmla="*/ 209 h 522"/>
                    <a:gd name="T16" fmla="*/ 201 w 208"/>
                    <a:gd name="T17" fmla="*/ 265 h 522"/>
                    <a:gd name="T18" fmla="*/ 201 w 208"/>
                    <a:gd name="T19" fmla="*/ 328 h 522"/>
                    <a:gd name="T20" fmla="*/ 208 w 208"/>
                    <a:gd name="T21" fmla="*/ 405 h 522"/>
                    <a:gd name="T22" fmla="*/ 201 w 208"/>
                    <a:gd name="T23" fmla="*/ 450 h 522"/>
                    <a:gd name="T24" fmla="*/ 191 w 208"/>
                    <a:gd name="T25" fmla="*/ 489 h 522"/>
                    <a:gd name="T26" fmla="*/ 158 w 208"/>
                    <a:gd name="T27" fmla="*/ 511 h 522"/>
                    <a:gd name="T28" fmla="*/ 97 w 208"/>
                    <a:gd name="T29" fmla="*/ 522 h 522"/>
                    <a:gd name="T30" fmla="*/ 52 w 208"/>
                    <a:gd name="T31" fmla="*/ 509 h 522"/>
                    <a:gd name="T32" fmla="*/ 11 w 208"/>
                    <a:gd name="T33" fmla="*/ 478 h 522"/>
                    <a:gd name="T34" fmla="*/ 0 w 208"/>
                    <a:gd name="T35" fmla="*/ 428 h 522"/>
                    <a:gd name="T36" fmla="*/ 0 w 208"/>
                    <a:gd name="T37" fmla="*/ 376 h 522"/>
                    <a:gd name="T38" fmla="*/ 13 w 208"/>
                    <a:gd name="T39" fmla="*/ 281 h 522"/>
                    <a:gd name="T40" fmla="*/ 13 w 208"/>
                    <a:gd name="T41" fmla="*/ 205 h 522"/>
                    <a:gd name="T42" fmla="*/ 17 w 208"/>
                    <a:gd name="T43" fmla="*/ 133 h 522"/>
                    <a:gd name="T44" fmla="*/ 33 w 208"/>
                    <a:gd name="T45" fmla="*/ 87 h 522"/>
                    <a:gd name="T46" fmla="*/ 52 w 208"/>
                    <a:gd name="T47" fmla="*/ 56 h 522"/>
                    <a:gd name="T48" fmla="*/ 56 w 208"/>
                    <a:gd name="T49" fmla="*/ 22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08" h="522">
                      <a:moveTo>
                        <a:pt x="56" y="22"/>
                      </a:moveTo>
                      <a:lnTo>
                        <a:pt x="78" y="6"/>
                      </a:lnTo>
                      <a:lnTo>
                        <a:pt x="106" y="0"/>
                      </a:lnTo>
                      <a:lnTo>
                        <a:pt x="128" y="4"/>
                      </a:lnTo>
                      <a:lnTo>
                        <a:pt x="147" y="28"/>
                      </a:lnTo>
                      <a:lnTo>
                        <a:pt x="162" y="78"/>
                      </a:lnTo>
                      <a:lnTo>
                        <a:pt x="175" y="144"/>
                      </a:lnTo>
                      <a:lnTo>
                        <a:pt x="189" y="209"/>
                      </a:lnTo>
                      <a:lnTo>
                        <a:pt x="201" y="265"/>
                      </a:lnTo>
                      <a:lnTo>
                        <a:pt x="201" y="328"/>
                      </a:lnTo>
                      <a:lnTo>
                        <a:pt x="208" y="405"/>
                      </a:lnTo>
                      <a:lnTo>
                        <a:pt x="201" y="450"/>
                      </a:lnTo>
                      <a:lnTo>
                        <a:pt x="191" y="489"/>
                      </a:lnTo>
                      <a:lnTo>
                        <a:pt x="158" y="511"/>
                      </a:lnTo>
                      <a:lnTo>
                        <a:pt x="97" y="522"/>
                      </a:lnTo>
                      <a:lnTo>
                        <a:pt x="52" y="509"/>
                      </a:lnTo>
                      <a:lnTo>
                        <a:pt x="11" y="478"/>
                      </a:lnTo>
                      <a:lnTo>
                        <a:pt x="0" y="428"/>
                      </a:lnTo>
                      <a:lnTo>
                        <a:pt x="0" y="376"/>
                      </a:lnTo>
                      <a:lnTo>
                        <a:pt x="13" y="281"/>
                      </a:lnTo>
                      <a:lnTo>
                        <a:pt x="13" y="205"/>
                      </a:lnTo>
                      <a:lnTo>
                        <a:pt x="17" y="133"/>
                      </a:lnTo>
                      <a:lnTo>
                        <a:pt x="33" y="87"/>
                      </a:lnTo>
                      <a:lnTo>
                        <a:pt x="52" y="56"/>
                      </a:lnTo>
                      <a:lnTo>
                        <a:pt x="5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58" name="Freeform 14">
                  <a:extLst>
                    <a:ext uri="{FF2B5EF4-FFF2-40B4-BE49-F238E27FC236}">
                      <a16:creationId xmlns:a16="http://schemas.microsoft.com/office/drawing/2014/main" id="{826C102B-F389-18DA-080A-F2918F8FEE4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628" y="2357"/>
                  <a:ext cx="250" cy="517"/>
                </a:xfrm>
                <a:custGeom>
                  <a:avLst/>
                  <a:gdLst>
                    <a:gd name="T0" fmla="*/ 0 w 250"/>
                    <a:gd name="T1" fmla="*/ 45 h 517"/>
                    <a:gd name="T2" fmla="*/ 2 w 250"/>
                    <a:gd name="T3" fmla="*/ 6 h 517"/>
                    <a:gd name="T4" fmla="*/ 22 w 250"/>
                    <a:gd name="T5" fmla="*/ 0 h 517"/>
                    <a:gd name="T6" fmla="*/ 61 w 250"/>
                    <a:gd name="T7" fmla="*/ 2 h 517"/>
                    <a:gd name="T8" fmla="*/ 72 w 250"/>
                    <a:gd name="T9" fmla="*/ 36 h 517"/>
                    <a:gd name="T10" fmla="*/ 105 w 250"/>
                    <a:gd name="T11" fmla="*/ 106 h 517"/>
                    <a:gd name="T12" fmla="*/ 122 w 250"/>
                    <a:gd name="T13" fmla="*/ 162 h 517"/>
                    <a:gd name="T14" fmla="*/ 133 w 250"/>
                    <a:gd name="T15" fmla="*/ 228 h 517"/>
                    <a:gd name="T16" fmla="*/ 130 w 250"/>
                    <a:gd name="T17" fmla="*/ 267 h 517"/>
                    <a:gd name="T18" fmla="*/ 107 w 250"/>
                    <a:gd name="T19" fmla="*/ 328 h 517"/>
                    <a:gd name="T20" fmla="*/ 85 w 250"/>
                    <a:gd name="T21" fmla="*/ 386 h 517"/>
                    <a:gd name="T22" fmla="*/ 78 w 250"/>
                    <a:gd name="T23" fmla="*/ 434 h 517"/>
                    <a:gd name="T24" fmla="*/ 78 w 250"/>
                    <a:gd name="T25" fmla="*/ 453 h 517"/>
                    <a:gd name="T26" fmla="*/ 102 w 250"/>
                    <a:gd name="T27" fmla="*/ 456 h 517"/>
                    <a:gd name="T28" fmla="*/ 133 w 250"/>
                    <a:gd name="T29" fmla="*/ 445 h 517"/>
                    <a:gd name="T30" fmla="*/ 217 w 250"/>
                    <a:gd name="T31" fmla="*/ 453 h 517"/>
                    <a:gd name="T32" fmla="*/ 250 w 250"/>
                    <a:gd name="T33" fmla="*/ 473 h 517"/>
                    <a:gd name="T34" fmla="*/ 244 w 250"/>
                    <a:gd name="T35" fmla="*/ 486 h 517"/>
                    <a:gd name="T36" fmla="*/ 200 w 250"/>
                    <a:gd name="T37" fmla="*/ 512 h 517"/>
                    <a:gd name="T38" fmla="*/ 174 w 250"/>
                    <a:gd name="T39" fmla="*/ 517 h 517"/>
                    <a:gd name="T40" fmla="*/ 150 w 250"/>
                    <a:gd name="T41" fmla="*/ 495 h 517"/>
                    <a:gd name="T42" fmla="*/ 94 w 250"/>
                    <a:gd name="T43" fmla="*/ 484 h 517"/>
                    <a:gd name="T44" fmla="*/ 46 w 250"/>
                    <a:gd name="T45" fmla="*/ 484 h 517"/>
                    <a:gd name="T46" fmla="*/ 30 w 250"/>
                    <a:gd name="T47" fmla="*/ 479 h 517"/>
                    <a:gd name="T48" fmla="*/ 28 w 250"/>
                    <a:gd name="T49" fmla="*/ 462 h 517"/>
                    <a:gd name="T50" fmla="*/ 57 w 250"/>
                    <a:gd name="T51" fmla="*/ 375 h 517"/>
                    <a:gd name="T52" fmla="*/ 85 w 250"/>
                    <a:gd name="T53" fmla="*/ 308 h 517"/>
                    <a:gd name="T54" fmla="*/ 96 w 250"/>
                    <a:gd name="T55" fmla="*/ 264 h 517"/>
                    <a:gd name="T56" fmla="*/ 96 w 250"/>
                    <a:gd name="T57" fmla="*/ 202 h 517"/>
                    <a:gd name="T58" fmla="*/ 74 w 250"/>
                    <a:gd name="T59" fmla="*/ 147 h 517"/>
                    <a:gd name="T60" fmla="*/ 28 w 250"/>
                    <a:gd name="T61" fmla="*/ 89 h 517"/>
                    <a:gd name="T62" fmla="*/ 7 w 250"/>
                    <a:gd name="T63" fmla="*/ 62 h 517"/>
                    <a:gd name="T64" fmla="*/ 0 w 250"/>
                    <a:gd name="T65" fmla="*/ 45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50" h="517">
                      <a:moveTo>
                        <a:pt x="0" y="45"/>
                      </a:moveTo>
                      <a:lnTo>
                        <a:pt x="2" y="6"/>
                      </a:lnTo>
                      <a:lnTo>
                        <a:pt x="22" y="0"/>
                      </a:lnTo>
                      <a:lnTo>
                        <a:pt x="61" y="2"/>
                      </a:lnTo>
                      <a:lnTo>
                        <a:pt x="72" y="36"/>
                      </a:lnTo>
                      <a:lnTo>
                        <a:pt x="105" y="106"/>
                      </a:lnTo>
                      <a:lnTo>
                        <a:pt x="122" y="162"/>
                      </a:lnTo>
                      <a:lnTo>
                        <a:pt x="133" y="228"/>
                      </a:lnTo>
                      <a:lnTo>
                        <a:pt x="130" y="267"/>
                      </a:lnTo>
                      <a:lnTo>
                        <a:pt x="107" y="328"/>
                      </a:lnTo>
                      <a:lnTo>
                        <a:pt x="85" y="386"/>
                      </a:lnTo>
                      <a:lnTo>
                        <a:pt x="78" y="434"/>
                      </a:lnTo>
                      <a:lnTo>
                        <a:pt x="78" y="453"/>
                      </a:lnTo>
                      <a:lnTo>
                        <a:pt x="102" y="456"/>
                      </a:lnTo>
                      <a:lnTo>
                        <a:pt x="133" y="445"/>
                      </a:lnTo>
                      <a:lnTo>
                        <a:pt x="217" y="453"/>
                      </a:lnTo>
                      <a:lnTo>
                        <a:pt x="250" y="473"/>
                      </a:lnTo>
                      <a:lnTo>
                        <a:pt x="244" y="486"/>
                      </a:lnTo>
                      <a:lnTo>
                        <a:pt x="200" y="512"/>
                      </a:lnTo>
                      <a:lnTo>
                        <a:pt x="174" y="517"/>
                      </a:lnTo>
                      <a:lnTo>
                        <a:pt x="150" y="495"/>
                      </a:lnTo>
                      <a:lnTo>
                        <a:pt x="94" y="484"/>
                      </a:lnTo>
                      <a:lnTo>
                        <a:pt x="46" y="484"/>
                      </a:lnTo>
                      <a:lnTo>
                        <a:pt x="30" y="479"/>
                      </a:lnTo>
                      <a:lnTo>
                        <a:pt x="28" y="462"/>
                      </a:lnTo>
                      <a:lnTo>
                        <a:pt x="57" y="375"/>
                      </a:lnTo>
                      <a:lnTo>
                        <a:pt x="85" y="308"/>
                      </a:lnTo>
                      <a:lnTo>
                        <a:pt x="96" y="264"/>
                      </a:lnTo>
                      <a:lnTo>
                        <a:pt x="96" y="202"/>
                      </a:lnTo>
                      <a:lnTo>
                        <a:pt x="74" y="147"/>
                      </a:lnTo>
                      <a:lnTo>
                        <a:pt x="28" y="89"/>
                      </a:lnTo>
                      <a:lnTo>
                        <a:pt x="7" y="62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59" name="Freeform 15">
                  <a:extLst>
                    <a:ext uri="{FF2B5EF4-FFF2-40B4-BE49-F238E27FC236}">
                      <a16:creationId xmlns:a16="http://schemas.microsoft.com/office/drawing/2014/main" id="{CE2A8709-031E-3C04-139C-69ED93F90E5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3" y="2364"/>
                  <a:ext cx="222" cy="543"/>
                </a:xfrm>
                <a:custGeom>
                  <a:avLst/>
                  <a:gdLst>
                    <a:gd name="T0" fmla="*/ 131 w 222"/>
                    <a:gd name="T1" fmla="*/ 88 h 543"/>
                    <a:gd name="T2" fmla="*/ 144 w 222"/>
                    <a:gd name="T3" fmla="*/ 43 h 543"/>
                    <a:gd name="T4" fmla="*/ 172 w 222"/>
                    <a:gd name="T5" fmla="*/ 0 h 543"/>
                    <a:gd name="T6" fmla="*/ 198 w 222"/>
                    <a:gd name="T7" fmla="*/ 0 h 543"/>
                    <a:gd name="T8" fmla="*/ 222 w 222"/>
                    <a:gd name="T9" fmla="*/ 23 h 543"/>
                    <a:gd name="T10" fmla="*/ 220 w 222"/>
                    <a:gd name="T11" fmla="*/ 50 h 543"/>
                    <a:gd name="T12" fmla="*/ 187 w 222"/>
                    <a:gd name="T13" fmla="*/ 89 h 543"/>
                    <a:gd name="T14" fmla="*/ 154 w 222"/>
                    <a:gd name="T15" fmla="*/ 160 h 543"/>
                    <a:gd name="T16" fmla="*/ 139 w 222"/>
                    <a:gd name="T17" fmla="*/ 223 h 543"/>
                    <a:gd name="T18" fmla="*/ 137 w 222"/>
                    <a:gd name="T19" fmla="*/ 295 h 543"/>
                    <a:gd name="T20" fmla="*/ 154 w 222"/>
                    <a:gd name="T21" fmla="*/ 377 h 543"/>
                    <a:gd name="T22" fmla="*/ 170 w 222"/>
                    <a:gd name="T23" fmla="*/ 423 h 543"/>
                    <a:gd name="T24" fmla="*/ 187 w 222"/>
                    <a:gd name="T25" fmla="*/ 460 h 543"/>
                    <a:gd name="T26" fmla="*/ 192 w 222"/>
                    <a:gd name="T27" fmla="*/ 479 h 543"/>
                    <a:gd name="T28" fmla="*/ 189 w 222"/>
                    <a:gd name="T29" fmla="*/ 505 h 543"/>
                    <a:gd name="T30" fmla="*/ 161 w 222"/>
                    <a:gd name="T31" fmla="*/ 506 h 543"/>
                    <a:gd name="T32" fmla="*/ 94 w 222"/>
                    <a:gd name="T33" fmla="*/ 521 h 543"/>
                    <a:gd name="T34" fmla="*/ 33 w 222"/>
                    <a:gd name="T35" fmla="*/ 543 h 543"/>
                    <a:gd name="T36" fmla="*/ 20 w 222"/>
                    <a:gd name="T37" fmla="*/ 534 h 543"/>
                    <a:gd name="T38" fmla="*/ 0 w 222"/>
                    <a:gd name="T39" fmla="*/ 510 h 543"/>
                    <a:gd name="T40" fmla="*/ 6 w 222"/>
                    <a:gd name="T41" fmla="*/ 495 h 543"/>
                    <a:gd name="T42" fmla="*/ 65 w 222"/>
                    <a:gd name="T43" fmla="*/ 488 h 543"/>
                    <a:gd name="T44" fmla="*/ 117 w 222"/>
                    <a:gd name="T45" fmla="*/ 488 h 543"/>
                    <a:gd name="T46" fmla="*/ 144 w 222"/>
                    <a:gd name="T47" fmla="*/ 488 h 543"/>
                    <a:gd name="T48" fmla="*/ 161 w 222"/>
                    <a:gd name="T49" fmla="*/ 473 h 543"/>
                    <a:gd name="T50" fmla="*/ 154 w 222"/>
                    <a:gd name="T51" fmla="*/ 440 h 543"/>
                    <a:gd name="T52" fmla="*/ 126 w 222"/>
                    <a:gd name="T53" fmla="*/ 373 h 543"/>
                    <a:gd name="T54" fmla="*/ 109 w 222"/>
                    <a:gd name="T55" fmla="*/ 310 h 543"/>
                    <a:gd name="T56" fmla="*/ 104 w 222"/>
                    <a:gd name="T57" fmla="*/ 245 h 543"/>
                    <a:gd name="T58" fmla="*/ 109 w 222"/>
                    <a:gd name="T59" fmla="*/ 184 h 543"/>
                    <a:gd name="T60" fmla="*/ 120 w 222"/>
                    <a:gd name="T61" fmla="*/ 132 h 543"/>
                    <a:gd name="T62" fmla="*/ 131 w 222"/>
                    <a:gd name="T63" fmla="*/ 88 h 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22" h="543">
                      <a:moveTo>
                        <a:pt x="131" y="88"/>
                      </a:moveTo>
                      <a:lnTo>
                        <a:pt x="144" y="43"/>
                      </a:lnTo>
                      <a:lnTo>
                        <a:pt x="172" y="0"/>
                      </a:lnTo>
                      <a:lnTo>
                        <a:pt x="198" y="0"/>
                      </a:lnTo>
                      <a:lnTo>
                        <a:pt x="222" y="23"/>
                      </a:lnTo>
                      <a:lnTo>
                        <a:pt x="220" y="50"/>
                      </a:lnTo>
                      <a:lnTo>
                        <a:pt x="187" y="89"/>
                      </a:lnTo>
                      <a:lnTo>
                        <a:pt x="154" y="160"/>
                      </a:lnTo>
                      <a:lnTo>
                        <a:pt x="139" y="223"/>
                      </a:lnTo>
                      <a:lnTo>
                        <a:pt x="137" y="295"/>
                      </a:lnTo>
                      <a:lnTo>
                        <a:pt x="154" y="377"/>
                      </a:lnTo>
                      <a:lnTo>
                        <a:pt x="170" y="423"/>
                      </a:lnTo>
                      <a:lnTo>
                        <a:pt x="187" y="460"/>
                      </a:lnTo>
                      <a:lnTo>
                        <a:pt x="192" y="479"/>
                      </a:lnTo>
                      <a:lnTo>
                        <a:pt x="189" y="505"/>
                      </a:lnTo>
                      <a:lnTo>
                        <a:pt x="161" y="506"/>
                      </a:lnTo>
                      <a:lnTo>
                        <a:pt x="94" y="521"/>
                      </a:lnTo>
                      <a:lnTo>
                        <a:pt x="33" y="543"/>
                      </a:lnTo>
                      <a:lnTo>
                        <a:pt x="20" y="534"/>
                      </a:lnTo>
                      <a:lnTo>
                        <a:pt x="0" y="510"/>
                      </a:lnTo>
                      <a:lnTo>
                        <a:pt x="6" y="495"/>
                      </a:lnTo>
                      <a:lnTo>
                        <a:pt x="65" y="488"/>
                      </a:lnTo>
                      <a:lnTo>
                        <a:pt x="117" y="488"/>
                      </a:lnTo>
                      <a:lnTo>
                        <a:pt x="144" y="488"/>
                      </a:lnTo>
                      <a:lnTo>
                        <a:pt x="161" y="473"/>
                      </a:lnTo>
                      <a:lnTo>
                        <a:pt x="154" y="440"/>
                      </a:lnTo>
                      <a:lnTo>
                        <a:pt x="126" y="373"/>
                      </a:lnTo>
                      <a:lnTo>
                        <a:pt x="109" y="310"/>
                      </a:lnTo>
                      <a:lnTo>
                        <a:pt x="104" y="245"/>
                      </a:lnTo>
                      <a:lnTo>
                        <a:pt x="109" y="184"/>
                      </a:lnTo>
                      <a:lnTo>
                        <a:pt x="120" y="132"/>
                      </a:lnTo>
                      <a:lnTo>
                        <a:pt x="131" y="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60" name="Freeform 16">
                  <a:extLst>
                    <a:ext uri="{FF2B5EF4-FFF2-40B4-BE49-F238E27FC236}">
                      <a16:creationId xmlns:a16="http://schemas.microsoft.com/office/drawing/2014/main" id="{1CE74EAB-56EC-919C-26E9-758B1F60D7D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05" y="1942"/>
                  <a:ext cx="158" cy="437"/>
                </a:xfrm>
                <a:custGeom>
                  <a:avLst/>
                  <a:gdLst>
                    <a:gd name="T0" fmla="*/ 80 w 158"/>
                    <a:gd name="T1" fmla="*/ 11 h 437"/>
                    <a:gd name="T2" fmla="*/ 111 w 158"/>
                    <a:gd name="T3" fmla="*/ 0 h 437"/>
                    <a:gd name="T4" fmla="*/ 145 w 158"/>
                    <a:gd name="T5" fmla="*/ 3 h 437"/>
                    <a:gd name="T6" fmla="*/ 158 w 158"/>
                    <a:gd name="T7" fmla="*/ 22 h 437"/>
                    <a:gd name="T8" fmla="*/ 150 w 158"/>
                    <a:gd name="T9" fmla="*/ 72 h 437"/>
                    <a:gd name="T10" fmla="*/ 113 w 158"/>
                    <a:gd name="T11" fmla="*/ 88 h 437"/>
                    <a:gd name="T12" fmla="*/ 69 w 158"/>
                    <a:gd name="T13" fmla="*/ 120 h 437"/>
                    <a:gd name="T14" fmla="*/ 52 w 158"/>
                    <a:gd name="T15" fmla="*/ 164 h 437"/>
                    <a:gd name="T16" fmla="*/ 39 w 158"/>
                    <a:gd name="T17" fmla="*/ 205 h 437"/>
                    <a:gd name="T18" fmla="*/ 35 w 158"/>
                    <a:gd name="T19" fmla="*/ 266 h 437"/>
                    <a:gd name="T20" fmla="*/ 41 w 158"/>
                    <a:gd name="T21" fmla="*/ 325 h 437"/>
                    <a:gd name="T22" fmla="*/ 50 w 158"/>
                    <a:gd name="T23" fmla="*/ 349 h 437"/>
                    <a:gd name="T24" fmla="*/ 63 w 158"/>
                    <a:gd name="T25" fmla="*/ 366 h 437"/>
                    <a:gd name="T26" fmla="*/ 85 w 158"/>
                    <a:gd name="T27" fmla="*/ 372 h 437"/>
                    <a:gd name="T28" fmla="*/ 85 w 158"/>
                    <a:gd name="T29" fmla="*/ 399 h 437"/>
                    <a:gd name="T30" fmla="*/ 52 w 158"/>
                    <a:gd name="T31" fmla="*/ 425 h 437"/>
                    <a:gd name="T32" fmla="*/ 35 w 158"/>
                    <a:gd name="T33" fmla="*/ 437 h 437"/>
                    <a:gd name="T34" fmla="*/ 13 w 158"/>
                    <a:gd name="T35" fmla="*/ 420 h 437"/>
                    <a:gd name="T36" fmla="*/ 0 w 158"/>
                    <a:gd name="T37" fmla="*/ 372 h 437"/>
                    <a:gd name="T38" fmla="*/ 0 w 158"/>
                    <a:gd name="T39" fmla="*/ 311 h 437"/>
                    <a:gd name="T40" fmla="*/ 2 w 158"/>
                    <a:gd name="T41" fmla="*/ 233 h 437"/>
                    <a:gd name="T42" fmla="*/ 24 w 158"/>
                    <a:gd name="T43" fmla="*/ 153 h 437"/>
                    <a:gd name="T44" fmla="*/ 50 w 158"/>
                    <a:gd name="T45" fmla="*/ 87 h 437"/>
                    <a:gd name="T46" fmla="*/ 69 w 158"/>
                    <a:gd name="T47" fmla="*/ 37 h 437"/>
                    <a:gd name="T48" fmla="*/ 80 w 158"/>
                    <a:gd name="T49" fmla="*/ 11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8" h="437">
                      <a:moveTo>
                        <a:pt x="80" y="11"/>
                      </a:moveTo>
                      <a:lnTo>
                        <a:pt x="111" y="0"/>
                      </a:lnTo>
                      <a:lnTo>
                        <a:pt x="145" y="3"/>
                      </a:lnTo>
                      <a:lnTo>
                        <a:pt x="158" y="22"/>
                      </a:lnTo>
                      <a:lnTo>
                        <a:pt x="150" y="72"/>
                      </a:lnTo>
                      <a:lnTo>
                        <a:pt x="113" y="88"/>
                      </a:lnTo>
                      <a:lnTo>
                        <a:pt x="69" y="120"/>
                      </a:lnTo>
                      <a:lnTo>
                        <a:pt x="52" y="164"/>
                      </a:lnTo>
                      <a:lnTo>
                        <a:pt x="39" y="205"/>
                      </a:lnTo>
                      <a:lnTo>
                        <a:pt x="35" y="266"/>
                      </a:lnTo>
                      <a:lnTo>
                        <a:pt x="41" y="325"/>
                      </a:lnTo>
                      <a:lnTo>
                        <a:pt x="50" y="349"/>
                      </a:lnTo>
                      <a:lnTo>
                        <a:pt x="63" y="366"/>
                      </a:lnTo>
                      <a:lnTo>
                        <a:pt x="85" y="372"/>
                      </a:lnTo>
                      <a:lnTo>
                        <a:pt x="85" y="399"/>
                      </a:lnTo>
                      <a:lnTo>
                        <a:pt x="52" y="425"/>
                      </a:lnTo>
                      <a:lnTo>
                        <a:pt x="35" y="437"/>
                      </a:lnTo>
                      <a:lnTo>
                        <a:pt x="13" y="420"/>
                      </a:lnTo>
                      <a:lnTo>
                        <a:pt x="0" y="372"/>
                      </a:lnTo>
                      <a:lnTo>
                        <a:pt x="0" y="311"/>
                      </a:lnTo>
                      <a:lnTo>
                        <a:pt x="2" y="233"/>
                      </a:lnTo>
                      <a:lnTo>
                        <a:pt x="24" y="153"/>
                      </a:lnTo>
                      <a:lnTo>
                        <a:pt x="50" y="87"/>
                      </a:lnTo>
                      <a:lnTo>
                        <a:pt x="69" y="37"/>
                      </a:lnTo>
                      <a:lnTo>
                        <a:pt x="80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61" name="Freeform 17">
                  <a:extLst>
                    <a:ext uri="{FF2B5EF4-FFF2-40B4-BE49-F238E27FC236}">
                      <a16:creationId xmlns:a16="http://schemas.microsoft.com/office/drawing/2014/main" id="{D0C91CC9-A245-BAAF-81A6-4C3CBC46528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91" y="1613"/>
                  <a:ext cx="271" cy="310"/>
                </a:xfrm>
                <a:custGeom>
                  <a:avLst/>
                  <a:gdLst>
                    <a:gd name="T0" fmla="*/ 142 w 271"/>
                    <a:gd name="T1" fmla="*/ 4 h 310"/>
                    <a:gd name="T2" fmla="*/ 168 w 271"/>
                    <a:gd name="T3" fmla="*/ 0 h 310"/>
                    <a:gd name="T4" fmla="*/ 204 w 271"/>
                    <a:gd name="T5" fmla="*/ 15 h 310"/>
                    <a:gd name="T6" fmla="*/ 245 w 271"/>
                    <a:gd name="T7" fmla="*/ 63 h 310"/>
                    <a:gd name="T8" fmla="*/ 271 w 271"/>
                    <a:gd name="T9" fmla="*/ 134 h 310"/>
                    <a:gd name="T10" fmla="*/ 267 w 271"/>
                    <a:gd name="T11" fmla="*/ 180 h 310"/>
                    <a:gd name="T12" fmla="*/ 259 w 271"/>
                    <a:gd name="T13" fmla="*/ 238 h 310"/>
                    <a:gd name="T14" fmla="*/ 241 w 271"/>
                    <a:gd name="T15" fmla="*/ 278 h 310"/>
                    <a:gd name="T16" fmla="*/ 202 w 271"/>
                    <a:gd name="T17" fmla="*/ 310 h 310"/>
                    <a:gd name="T18" fmla="*/ 161 w 271"/>
                    <a:gd name="T19" fmla="*/ 303 h 310"/>
                    <a:gd name="T20" fmla="*/ 116 w 271"/>
                    <a:gd name="T21" fmla="*/ 271 h 310"/>
                    <a:gd name="T22" fmla="*/ 96 w 271"/>
                    <a:gd name="T23" fmla="*/ 223 h 310"/>
                    <a:gd name="T24" fmla="*/ 79 w 271"/>
                    <a:gd name="T25" fmla="*/ 191 h 310"/>
                    <a:gd name="T26" fmla="*/ 31 w 271"/>
                    <a:gd name="T27" fmla="*/ 212 h 310"/>
                    <a:gd name="T28" fmla="*/ 9 w 271"/>
                    <a:gd name="T29" fmla="*/ 212 h 310"/>
                    <a:gd name="T30" fmla="*/ 0 w 271"/>
                    <a:gd name="T31" fmla="*/ 208 h 310"/>
                    <a:gd name="T32" fmla="*/ 7 w 271"/>
                    <a:gd name="T33" fmla="*/ 191 h 310"/>
                    <a:gd name="T34" fmla="*/ 53 w 271"/>
                    <a:gd name="T35" fmla="*/ 178 h 310"/>
                    <a:gd name="T36" fmla="*/ 76 w 271"/>
                    <a:gd name="T37" fmla="*/ 174 h 310"/>
                    <a:gd name="T38" fmla="*/ 74 w 271"/>
                    <a:gd name="T39" fmla="*/ 137 h 310"/>
                    <a:gd name="T40" fmla="*/ 85 w 271"/>
                    <a:gd name="T41" fmla="*/ 100 h 310"/>
                    <a:gd name="T42" fmla="*/ 96 w 271"/>
                    <a:gd name="T43" fmla="*/ 61 h 310"/>
                    <a:gd name="T44" fmla="*/ 118 w 271"/>
                    <a:gd name="T45" fmla="*/ 18 h 310"/>
                    <a:gd name="T46" fmla="*/ 142 w 271"/>
                    <a:gd name="T47" fmla="*/ 4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71" h="310">
                      <a:moveTo>
                        <a:pt x="142" y="4"/>
                      </a:moveTo>
                      <a:lnTo>
                        <a:pt x="168" y="0"/>
                      </a:lnTo>
                      <a:lnTo>
                        <a:pt x="204" y="15"/>
                      </a:lnTo>
                      <a:lnTo>
                        <a:pt x="245" y="63"/>
                      </a:lnTo>
                      <a:lnTo>
                        <a:pt x="271" y="134"/>
                      </a:lnTo>
                      <a:lnTo>
                        <a:pt x="267" y="180"/>
                      </a:lnTo>
                      <a:lnTo>
                        <a:pt x="259" y="238"/>
                      </a:lnTo>
                      <a:lnTo>
                        <a:pt x="241" y="278"/>
                      </a:lnTo>
                      <a:lnTo>
                        <a:pt x="202" y="310"/>
                      </a:lnTo>
                      <a:lnTo>
                        <a:pt x="161" y="303"/>
                      </a:lnTo>
                      <a:lnTo>
                        <a:pt x="116" y="271"/>
                      </a:lnTo>
                      <a:lnTo>
                        <a:pt x="96" y="223"/>
                      </a:lnTo>
                      <a:lnTo>
                        <a:pt x="79" y="191"/>
                      </a:lnTo>
                      <a:lnTo>
                        <a:pt x="31" y="212"/>
                      </a:lnTo>
                      <a:lnTo>
                        <a:pt x="9" y="212"/>
                      </a:lnTo>
                      <a:lnTo>
                        <a:pt x="0" y="208"/>
                      </a:lnTo>
                      <a:lnTo>
                        <a:pt x="7" y="191"/>
                      </a:lnTo>
                      <a:lnTo>
                        <a:pt x="53" y="178"/>
                      </a:lnTo>
                      <a:lnTo>
                        <a:pt x="76" y="174"/>
                      </a:lnTo>
                      <a:lnTo>
                        <a:pt x="74" y="137"/>
                      </a:lnTo>
                      <a:lnTo>
                        <a:pt x="85" y="100"/>
                      </a:lnTo>
                      <a:lnTo>
                        <a:pt x="96" y="61"/>
                      </a:lnTo>
                      <a:lnTo>
                        <a:pt x="118" y="18"/>
                      </a:lnTo>
                      <a:lnTo>
                        <a:pt x="14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13362" name="Group 18">
                <a:extLst>
                  <a:ext uri="{FF2B5EF4-FFF2-40B4-BE49-F238E27FC236}">
                    <a16:creationId xmlns:a16="http://schemas.microsoft.com/office/drawing/2014/main" id="{8064954A-B040-0634-AAAA-2D9723114DF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714" y="1531"/>
                <a:ext cx="423" cy="1416"/>
                <a:chOff x="2697" y="1508"/>
                <a:chExt cx="423" cy="1416"/>
              </a:xfrm>
            </p:grpSpPr>
            <p:sp>
              <p:nvSpPr>
                <p:cNvPr id="313363" name="Freeform 19">
                  <a:extLst>
                    <a:ext uri="{FF2B5EF4-FFF2-40B4-BE49-F238E27FC236}">
                      <a16:creationId xmlns:a16="http://schemas.microsoft.com/office/drawing/2014/main" id="{AE523B48-FF13-0F4C-6CD1-F741A3A9B71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9" y="1852"/>
                  <a:ext cx="207" cy="606"/>
                </a:xfrm>
                <a:custGeom>
                  <a:avLst/>
                  <a:gdLst>
                    <a:gd name="T0" fmla="*/ 71 w 207"/>
                    <a:gd name="T1" fmla="*/ 52 h 606"/>
                    <a:gd name="T2" fmla="*/ 96 w 207"/>
                    <a:gd name="T3" fmla="*/ 13 h 606"/>
                    <a:gd name="T4" fmla="*/ 122 w 207"/>
                    <a:gd name="T5" fmla="*/ 0 h 606"/>
                    <a:gd name="T6" fmla="*/ 144 w 207"/>
                    <a:gd name="T7" fmla="*/ 7 h 606"/>
                    <a:gd name="T8" fmla="*/ 172 w 207"/>
                    <a:gd name="T9" fmla="*/ 41 h 606"/>
                    <a:gd name="T10" fmla="*/ 194 w 207"/>
                    <a:gd name="T11" fmla="*/ 94 h 606"/>
                    <a:gd name="T12" fmla="*/ 207 w 207"/>
                    <a:gd name="T13" fmla="*/ 163 h 606"/>
                    <a:gd name="T14" fmla="*/ 207 w 207"/>
                    <a:gd name="T15" fmla="*/ 261 h 606"/>
                    <a:gd name="T16" fmla="*/ 196 w 207"/>
                    <a:gd name="T17" fmla="*/ 374 h 606"/>
                    <a:gd name="T18" fmla="*/ 188 w 207"/>
                    <a:gd name="T19" fmla="*/ 489 h 606"/>
                    <a:gd name="T20" fmla="*/ 172 w 207"/>
                    <a:gd name="T21" fmla="*/ 545 h 606"/>
                    <a:gd name="T22" fmla="*/ 155 w 207"/>
                    <a:gd name="T23" fmla="*/ 574 h 606"/>
                    <a:gd name="T24" fmla="*/ 135 w 207"/>
                    <a:gd name="T25" fmla="*/ 595 h 606"/>
                    <a:gd name="T26" fmla="*/ 107 w 207"/>
                    <a:gd name="T27" fmla="*/ 606 h 606"/>
                    <a:gd name="T28" fmla="*/ 57 w 207"/>
                    <a:gd name="T29" fmla="*/ 606 h 606"/>
                    <a:gd name="T30" fmla="*/ 28 w 207"/>
                    <a:gd name="T31" fmla="*/ 595 h 606"/>
                    <a:gd name="T32" fmla="*/ 4 w 207"/>
                    <a:gd name="T33" fmla="*/ 545 h 606"/>
                    <a:gd name="T34" fmla="*/ 0 w 207"/>
                    <a:gd name="T35" fmla="*/ 474 h 606"/>
                    <a:gd name="T36" fmla="*/ 0 w 207"/>
                    <a:gd name="T37" fmla="*/ 385 h 606"/>
                    <a:gd name="T38" fmla="*/ 11 w 207"/>
                    <a:gd name="T39" fmla="*/ 267 h 606"/>
                    <a:gd name="T40" fmla="*/ 26 w 207"/>
                    <a:gd name="T41" fmla="*/ 172 h 606"/>
                    <a:gd name="T42" fmla="*/ 49 w 207"/>
                    <a:gd name="T43" fmla="*/ 89 h 606"/>
                    <a:gd name="T44" fmla="*/ 71 w 207"/>
                    <a:gd name="T45" fmla="*/ 52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06">
                      <a:moveTo>
                        <a:pt x="71" y="52"/>
                      </a:moveTo>
                      <a:lnTo>
                        <a:pt x="96" y="13"/>
                      </a:lnTo>
                      <a:lnTo>
                        <a:pt x="122" y="0"/>
                      </a:lnTo>
                      <a:lnTo>
                        <a:pt x="144" y="7"/>
                      </a:lnTo>
                      <a:lnTo>
                        <a:pt x="172" y="41"/>
                      </a:lnTo>
                      <a:lnTo>
                        <a:pt x="194" y="94"/>
                      </a:lnTo>
                      <a:lnTo>
                        <a:pt x="207" y="163"/>
                      </a:lnTo>
                      <a:lnTo>
                        <a:pt x="207" y="261"/>
                      </a:lnTo>
                      <a:lnTo>
                        <a:pt x="196" y="374"/>
                      </a:lnTo>
                      <a:lnTo>
                        <a:pt x="188" y="489"/>
                      </a:lnTo>
                      <a:lnTo>
                        <a:pt x="172" y="545"/>
                      </a:lnTo>
                      <a:lnTo>
                        <a:pt x="155" y="574"/>
                      </a:lnTo>
                      <a:lnTo>
                        <a:pt x="135" y="595"/>
                      </a:lnTo>
                      <a:lnTo>
                        <a:pt x="107" y="606"/>
                      </a:lnTo>
                      <a:lnTo>
                        <a:pt x="57" y="606"/>
                      </a:lnTo>
                      <a:lnTo>
                        <a:pt x="28" y="595"/>
                      </a:lnTo>
                      <a:lnTo>
                        <a:pt x="4" y="545"/>
                      </a:lnTo>
                      <a:lnTo>
                        <a:pt x="0" y="474"/>
                      </a:lnTo>
                      <a:lnTo>
                        <a:pt x="0" y="385"/>
                      </a:lnTo>
                      <a:lnTo>
                        <a:pt x="11" y="267"/>
                      </a:lnTo>
                      <a:lnTo>
                        <a:pt x="26" y="172"/>
                      </a:lnTo>
                      <a:lnTo>
                        <a:pt x="49" y="89"/>
                      </a:lnTo>
                      <a:lnTo>
                        <a:pt x="71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64" name="Freeform 20">
                  <a:extLst>
                    <a:ext uri="{FF2B5EF4-FFF2-40B4-BE49-F238E27FC236}">
                      <a16:creationId xmlns:a16="http://schemas.microsoft.com/office/drawing/2014/main" id="{CE9B716B-EFB3-3148-A978-073EF9094F2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47" y="1858"/>
                  <a:ext cx="192" cy="532"/>
                </a:xfrm>
                <a:custGeom>
                  <a:avLst/>
                  <a:gdLst>
                    <a:gd name="T0" fmla="*/ 101 w 192"/>
                    <a:gd name="T1" fmla="*/ 43 h 532"/>
                    <a:gd name="T2" fmla="*/ 132 w 192"/>
                    <a:gd name="T3" fmla="*/ 0 h 532"/>
                    <a:gd name="T4" fmla="*/ 172 w 192"/>
                    <a:gd name="T5" fmla="*/ 0 h 532"/>
                    <a:gd name="T6" fmla="*/ 192 w 192"/>
                    <a:gd name="T7" fmla="*/ 33 h 532"/>
                    <a:gd name="T8" fmla="*/ 183 w 192"/>
                    <a:gd name="T9" fmla="*/ 69 h 532"/>
                    <a:gd name="T10" fmla="*/ 159 w 192"/>
                    <a:gd name="T11" fmla="*/ 76 h 532"/>
                    <a:gd name="T12" fmla="*/ 128 w 192"/>
                    <a:gd name="T13" fmla="*/ 94 h 532"/>
                    <a:gd name="T14" fmla="*/ 102 w 192"/>
                    <a:gd name="T15" fmla="*/ 124 h 532"/>
                    <a:gd name="T16" fmla="*/ 84 w 192"/>
                    <a:gd name="T17" fmla="*/ 157 h 532"/>
                    <a:gd name="T18" fmla="*/ 62 w 192"/>
                    <a:gd name="T19" fmla="*/ 217 h 532"/>
                    <a:gd name="T20" fmla="*/ 36 w 192"/>
                    <a:gd name="T21" fmla="*/ 293 h 532"/>
                    <a:gd name="T22" fmla="*/ 28 w 192"/>
                    <a:gd name="T23" fmla="*/ 374 h 532"/>
                    <a:gd name="T24" fmla="*/ 39 w 192"/>
                    <a:gd name="T25" fmla="*/ 428 h 532"/>
                    <a:gd name="T26" fmla="*/ 45 w 192"/>
                    <a:gd name="T27" fmla="*/ 467 h 532"/>
                    <a:gd name="T28" fmla="*/ 58 w 192"/>
                    <a:gd name="T29" fmla="*/ 495 h 532"/>
                    <a:gd name="T30" fmla="*/ 54 w 192"/>
                    <a:gd name="T31" fmla="*/ 523 h 532"/>
                    <a:gd name="T32" fmla="*/ 34 w 192"/>
                    <a:gd name="T33" fmla="*/ 532 h 532"/>
                    <a:gd name="T34" fmla="*/ 17 w 192"/>
                    <a:gd name="T35" fmla="*/ 510 h 532"/>
                    <a:gd name="T36" fmla="*/ 0 w 192"/>
                    <a:gd name="T37" fmla="*/ 478 h 532"/>
                    <a:gd name="T38" fmla="*/ 6 w 192"/>
                    <a:gd name="T39" fmla="*/ 452 h 532"/>
                    <a:gd name="T40" fmla="*/ 10 w 192"/>
                    <a:gd name="T41" fmla="*/ 369 h 532"/>
                    <a:gd name="T42" fmla="*/ 10 w 192"/>
                    <a:gd name="T43" fmla="*/ 308 h 532"/>
                    <a:gd name="T44" fmla="*/ 19 w 192"/>
                    <a:gd name="T45" fmla="*/ 245 h 532"/>
                    <a:gd name="T46" fmla="*/ 39 w 192"/>
                    <a:gd name="T47" fmla="*/ 159 h 532"/>
                    <a:gd name="T48" fmla="*/ 73 w 192"/>
                    <a:gd name="T49" fmla="*/ 93 h 532"/>
                    <a:gd name="T50" fmla="*/ 101 w 192"/>
                    <a:gd name="T51" fmla="*/ 43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92" h="532">
                      <a:moveTo>
                        <a:pt x="101" y="43"/>
                      </a:moveTo>
                      <a:lnTo>
                        <a:pt x="132" y="0"/>
                      </a:lnTo>
                      <a:lnTo>
                        <a:pt x="172" y="0"/>
                      </a:lnTo>
                      <a:lnTo>
                        <a:pt x="192" y="33"/>
                      </a:lnTo>
                      <a:lnTo>
                        <a:pt x="183" y="69"/>
                      </a:lnTo>
                      <a:lnTo>
                        <a:pt x="159" y="76"/>
                      </a:lnTo>
                      <a:lnTo>
                        <a:pt x="128" y="94"/>
                      </a:lnTo>
                      <a:lnTo>
                        <a:pt x="102" y="124"/>
                      </a:lnTo>
                      <a:lnTo>
                        <a:pt x="84" y="157"/>
                      </a:lnTo>
                      <a:lnTo>
                        <a:pt x="62" y="217"/>
                      </a:lnTo>
                      <a:lnTo>
                        <a:pt x="36" y="293"/>
                      </a:lnTo>
                      <a:lnTo>
                        <a:pt x="28" y="374"/>
                      </a:lnTo>
                      <a:lnTo>
                        <a:pt x="39" y="428"/>
                      </a:lnTo>
                      <a:lnTo>
                        <a:pt x="45" y="467"/>
                      </a:lnTo>
                      <a:lnTo>
                        <a:pt x="58" y="495"/>
                      </a:lnTo>
                      <a:lnTo>
                        <a:pt x="54" y="523"/>
                      </a:lnTo>
                      <a:lnTo>
                        <a:pt x="34" y="532"/>
                      </a:lnTo>
                      <a:lnTo>
                        <a:pt x="17" y="510"/>
                      </a:lnTo>
                      <a:lnTo>
                        <a:pt x="0" y="478"/>
                      </a:lnTo>
                      <a:lnTo>
                        <a:pt x="6" y="452"/>
                      </a:lnTo>
                      <a:lnTo>
                        <a:pt x="10" y="369"/>
                      </a:lnTo>
                      <a:lnTo>
                        <a:pt x="10" y="308"/>
                      </a:lnTo>
                      <a:lnTo>
                        <a:pt x="19" y="245"/>
                      </a:lnTo>
                      <a:lnTo>
                        <a:pt x="39" y="159"/>
                      </a:lnTo>
                      <a:lnTo>
                        <a:pt x="73" y="93"/>
                      </a:lnTo>
                      <a:lnTo>
                        <a:pt x="101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65" name="Freeform 21">
                  <a:extLst>
                    <a:ext uri="{FF2B5EF4-FFF2-40B4-BE49-F238E27FC236}">
                      <a16:creationId xmlns:a16="http://schemas.microsoft.com/office/drawing/2014/main" id="{BEBFEC53-9AA8-64C7-736C-00CEB2870C3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97" y="2329"/>
                  <a:ext cx="214" cy="547"/>
                </a:xfrm>
                <a:custGeom>
                  <a:avLst/>
                  <a:gdLst>
                    <a:gd name="T0" fmla="*/ 180 w 214"/>
                    <a:gd name="T1" fmla="*/ 0 h 547"/>
                    <a:gd name="T2" fmla="*/ 214 w 214"/>
                    <a:gd name="T3" fmla="*/ 28 h 547"/>
                    <a:gd name="T4" fmla="*/ 213 w 214"/>
                    <a:gd name="T5" fmla="*/ 75 h 547"/>
                    <a:gd name="T6" fmla="*/ 198 w 214"/>
                    <a:gd name="T7" fmla="*/ 117 h 547"/>
                    <a:gd name="T8" fmla="*/ 178 w 214"/>
                    <a:gd name="T9" fmla="*/ 197 h 547"/>
                    <a:gd name="T10" fmla="*/ 163 w 214"/>
                    <a:gd name="T11" fmla="*/ 279 h 547"/>
                    <a:gd name="T12" fmla="*/ 163 w 214"/>
                    <a:gd name="T13" fmla="*/ 342 h 547"/>
                    <a:gd name="T14" fmla="*/ 169 w 214"/>
                    <a:gd name="T15" fmla="*/ 425 h 547"/>
                    <a:gd name="T16" fmla="*/ 180 w 214"/>
                    <a:gd name="T17" fmla="*/ 473 h 547"/>
                    <a:gd name="T18" fmla="*/ 198 w 214"/>
                    <a:gd name="T19" fmla="*/ 496 h 547"/>
                    <a:gd name="T20" fmla="*/ 198 w 214"/>
                    <a:gd name="T21" fmla="*/ 525 h 547"/>
                    <a:gd name="T22" fmla="*/ 169 w 214"/>
                    <a:gd name="T23" fmla="*/ 531 h 547"/>
                    <a:gd name="T24" fmla="*/ 130 w 214"/>
                    <a:gd name="T25" fmla="*/ 542 h 547"/>
                    <a:gd name="T26" fmla="*/ 80 w 214"/>
                    <a:gd name="T27" fmla="*/ 547 h 547"/>
                    <a:gd name="T28" fmla="*/ 19 w 214"/>
                    <a:gd name="T29" fmla="*/ 547 h 547"/>
                    <a:gd name="T30" fmla="*/ 0 w 214"/>
                    <a:gd name="T31" fmla="*/ 531 h 547"/>
                    <a:gd name="T32" fmla="*/ 13 w 214"/>
                    <a:gd name="T33" fmla="*/ 512 h 547"/>
                    <a:gd name="T34" fmla="*/ 67 w 214"/>
                    <a:gd name="T35" fmla="*/ 514 h 547"/>
                    <a:gd name="T36" fmla="*/ 102 w 214"/>
                    <a:gd name="T37" fmla="*/ 514 h 547"/>
                    <a:gd name="T38" fmla="*/ 147 w 214"/>
                    <a:gd name="T39" fmla="*/ 507 h 547"/>
                    <a:gd name="T40" fmla="*/ 158 w 214"/>
                    <a:gd name="T41" fmla="*/ 492 h 547"/>
                    <a:gd name="T42" fmla="*/ 152 w 214"/>
                    <a:gd name="T43" fmla="*/ 453 h 547"/>
                    <a:gd name="T44" fmla="*/ 136 w 214"/>
                    <a:gd name="T45" fmla="*/ 379 h 547"/>
                    <a:gd name="T46" fmla="*/ 136 w 214"/>
                    <a:gd name="T47" fmla="*/ 303 h 547"/>
                    <a:gd name="T48" fmla="*/ 141 w 214"/>
                    <a:gd name="T49" fmla="*/ 208 h 547"/>
                    <a:gd name="T50" fmla="*/ 147 w 214"/>
                    <a:gd name="T51" fmla="*/ 112 h 547"/>
                    <a:gd name="T52" fmla="*/ 162 w 214"/>
                    <a:gd name="T53" fmla="*/ 39 h 547"/>
                    <a:gd name="T54" fmla="*/ 175 w 214"/>
                    <a:gd name="T55" fmla="*/ 13 h 547"/>
                    <a:gd name="T56" fmla="*/ 180 w 214"/>
                    <a:gd name="T57" fmla="*/ 0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14" h="547">
                      <a:moveTo>
                        <a:pt x="180" y="0"/>
                      </a:moveTo>
                      <a:lnTo>
                        <a:pt x="214" y="28"/>
                      </a:lnTo>
                      <a:lnTo>
                        <a:pt x="213" y="75"/>
                      </a:lnTo>
                      <a:lnTo>
                        <a:pt x="198" y="117"/>
                      </a:lnTo>
                      <a:lnTo>
                        <a:pt x="178" y="197"/>
                      </a:lnTo>
                      <a:lnTo>
                        <a:pt x="163" y="279"/>
                      </a:lnTo>
                      <a:lnTo>
                        <a:pt x="163" y="342"/>
                      </a:lnTo>
                      <a:lnTo>
                        <a:pt x="169" y="425"/>
                      </a:lnTo>
                      <a:lnTo>
                        <a:pt x="180" y="473"/>
                      </a:lnTo>
                      <a:lnTo>
                        <a:pt x="198" y="496"/>
                      </a:lnTo>
                      <a:lnTo>
                        <a:pt x="198" y="525"/>
                      </a:lnTo>
                      <a:lnTo>
                        <a:pt x="169" y="531"/>
                      </a:lnTo>
                      <a:lnTo>
                        <a:pt x="130" y="542"/>
                      </a:lnTo>
                      <a:lnTo>
                        <a:pt x="80" y="547"/>
                      </a:lnTo>
                      <a:lnTo>
                        <a:pt x="19" y="547"/>
                      </a:lnTo>
                      <a:lnTo>
                        <a:pt x="0" y="531"/>
                      </a:lnTo>
                      <a:lnTo>
                        <a:pt x="13" y="512"/>
                      </a:lnTo>
                      <a:lnTo>
                        <a:pt x="67" y="514"/>
                      </a:lnTo>
                      <a:lnTo>
                        <a:pt x="102" y="514"/>
                      </a:lnTo>
                      <a:lnTo>
                        <a:pt x="147" y="507"/>
                      </a:lnTo>
                      <a:lnTo>
                        <a:pt x="158" y="492"/>
                      </a:lnTo>
                      <a:lnTo>
                        <a:pt x="152" y="453"/>
                      </a:lnTo>
                      <a:lnTo>
                        <a:pt x="136" y="379"/>
                      </a:lnTo>
                      <a:lnTo>
                        <a:pt x="136" y="303"/>
                      </a:lnTo>
                      <a:lnTo>
                        <a:pt x="141" y="208"/>
                      </a:lnTo>
                      <a:lnTo>
                        <a:pt x="147" y="112"/>
                      </a:lnTo>
                      <a:lnTo>
                        <a:pt x="162" y="39"/>
                      </a:lnTo>
                      <a:lnTo>
                        <a:pt x="175" y="13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66" name="Freeform 22">
                  <a:extLst>
                    <a:ext uri="{FF2B5EF4-FFF2-40B4-BE49-F238E27FC236}">
                      <a16:creationId xmlns:a16="http://schemas.microsoft.com/office/drawing/2014/main" id="{7043CE39-41CB-6F5D-4A1A-9ECD6AAC459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77" y="2342"/>
                  <a:ext cx="149" cy="582"/>
                </a:xfrm>
                <a:custGeom>
                  <a:avLst/>
                  <a:gdLst>
                    <a:gd name="T0" fmla="*/ 101 w 149"/>
                    <a:gd name="T1" fmla="*/ 11 h 582"/>
                    <a:gd name="T2" fmla="*/ 68 w 149"/>
                    <a:gd name="T3" fmla="*/ 0 h 582"/>
                    <a:gd name="T4" fmla="*/ 49 w 149"/>
                    <a:gd name="T5" fmla="*/ 26 h 582"/>
                    <a:gd name="T6" fmla="*/ 45 w 149"/>
                    <a:gd name="T7" fmla="*/ 67 h 582"/>
                    <a:gd name="T8" fmla="*/ 57 w 149"/>
                    <a:gd name="T9" fmla="*/ 104 h 582"/>
                    <a:gd name="T10" fmla="*/ 73 w 149"/>
                    <a:gd name="T11" fmla="*/ 143 h 582"/>
                    <a:gd name="T12" fmla="*/ 88 w 149"/>
                    <a:gd name="T13" fmla="*/ 204 h 582"/>
                    <a:gd name="T14" fmla="*/ 90 w 149"/>
                    <a:gd name="T15" fmla="*/ 265 h 582"/>
                    <a:gd name="T16" fmla="*/ 90 w 149"/>
                    <a:gd name="T17" fmla="*/ 328 h 582"/>
                    <a:gd name="T18" fmla="*/ 94 w 149"/>
                    <a:gd name="T19" fmla="*/ 460 h 582"/>
                    <a:gd name="T20" fmla="*/ 99 w 149"/>
                    <a:gd name="T21" fmla="*/ 495 h 582"/>
                    <a:gd name="T22" fmla="*/ 51 w 149"/>
                    <a:gd name="T23" fmla="*/ 515 h 582"/>
                    <a:gd name="T24" fmla="*/ 16 w 149"/>
                    <a:gd name="T25" fmla="*/ 550 h 582"/>
                    <a:gd name="T26" fmla="*/ 0 w 149"/>
                    <a:gd name="T27" fmla="*/ 565 h 582"/>
                    <a:gd name="T28" fmla="*/ 10 w 149"/>
                    <a:gd name="T29" fmla="*/ 576 h 582"/>
                    <a:gd name="T30" fmla="*/ 57 w 149"/>
                    <a:gd name="T31" fmla="*/ 582 h 582"/>
                    <a:gd name="T32" fmla="*/ 68 w 149"/>
                    <a:gd name="T33" fmla="*/ 549 h 582"/>
                    <a:gd name="T34" fmla="*/ 106 w 149"/>
                    <a:gd name="T35" fmla="*/ 517 h 582"/>
                    <a:gd name="T36" fmla="*/ 140 w 149"/>
                    <a:gd name="T37" fmla="*/ 499 h 582"/>
                    <a:gd name="T38" fmla="*/ 149 w 149"/>
                    <a:gd name="T39" fmla="*/ 484 h 582"/>
                    <a:gd name="T40" fmla="*/ 134 w 149"/>
                    <a:gd name="T41" fmla="*/ 471 h 582"/>
                    <a:gd name="T42" fmla="*/ 121 w 149"/>
                    <a:gd name="T43" fmla="*/ 445 h 582"/>
                    <a:gd name="T44" fmla="*/ 121 w 149"/>
                    <a:gd name="T45" fmla="*/ 384 h 582"/>
                    <a:gd name="T46" fmla="*/ 116 w 149"/>
                    <a:gd name="T47" fmla="*/ 272 h 582"/>
                    <a:gd name="T48" fmla="*/ 112 w 149"/>
                    <a:gd name="T49" fmla="*/ 183 h 582"/>
                    <a:gd name="T50" fmla="*/ 112 w 149"/>
                    <a:gd name="T51" fmla="*/ 111 h 582"/>
                    <a:gd name="T52" fmla="*/ 112 w 149"/>
                    <a:gd name="T53" fmla="*/ 43 h 582"/>
                    <a:gd name="T54" fmla="*/ 101 w 149"/>
                    <a:gd name="T55" fmla="*/ 1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9" h="582">
                      <a:moveTo>
                        <a:pt x="101" y="11"/>
                      </a:moveTo>
                      <a:lnTo>
                        <a:pt x="68" y="0"/>
                      </a:lnTo>
                      <a:lnTo>
                        <a:pt x="49" y="26"/>
                      </a:lnTo>
                      <a:lnTo>
                        <a:pt x="45" y="67"/>
                      </a:lnTo>
                      <a:lnTo>
                        <a:pt x="57" y="104"/>
                      </a:lnTo>
                      <a:lnTo>
                        <a:pt x="73" y="143"/>
                      </a:lnTo>
                      <a:lnTo>
                        <a:pt x="88" y="204"/>
                      </a:lnTo>
                      <a:lnTo>
                        <a:pt x="90" y="265"/>
                      </a:lnTo>
                      <a:lnTo>
                        <a:pt x="90" y="328"/>
                      </a:lnTo>
                      <a:lnTo>
                        <a:pt x="94" y="460"/>
                      </a:lnTo>
                      <a:lnTo>
                        <a:pt x="99" y="495"/>
                      </a:lnTo>
                      <a:lnTo>
                        <a:pt x="51" y="515"/>
                      </a:lnTo>
                      <a:lnTo>
                        <a:pt x="16" y="550"/>
                      </a:lnTo>
                      <a:lnTo>
                        <a:pt x="0" y="565"/>
                      </a:lnTo>
                      <a:lnTo>
                        <a:pt x="10" y="576"/>
                      </a:lnTo>
                      <a:lnTo>
                        <a:pt x="57" y="582"/>
                      </a:lnTo>
                      <a:lnTo>
                        <a:pt x="68" y="549"/>
                      </a:lnTo>
                      <a:lnTo>
                        <a:pt x="106" y="517"/>
                      </a:lnTo>
                      <a:lnTo>
                        <a:pt x="140" y="499"/>
                      </a:lnTo>
                      <a:lnTo>
                        <a:pt x="149" y="484"/>
                      </a:lnTo>
                      <a:lnTo>
                        <a:pt x="134" y="471"/>
                      </a:lnTo>
                      <a:lnTo>
                        <a:pt x="121" y="445"/>
                      </a:lnTo>
                      <a:lnTo>
                        <a:pt x="121" y="384"/>
                      </a:lnTo>
                      <a:lnTo>
                        <a:pt x="116" y="272"/>
                      </a:lnTo>
                      <a:lnTo>
                        <a:pt x="112" y="183"/>
                      </a:lnTo>
                      <a:lnTo>
                        <a:pt x="112" y="111"/>
                      </a:lnTo>
                      <a:lnTo>
                        <a:pt x="112" y="43"/>
                      </a:lnTo>
                      <a:lnTo>
                        <a:pt x="101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67" name="Freeform 23">
                  <a:extLst>
                    <a:ext uri="{FF2B5EF4-FFF2-40B4-BE49-F238E27FC236}">
                      <a16:creationId xmlns:a16="http://schemas.microsoft.com/office/drawing/2014/main" id="{1BB2A55B-B6B9-9C9B-41F8-25144FBE9EF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5" y="1508"/>
                  <a:ext cx="285" cy="322"/>
                </a:xfrm>
                <a:custGeom>
                  <a:avLst/>
                  <a:gdLst>
                    <a:gd name="T0" fmla="*/ 266 w 285"/>
                    <a:gd name="T1" fmla="*/ 183 h 322"/>
                    <a:gd name="T2" fmla="*/ 275 w 285"/>
                    <a:gd name="T3" fmla="*/ 146 h 322"/>
                    <a:gd name="T4" fmla="*/ 285 w 285"/>
                    <a:gd name="T5" fmla="*/ 94 h 322"/>
                    <a:gd name="T6" fmla="*/ 262 w 285"/>
                    <a:gd name="T7" fmla="*/ 44 h 322"/>
                    <a:gd name="T8" fmla="*/ 217 w 285"/>
                    <a:gd name="T9" fmla="*/ 0 h 322"/>
                    <a:gd name="T10" fmla="*/ 179 w 285"/>
                    <a:gd name="T11" fmla="*/ 4 h 322"/>
                    <a:gd name="T12" fmla="*/ 147 w 285"/>
                    <a:gd name="T13" fmla="*/ 28 h 322"/>
                    <a:gd name="T14" fmla="*/ 108 w 285"/>
                    <a:gd name="T15" fmla="*/ 75 h 322"/>
                    <a:gd name="T16" fmla="*/ 86 w 285"/>
                    <a:gd name="T17" fmla="*/ 127 h 322"/>
                    <a:gd name="T18" fmla="*/ 60 w 285"/>
                    <a:gd name="T19" fmla="*/ 145 h 322"/>
                    <a:gd name="T20" fmla="*/ 18 w 285"/>
                    <a:gd name="T21" fmla="*/ 158 h 322"/>
                    <a:gd name="T22" fmla="*/ 0 w 285"/>
                    <a:gd name="T23" fmla="*/ 179 h 322"/>
                    <a:gd name="T24" fmla="*/ 9 w 285"/>
                    <a:gd name="T25" fmla="*/ 189 h 322"/>
                    <a:gd name="T26" fmla="*/ 49 w 285"/>
                    <a:gd name="T27" fmla="*/ 177 h 322"/>
                    <a:gd name="T28" fmla="*/ 72 w 285"/>
                    <a:gd name="T29" fmla="*/ 176 h 322"/>
                    <a:gd name="T30" fmla="*/ 68 w 285"/>
                    <a:gd name="T31" fmla="*/ 224 h 322"/>
                    <a:gd name="T32" fmla="*/ 76 w 285"/>
                    <a:gd name="T33" fmla="*/ 274 h 322"/>
                    <a:gd name="T34" fmla="*/ 92 w 285"/>
                    <a:gd name="T35" fmla="*/ 303 h 322"/>
                    <a:gd name="T36" fmla="*/ 115 w 285"/>
                    <a:gd name="T37" fmla="*/ 322 h 322"/>
                    <a:gd name="T38" fmla="*/ 170 w 285"/>
                    <a:gd name="T39" fmla="*/ 306 h 322"/>
                    <a:gd name="T40" fmla="*/ 221 w 285"/>
                    <a:gd name="T41" fmla="*/ 274 h 322"/>
                    <a:gd name="T42" fmla="*/ 250 w 285"/>
                    <a:gd name="T43" fmla="*/ 233 h 322"/>
                    <a:gd name="T44" fmla="*/ 266 w 285"/>
                    <a:gd name="T45" fmla="*/ 183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5" h="322">
                      <a:moveTo>
                        <a:pt x="266" y="183"/>
                      </a:moveTo>
                      <a:lnTo>
                        <a:pt x="275" y="146"/>
                      </a:lnTo>
                      <a:lnTo>
                        <a:pt x="285" y="94"/>
                      </a:lnTo>
                      <a:lnTo>
                        <a:pt x="262" y="44"/>
                      </a:lnTo>
                      <a:lnTo>
                        <a:pt x="217" y="0"/>
                      </a:lnTo>
                      <a:lnTo>
                        <a:pt x="179" y="4"/>
                      </a:lnTo>
                      <a:lnTo>
                        <a:pt x="147" y="28"/>
                      </a:lnTo>
                      <a:lnTo>
                        <a:pt x="108" y="75"/>
                      </a:lnTo>
                      <a:lnTo>
                        <a:pt x="86" y="127"/>
                      </a:lnTo>
                      <a:lnTo>
                        <a:pt x="60" y="145"/>
                      </a:lnTo>
                      <a:lnTo>
                        <a:pt x="18" y="158"/>
                      </a:lnTo>
                      <a:lnTo>
                        <a:pt x="0" y="179"/>
                      </a:lnTo>
                      <a:lnTo>
                        <a:pt x="9" y="189"/>
                      </a:lnTo>
                      <a:lnTo>
                        <a:pt x="49" y="177"/>
                      </a:lnTo>
                      <a:lnTo>
                        <a:pt x="72" y="176"/>
                      </a:lnTo>
                      <a:lnTo>
                        <a:pt x="68" y="224"/>
                      </a:lnTo>
                      <a:lnTo>
                        <a:pt x="76" y="274"/>
                      </a:lnTo>
                      <a:lnTo>
                        <a:pt x="92" y="303"/>
                      </a:lnTo>
                      <a:lnTo>
                        <a:pt x="115" y="322"/>
                      </a:lnTo>
                      <a:lnTo>
                        <a:pt x="170" y="306"/>
                      </a:lnTo>
                      <a:lnTo>
                        <a:pt x="221" y="274"/>
                      </a:lnTo>
                      <a:lnTo>
                        <a:pt x="250" y="233"/>
                      </a:lnTo>
                      <a:lnTo>
                        <a:pt x="266" y="1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13368" name="Group 24">
                <a:extLst>
                  <a:ext uri="{FF2B5EF4-FFF2-40B4-BE49-F238E27FC236}">
                    <a16:creationId xmlns:a16="http://schemas.microsoft.com/office/drawing/2014/main" id="{856C0FB1-0F76-C5C4-D7FC-A71DEA419BE2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165" y="1463"/>
                <a:ext cx="351" cy="1456"/>
                <a:chOff x="2148" y="1440"/>
                <a:chExt cx="351" cy="1456"/>
              </a:xfrm>
            </p:grpSpPr>
            <p:sp>
              <p:nvSpPr>
                <p:cNvPr id="313369" name="Freeform 25">
                  <a:extLst>
                    <a:ext uri="{FF2B5EF4-FFF2-40B4-BE49-F238E27FC236}">
                      <a16:creationId xmlns:a16="http://schemas.microsoft.com/office/drawing/2014/main" id="{6B665743-1CB1-BE79-E991-42730348CCB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91" y="1775"/>
                  <a:ext cx="207" cy="634"/>
                </a:xfrm>
                <a:custGeom>
                  <a:avLst/>
                  <a:gdLst>
                    <a:gd name="T0" fmla="*/ 34 w 207"/>
                    <a:gd name="T1" fmla="*/ 48 h 634"/>
                    <a:gd name="T2" fmla="*/ 50 w 207"/>
                    <a:gd name="T3" fmla="*/ 17 h 634"/>
                    <a:gd name="T4" fmla="*/ 78 w 207"/>
                    <a:gd name="T5" fmla="*/ 0 h 634"/>
                    <a:gd name="T6" fmla="*/ 108 w 207"/>
                    <a:gd name="T7" fmla="*/ 0 h 634"/>
                    <a:gd name="T8" fmla="*/ 161 w 207"/>
                    <a:gd name="T9" fmla="*/ 11 h 634"/>
                    <a:gd name="T10" fmla="*/ 174 w 207"/>
                    <a:gd name="T11" fmla="*/ 61 h 634"/>
                    <a:gd name="T12" fmla="*/ 195 w 207"/>
                    <a:gd name="T13" fmla="*/ 165 h 634"/>
                    <a:gd name="T14" fmla="*/ 202 w 207"/>
                    <a:gd name="T15" fmla="*/ 250 h 634"/>
                    <a:gd name="T16" fmla="*/ 207 w 207"/>
                    <a:gd name="T17" fmla="*/ 334 h 634"/>
                    <a:gd name="T18" fmla="*/ 207 w 207"/>
                    <a:gd name="T19" fmla="*/ 456 h 634"/>
                    <a:gd name="T20" fmla="*/ 195 w 207"/>
                    <a:gd name="T21" fmla="*/ 567 h 634"/>
                    <a:gd name="T22" fmla="*/ 172 w 207"/>
                    <a:gd name="T23" fmla="*/ 628 h 634"/>
                    <a:gd name="T24" fmla="*/ 134 w 207"/>
                    <a:gd name="T25" fmla="*/ 634 h 634"/>
                    <a:gd name="T26" fmla="*/ 52 w 207"/>
                    <a:gd name="T27" fmla="*/ 634 h 634"/>
                    <a:gd name="T28" fmla="*/ 13 w 207"/>
                    <a:gd name="T29" fmla="*/ 601 h 634"/>
                    <a:gd name="T30" fmla="*/ 0 w 207"/>
                    <a:gd name="T31" fmla="*/ 523 h 634"/>
                    <a:gd name="T32" fmla="*/ 6 w 207"/>
                    <a:gd name="T33" fmla="*/ 421 h 634"/>
                    <a:gd name="T34" fmla="*/ 13 w 207"/>
                    <a:gd name="T35" fmla="*/ 339 h 634"/>
                    <a:gd name="T36" fmla="*/ 36 w 207"/>
                    <a:gd name="T37" fmla="*/ 289 h 634"/>
                    <a:gd name="T38" fmla="*/ 36 w 207"/>
                    <a:gd name="T39" fmla="*/ 217 h 634"/>
                    <a:gd name="T40" fmla="*/ 36 w 207"/>
                    <a:gd name="T41" fmla="*/ 139 h 634"/>
                    <a:gd name="T42" fmla="*/ 30 w 207"/>
                    <a:gd name="T43" fmla="*/ 82 h 634"/>
                    <a:gd name="T44" fmla="*/ 34 w 207"/>
                    <a:gd name="T45" fmla="*/ 48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34">
                      <a:moveTo>
                        <a:pt x="34" y="48"/>
                      </a:moveTo>
                      <a:lnTo>
                        <a:pt x="50" y="17"/>
                      </a:lnTo>
                      <a:lnTo>
                        <a:pt x="78" y="0"/>
                      </a:lnTo>
                      <a:lnTo>
                        <a:pt x="108" y="0"/>
                      </a:lnTo>
                      <a:lnTo>
                        <a:pt x="161" y="11"/>
                      </a:lnTo>
                      <a:lnTo>
                        <a:pt x="174" y="61"/>
                      </a:lnTo>
                      <a:lnTo>
                        <a:pt x="195" y="165"/>
                      </a:lnTo>
                      <a:lnTo>
                        <a:pt x="202" y="250"/>
                      </a:lnTo>
                      <a:lnTo>
                        <a:pt x="207" y="334"/>
                      </a:lnTo>
                      <a:lnTo>
                        <a:pt x="207" y="456"/>
                      </a:lnTo>
                      <a:lnTo>
                        <a:pt x="195" y="567"/>
                      </a:lnTo>
                      <a:lnTo>
                        <a:pt x="172" y="628"/>
                      </a:lnTo>
                      <a:lnTo>
                        <a:pt x="134" y="634"/>
                      </a:lnTo>
                      <a:lnTo>
                        <a:pt x="52" y="634"/>
                      </a:lnTo>
                      <a:lnTo>
                        <a:pt x="13" y="601"/>
                      </a:lnTo>
                      <a:lnTo>
                        <a:pt x="0" y="523"/>
                      </a:lnTo>
                      <a:lnTo>
                        <a:pt x="6" y="421"/>
                      </a:lnTo>
                      <a:lnTo>
                        <a:pt x="13" y="339"/>
                      </a:lnTo>
                      <a:lnTo>
                        <a:pt x="36" y="289"/>
                      </a:lnTo>
                      <a:lnTo>
                        <a:pt x="36" y="217"/>
                      </a:lnTo>
                      <a:lnTo>
                        <a:pt x="36" y="139"/>
                      </a:lnTo>
                      <a:lnTo>
                        <a:pt x="30" y="82"/>
                      </a:lnTo>
                      <a:lnTo>
                        <a:pt x="34" y="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70" name="Freeform 26">
                  <a:extLst>
                    <a:ext uri="{FF2B5EF4-FFF2-40B4-BE49-F238E27FC236}">
                      <a16:creationId xmlns:a16="http://schemas.microsoft.com/office/drawing/2014/main" id="{A8834FFE-67A7-9E5E-2342-434BCF75D8A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77" y="2313"/>
                  <a:ext cx="222" cy="583"/>
                </a:xfrm>
                <a:custGeom>
                  <a:avLst/>
                  <a:gdLst>
                    <a:gd name="T0" fmla="*/ 139 w 222"/>
                    <a:gd name="T1" fmla="*/ 0 h 583"/>
                    <a:gd name="T2" fmla="*/ 172 w 222"/>
                    <a:gd name="T3" fmla="*/ 23 h 583"/>
                    <a:gd name="T4" fmla="*/ 183 w 222"/>
                    <a:gd name="T5" fmla="*/ 58 h 583"/>
                    <a:gd name="T6" fmla="*/ 187 w 222"/>
                    <a:gd name="T7" fmla="*/ 139 h 583"/>
                    <a:gd name="T8" fmla="*/ 194 w 222"/>
                    <a:gd name="T9" fmla="*/ 217 h 583"/>
                    <a:gd name="T10" fmla="*/ 203 w 222"/>
                    <a:gd name="T11" fmla="*/ 308 h 583"/>
                    <a:gd name="T12" fmla="*/ 209 w 222"/>
                    <a:gd name="T13" fmla="*/ 400 h 583"/>
                    <a:gd name="T14" fmla="*/ 211 w 222"/>
                    <a:gd name="T15" fmla="*/ 461 h 583"/>
                    <a:gd name="T16" fmla="*/ 220 w 222"/>
                    <a:gd name="T17" fmla="*/ 495 h 583"/>
                    <a:gd name="T18" fmla="*/ 222 w 222"/>
                    <a:gd name="T19" fmla="*/ 511 h 583"/>
                    <a:gd name="T20" fmla="*/ 209 w 222"/>
                    <a:gd name="T21" fmla="*/ 524 h 583"/>
                    <a:gd name="T22" fmla="*/ 178 w 222"/>
                    <a:gd name="T23" fmla="*/ 530 h 583"/>
                    <a:gd name="T24" fmla="*/ 128 w 222"/>
                    <a:gd name="T25" fmla="*/ 541 h 583"/>
                    <a:gd name="T26" fmla="*/ 78 w 222"/>
                    <a:gd name="T27" fmla="*/ 567 h 583"/>
                    <a:gd name="T28" fmla="*/ 39 w 222"/>
                    <a:gd name="T29" fmla="*/ 583 h 583"/>
                    <a:gd name="T30" fmla="*/ 17 w 222"/>
                    <a:gd name="T31" fmla="*/ 572 h 583"/>
                    <a:gd name="T32" fmla="*/ 0 w 222"/>
                    <a:gd name="T33" fmla="*/ 545 h 583"/>
                    <a:gd name="T34" fmla="*/ 20 w 222"/>
                    <a:gd name="T35" fmla="*/ 530 h 583"/>
                    <a:gd name="T36" fmla="*/ 81 w 222"/>
                    <a:gd name="T37" fmla="*/ 519 h 583"/>
                    <a:gd name="T38" fmla="*/ 150 w 222"/>
                    <a:gd name="T39" fmla="*/ 511 h 583"/>
                    <a:gd name="T40" fmla="*/ 181 w 222"/>
                    <a:gd name="T41" fmla="*/ 511 h 583"/>
                    <a:gd name="T42" fmla="*/ 189 w 222"/>
                    <a:gd name="T43" fmla="*/ 491 h 583"/>
                    <a:gd name="T44" fmla="*/ 187 w 222"/>
                    <a:gd name="T45" fmla="*/ 434 h 583"/>
                    <a:gd name="T46" fmla="*/ 178 w 222"/>
                    <a:gd name="T47" fmla="*/ 345 h 583"/>
                    <a:gd name="T48" fmla="*/ 165 w 222"/>
                    <a:gd name="T49" fmla="*/ 252 h 583"/>
                    <a:gd name="T50" fmla="*/ 154 w 222"/>
                    <a:gd name="T51" fmla="*/ 158 h 583"/>
                    <a:gd name="T52" fmla="*/ 122 w 222"/>
                    <a:gd name="T53" fmla="*/ 86 h 583"/>
                    <a:gd name="T54" fmla="*/ 105 w 222"/>
                    <a:gd name="T55" fmla="*/ 30 h 583"/>
                    <a:gd name="T56" fmla="*/ 117 w 222"/>
                    <a:gd name="T57" fmla="*/ 12 h 583"/>
                    <a:gd name="T58" fmla="*/ 139 w 222"/>
                    <a:gd name="T59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2" h="583">
                      <a:moveTo>
                        <a:pt x="139" y="0"/>
                      </a:moveTo>
                      <a:lnTo>
                        <a:pt x="172" y="23"/>
                      </a:lnTo>
                      <a:lnTo>
                        <a:pt x="183" y="58"/>
                      </a:lnTo>
                      <a:lnTo>
                        <a:pt x="187" y="139"/>
                      </a:lnTo>
                      <a:lnTo>
                        <a:pt x="194" y="217"/>
                      </a:lnTo>
                      <a:lnTo>
                        <a:pt x="203" y="308"/>
                      </a:lnTo>
                      <a:lnTo>
                        <a:pt x="209" y="400"/>
                      </a:lnTo>
                      <a:lnTo>
                        <a:pt x="211" y="461"/>
                      </a:lnTo>
                      <a:lnTo>
                        <a:pt x="220" y="495"/>
                      </a:lnTo>
                      <a:lnTo>
                        <a:pt x="222" y="511"/>
                      </a:lnTo>
                      <a:lnTo>
                        <a:pt x="209" y="524"/>
                      </a:lnTo>
                      <a:lnTo>
                        <a:pt x="178" y="530"/>
                      </a:lnTo>
                      <a:lnTo>
                        <a:pt x="128" y="541"/>
                      </a:lnTo>
                      <a:lnTo>
                        <a:pt x="78" y="567"/>
                      </a:lnTo>
                      <a:lnTo>
                        <a:pt x="39" y="583"/>
                      </a:lnTo>
                      <a:lnTo>
                        <a:pt x="17" y="572"/>
                      </a:lnTo>
                      <a:lnTo>
                        <a:pt x="0" y="545"/>
                      </a:lnTo>
                      <a:lnTo>
                        <a:pt x="20" y="530"/>
                      </a:lnTo>
                      <a:lnTo>
                        <a:pt x="81" y="519"/>
                      </a:lnTo>
                      <a:lnTo>
                        <a:pt x="150" y="511"/>
                      </a:lnTo>
                      <a:lnTo>
                        <a:pt x="181" y="511"/>
                      </a:lnTo>
                      <a:lnTo>
                        <a:pt x="189" y="491"/>
                      </a:lnTo>
                      <a:lnTo>
                        <a:pt x="187" y="434"/>
                      </a:lnTo>
                      <a:lnTo>
                        <a:pt x="178" y="345"/>
                      </a:lnTo>
                      <a:lnTo>
                        <a:pt x="165" y="252"/>
                      </a:lnTo>
                      <a:lnTo>
                        <a:pt x="154" y="158"/>
                      </a:lnTo>
                      <a:lnTo>
                        <a:pt x="122" y="86"/>
                      </a:lnTo>
                      <a:lnTo>
                        <a:pt x="105" y="30"/>
                      </a:lnTo>
                      <a:lnTo>
                        <a:pt x="117" y="12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71" name="Freeform 27">
                  <a:extLst>
                    <a:ext uri="{FF2B5EF4-FFF2-40B4-BE49-F238E27FC236}">
                      <a16:creationId xmlns:a16="http://schemas.microsoft.com/office/drawing/2014/main" id="{9DBF3B7F-38EE-F7B0-BCD0-94113F32CB3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48" y="2327"/>
                  <a:ext cx="228" cy="516"/>
                </a:xfrm>
                <a:custGeom>
                  <a:avLst/>
                  <a:gdLst>
                    <a:gd name="T0" fmla="*/ 145 w 228"/>
                    <a:gd name="T1" fmla="*/ 109 h 516"/>
                    <a:gd name="T2" fmla="*/ 156 w 228"/>
                    <a:gd name="T3" fmla="*/ 44 h 516"/>
                    <a:gd name="T4" fmla="*/ 191 w 228"/>
                    <a:gd name="T5" fmla="*/ 0 h 516"/>
                    <a:gd name="T6" fmla="*/ 211 w 228"/>
                    <a:gd name="T7" fmla="*/ 11 h 516"/>
                    <a:gd name="T8" fmla="*/ 228 w 228"/>
                    <a:gd name="T9" fmla="*/ 39 h 516"/>
                    <a:gd name="T10" fmla="*/ 219 w 228"/>
                    <a:gd name="T11" fmla="*/ 70 h 516"/>
                    <a:gd name="T12" fmla="*/ 202 w 228"/>
                    <a:gd name="T13" fmla="*/ 87 h 516"/>
                    <a:gd name="T14" fmla="*/ 185 w 228"/>
                    <a:gd name="T15" fmla="*/ 142 h 516"/>
                    <a:gd name="T16" fmla="*/ 178 w 228"/>
                    <a:gd name="T17" fmla="*/ 194 h 516"/>
                    <a:gd name="T18" fmla="*/ 178 w 228"/>
                    <a:gd name="T19" fmla="*/ 264 h 516"/>
                    <a:gd name="T20" fmla="*/ 174 w 228"/>
                    <a:gd name="T21" fmla="*/ 325 h 516"/>
                    <a:gd name="T22" fmla="*/ 178 w 228"/>
                    <a:gd name="T23" fmla="*/ 403 h 516"/>
                    <a:gd name="T24" fmla="*/ 185 w 228"/>
                    <a:gd name="T25" fmla="*/ 447 h 516"/>
                    <a:gd name="T26" fmla="*/ 189 w 228"/>
                    <a:gd name="T27" fmla="*/ 466 h 516"/>
                    <a:gd name="T28" fmla="*/ 180 w 228"/>
                    <a:gd name="T29" fmla="*/ 477 h 516"/>
                    <a:gd name="T30" fmla="*/ 152 w 228"/>
                    <a:gd name="T31" fmla="*/ 481 h 516"/>
                    <a:gd name="T32" fmla="*/ 102 w 228"/>
                    <a:gd name="T33" fmla="*/ 488 h 516"/>
                    <a:gd name="T34" fmla="*/ 57 w 228"/>
                    <a:gd name="T35" fmla="*/ 510 h 516"/>
                    <a:gd name="T36" fmla="*/ 35 w 228"/>
                    <a:gd name="T37" fmla="*/ 516 h 516"/>
                    <a:gd name="T38" fmla="*/ 0 w 228"/>
                    <a:gd name="T39" fmla="*/ 494 h 516"/>
                    <a:gd name="T40" fmla="*/ 0 w 228"/>
                    <a:gd name="T41" fmla="*/ 483 h 516"/>
                    <a:gd name="T42" fmla="*/ 33 w 228"/>
                    <a:gd name="T43" fmla="*/ 477 h 516"/>
                    <a:gd name="T44" fmla="*/ 119 w 228"/>
                    <a:gd name="T45" fmla="*/ 466 h 516"/>
                    <a:gd name="T46" fmla="*/ 156 w 228"/>
                    <a:gd name="T47" fmla="*/ 466 h 516"/>
                    <a:gd name="T48" fmla="*/ 163 w 228"/>
                    <a:gd name="T49" fmla="*/ 449 h 516"/>
                    <a:gd name="T50" fmla="*/ 161 w 228"/>
                    <a:gd name="T51" fmla="*/ 403 h 516"/>
                    <a:gd name="T52" fmla="*/ 156 w 228"/>
                    <a:gd name="T53" fmla="*/ 320 h 516"/>
                    <a:gd name="T54" fmla="*/ 152 w 228"/>
                    <a:gd name="T55" fmla="*/ 242 h 516"/>
                    <a:gd name="T56" fmla="*/ 150 w 228"/>
                    <a:gd name="T57" fmla="*/ 161 h 516"/>
                    <a:gd name="T58" fmla="*/ 145 w 228"/>
                    <a:gd name="T59" fmla="*/ 109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8" h="516">
                      <a:moveTo>
                        <a:pt x="145" y="109"/>
                      </a:moveTo>
                      <a:lnTo>
                        <a:pt x="156" y="44"/>
                      </a:lnTo>
                      <a:lnTo>
                        <a:pt x="191" y="0"/>
                      </a:lnTo>
                      <a:lnTo>
                        <a:pt x="211" y="11"/>
                      </a:lnTo>
                      <a:lnTo>
                        <a:pt x="228" y="39"/>
                      </a:lnTo>
                      <a:lnTo>
                        <a:pt x="219" y="70"/>
                      </a:lnTo>
                      <a:lnTo>
                        <a:pt x="202" y="87"/>
                      </a:lnTo>
                      <a:lnTo>
                        <a:pt x="185" y="142"/>
                      </a:lnTo>
                      <a:lnTo>
                        <a:pt x="178" y="194"/>
                      </a:lnTo>
                      <a:lnTo>
                        <a:pt x="178" y="264"/>
                      </a:lnTo>
                      <a:lnTo>
                        <a:pt x="174" y="325"/>
                      </a:lnTo>
                      <a:lnTo>
                        <a:pt x="178" y="403"/>
                      </a:lnTo>
                      <a:lnTo>
                        <a:pt x="185" y="447"/>
                      </a:lnTo>
                      <a:lnTo>
                        <a:pt x="189" y="466"/>
                      </a:lnTo>
                      <a:lnTo>
                        <a:pt x="180" y="477"/>
                      </a:lnTo>
                      <a:lnTo>
                        <a:pt x="152" y="481"/>
                      </a:lnTo>
                      <a:lnTo>
                        <a:pt x="102" y="488"/>
                      </a:lnTo>
                      <a:lnTo>
                        <a:pt x="57" y="510"/>
                      </a:lnTo>
                      <a:lnTo>
                        <a:pt x="35" y="516"/>
                      </a:lnTo>
                      <a:lnTo>
                        <a:pt x="0" y="494"/>
                      </a:lnTo>
                      <a:lnTo>
                        <a:pt x="0" y="483"/>
                      </a:lnTo>
                      <a:lnTo>
                        <a:pt x="33" y="477"/>
                      </a:lnTo>
                      <a:lnTo>
                        <a:pt x="119" y="466"/>
                      </a:lnTo>
                      <a:lnTo>
                        <a:pt x="156" y="466"/>
                      </a:lnTo>
                      <a:lnTo>
                        <a:pt x="163" y="449"/>
                      </a:lnTo>
                      <a:lnTo>
                        <a:pt x="161" y="403"/>
                      </a:lnTo>
                      <a:lnTo>
                        <a:pt x="156" y="320"/>
                      </a:lnTo>
                      <a:lnTo>
                        <a:pt x="152" y="242"/>
                      </a:lnTo>
                      <a:lnTo>
                        <a:pt x="150" y="161"/>
                      </a:lnTo>
                      <a:lnTo>
                        <a:pt x="145" y="1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72" name="Freeform 28">
                  <a:extLst>
                    <a:ext uri="{FF2B5EF4-FFF2-40B4-BE49-F238E27FC236}">
                      <a16:creationId xmlns:a16="http://schemas.microsoft.com/office/drawing/2014/main" id="{325F73A2-4E3D-BB8C-BC01-2A777544E40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3" y="1799"/>
                  <a:ext cx="152" cy="570"/>
                </a:xfrm>
                <a:custGeom>
                  <a:avLst/>
                  <a:gdLst>
                    <a:gd name="T0" fmla="*/ 63 w 152"/>
                    <a:gd name="T1" fmla="*/ 52 h 570"/>
                    <a:gd name="T2" fmla="*/ 89 w 152"/>
                    <a:gd name="T3" fmla="*/ 4 h 570"/>
                    <a:gd name="T4" fmla="*/ 128 w 152"/>
                    <a:gd name="T5" fmla="*/ 0 h 570"/>
                    <a:gd name="T6" fmla="*/ 152 w 152"/>
                    <a:gd name="T7" fmla="*/ 33 h 570"/>
                    <a:gd name="T8" fmla="*/ 146 w 152"/>
                    <a:gd name="T9" fmla="*/ 70 h 570"/>
                    <a:gd name="T10" fmla="*/ 122 w 152"/>
                    <a:gd name="T11" fmla="*/ 82 h 570"/>
                    <a:gd name="T12" fmla="*/ 95 w 152"/>
                    <a:gd name="T13" fmla="*/ 103 h 570"/>
                    <a:gd name="T14" fmla="*/ 72 w 152"/>
                    <a:gd name="T15" fmla="*/ 138 h 570"/>
                    <a:gd name="T16" fmla="*/ 57 w 152"/>
                    <a:gd name="T17" fmla="*/ 175 h 570"/>
                    <a:gd name="T18" fmla="*/ 41 w 152"/>
                    <a:gd name="T19" fmla="*/ 239 h 570"/>
                    <a:gd name="T20" fmla="*/ 24 w 152"/>
                    <a:gd name="T21" fmla="*/ 321 h 570"/>
                    <a:gd name="T22" fmla="*/ 24 w 152"/>
                    <a:gd name="T23" fmla="*/ 407 h 570"/>
                    <a:gd name="T24" fmla="*/ 41 w 152"/>
                    <a:gd name="T25" fmla="*/ 461 h 570"/>
                    <a:gd name="T26" fmla="*/ 52 w 152"/>
                    <a:gd name="T27" fmla="*/ 502 h 570"/>
                    <a:gd name="T28" fmla="*/ 67 w 152"/>
                    <a:gd name="T29" fmla="*/ 529 h 570"/>
                    <a:gd name="T30" fmla="*/ 67 w 152"/>
                    <a:gd name="T31" fmla="*/ 558 h 570"/>
                    <a:gd name="T32" fmla="*/ 46 w 152"/>
                    <a:gd name="T33" fmla="*/ 570 h 570"/>
                    <a:gd name="T34" fmla="*/ 28 w 152"/>
                    <a:gd name="T35" fmla="*/ 549 h 570"/>
                    <a:gd name="T36" fmla="*/ 7 w 152"/>
                    <a:gd name="T37" fmla="*/ 519 h 570"/>
                    <a:gd name="T38" fmla="*/ 11 w 152"/>
                    <a:gd name="T39" fmla="*/ 490 h 570"/>
                    <a:gd name="T40" fmla="*/ 6 w 152"/>
                    <a:gd name="T41" fmla="*/ 403 h 570"/>
                    <a:gd name="T42" fmla="*/ 0 w 152"/>
                    <a:gd name="T43" fmla="*/ 338 h 570"/>
                    <a:gd name="T44" fmla="*/ 2 w 152"/>
                    <a:gd name="T45" fmla="*/ 272 h 570"/>
                    <a:gd name="T46" fmla="*/ 13 w 152"/>
                    <a:gd name="T47" fmla="*/ 181 h 570"/>
                    <a:gd name="T48" fmla="*/ 39 w 152"/>
                    <a:gd name="T49" fmla="*/ 109 h 570"/>
                    <a:gd name="T50" fmla="*/ 63 w 152"/>
                    <a:gd name="T51" fmla="*/ 52 h 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2" h="570">
                      <a:moveTo>
                        <a:pt x="63" y="52"/>
                      </a:moveTo>
                      <a:lnTo>
                        <a:pt x="89" y="4"/>
                      </a:lnTo>
                      <a:lnTo>
                        <a:pt x="128" y="0"/>
                      </a:lnTo>
                      <a:lnTo>
                        <a:pt x="152" y="33"/>
                      </a:lnTo>
                      <a:lnTo>
                        <a:pt x="146" y="70"/>
                      </a:lnTo>
                      <a:lnTo>
                        <a:pt x="122" y="82"/>
                      </a:lnTo>
                      <a:lnTo>
                        <a:pt x="95" y="103"/>
                      </a:lnTo>
                      <a:lnTo>
                        <a:pt x="72" y="138"/>
                      </a:lnTo>
                      <a:lnTo>
                        <a:pt x="57" y="175"/>
                      </a:lnTo>
                      <a:lnTo>
                        <a:pt x="41" y="239"/>
                      </a:lnTo>
                      <a:lnTo>
                        <a:pt x="24" y="321"/>
                      </a:lnTo>
                      <a:lnTo>
                        <a:pt x="24" y="407"/>
                      </a:lnTo>
                      <a:lnTo>
                        <a:pt x="41" y="461"/>
                      </a:lnTo>
                      <a:lnTo>
                        <a:pt x="52" y="502"/>
                      </a:lnTo>
                      <a:lnTo>
                        <a:pt x="67" y="529"/>
                      </a:lnTo>
                      <a:lnTo>
                        <a:pt x="67" y="558"/>
                      </a:lnTo>
                      <a:lnTo>
                        <a:pt x="46" y="570"/>
                      </a:lnTo>
                      <a:lnTo>
                        <a:pt x="28" y="549"/>
                      </a:lnTo>
                      <a:lnTo>
                        <a:pt x="7" y="519"/>
                      </a:lnTo>
                      <a:lnTo>
                        <a:pt x="11" y="490"/>
                      </a:lnTo>
                      <a:lnTo>
                        <a:pt x="6" y="403"/>
                      </a:lnTo>
                      <a:lnTo>
                        <a:pt x="0" y="338"/>
                      </a:lnTo>
                      <a:lnTo>
                        <a:pt x="2" y="272"/>
                      </a:lnTo>
                      <a:lnTo>
                        <a:pt x="13" y="181"/>
                      </a:lnTo>
                      <a:lnTo>
                        <a:pt x="39" y="109"/>
                      </a:lnTo>
                      <a:lnTo>
                        <a:pt x="63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73" name="Freeform 29">
                  <a:extLst>
                    <a:ext uri="{FF2B5EF4-FFF2-40B4-BE49-F238E27FC236}">
                      <a16:creationId xmlns:a16="http://schemas.microsoft.com/office/drawing/2014/main" id="{DE0CB809-457F-2DD4-57B4-25DAE5F3902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61" y="1440"/>
                  <a:ext cx="284" cy="313"/>
                </a:xfrm>
                <a:custGeom>
                  <a:avLst/>
                  <a:gdLst>
                    <a:gd name="T0" fmla="*/ 72 w 284"/>
                    <a:gd name="T1" fmla="*/ 152 h 313"/>
                    <a:gd name="T2" fmla="*/ 67 w 284"/>
                    <a:gd name="T3" fmla="*/ 108 h 313"/>
                    <a:gd name="T4" fmla="*/ 67 w 284"/>
                    <a:gd name="T5" fmla="*/ 63 h 313"/>
                    <a:gd name="T6" fmla="*/ 78 w 284"/>
                    <a:gd name="T7" fmla="*/ 30 h 313"/>
                    <a:gd name="T8" fmla="*/ 100 w 284"/>
                    <a:gd name="T9" fmla="*/ 12 h 313"/>
                    <a:gd name="T10" fmla="*/ 145 w 284"/>
                    <a:gd name="T11" fmla="*/ 0 h 313"/>
                    <a:gd name="T12" fmla="*/ 178 w 284"/>
                    <a:gd name="T13" fmla="*/ 2 h 313"/>
                    <a:gd name="T14" fmla="*/ 213 w 284"/>
                    <a:gd name="T15" fmla="*/ 17 h 313"/>
                    <a:gd name="T16" fmla="*/ 241 w 284"/>
                    <a:gd name="T17" fmla="*/ 52 h 313"/>
                    <a:gd name="T18" fmla="*/ 262 w 284"/>
                    <a:gd name="T19" fmla="*/ 91 h 313"/>
                    <a:gd name="T20" fmla="*/ 275 w 284"/>
                    <a:gd name="T21" fmla="*/ 145 h 313"/>
                    <a:gd name="T22" fmla="*/ 284 w 284"/>
                    <a:gd name="T23" fmla="*/ 197 h 313"/>
                    <a:gd name="T24" fmla="*/ 284 w 284"/>
                    <a:gd name="T25" fmla="*/ 236 h 313"/>
                    <a:gd name="T26" fmla="*/ 273 w 284"/>
                    <a:gd name="T27" fmla="*/ 278 h 313"/>
                    <a:gd name="T28" fmla="*/ 247 w 284"/>
                    <a:gd name="T29" fmla="*/ 302 h 313"/>
                    <a:gd name="T30" fmla="*/ 208 w 284"/>
                    <a:gd name="T31" fmla="*/ 313 h 313"/>
                    <a:gd name="T32" fmla="*/ 184 w 284"/>
                    <a:gd name="T33" fmla="*/ 312 h 313"/>
                    <a:gd name="T34" fmla="*/ 156 w 284"/>
                    <a:gd name="T35" fmla="*/ 295 h 313"/>
                    <a:gd name="T36" fmla="*/ 128 w 284"/>
                    <a:gd name="T37" fmla="*/ 258 h 313"/>
                    <a:gd name="T38" fmla="*/ 106 w 284"/>
                    <a:gd name="T39" fmla="*/ 223 h 313"/>
                    <a:gd name="T40" fmla="*/ 35 w 284"/>
                    <a:gd name="T41" fmla="*/ 245 h 313"/>
                    <a:gd name="T42" fmla="*/ 13 w 284"/>
                    <a:gd name="T43" fmla="*/ 252 h 313"/>
                    <a:gd name="T44" fmla="*/ 0 w 284"/>
                    <a:gd name="T45" fmla="*/ 247 h 313"/>
                    <a:gd name="T46" fmla="*/ 2 w 284"/>
                    <a:gd name="T47" fmla="*/ 234 h 313"/>
                    <a:gd name="T48" fmla="*/ 85 w 284"/>
                    <a:gd name="T49" fmla="*/ 197 h 313"/>
                    <a:gd name="T50" fmla="*/ 72 w 284"/>
                    <a:gd name="T51" fmla="*/ 152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84" h="313">
                      <a:moveTo>
                        <a:pt x="72" y="152"/>
                      </a:moveTo>
                      <a:lnTo>
                        <a:pt x="67" y="108"/>
                      </a:lnTo>
                      <a:lnTo>
                        <a:pt x="67" y="63"/>
                      </a:lnTo>
                      <a:lnTo>
                        <a:pt x="78" y="30"/>
                      </a:lnTo>
                      <a:lnTo>
                        <a:pt x="100" y="12"/>
                      </a:lnTo>
                      <a:lnTo>
                        <a:pt x="145" y="0"/>
                      </a:lnTo>
                      <a:lnTo>
                        <a:pt x="178" y="2"/>
                      </a:lnTo>
                      <a:lnTo>
                        <a:pt x="213" y="17"/>
                      </a:lnTo>
                      <a:lnTo>
                        <a:pt x="241" y="52"/>
                      </a:lnTo>
                      <a:lnTo>
                        <a:pt x="262" y="91"/>
                      </a:lnTo>
                      <a:lnTo>
                        <a:pt x="275" y="145"/>
                      </a:lnTo>
                      <a:lnTo>
                        <a:pt x="284" y="197"/>
                      </a:lnTo>
                      <a:lnTo>
                        <a:pt x="284" y="236"/>
                      </a:lnTo>
                      <a:lnTo>
                        <a:pt x="273" y="278"/>
                      </a:lnTo>
                      <a:lnTo>
                        <a:pt x="247" y="302"/>
                      </a:lnTo>
                      <a:lnTo>
                        <a:pt x="208" y="313"/>
                      </a:lnTo>
                      <a:lnTo>
                        <a:pt x="184" y="312"/>
                      </a:lnTo>
                      <a:lnTo>
                        <a:pt x="156" y="295"/>
                      </a:lnTo>
                      <a:lnTo>
                        <a:pt x="128" y="258"/>
                      </a:lnTo>
                      <a:lnTo>
                        <a:pt x="106" y="223"/>
                      </a:lnTo>
                      <a:lnTo>
                        <a:pt x="35" y="245"/>
                      </a:lnTo>
                      <a:lnTo>
                        <a:pt x="13" y="252"/>
                      </a:lnTo>
                      <a:lnTo>
                        <a:pt x="0" y="247"/>
                      </a:lnTo>
                      <a:lnTo>
                        <a:pt x="2" y="234"/>
                      </a:lnTo>
                      <a:lnTo>
                        <a:pt x="85" y="197"/>
                      </a:lnTo>
                      <a:lnTo>
                        <a:pt x="72" y="1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3374" name="Group 30">
              <a:extLst>
                <a:ext uri="{FF2B5EF4-FFF2-40B4-BE49-F238E27FC236}">
                  <a16:creationId xmlns:a16="http://schemas.microsoft.com/office/drawing/2014/main" id="{DF9C216E-E17C-AC11-32C9-51A861A82D6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248" y="1824"/>
              <a:ext cx="3435" cy="980"/>
              <a:chOff x="1248" y="1824"/>
              <a:chExt cx="3435" cy="980"/>
            </a:xfrm>
          </p:grpSpPr>
          <p:sp>
            <p:nvSpPr>
              <p:cNvPr id="313375" name="Freeform 31">
                <a:extLst>
                  <a:ext uri="{FF2B5EF4-FFF2-40B4-BE49-F238E27FC236}">
                    <a16:creationId xmlns:a16="http://schemas.microsoft.com/office/drawing/2014/main" id="{D8065DD1-33D2-BDF3-7C59-320DC210C3F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88" y="1863"/>
                <a:ext cx="795" cy="941"/>
              </a:xfrm>
              <a:custGeom>
                <a:avLst/>
                <a:gdLst>
                  <a:gd name="T0" fmla="*/ 78 w 795"/>
                  <a:gd name="T1" fmla="*/ 476 h 941"/>
                  <a:gd name="T2" fmla="*/ 45 w 795"/>
                  <a:gd name="T3" fmla="*/ 524 h 941"/>
                  <a:gd name="T4" fmla="*/ 13 w 795"/>
                  <a:gd name="T5" fmla="*/ 607 h 941"/>
                  <a:gd name="T6" fmla="*/ 0 w 795"/>
                  <a:gd name="T7" fmla="*/ 713 h 941"/>
                  <a:gd name="T8" fmla="*/ 12 w 795"/>
                  <a:gd name="T9" fmla="*/ 792 h 941"/>
                  <a:gd name="T10" fmla="*/ 52 w 795"/>
                  <a:gd name="T11" fmla="*/ 857 h 941"/>
                  <a:gd name="T12" fmla="*/ 106 w 795"/>
                  <a:gd name="T13" fmla="*/ 913 h 941"/>
                  <a:gd name="T14" fmla="*/ 164 w 795"/>
                  <a:gd name="T15" fmla="*/ 941 h 941"/>
                  <a:gd name="T16" fmla="*/ 238 w 795"/>
                  <a:gd name="T17" fmla="*/ 929 h 941"/>
                  <a:gd name="T18" fmla="*/ 299 w 795"/>
                  <a:gd name="T19" fmla="*/ 913 h 941"/>
                  <a:gd name="T20" fmla="*/ 351 w 795"/>
                  <a:gd name="T21" fmla="*/ 885 h 941"/>
                  <a:gd name="T22" fmla="*/ 395 w 795"/>
                  <a:gd name="T23" fmla="*/ 822 h 941"/>
                  <a:gd name="T24" fmla="*/ 421 w 795"/>
                  <a:gd name="T25" fmla="*/ 765 h 941"/>
                  <a:gd name="T26" fmla="*/ 425 w 795"/>
                  <a:gd name="T27" fmla="*/ 689 h 941"/>
                  <a:gd name="T28" fmla="*/ 425 w 795"/>
                  <a:gd name="T29" fmla="*/ 652 h 941"/>
                  <a:gd name="T30" fmla="*/ 469 w 795"/>
                  <a:gd name="T31" fmla="*/ 713 h 941"/>
                  <a:gd name="T32" fmla="*/ 553 w 795"/>
                  <a:gd name="T33" fmla="*/ 757 h 941"/>
                  <a:gd name="T34" fmla="*/ 593 w 795"/>
                  <a:gd name="T35" fmla="*/ 765 h 941"/>
                  <a:gd name="T36" fmla="*/ 662 w 795"/>
                  <a:gd name="T37" fmla="*/ 753 h 941"/>
                  <a:gd name="T38" fmla="*/ 710 w 795"/>
                  <a:gd name="T39" fmla="*/ 733 h 941"/>
                  <a:gd name="T40" fmla="*/ 747 w 795"/>
                  <a:gd name="T41" fmla="*/ 670 h 941"/>
                  <a:gd name="T42" fmla="*/ 790 w 795"/>
                  <a:gd name="T43" fmla="*/ 611 h 941"/>
                  <a:gd name="T44" fmla="*/ 792 w 795"/>
                  <a:gd name="T45" fmla="*/ 522 h 941"/>
                  <a:gd name="T46" fmla="*/ 795 w 795"/>
                  <a:gd name="T47" fmla="*/ 457 h 941"/>
                  <a:gd name="T48" fmla="*/ 792 w 795"/>
                  <a:gd name="T49" fmla="*/ 400 h 941"/>
                  <a:gd name="T50" fmla="*/ 738 w 795"/>
                  <a:gd name="T51" fmla="*/ 320 h 941"/>
                  <a:gd name="T52" fmla="*/ 686 w 795"/>
                  <a:gd name="T53" fmla="*/ 283 h 941"/>
                  <a:gd name="T54" fmla="*/ 625 w 795"/>
                  <a:gd name="T55" fmla="*/ 266 h 941"/>
                  <a:gd name="T56" fmla="*/ 555 w 795"/>
                  <a:gd name="T57" fmla="*/ 266 h 941"/>
                  <a:gd name="T58" fmla="*/ 499 w 795"/>
                  <a:gd name="T59" fmla="*/ 276 h 941"/>
                  <a:gd name="T60" fmla="*/ 475 w 795"/>
                  <a:gd name="T61" fmla="*/ 309 h 941"/>
                  <a:gd name="T62" fmla="*/ 445 w 795"/>
                  <a:gd name="T63" fmla="*/ 335 h 941"/>
                  <a:gd name="T64" fmla="*/ 447 w 795"/>
                  <a:gd name="T65" fmla="*/ 251 h 941"/>
                  <a:gd name="T66" fmla="*/ 440 w 795"/>
                  <a:gd name="T67" fmla="*/ 157 h 941"/>
                  <a:gd name="T68" fmla="*/ 388 w 795"/>
                  <a:gd name="T69" fmla="*/ 83 h 941"/>
                  <a:gd name="T70" fmla="*/ 343 w 795"/>
                  <a:gd name="T71" fmla="*/ 38 h 941"/>
                  <a:gd name="T72" fmla="*/ 293 w 795"/>
                  <a:gd name="T73" fmla="*/ 7 h 941"/>
                  <a:gd name="T74" fmla="*/ 258 w 795"/>
                  <a:gd name="T75" fmla="*/ 0 h 941"/>
                  <a:gd name="T76" fmla="*/ 206 w 795"/>
                  <a:gd name="T77" fmla="*/ 1 h 941"/>
                  <a:gd name="T78" fmla="*/ 156 w 795"/>
                  <a:gd name="T79" fmla="*/ 16 h 941"/>
                  <a:gd name="T80" fmla="*/ 102 w 795"/>
                  <a:gd name="T81" fmla="*/ 44 h 941"/>
                  <a:gd name="T82" fmla="*/ 63 w 795"/>
                  <a:gd name="T83" fmla="*/ 96 h 941"/>
                  <a:gd name="T84" fmla="*/ 43 w 795"/>
                  <a:gd name="T85" fmla="*/ 148 h 941"/>
                  <a:gd name="T86" fmla="*/ 36 w 795"/>
                  <a:gd name="T87" fmla="*/ 240 h 941"/>
                  <a:gd name="T88" fmla="*/ 32 w 795"/>
                  <a:gd name="T89" fmla="*/ 285 h 941"/>
                  <a:gd name="T90" fmla="*/ 47 w 795"/>
                  <a:gd name="T91" fmla="*/ 340 h 941"/>
                  <a:gd name="T92" fmla="*/ 62 w 795"/>
                  <a:gd name="T93" fmla="*/ 376 h 941"/>
                  <a:gd name="T94" fmla="*/ 73 w 795"/>
                  <a:gd name="T95" fmla="*/ 400 h 941"/>
                  <a:gd name="T96" fmla="*/ 78 w 795"/>
                  <a:gd name="T97" fmla="*/ 476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5" h="941">
                    <a:moveTo>
                      <a:pt x="78" y="476"/>
                    </a:moveTo>
                    <a:lnTo>
                      <a:pt x="45" y="524"/>
                    </a:lnTo>
                    <a:lnTo>
                      <a:pt x="13" y="607"/>
                    </a:lnTo>
                    <a:lnTo>
                      <a:pt x="0" y="713"/>
                    </a:lnTo>
                    <a:lnTo>
                      <a:pt x="12" y="792"/>
                    </a:lnTo>
                    <a:lnTo>
                      <a:pt x="52" y="857"/>
                    </a:lnTo>
                    <a:lnTo>
                      <a:pt x="106" y="913"/>
                    </a:lnTo>
                    <a:lnTo>
                      <a:pt x="164" y="941"/>
                    </a:lnTo>
                    <a:lnTo>
                      <a:pt x="238" y="929"/>
                    </a:lnTo>
                    <a:lnTo>
                      <a:pt x="299" y="913"/>
                    </a:lnTo>
                    <a:lnTo>
                      <a:pt x="351" y="885"/>
                    </a:lnTo>
                    <a:lnTo>
                      <a:pt x="395" y="822"/>
                    </a:lnTo>
                    <a:lnTo>
                      <a:pt x="421" y="765"/>
                    </a:lnTo>
                    <a:lnTo>
                      <a:pt x="425" y="689"/>
                    </a:lnTo>
                    <a:lnTo>
                      <a:pt x="425" y="652"/>
                    </a:lnTo>
                    <a:lnTo>
                      <a:pt x="469" y="713"/>
                    </a:lnTo>
                    <a:lnTo>
                      <a:pt x="553" y="757"/>
                    </a:lnTo>
                    <a:lnTo>
                      <a:pt x="593" y="765"/>
                    </a:lnTo>
                    <a:lnTo>
                      <a:pt x="662" y="753"/>
                    </a:lnTo>
                    <a:lnTo>
                      <a:pt x="710" y="733"/>
                    </a:lnTo>
                    <a:lnTo>
                      <a:pt x="747" y="670"/>
                    </a:lnTo>
                    <a:lnTo>
                      <a:pt x="790" y="611"/>
                    </a:lnTo>
                    <a:lnTo>
                      <a:pt x="792" y="522"/>
                    </a:lnTo>
                    <a:lnTo>
                      <a:pt x="795" y="457"/>
                    </a:lnTo>
                    <a:lnTo>
                      <a:pt x="792" y="400"/>
                    </a:lnTo>
                    <a:lnTo>
                      <a:pt x="738" y="320"/>
                    </a:lnTo>
                    <a:lnTo>
                      <a:pt x="686" y="283"/>
                    </a:lnTo>
                    <a:lnTo>
                      <a:pt x="625" y="266"/>
                    </a:lnTo>
                    <a:lnTo>
                      <a:pt x="555" y="266"/>
                    </a:lnTo>
                    <a:lnTo>
                      <a:pt x="499" y="276"/>
                    </a:lnTo>
                    <a:lnTo>
                      <a:pt x="475" y="309"/>
                    </a:lnTo>
                    <a:lnTo>
                      <a:pt x="445" y="335"/>
                    </a:lnTo>
                    <a:lnTo>
                      <a:pt x="447" y="251"/>
                    </a:lnTo>
                    <a:lnTo>
                      <a:pt x="440" y="157"/>
                    </a:lnTo>
                    <a:lnTo>
                      <a:pt x="388" y="83"/>
                    </a:lnTo>
                    <a:lnTo>
                      <a:pt x="343" y="38"/>
                    </a:lnTo>
                    <a:lnTo>
                      <a:pt x="293" y="7"/>
                    </a:lnTo>
                    <a:lnTo>
                      <a:pt x="258" y="0"/>
                    </a:lnTo>
                    <a:lnTo>
                      <a:pt x="206" y="1"/>
                    </a:lnTo>
                    <a:lnTo>
                      <a:pt x="156" y="16"/>
                    </a:lnTo>
                    <a:lnTo>
                      <a:pt x="102" y="44"/>
                    </a:lnTo>
                    <a:lnTo>
                      <a:pt x="63" y="96"/>
                    </a:lnTo>
                    <a:lnTo>
                      <a:pt x="43" y="148"/>
                    </a:lnTo>
                    <a:lnTo>
                      <a:pt x="36" y="240"/>
                    </a:lnTo>
                    <a:lnTo>
                      <a:pt x="32" y="285"/>
                    </a:lnTo>
                    <a:lnTo>
                      <a:pt x="47" y="340"/>
                    </a:lnTo>
                    <a:lnTo>
                      <a:pt x="62" y="376"/>
                    </a:lnTo>
                    <a:lnTo>
                      <a:pt x="73" y="400"/>
                    </a:lnTo>
                    <a:lnTo>
                      <a:pt x="78" y="476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376" name="Freeform 32">
                <a:extLst>
                  <a:ext uri="{FF2B5EF4-FFF2-40B4-BE49-F238E27FC236}">
                    <a16:creationId xmlns:a16="http://schemas.microsoft.com/office/drawing/2014/main" id="{D32033E5-9807-1EB0-231E-DED88584EDF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70" y="1824"/>
                <a:ext cx="796" cy="938"/>
              </a:xfrm>
              <a:custGeom>
                <a:avLst/>
                <a:gdLst>
                  <a:gd name="T0" fmla="*/ 74 w 796"/>
                  <a:gd name="T1" fmla="*/ 475 h 938"/>
                  <a:gd name="T2" fmla="*/ 48 w 796"/>
                  <a:gd name="T3" fmla="*/ 528 h 938"/>
                  <a:gd name="T4" fmla="*/ 13 w 796"/>
                  <a:gd name="T5" fmla="*/ 604 h 938"/>
                  <a:gd name="T6" fmla="*/ 0 w 796"/>
                  <a:gd name="T7" fmla="*/ 708 h 938"/>
                  <a:gd name="T8" fmla="*/ 17 w 796"/>
                  <a:gd name="T9" fmla="*/ 797 h 938"/>
                  <a:gd name="T10" fmla="*/ 48 w 796"/>
                  <a:gd name="T11" fmla="*/ 855 h 938"/>
                  <a:gd name="T12" fmla="*/ 111 w 796"/>
                  <a:gd name="T13" fmla="*/ 914 h 938"/>
                  <a:gd name="T14" fmla="*/ 165 w 796"/>
                  <a:gd name="T15" fmla="*/ 938 h 938"/>
                  <a:gd name="T16" fmla="*/ 233 w 796"/>
                  <a:gd name="T17" fmla="*/ 929 h 938"/>
                  <a:gd name="T18" fmla="*/ 302 w 796"/>
                  <a:gd name="T19" fmla="*/ 918 h 938"/>
                  <a:gd name="T20" fmla="*/ 354 w 796"/>
                  <a:gd name="T21" fmla="*/ 882 h 938"/>
                  <a:gd name="T22" fmla="*/ 389 w 796"/>
                  <a:gd name="T23" fmla="*/ 821 h 938"/>
                  <a:gd name="T24" fmla="*/ 422 w 796"/>
                  <a:gd name="T25" fmla="*/ 764 h 938"/>
                  <a:gd name="T26" fmla="*/ 420 w 796"/>
                  <a:gd name="T27" fmla="*/ 686 h 938"/>
                  <a:gd name="T28" fmla="*/ 428 w 796"/>
                  <a:gd name="T29" fmla="*/ 653 h 938"/>
                  <a:gd name="T30" fmla="*/ 466 w 796"/>
                  <a:gd name="T31" fmla="*/ 712 h 938"/>
                  <a:gd name="T32" fmla="*/ 555 w 796"/>
                  <a:gd name="T33" fmla="*/ 762 h 938"/>
                  <a:gd name="T34" fmla="*/ 591 w 796"/>
                  <a:gd name="T35" fmla="*/ 762 h 938"/>
                  <a:gd name="T36" fmla="*/ 663 w 796"/>
                  <a:gd name="T37" fmla="*/ 751 h 938"/>
                  <a:gd name="T38" fmla="*/ 705 w 796"/>
                  <a:gd name="T39" fmla="*/ 732 h 938"/>
                  <a:gd name="T40" fmla="*/ 748 w 796"/>
                  <a:gd name="T41" fmla="*/ 665 h 938"/>
                  <a:gd name="T42" fmla="*/ 787 w 796"/>
                  <a:gd name="T43" fmla="*/ 610 h 938"/>
                  <a:gd name="T44" fmla="*/ 794 w 796"/>
                  <a:gd name="T45" fmla="*/ 519 h 938"/>
                  <a:gd name="T46" fmla="*/ 796 w 796"/>
                  <a:gd name="T47" fmla="*/ 462 h 938"/>
                  <a:gd name="T48" fmla="*/ 787 w 796"/>
                  <a:gd name="T49" fmla="*/ 399 h 938"/>
                  <a:gd name="T50" fmla="*/ 733 w 796"/>
                  <a:gd name="T51" fmla="*/ 319 h 938"/>
                  <a:gd name="T52" fmla="*/ 687 w 796"/>
                  <a:gd name="T53" fmla="*/ 280 h 938"/>
                  <a:gd name="T54" fmla="*/ 622 w 796"/>
                  <a:gd name="T55" fmla="*/ 273 h 938"/>
                  <a:gd name="T56" fmla="*/ 557 w 796"/>
                  <a:gd name="T57" fmla="*/ 263 h 938"/>
                  <a:gd name="T58" fmla="*/ 494 w 796"/>
                  <a:gd name="T59" fmla="*/ 273 h 938"/>
                  <a:gd name="T60" fmla="*/ 476 w 796"/>
                  <a:gd name="T61" fmla="*/ 308 h 938"/>
                  <a:gd name="T62" fmla="*/ 441 w 796"/>
                  <a:gd name="T63" fmla="*/ 332 h 938"/>
                  <a:gd name="T64" fmla="*/ 444 w 796"/>
                  <a:gd name="T65" fmla="*/ 248 h 938"/>
                  <a:gd name="T66" fmla="*/ 435 w 796"/>
                  <a:gd name="T67" fmla="*/ 154 h 938"/>
                  <a:gd name="T68" fmla="*/ 387 w 796"/>
                  <a:gd name="T69" fmla="*/ 78 h 938"/>
                  <a:gd name="T70" fmla="*/ 346 w 796"/>
                  <a:gd name="T71" fmla="*/ 35 h 938"/>
                  <a:gd name="T72" fmla="*/ 296 w 796"/>
                  <a:gd name="T73" fmla="*/ 6 h 938"/>
                  <a:gd name="T74" fmla="*/ 255 w 796"/>
                  <a:gd name="T75" fmla="*/ 4 h 938"/>
                  <a:gd name="T76" fmla="*/ 202 w 796"/>
                  <a:gd name="T77" fmla="*/ 0 h 938"/>
                  <a:gd name="T78" fmla="*/ 159 w 796"/>
                  <a:gd name="T79" fmla="*/ 13 h 938"/>
                  <a:gd name="T80" fmla="*/ 104 w 796"/>
                  <a:gd name="T81" fmla="*/ 41 h 938"/>
                  <a:gd name="T82" fmla="*/ 67 w 796"/>
                  <a:gd name="T83" fmla="*/ 91 h 938"/>
                  <a:gd name="T84" fmla="*/ 46 w 796"/>
                  <a:gd name="T85" fmla="*/ 146 h 938"/>
                  <a:gd name="T86" fmla="*/ 31 w 796"/>
                  <a:gd name="T87" fmla="*/ 245 h 938"/>
                  <a:gd name="T88" fmla="*/ 26 w 796"/>
                  <a:gd name="T89" fmla="*/ 284 h 938"/>
                  <a:gd name="T90" fmla="*/ 41 w 796"/>
                  <a:gd name="T91" fmla="*/ 339 h 938"/>
                  <a:gd name="T92" fmla="*/ 67 w 796"/>
                  <a:gd name="T93" fmla="*/ 378 h 938"/>
                  <a:gd name="T94" fmla="*/ 74 w 796"/>
                  <a:gd name="T95" fmla="*/ 399 h 938"/>
                  <a:gd name="T96" fmla="*/ 74 w 796"/>
                  <a:gd name="T97" fmla="*/ 475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6" h="938">
                    <a:moveTo>
                      <a:pt x="74" y="475"/>
                    </a:moveTo>
                    <a:lnTo>
                      <a:pt x="48" y="528"/>
                    </a:lnTo>
                    <a:lnTo>
                      <a:pt x="13" y="604"/>
                    </a:lnTo>
                    <a:lnTo>
                      <a:pt x="0" y="708"/>
                    </a:lnTo>
                    <a:lnTo>
                      <a:pt x="17" y="797"/>
                    </a:lnTo>
                    <a:lnTo>
                      <a:pt x="48" y="855"/>
                    </a:lnTo>
                    <a:lnTo>
                      <a:pt x="111" y="914"/>
                    </a:lnTo>
                    <a:lnTo>
                      <a:pt x="165" y="938"/>
                    </a:lnTo>
                    <a:lnTo>
                      <a:pt x="233" y="929"/>
                    </a:lnTo>
                    <a:lnTo>
                      <a:pt x="302" y="918"/>
                    </a:lnTo>
                    <a:lnTo>
                      <a:pt x="354" y="882"/>
                    </a:lnTo>
                    <a:lnTo>
                      <a:pt x="389" y="821"/>
                    </a:lnTo>
                    <a:lnTo>
                      <a:pt x="422" y="764"/>
                    </a:lnTo>
                    <a:lnTo>
                      <a:pt x="420" y="686"/>
                    </a:lnTo>
                    <a:lnTo>
                      <a:pt x="428" y="653"/>
                    </a:lnTo>
                    <a:lnTo>
                      <a:pt x="466" y="712"/>
                    </a:lnTo>
                    <a:lnTo>
                      <a:pt x="555" y="762"/>
                    </a:lnTo>
                    <a:lnTo>
                      <a:pt x="591" y="762"/>
                    </a:lnTo>
                    <a:lnTo>
                      <a:pt x="663" y="751"/>
                    </a:lnTo>
                    <a:lnTo>
                      <a:pt x="705" y="732"/>
                    </a:lnTo>
                    <a:lnTo>
                      <a:pt x="748" y="665"/>
                    </a:lnTo>
                    <a:lnTo>
                      <a:pt x="787" y="610"/>
                    </a:lnTo>
                    <a:lnTo>
                      <a:pt x="794" y="519"/>
                    </a:lnTo>
                    <a:lnTo>
                      <a:pt x="796" y="462"/>
                    </a:lnTo>
                    <a:lnTo>
                      <a:pt x="787" y="399"/>
                    </a:lnTo>
                    <a:lnTo>
                      <a:pt x="733" y="319"/>
                    </a:lnTo>
                    <a:lnTo>
                      <a:pt x="687" y="280"/>
                    </a:lnTo>
                    <a:lnTo>
                      <a:pt x="622" y="273"/>
                    </a:lnTo>
                    <a:lnTo>
                      <a:pt x="557" y="263"/>
                    </a:lnTo>
                    <a:lnTo>
                      <a:pt x="494" y="273"/>
                    </a:lnTo>
                    <a:lnTo>
                      <a:pt x="476" y="308"/>
                    </a:lnTo>
                    <a:lnTo>
                      <a:pt x="441" y="332"/>
                    </a:lnTo>
                    <a:lnTo>
                      <a:pt x="444" y="248"/>
                    </a:lnTo>
                    <a:lnTo>
                      <a:pt x="435" y="154"/>
                    </a:lnTo>
                    <a:lnTo>
                      <a:pt x="387" y="78"/>
                    </a:lnTo>
                    <a:lnTo>
                      <a:pt x="346" y="35"/>
                    </a:lnTo>
                    <a:lnTo>
                      <a:pt x="296" y="6"/>
                    </a:lnTo>
                    <a:lnTo>
                      <a:pt x="255" y="4"/>
                    </a:lnTo>
                    <a:lnTo>
                      <a:pt x="202" y="0"/>
                    </a:lnTo>
                    <a:lnTo>
                      <a:pt x="159" y="13"/>
                    </a:lnTo>
                    <a:lnTo>
                      <a:pt x="104" y="41"/>
                    </a:lnTo>
                    <a:lnTo>
                      <a:pt x="67" y="91"/>
                    </a:lnTo>
                    <a:lnTo>
                      <a:pt x="46" y="146"/>
                    </a:lnTo>
                    <a:lnTo>
                      <a:pt x="31" y="245"/>
                    </a:lnTo>
                    <a:lnTo>
                      <a:pt x="26" y="284"/>
                    </a:lnTo>
                    <a:lnTo>
                      <a:pt x="41" y="339"/>
                    </a:lnTo>
                    <a:lnTo>
                      <a:pt x="67" y="378"/>
                    </a:lnTo>
                    <a:lnTo>
                      <a:pt x="74" y="399"/>
                    </a:lnTo>
                    <a:lnTo>
                      <a:pt x="74" y="475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377" name="Freeform 33">
                <a:extLst>
                  <a:ext uri="{FF2B5EF4-FFF2-40B4-BE49-F238E27FC236}">
                    <a16:creationId xmlns:a16="http://schemas.microsoft.com/office/drawing/2014/main" id="{286B0CF8-A6AC-722F-C576-D88276365BF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48" y="1975"/>
                <a:ext cx="2870" cy="406"/>
              </a:xfrm>
              <a:custGeom>
                <a:avLst/>
                <a:gdLst>
                  <a:gd name="T0" fmla="*/ 2869 w 2870"/>
                  <a:gd name="T1" fmla="*/ 328 h 406"/>
                  <a:gd name="T2" fmla="*/ 2870 w 2870"/>
                  <a:gd name="T3" fmla="*/ 313 h 406"/>
                  <a:gd name="T4" fmla="*/ 2867 w 2870"/>
                  <a:gd name="T5" fmla="*/ 299 h 406"/>
                  <a:gd name="T6" fmla="*/ 2862 w 2870"/>
                  <a:gd name="T7" fmla="*/ 286 h 406"/>
                  <a:gd name="T8" fmla="*/ 2854 w 2870"/>
                  <a:gd name="T9" fmla="*/ 272 h 406"/>
                  <a:gd name="T10" fmla="*/ 2845 w 2870"/>
                  <a:gd name="T11" fmla="*/ 261 h 406"/>
                  <a:gd name="T12" fmla="*/ 2833 w 2870"/>
                  <a:gd name="T13" fmla="*/ 251 h 406"/>
                  <a:gd name="T14" fmla="*/ 2821 w 2870"/>
                  <a:gd name="T15" fmla="*/ 244 h 406"/>
                  <a:gd name="T16" fmla="*/ 2807 w 2870"/>
                  <a:gd name="T17" fmla="*/ 239 h 406"/>
                  <a:gd name="T18" fmla="*/ 2792 w 2870"/>
                  <a:gd name="T19" fmla="*/ 236 h 406"/>
                  <a:gd name="T20" fmla="*/ 93 w 2870"/>
                  <a:gd name="T21" fmla="*/ 0 h 406"/>
                  <a:gd name="T22" fmla="*/ 78 w 2870"/>
                  <a:gd name="T23" fmla="*/ 0 h 406"/>
                  <a:gd name="T24" fmla="*/ 63 w 2870"/>
                  <a:gd name="T25" fmla="*/ 3 h 406"/>
                  <a:gd name="T26" fmla="*/ 50 w 2870"/>
                  <a:gd name="T27" fmla="*/ 8 h 406"/>
                  <a:gd name="T28" fmla="*/ 36 w 2870"/>
                  <a:gd name="T29" fmla="*/ 15 h 406"/>
                  <a:gd name="T30" fmla="*/ 25 w 2870"/>
                  <a:gd name="T31" fmla="*/ 24 h 406"/>
                  <a:gd name="T32" fmla="*/ 15 w 2870"/>
                  <a:gd name="T33" fmla="*/ 37 h 406"/>
                  <a:gd name="T34" fmla="*/ 8 w 2870"/>
                  <a:gd name="T35" fmla="*/ 49 h 406"/>
                  <a:gd name="T36" fmla="*/ 3 w 2870"/>
                  <a:gd name="T37" fmla="*/ 63 h 406"/>
                  <a:gd name="T38" fmla="*/ 1 w 2870"/>
                  <a:gd name="T39" fmla="*/ 78 h 406"/>
                  <a:gd name="T40" fmla="*/ 1 w 2870"/>
                  <a:gd name="T41" fmla="*/ 78 h 406"/>
                  <a:gd name="T42" fmla="*/ 0 w 2870"/>
                  <a:gd name="T43" fmla="*/ 93 h 406"/>
                  <a:gd name="T44" fmla="*/ 3 w 2870"/>
                  <a:gd name="T45" fmla="*/ 107 h 406"/>
                  <a:gd name="T46" fmla="*/ 8 w 2870"/>
                  <a:gd name="T47" fmla="*/ 120 h 406"/>
                  <a:gd name="T48" fmla="*/ 16 w 2870"/>
                  <a:gd name="T49" fmla="*/ 134 h 406"/>
                  <a:gd name="T50" fmla="*/ 25 w 2870"/>
                  <a:gd name="T51" fmla="*/ 145 h 406"/>
                  <a:gd name="T52" fmla="*/ 37 w 2870"/>
                  <a:gd name="T53" fmla="*/ 155 h 406"/>
                  <a:gd name="T54" fmla="*/ 49 w 2870"/>
                  <a:gd name="T55" fmla="*/ 162 h 406"/>
                  <a:gd name="T56" fmla="*/ 63 w 2870"/>
                  <a:gd name="T57" fmla="*/ 167 h 406"/>
                  <a:gd name="T58" fmla="*/ 78 w 2870"/>
                  <a:gd name="T59" fmla="*/ 170 h 406"/>
                  <a:gd name="T60" fmla="*/ 2777 w 2870"/>
                  <a:gd name="T61" fmla="*/ 406 h 406"/>
                  <a:gd name="T62" fmla="*/ 2792 w 2870"/>
                  <a:gd name="T63" fmla="*/ 406 h 406"/>
                  <a:gd name="T64" fmla="*/ 2807 w 2870"/>
                  <a:gd name="T65" fmla="*/ 403 h 406"/>
                  <a:gd name="T66" fmla="*/ 2820 w 2870"/>
                  <a:gd name="T67" fmla="*/ 398 h 406"/>
                  <a:gd name="T68" fmla="*/ 2834 w 2870"/>
                  <a:gd name="T69" fmla="*/ 391 h 406"/>
                  <a:gd name="T70" fmla="*/ 2845 w 2870"/>
                  <a:gd name="T71" fmla="*/ 381 h 406"/>
                  <a:gd name="T72" fmla="*/ 2855 w 2870"/>
                  <a:gd name="T73" fmla="*/ 369 h 406"/>
                  <a:gd name="T74" fmla="*/ 2862 w 2870"/>
                  <a:gd name="T75" fmla="*/ 357 h 406"/>
                  <a:gd name="T76" fmla="*/ 2867 w 2870"/>
                  <a:gd name="T77" fmla="*/ 343 h 406"/>
                  <a:gd name="T78" fmla="*/ 2869 w 2870"/>
                  <a:gd name="T79" fmla="*/ 328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70" h="406">
                    <a:moveTo>
                      <a:pt x="2869" y="328"/>
                    </a:moveTo>
                    <a:lnTo>
                      <a:pt x="2870" y="313"/>
                    </a:lnTo>
                    <a:lnTo>
                      <a:pt x="2867" y="299"/>
                    </a:lnTo>
                    <a:lnTo>
                      <a:pt x="2862" y="286"/>
                    </a:lnTo>
                    <a:lnTo>
                      <a:pt x="2854" y="272"/>
                    </a:lnTo>
                    <a:lnTo>
                      <a:pt x="2845" y="261"/>
                    </a:lnTo>
                    <a:lnTo>
                      <a:pt x="2833" y="251"/>
                    </a:lnTo>
                    <a:lnTo>
                      <a:pt x="2821" y="244"/>
                    </a:lnTo>
                    <a:lnTo>
                      <a:pt x="2807" y="239"/>
                    </a:lnTo>
                    <a:lnTo>
                      <a:pt x="2792" y="236"/>
                    </a:lnTo>
                    <a:lnTo>
                      <a:pt x="93" y="0"/>
                    </a:lnTo>
                    <a:lnTo>
                      <a:pt x="78" y="0"/>
                    </a:lnTo>
                    <a:lnTo>
                      <a:pt x="63" y="3"/>
                    </a:lnTo>
                    <a:lnTo>
                      <a:pt x="50" y="8"/>
                    </a:lnTo>
                    <a:lnTo>
                      <a:pt x="36" y="15"/>
                    </a:lnTo>
                    <a:lnTo>
                      <a:pt x="25" y="24"/>
                    </a:lnTo>
                    <a:lnTo>
                      <a:pt x="15" y="37"/>
                    </a:lnTo>
                    <a:lnTo>
                      <a:pt x="8" y="49"/>
                    </a:lnTo>
                    <a:lnTo>
                      <a:pt x="3" y="63"/>
                    </a:lnTo>
                    <a:lnTo>
                      <a:pt x="1" y="78"/>
                    </a:lnTo>
                    <a:lnTo>
                      <a:pt x="1" y="78"/>
                    </a:lnTo>
                    <a:lnTo>
                      <a:pt x="0" y="93"/>
                    </a:lnTo>
                    <a:lnTo>
                      <a:pt x="3" y="107"/>
                    </a:lnTo>
                    <a:lnTo>
                      <a:pt x="8" y="120"/>
                    </a:lnTo>
                    <a:lnTo>
                      <a:pt x="16" y="134"/>
                    </a:lnTo>
                    <a:lnTo>
                      <a:pt x="25" y="145"/>
                    </a:lnTo>
                    <a:lnTo>
                      <a:pt x="37" y="155"/>
                    </a:lnTo>
                    <a:lnTo>
                      <a:pt x="49" y="162"/>
                    </a:lnTo>
                    <a:lnTo>
                      <a:pt x="63" y="167"/>
                    </a:lnTo>
                    <a:lnTo>
                      <a:pt x="78" y="170"/>
                    </a:lnTo>
                    <a:lnTo>
                      <a:pt x="2777" y="406"/>
                    </a:lnTo>
                    <a:lnTo>
                      <a:pt x="2792" y="406"/>
                    </a:lnTo>
                    <a:lnTo>
                      <a:pt x="2807" y="403"/>
                    </a:lnTo>
                    <a:lnTo>
                      <a:pt x="2820" y="398"/>
                    </a:lnTo>
                    <a:lnTo>
                      <a:pt x="2834" y="391"/>
                    </a:lnTo>
                    <a:lnTo>
                      <a:pt x="2845" y="381"/>
                    </a:lnTo>
                    <a:lnTo>
                      <a:pt x="2855" y="369"/>
                    </a:lnTo>
                    <a:lnTo>
                      <a:pt x="2862" y="357"/>
                    </a:lnTo>
                    <a:lnTo>
                      <a:pt x="2867" y="343"/>
                    </a:lnTo>
                    <a:lnTo>
                      <a:pt x="2869" y="328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378" name="Freeform 34">
                <a:extLst>
                  <a:ext uri="{FF2B5EF4-FFF2-40B4-BE49-F238E27FC236}">
                    <a16:creationId xmlns:a16="http://schemas.microsoft.com/office/drawing/2014/main" id="{3F9669F5-7235-EAD7-482E-1212001AEAB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70" y="2228"/>
                <a:ext cx="176" cy="210"/>
              </a:xfrm>
              <a:custGeom>
                <a:avLst/>
                <a:gdLst>
                  <a:gd name="T0" fmla="*/ 79 w 176"/>
                  <a:gd name="T1" fmla="*/ 210 h 210"/>
                  <a:gd name="T2" fmla="*/ 94 w 176"/>
                  <a:gd name="T3" fmla="*/ 209 h 210"/>
                  <a:gd name="T4" fmla="*/ 109 w 176"/>
                  <a:gd name="T5" fmla="*/ 206 h 210"/>
                  <a:gd name="T6" fmla="*/ 124 w 176"/>
                  <a:gd name="T7" fmla="*/ 199 h 210"/>
                  <a:gd name="T8" fmla="*/ 138 w 176"/>
                  <a:gd name="T9" fmla="*/ 190 h 210"/>
                  <a:gd name="T10" fmla="*/ 149 w 176"/>
                  <a:gd name="T11" fmla="*/ 178 h 210"/>
                  <a:gd name="T12" fmla="*/ 159 w 176"/>
                  <a:gd name="T13" fmla="*/ 163 h 210"/>
                  <a:gd name="T14" fmla="*/ 168 w 176"/>
                  <a:gd name="T15" fmla="*/ 148 h 210"/>
                  <a:gd name="T16" fmla="*/ 173 w 176"/>
                  <a:gd name="T17" fmla="*/ 131 h 210"/>
                  <a:gd name="T18" fmla="*/ 176 w 176"/>
                  <a:gd name="T19" fmla="*/ 113 h 210"/>
                  <a:gd name="T20" fmla="*/ 176 w 176"/>
                  <a:gd name="T21" fmla="*/ 95 h 210"/>
                  <a:gd name="T22" fmla="*/ 174 w 176"/>
                  <a:gd name="T23" fmla="*/ 76 h 210"/>
                  <a:gd name="T24" fmla="*/ 168 w 176"/>
                  <a:gd name="T25" fmla="*/ 60 h 210"/>
                  <a:gd name="T26" fmla="*/ 161 w 176"/>
                  <a:gd name="T27" fmla="*/ 44 h 210"/>
                  <a:gd name="T28" fmla="*/ 152 w 176"/>
                  <a:gd name="T29" fmla="*/ 30 h 210"/>
                  <a:gd name="T30" fmla="*/ 140 w 176"/>
                  <a:gd name="T31" fmla="*/ 18 h 210"/>
                  <a:gd name="T32" fmla="*/ 127 w 176"/>
                  <a:gd name="T33" fmla="*/ 9 h 210"/>
                  <a:gd name="T34" fmla="*/ 112 w 176"/>
                  <a:gd name="T35" fmla="*/ 4 h 210"/>
                  <a:gd name="T36" fmla="*/ 97 w 176"/>
                  <a:gd name="T37" fmla="*/ 0 h 210"/>
                  <a:gd name="T38" fmla="*/ 82 w 176"/>
                  <a:gd name="T39" fmla="*/ 1 h 210"/>
                  <a:gd name="T40" fmla="*/ 67 w 176"/>
                  <a:gd name="T41" fmla="*/ 4 h 210"/>
                  <a:gd name="T42" fmla="*/ 52 w 176"/>
                  <a:gd name="T43" fmla="*/ 11 h 210"/>
                  <a:gd name="T44" fmla="*/ 38 w 176"/>
                  <a:gd name="T45" fmla="*/ 20 h 210"/>
                  <a:gd name="T46" fmla="*/ 27 w 176"/>
                  <a:gd name="T47" fmla="*/ 32 h 210"/>
                  <a:gd name="T48" fmla="*/ 17 w 176"/>
                  <a:gd name="T49" fmla="*/ 47 h 210"/>
                  <a:gd name="T50" fmla="*/ 8 w 176"/>
                  <a:gd name="T51" fmla="*/ 62 h 210"/>
                  <a:gd name="T52" fmla="*/ 3 w 176"/>
                  <a:gd name="T53" fmla="*/ 79 h 210"/>
                  <a:gd name="T54" fmla="*/ 0 w 176"/>
                  <a:gd name="T55" fmla="*/ 97 h 210"/>
                  <a:gd name="T56" fmla="*/ 0 w 176"/>
                  <a:gd name="T57" fmla="*/ 115 h 210"/>
                  <a:gd name="T58" fmla="*/ 2 w 176"/>
                  <a:gd name="T59" fmla="*/ 134 h 210"/>
                  <a:gd name="T60" fmla="*/ 8 w 176"/>
                  <a:gd name="T61" fmla="*/ 150 h 210"/>
                  <a:gd name="T62" fmla="*/ 15 w 176"/>
                  <a:gd name="T63" fmla="*/ 166 h 210"/>
                  <a:gd name="T64" fmla="*/ 24 w 176"/>
                  <a:gd name="T65" fmla="*/ 180 h 210"/>
                  <a:gd name="T66" fmla="*/ 36 w 176"/>
                  <a:gd name="T67" fmla="*/ 192 h 210"/>
                  <a:gd name="T68" fmla="*/ 49 w 176"/>
                  <a:gd name="T69" fmla="*/ 201 h 210"/>
                  <a:gd name="T70" fmla="*/ 64 w 176"/>
                  <a:gd name="T71" fmla="*/ 206 h 210"/>
                  <a:gd name="T72" fmla="*/ 79 w 176"/>
                  <a:gd name="T73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6" h="210">
                    <a:moveTo>
                      <a:pt x="79" y="210"/>
                    </a:moveTo>
                    <a:lnTo>
                      <a:pt x="94" y="209"/>
                    </a:lnTo>
                    <a:lnTo>
                      <a:pt x="109" y="206"/>
                    </a:lnTo>
                    <a:lnTo>
                      <a:pt x="124" y="199"/>
                    </a:lnTo>
                    <a:lnTo>
                      <a:pt x="138" y="190"/>
                    </a:lnTo>
                    <a:lnTo>
                      <a:pt x="149" y="178"/>
                    </a:lnTo>
                    <a:lnTo>
                      <a:pt x="159" y="163"/>
                    </a:lnTo>
                    <a:lnTo>
                      <a:pt x="168" y="148"/>
                    </a:lnTo>
                    <a:lnTo>
                      <a:pt x="173" y="131"/>
                    </a:lnTo>
                    <a:lnTo>
                      <a:pt x="176" y="113"/>
                    </a:lnTo>
                    <a:lnTo>
                      <a:pt x="176" y="95"/>
                    </a:lnTo>
                    <a:lnTo>
                      <a:pt x="174" y="76"/>
                    </a:lnTo>
                    <a:lnTo>
                      <a:pt x="168" y="60"/>
                    </a:lnTo>
                    <a:lnTo>
                      <a:pt x="161" y="44"/>
                    </a:lnTo>
                    <a:lnTo>
                      <a:pt x="152" y="30"/>
                    </a:lnTo>
                    <a:lnTo>
                      <a:pt x="140" y="18"/>
                    </a:lnTo>
                    <a:lnTo>
                      <a:pt x="127" y="9"/>
                    </a:lnTo>
                    <a:lnTo>
                      <a:pt x="112" y="4"/>
                    </a:lnTo>
                    <a:lnTo>
                      <a:pt x="97" y="0"/>
                    </a:lnTo>
                    <a:lnTo>
                      <a:pt x="82" y="1"/>
                    </a:lnTo>
                    <a:lnTo>
                      <a:pt x="67" y="4"/>
                    </a:lnTo>
                    <a:lnTo>
                      <a:pt x="52" y="11"/>
                    </a:lnTo>
                    <a:lnTo>
                      <a:pt x="38" y="20"/>
                    </a:lnTo>
                    <a:lnTo>
                      <a:pt x="27" y="32"/>
                    </a:lnTo>
                    <a:lnTo>
                      <a:pt x="17" y="47"/>
                    </a:lnTo>
                    <a:lnTo>
                      <a:pt x="8" y="62"/>
                    </a:lnTo>
                    <a:lnTo>
                      <a:pt x="3" y="7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2" y="134"/>
                    </a:lnTo>
                    <a:lnTo>
                      <a:pt x="8" y="150"/>
                    </a:lnTo>
                    <a:lnTo>
                      <a:pt x="15" y="166"/>
                    </a:lnTo>
                    <a:lnTo>
                      <a:pt x="24" y="180"/>
                    </a:lnTo>
                    <a:lnTo>
                      <a:pt x="36" y="192"/>
                    </a:lnTo>
                    <a:lnTo>
                      <a:pt x="49" y="201"/>
                    </a:lnTo>
                    <a:lnTo>
                      <a:pt x="64" y="206"/>
                    </a:lnTo>
                    <a:lnTo>
                      <a:pt x="79" y="2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13379" name="Group 35">
                <a:extLst>
                  <a:ext uri="{FF2B5EF4-FFF2-40B4-BE49-F238E27FC236}">
                    <a16:creationId xmlns:a16="http://schemas.microsoft.com/office/drawing/2014/main" id="{071DC2D9-0C4A-03D8-583A-15FFB738764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43" y="2102"/>
                <a:ext cx="969" cy="424"/>
                <a:chOff x="1426" y="2079"/>
                <a:chExt cx="969" cy="424"/>
              </a:xfrm>
            </p:grpSpPr>
            <p:sp>
              <p:nvSpPr>
                <p:cNvPr id="313380" name="Freeform 36">
                  <a:extLst>
                    <a:ext uri="{FF2B5EF4-FFF2-40B4-BE49-F238E27FC236}">
                      <a16:creationId xmlns:a16="http://schemas.microsoft.com/office/drawing/2014/main" id="{BB6F965A-C6CE-5B6F-5C44-B070E9FDE97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26" y="2079"/>
                  <a:ext cx="182" cy="312"/>
                </a:xfrm>
                <a:custGeom>
                  <a:avLst/>
                  <a:gdLst>
                    <a:gd name="T0" fmla="*/ 182 w 182"/>
                    <a:gd name="T1" fmla="*/ 13 h 312"/>
                    <a:gd name="T2" fmla="*/ 26 w 182"/>
                    <a:gd name="T3" fmla="*/ 0 h 312"/>
                    <a:gd name="T4" fmla="*/ 0 w 182"/>
                    <a:gd name="T5" fmla="*/ 299 h 312"/>
                    <a:gd name="T6" fmla="*/ 156 w 182"/>
                    <a:gd name="T7" fmla="*/ 312 h 312"/>
                    <a:gd name="T8" fmla="*/ 182 w 182"/>
                    <a:gd name="T9" fmla="*/ 13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" h="312">
                      <a:moveTo>
                        <a:pt x="182" y="13"/>
                      </a:moveTo>
                      <a:lnTo>
                        <a:pt x="26" y="0"/>
                      </a:lnTo>
                      <a:lnTo>
                        <a:pt x="0" y="299"/>
                      </a:lnTo>
                      <a:lnTo>
                        <a:pt x="156" y="312"/>
                      </a:lnTo>
                      <a:lnTo>
                        <a:pt x="182" y="13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81" name="Freeform 37">
                  <a:extLst>
                    <a:ext uri="{FF2B5EF4-FFF2-40B4-BE49-F238E27FC236}">
                      <a16:creationId xmlns:a16="http://schemas.microsoft.com/office/drawing/2014/main" id="{35D40FF4-5FBA-FFC5-C28E-7C9A532C3F3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38" y="2118"/>
                  <a:ext cx="194" cy="229"/>
                </a:xfrm>
                <a:custGeom>
                  <a:avLst/>
                  <a:gdLst>
                    <a:gd name="T0" fmla="*/ 194 w 194"/>
                    <a:gd name="T1" fmla="*/ 15 h 229"/>
                    <a:gd name="T2" fmla="*/ 19 w 194"/>
                    <a:gd name="T3" fmla="*/ 0 h 229"/>
                    <a:gd name="T4" fmla="*/ 0 w 194"/>
                    <a:gd name="T5" fmla="*/ 214 h 229"/>
                    <a:gd name="T6" fmla="*/ 175 w 194"/>
                    <a:gd name="T7" fmla="*/ 229 h 229"/>
                    <a:gd name="T8" fmla="*/ 194 w 194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229">
                      <a:moveTo>
                        <a:pt x="194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75" y="229"/>
                      </a:lnTo>
                      <a:lnTo>
                        <a:pt x="194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82" name="Freeform 38">
                  <a:extLst>
                    <a:ext uri="{FF2B5EF4-FFF2-40B4-BE49-F238E27FC236}">
                      <a16:creationId xmlns:a16="http://schemas.microsoft.com/office/drawing/2014/main" id="{110C664C-66F0-FB26-7467-F10890C5BBF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39" y="2150"/>
                  <a:ext cx="197" cy="353"/>
                </a:xfrm>
                <a:custGeom>
                  <a:avLst/>
                  <a:gdLst>
                    <a:gd name="T0" fmla="*/ 197 w 197"/>
                    <a:gd name="T1" fmla="*/ 15 h 353"/>
                    <a:gd name="T2" fmla="*/ 29 w 197"/>
                    <a:gd name="T3" fmla="*/ 0 h 353"/>
                    <a:gd name="T4" fmla="*/ 0 w 197"/>
                    <a:gd name="T5" fmla="*/ 338 h 353"/>
                    <a:gd name="T6" fmla="*/ 168 w 197"/>
                    <a:gd name="T7" fmla="*/ 353 h 353"/>
                    <a:gd name="T8" fmla="*/ 197 w 197"/>
                    <a:gd name="T9" fmla="*/ 15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353">
                      <a:moveTo>
                        <a:pt x="197" y="15"/>
                      </a:moveTo>
                      <a:lnTo>
                        <a:pt x="29" y="0"/>
                      </a:lnTo>
                      <a:lnTo>
                        <a:pt x="0" y="338"/>
                      </a:lnTo>
                      <a:lnTo>
                        <a:pt x="168" y="353"/>
                      </a:lnTo>
                      <a:lnTo>
                        <a:pt x="19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83" name="Freeform 39">
                  <a:extLst>
                    <a:ext uri="{FF2B5EF4-FFF2-40B4-BE49-F238E27FC236}">
                      <a16:creationId xmlns:a16="http://schemas.microsoft.com/office/drawing/2014/main" id="{1B30637F-900C-1528-F316-5EB94BAFE6F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8" y="2169"/>
                  <a:ext cx="187" cy="212"/>
                </a:xfrm>
                <a:custGeom>
                  <a:avLst/>
                  <a:gdLst>
                    <a:gd name="T0" fmla="*/ 187 w 187"/>
                    <a:gd name="T1" fmla="*/ 15 h 212"/>
                    <a:gd name="T2" fmla="*/ 17 w 187"/>
                    <a:gd name="T3" fmla="*/ 0 h 212"/>
                    <a:gd name="T4" fmla="*/ 0 w 187"/>
                    <a:gd name="T5" fmla="*/ 197 h 212"/>
                    <a:gd name="T6" fmla="*/ 170 w 187"/>
                    <a:gd name="T7" fmla="*/ 212 h 212"/>
                    <a:gd name="T8" fmla="*/ 187 w 187"/>
                    <a:gd name="T9" fmla="*/ 15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12">
                      <a:moveTo>
                        <a:pt x="187" y="15"/>
                      </a:moveTo>
                      <a:lnTo>
                        <a:pt x="17" y="0"/>
                      </a:lnTo>
                      <a:lnTo>
                        <a:pt x="0" y="197"/>
                      </a:lnTo>
                      <a:lnTo>
                        <a:pt x="170" y="212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13384" name="Group 40">
                <a:extLst>
                  <a:ext uri="{FF2B5EF4-FFF2-40B4-BE49-F238E27FC236}">
                    <a16:creationId xmlns:a16="http://schemas.microsoft.com/office/drawing/2014/main" id="{726103E0-12FE-FC8D-3D57-8BF022B17DCB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04" y="2054"/>
                <a:ext cx="968" cy="430"/>
                <a:chOff x="1387" y="2031"/>
                <a:chExt cx="968" cy="430"/>
              </a:xfrm>
            </p:grpSpPr>
            <p:sp>
              <p:nvSpPr>
                <p:cNvPr id="313385" name="Freeform 41">
                  <a:extLst>
                    <a:ext uri="{FF2B5EF4-FFF2-40B4-BE49-F238E27FC236}">
                      <a16:creationId xmlns:a16="http://schemas.microsoft.com/office/drawing/2014/main" id="{90BDA5D2-EAD4-0863-35BA-3FB6E8B8624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87" y="2031"/>
                  <a:ext cx="193" cy="322"/>
                </a:xfrm>
                <a:custGeom>
                  <a:avLst/>
                  <a:gdLst>
                    <a:gd name="T0" fmla="*/ 193 w 193"/>
                    <a:gd name="T1" fmla="*/ 15 h 322"/>
                    <a:gd name="T2" fmla="*/ 27 w 193"/>
                    <a:gd name="T3" fmla="*/ 0 h 322"/>
                    <a:gd name="T4" fmla="*/ 0 w 193"/>
                    <a:gd name="T5" fmla="*/ 307 h 322"/>
                    <a:gd name="T6" fmla="*/ 166 w 193"/>
                    <a:gd name="T7" fmla="*/ 322 h 322"/>
                    <a:gd name="T8" fmla="*/ 193 w 193"/>
                    <a:gd name="T9" fmla="*/ 15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3" h="322">
                      <a:moveTo>
                        <a:pt x="193" y="15"/>
                      </a:moveTo>
                      <a:lnTo>
                        <a:pt x="27" y="0"/>
                      </a:lnTo>
                      <a:lnTo>
                        <a:pt x="0" y="307"/>
                      </a:lnTo>
                      <a:lnTo>
                        <a:pt x="166" y="322"/>
                      </a:lnTo>
                      <a:lnTo>
                        <a:pt x="193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86" name="Freeform 42">
                  <a:extLst>
                    <a:ext uri="{FF2B5EF4-FFF2-40B4-BE49-F238E27FC236}">
                      <a16:creationId xmlns:a16="http://schemas.microsoft.com/office/drawing/2014/main" id="{E462C44A-532E-B722-F144-D5A45150B56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14" y="2077"/>
                  <a:ext cx="187" cy="229"/>
                </a:xfrm>
                <a:custGeom>
                  <a:avLst/>
                  <a:gdLst>
                    <a:gd name="T0" fmla="*/ 187 w 187"/>
                    <a:gd name="T1" fmla="*/ 15 h 229"/>
                    <a:gd name="T2" fmla="*/ 19 w 187"/>
                    <a:gd name="T3" fmla="*/ 0 h 229"/>
                    <a:gd name="T4" fmla="*/ 0 w 187"/>
                    <a:gd name="T5" fmla="*/ 214 h 229"/>
                    <a:gd name="T6" fmla="*/ 168 w 187"/>
                    <a:gd name="T7" fmla="*/ 229 h 229"/>
                    <a:gd name="T8" fmla="*/ 187 w 187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29">
                      <a:moveTo>
                        <a:pt x="187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68" y="229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87" name="Freeform 43">
                  <a:extLst>
                    <a:ext uri="{FF2B5EF4-FFF2-40B4-BE49-F238E27FC236}">
                      <a16:creationId xmlns:a16="http://schemas.microsoft.com/office/drawing/2014/main" id="{FDA897FB-C03B-7B1B-35D6-C2698BC5554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14" y="2114"/>
                  <a:ext cx="185" cy="347"/>
                </a:xfrm>
                <a:custGeom>
                  <a:avLst/>
                  <a:gdLst>
                    <a:gd name="T0" fmla="*/ 185 w 185"/>
                    <a:gd name="T1" fmla="*/ 13 h 347"/>
                    <a:gd name="T2" fmla="*/ 29 w 185"/>
                    <a:gd name="T3" fmla="*/ 0 h 347"/>
                    <a:gd name="T4" fmla="*/ 0 w 185"/>
                    <a:gd name="T5" fmla="*/ 333 h 347"/>
                    <a:gd name="T6" fmla="*/ 156 w 185"/>
                    <a:gd name="T7" fmla="*/ 347 h 347"/>
                    <a:gd name="T8" fmla="*/ 185 w 185"/>
                    <a:gd name="T9" fmla="*/ 1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5" h="347">
                      <a:moveTo>
                        <a:pt x="185" y="13"/>
                      </a:moveTo>
                      <a:lnTo>
                        <a:pt x="29" y="0"/>
                      </a:lnTo>
                      <a:lnTo>
                        <a:pt x="0" y="333"/>
                      </a:lnTo>
                      <a:lnTo>
                        <a:pt x="156" y="347"/>
                      </a:lnTo>
                      <a:lnTo>
                        <a:pt x="185" y="13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388" name="Freeform 44">
                  <a:extLst>
                    <a:ext uri="{FF2B5EF4-FFF2-40B4-BE49-F238E27FC236}">
                      <a16:creationId xmlns:a16="http://schemas.microsoft.com/office/drawing/2014/main" id="{EF754BCA-510F-DD38-D96E-E5E1BF94A42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76" y="2122"/>
                  <a:ext cx="179" cy="223"/>
                </a:xfrm>
                <a:custGeom>
                  <a:avLst/>
                  <a:gdLst>
                    <a:gd name="T0" fmla="*/ 179 w 179"/>
                    <a:gd name="T1" fmla="*/ 14 h 223"/>
                    <a:gd name="T2" fmla="*/ 18 w 179"/>
                    <a:gd name="T3" fmla="*/ 0 h 223"/>
                    <a:gd name="T4" fmla="*/ 0 w 179"/>
                    <a:gd name="T5" fmla="*/ 209 h 223"/>
                    <a:gd name="T6" fmla="*/ 161 w 179"/>
                    <a:gd name="T7" fmla="*/ 223 h 223"/>
                    <a:gd name="T8" fmla="*/ 179 w 179"/>
                    <a:gd name="T9" fmla="*/ 14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9" h="223">
                      <a:moveTo>
                        <a:pt x="179" y="14"/>
                      </a:moveTo>
                      <a:lnTo>
                        <a:pt x="18" y="0"/>
                      </a:lnTo>
                      <a:lnTo>
                        <a:pt x="0" y="209"/>
                      </a:lnTo>
                      <a:lnTo>
                        <a:pt x="161" y="223"/>
                      </a:lnTo>
                      <a:lnTo>
                        <a:pt x="179" y="14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3389" name="Group 45">
              <a:extLst>
                <a:ext uri="{FF2B5EF4-FFF2-40B4-BE49-F238E27FC236}">
                  <a16:creationId xmlns:a16="http://schemas.microsoft.com/office/drawing/2014/main" id="{849B86C0-982D-8C2B-3E81-B25AD46DAED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94" y="1793"/>
              <a:ext cx="2152" cy="606"/>
              <a:chOff x="1694" y="1793"/>
              <a:chExt cx="2152" cy="606"/>
            </a:xfrm>
          </p:grpSpPr>
          <p:sp>
            <p:nvSpPr>
              <p:cNvPr id="313390" name="Freeform 46">
                <a:extLst>
                  <a:ext uri="{FF2B5EF4-FFF2-40B4-BE49-F238E27FC236}">
                    <a16:creationId xmlns:a16="http://schemas.microsoft.com/office/drawing/2014/main" id="{833F475E-1AE0-903D-FC5D-485F57F4E1A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3" y="1793"/>
                <a:ext cx="146" cy="493"/>
              </a:xfrm>
              <a:custGeom>
                <a:avLst/>
                <a:gdLst>
                  <a:gd name="T0" fmla="*/ 0 w 146"/>
                  <a:gd name="T1" fmla="*/ 20 h 493"/>
                  <a:gd name="T2" fmla="*/ 13 w 146"/>
                  <a:gd name="T3" fmla="*/ 3 h 493"/>
                  <a:gd name="T4" fmla="*/ 33 w 146"/>
                  <a:gd name="T5" fmla="*/ 0 h 493"/>
                  <a:gd name="T6" fmla="*/ 55 w 146"/>
                  <a:gd name="T7" fmla="*/ 16 h 493"/>
                  <a:gd name="T8" fmla="*/ 85 w 146"/>
                  <a:gd name="T9" fmla="*/ 61 h 493"/>
                  <a:gd name="T10" fmla="*/ 107 w 146"/>
                  <a:gd name="T11" fmla="*/ 126 h 493"/>
                  <a:gd name="T12" fmla="*/ 127 w 146"/>
                  <a:gd name="T13" fmla="*/ 203 h 493"/>
                  <a:gd name="T14" fmla="*/ 140 w 146"/>
                  <a:gd name="T15" fmla="*/ 289 h 493"/>
                  <a:gd name="T16" fmla="*/ 146 w 146"/>
                  <a:gd name="T17" fmla="*/ 361 h 493"/>
                  <a:gd name="T18" fmla="*/ 140 w 146"/>
                  <a:gd name="T19" fmla="*/ 428 h 493"/>
                  <a:gd name="T20" fmla="*/ 122 w 146"/>
                  <a:gd name="T21" fmla="*/ 467 h 493"/>
                  <a:gd name="T22" fmla="*/ 90 w 146"/>
                  <a:gd name="T23" fmla="*/ 493 h 493"/>
                  <a:gd name="T24" fmla="*/ 55 w 146"/>
                  <a:gd name="T25" fmla="*/ 493 h 493"/>
                  <a:gd name="T26" fmla="*/ 39 w 146"/>
                  <a:gd name="T27" fmla="*/ 481 h 493"/>
                  <a:gd name="T28" fmla="*/ 39 w 146"/>
                  <a:gd name="T29" fmla="*/ 455 h 493"/>
                  <a:gd name="T30" fmla="*/ 55 w 146"/>
                  <a:gd name="T31" fmla="*/ 431 h 493"/>
                  <a:gd name="T32" fmla="*/ 96 w 146"/>
                  <a:gd name="T33" fmla="*/ 455 h 493"/>
                  <a:gd name="T34" fmla="*/ 113 w 146"/>
                  <a:gd name="T35" fmla="*/ 439 h 493"/>
                  <a:gd name="T36" fmla="*/ 124 w 146"/>
                  <a:gd name="T37" fmla="*/ 378 h 493"/>
                  <a:gd name="T38" fmla="*/ 116 w 146"/>
                  <a:gd name="T39" fmla="*/ 311 h 493"/>
                  <a:gd name="T40" fmla="*/ 96 w 146"/>
                  <a:gd name="T41" fmla="*/ 250 h 493"/>
                  <a:gd name="T42" fmla="*/ 66 w 146"/>
                  <a:gd name="T43" fmla="*/ 164 h 493"/>
                  <a:gd name="T44" fmla="*/ 29 w 146"/>
                  <a:gd name="T45" fmla="*/ 116 h 493"/>
                  <a:gd name="T46" fmla="*/ 2 w 146"/>
                  <a:gd name="T47" fmla="*/ 64 h 493"/>
                  <a:gd name="T48" fmla="*/ 0 w 146"/>
                  <a:gd name="T49" fmla="*/ 2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6" h="493">
                    <a:moveTo>
                      <a:pt x="0" y="20"/>
                    </a:moveTo>
                    <a:lnTo>
                      <a:pt x="13" y="3"/>
                    </a:lnTo>
                    <a:lnTo>
                      <a:pt x="33" y="0"/>
                    </a:lnTo>
                    <a:lnTo>
                      <a:pt x="55" y="16"/>
                    </a:lnTo>
                    <a:lnTo>
                      <a:pt x="85" y="61"/>
                    </a:lnTo>
                    <a:lnTo>
                      <a:pt x="107" y="126"/>
                    </a:lnTo>
                    <a:lnTo>
                      <a:pt x="127" y="203"/>
                    </a:lnTo>
                    <a:lnTo>
                      <a:pt x="140" y="289"/>
                    </a:lnTo>
                    <a:lnTo>
                      <a:pt x="146" y="361"/>
                    </a:lnTo>
                    <a:lnTo>
                      <a:pt x="140" y="428"/>
                    </a:lnTo>
                    <a:lnTo>
                      <a:pt x="122" y="467"/>
                    </a:lnTo>
                    <a:lnTo>
                      <a:pt x="90" y="493"/>
                    </a:lnTo>
                    <a:lnTo>
                      <a:pt x="55" y="493"/>
                    </a:lnTo>
                    <a:lnTo>
                      <a:pt x="39" y="481"/>
                    </a:lnTo>
                    <a:lnTo>
                      <a:pt x="39" y="455"/>
                    </a:lnTo>
                    <a:lnTo>
                      <a:pt x="55" y="431"/>
                    </a:lnTo>
                    <a:lnTo>
                      <a:pt x="96" y="455"/>
                    </a:lnTo>
                    <a:lnTo>
                      <a:pt x="113" y="439"/>
                    </a:lnTo>
                    <a:lnTo>
                      <a:pt x="124" y="378"/>
                    </a:lnTo>
                    <a:lnTo>
                      <a:pt x="116" y="311"/>
                    </a:lnTo>
                    <a:lnTo>
                      <a:pt x="96" y="250"/>
                    </a:lnTo>
                    <a:lnTo>
                      <a:pt x="66" y="164"/>
                    </a:lnTo>
                    <a:lnTo>
                      <a:pt x="29" y="116"/>
                    </a:lnTo>
                    <a:lnTo>
                      <a:pt x="2" y="64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391" name="Freeform 47">
                <a:extLst>
                  <a:ext uri="{FF2B5EF4-FFF2-40B4-BE49-F238E27FC236}">
                    <a16:creationId xmlns:a16="http://schemas.microsoft.com/office/drawing/2014/main" id="{367A0D37-BCCD-FC90-D741-F99C51EC220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11" y="1887"/>
                <a:ext cx="272" cy="437"/>
              </a:xfrm>
              <a:custGeom>
                <a:avLst/>
                <a:gdLst>
                  <a:gd name="T0" fmla="*/ 96 w 272"/>
                  <a:gd name="T1" fmla="*/ 14 h 437"/>
                  <a:gd name="T2" fmla="*/ 122 w 272"/>
                  <a:gd name="T3" fmla="*/ 0 h 437"/>
                  <a:gd name="T4" fmla="*/ 141 w 272"/>
                  <a:gd name="T5" fmla="*/ 0 h 437"/>
                  <a:gd name="T6" fmla="*/ 185 w 272"/>
                  <a:gd name="T7" fmla="*/ 48 h 437"/>
                  <a:gd name="T8" fmla="*/ 211 w 272"/>
                  <a:gd name="T9" fmla="*/ 94 h 437"/>
                  <a:gd name="T10" fmla="*/ 246 w 272"/>
                  <a:gd name="T11" fmla="*/ 153 h 437"/>
                  <a:gd name="T12" fmla="*/ 268 w 272"/>
                  <a:gd name="T13" fmla="*/ 214 h 437"/>
                  <a:gd name="T14" fmla="*/ 272 w 272"/>
                  <a:gd name="T15" fmla="*/ 281 h 437"/>
                  <a:gd name="T16" fmla="*/ 263 w 272"/>
                  <a:gd name="T17" fmla="*/ 298 h 437"/>
                  <a:gd name="T18" fmla="*/ 196 w 272"/>
                  <a:gd name="T19" fmla="*/ 327 h 437"/>
                  <a:gd name="T20" fmla="*/ 129 w 272"/>
                  <a:gd name="T21" fmla="*/ 366 h 437"/>
                  <a:gd name="T22" fmla="*/ 83 w 272"/>
                  <a:gd name="T23" fmla="*/ 403 h 437"/>
                  <a:gd name="T24" fmla="*/ 74 w 272"/>
                  <a:gd name="T25" fmla="*/ 416 h 437"/>
                  <a:gd name="T26" fmla="*/ 44 w 272"/>
                  <a:gd name="T27" fmla="*/ 437 h 437"/>
                  <a:gd name="T28" fmla="*/ 18 w 272"/>
                  <a:gd name="T29" fmla="*/ 427 h 437"/>
                  <a:gd name="T30" fmla="*/ 2 w 272"/>
                  <a:gd name="T31" fmla="*/ 399 h 437"/>
                  <a:gd name="T32" fmla="*/ 0 w 272"/>
                  <a:gd name="T33" fmla="*/ 383 h 437"/>
                  <a:gd name="T34" fmla="*/ 7 w 272"/>
                  <a:gd name="T35" fmla="*/ 372 h 437"/>
                  <a:gd name="T36" fmla="*/ 33 w 272"/>
                  <a:gd name="T37" fmla="*/ 370 h 437"/>
                  <a:gd name="T38" fmla="*/ 57 w 272"/>
                  <a:gd name="T39" fmla="*/ 366 h 437"/>
                  <a:gd name="T40" fmla="*/ 122 w 272"/>
                  <a:gd name="T41" fmla="*/ 344 h 437"/>
                  <a:gd name="T42" fmla="*/ 179 w 272"/>
                  <a:gd name="T43" fmla="*/ 314 h 437"/>
                  <a:gd name="T44" fmla="*/ 228 w 272"/>
                  <a:gd name="T45" fmla="*/ 281 h 437"/>
                  <a:gd name="T46" fmla="*/ 244 w 272"/>
                  <a:gd name="T47" fmla="*/ 259 h 437"/>
                  <a:gd name="T48" fmla="*/ 235 w 272"/>
                  <a:gd name="T49" fmla="*/ 211 h 437"/>
                  <a:gd name="T50" fmla="*/ 202 w 272"/>
                  <a:gd name="T51" fmla="*/ 155 h 437"/>
                  <a:gd name="T52" fmla="*/ 163 w 272"/>
                  <a:gd name="T53" fmla="*/ 114 h 437"/>
                  <a:gd name="T54" fmla="*/ 122 w 272"/>
                  <a:gd name="T55" fmla="*/ 94 h 437"/>
                  <a:gd name="T56" fmla="*/ 89 w 272"/>
                  <a:gd name="T57" fmla="*/ 61 h 437"/>
                  <a:gd name="T58" fmla="*/ 91 w 272"/>
                  <a:gd name="T59" fmla="*/ 31 h 437"/>
                  <a:gd name="T60" fmla="*/ 96 w 272"/>
                  <a:gd name="T61" fmla="*/ 14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2" h="437">
                    <a:moveTo>
                      <a:pt x="96" y="14"/>
                    </a:moveTo>
                    <a:lnTo>
                      <a:pt x="122" y="0"/>
                    </a:lnTo>
                    <a:lnTo>
                      <a:pt x="141" y="0"/>
                    </a:lnTo>
                    <a:lnTo>
                      <a:pt x="185" y="48"/>
                    </a:lnTo>
                    <a:lnTo>
                      <a:pt x="211" y="94"/>
                    </a:lnTo>
                    <a:lnTo>
                      <a:pt x="246" y="153"/>
                    </a:lnTo>
                    <a:lnTo>
                      <a:pt x="268" y="214"/>
                    </a:lnTo>
                    <a:lnTo>
                      <a:pt x="272" y="281"/>
                    </a:lnTo>
                    <a:lnTo>
                      <a:pt x="263" y="298"/>
                    </a:lnTo>
                    <a:lnTo>
                      <a:pt x="196" y="327"/>
                    </a:lnTo>
                    <a:lnTo>
                      <a:pt x="129" y="366"/>
                    </a:lnTo>
                    <a:lnTo>
                      <a:pt x="83" y="403"/>
                    </a:lnTo>
                    <a:lnTo>
                      <a:pt x="74" y="416"/>
                    </a:lnTo>
                    <a:lnTo>
                      <a:pt x="44" y="437"/>
                    </a:lnTo>
                    <a:lnTo>
                      <a:pt x="18" y="427"/>
                    </a:lnTo>
                    <a:lnTo>
                      <a:pt x="2" y="399"/>
                    </a:lnTo>
                    <a:lnTo>
                      <a:pt x="0" y="383"/>
                    </a:lnTo>
                    <a:lnTo>
                      <a:pt x="7" y="372"/>
                    </a:lnTo>
                    <a:lnTo>
                      <a:pt x="33" y="370"/>
                    </a:lnTo>
                    <a:lnTo>
                      <a:pt x="57" y="366"/>
                    </a:lnTo>
                    <a:lnTo>
                      <a:pt x="122" y="344"/>
                    </a:lnTo>
                    <a:lnTo>
                      <a:pt x="179" y="314"/>
                    </a:lnTo>
                    <a:lnTo>
                      <a:pt x="228" y="281"/>
                    </a:lnTo>
                    <a:lnTo>
                      <a:pt x="244" y="259"/>
                    </a:lnTo>
                    <a:lnTo>
                      <a:pt x="235" y="211"/>
                    </a:lnTo>
                    <a:lnTo>
                      <a:pt x="202" y="155"/>
                    </a:lnTo>
                    <a:lnTo>
                      <a:pt x="163" y="114"/>
                    </a:lnTo>
                    <a:lnTo>
                      <a:pt x="122" y="94"/>
                    </a:lnTo>
                    <a:lnTo>
                      <a:pt x="89" y="61"/>
                    </a:lnTo>
                    <a:lnTo>
                      <a:pt x="91" y="31"/>
                    </a:lnTo>
                    <a:lnTo>
                      <a:pt x="96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392" name="Freeform 48">
                <a:extLst>
                  <a:ext uri="{FF2B5EF4-FFF2-40B4-BE49-F238E27FC236}">
                    <a16:creationId xmlns:a16="http://schemas.microsoft.com/office/drawing/2014/main" id="{37566F62-CCB3-D2F4-F735-678C6205E0E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71" y="1948"/>
                <a:ext cx="275" cy="451"/>
              </a:xfrm>
              <a:custGeom>
                <a:avLst/>
                <a:gdLst>
                  <a:gd name="T0" fmla="*/ 78 w 275"/>
                  <a:gd name="T1" fmla="*/ 17 h 451"/>
                  <a:gd name="T2" fmla="*/ 102 w 275"/>
                  <a:gd name="T3" fmla="*/ 0 h 451"/>
                  <a:gd name="T4" fmla="*/ 163 w 275"/>
                  <a:gd name="T5" fmla="*/ 17 h 451"/>
                  <a:gd name="T6" fmla="*/ 200 w 275"/>
                  <a:gd name="T7" fmla="*/ 60 h 451"/>
                  <a:gd name="T8" fmla="*/ 222 w 275"/>
                  <a:gd name="T9" fmla="*/ 115 h 451"/>
                  <a:gd name="T10" fmla="*/ 250 w 275"/>
                  <a:gd name="T11" fmla="*/ 171 h 451"/>
                  <a:gd name="T12" fmla="*/ 275 w 275"/>
                  <a:gd name="T13" fmla="*/ 232 h 451"/>
                  <a:gd name="T14" fmla="*/ 273 w 275"/>
                  <a:gd name="T15" fmla="*/ 260 h 451"/>
                  <a:gd name="T16" fmla="*/ 252 w 275"/>
                  <a:gd name="T17" fmla="*/ 296 h 451"/>
                  <a:gd name="T18" fmla="*/ 180 w 275"/>
                  <a:gd name="T19" fmla="*/ 355 h 451"/>
                  <a:gd name="T20" fmla="*/ 113 w 275"/>
                  <a:gd name="T21" fmla="*/ 396 h 451"/>
                  <a:gd name="T22" fmla="*/ 111 w 275"/>
                  <a:gd name="T23" fmla="*/ 416 h 451"/>
                  <a:gd name="T24" fmla="*/ 105 w 275"/>
                  <a:gd name="T25" fmla="*/ 427 h 451"/>
                  <a:gd name="T26" fmla="*/ 78 w 275"/>
                  <a:gd name="T27" fmla="*/ 446 h 451"/>
                  <a:gd name="T28" fmla="*/ 46 w 275"/>
                  <a:gd name="T29" fmla="*/ 451 h 451"/>
                  <a:gd name="T30" fmla="*/ 22 w 275"/>
                  <a:gd name="T31" fmla="*/ 438 h 451"/>
                  <a:gd name="T32" fmla="*/ 1 w 275"/>
                  <a:gd name="T33" fmla="*/ 416 h 451"/>
                  <a:gd name="T34" fmla="*/ 0 w 275"/>
                  <a:gd name="T35" fmla="*/ 399 h 451"/>
                  <a:gd name="T36" fmla="*/ 13 w 275"/>
                  <a:gd name="T37" fmla="*/ 390 h 451"/>
                  <a:gd name="T38" fmla="*/ 50 w 275"/>
                  <a:gd name="T39" fmla="*/ 396 h 451"/>
                  <a:gd name="T40" fmla="*/ 83 w 275"/>
                  <a:gd name="T41" fmla="*/ 388 h 451"/>
                  <a:gd name="T42" fmla="*/ 91 w 275"/>
                  <a:gd name="T43" fmla="*/ 377 h 451"/>
                  <a:gd name="T44" fmla="*/ 124 w 275"/>
                  <a:gd name="T45" fmla="*/ 362 h 451"/>
                  <a:gd name="T46" fmla="*/ 180 w 275"/>
                  <a:gd name="T47" fmla="*/ 323 h 451"/>
                  <a:gd name="T48" fmla="*/ 222 w 275"/>
                  <a:gd name="T49" fmla="*/ 290 h 451"/>
                  <a:gd name="T50" fmla="*/ 235 w 275"/>
                  <a:gd name="T51" fmla="*/ 251 h 451"/>
                  <a:gd name="T52" fmla="*/ 222 w 275"/>
                  <a:gd name="T53" fmla="*/ 188 h 451"/>
                  <a:gd name="T54" fmla="*/ 180 w 275"/>
                  <a:gd name="T55" fmla="*/ 121 h 451"/>
                  <a:gd name="T56" fmla="*/ 128 w 275"/>
                  <a:gd name="T57" fmla="*/ 90 h 451"/>
                  <a:gd name="T58" fmla="*/ 91 w 275"/>
                  <a:gd name="T59" fmla="*/ 82 h 451"/>
                  <a:gd name="T60" fmla="*/ 78 w 275"/>
                  <a:gd name="T61" fmla="*/ 51 h 451"/>
                  <a:gd name="T62" fmla="*/ 78 w 275"/>
                  <a:gd name="T63" fmla="*/ 17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5" h="451">
                    <a:moveTo>
                      <a:pt x="78" y="17"/>
                    </a:moveTo>
                    <a:lnTo>
                      <a:pt x="102" y="0"/>
                    </a:lnTo>
                    <a:lnTo>
                      <a:pt x="163" y="17"/>
                    </a:lnTo>
                    <a:lnTo>
                      <a:pt x="200" y="60"/>
                    </a:lnTo>
                    <a:lnTo>
                      <a:pt x="222" y="115"/>
                    </a:lnTo>
                    <a:lnTo>
                      <a:pt x="250" y="171"/>
                    </a:lnTo>
                    <a:lnTo>
                      <a:pt x="275" y="232"/>
                    </a:lnTo>
                    <a:lnTo>
                      <a:pt x="273" y="260"/>
                    </a:lnTo>
                    <a:lnTo>
                      <a:pt x="252" y="296"/>
                    </a:lnTo>
                    <a:lnTo>
                      <a:pt x="180" y="355"/>
                    </a:lnTo>
                    <a:lnTo>
                      <a:pt x="113" y="396"/>
                    </a:lnTo>
                    <a:lnTo>
                      <a:pt x="111" y="416"/>
                    </a:lnTo>
                    <a:lnTo>
                      <a:pt x="105" y="427"/>
                    </a:lnTo>
                    <a:lnTo>
                      <a:pt x="78" y="446"/>
                    </a:lnTo>
                    <a:lnTo>
                      <a:pt x="46" y="451"/>
                    </a:lnTo>
                    <a:lnTo>
                      <a:pt x="22" y="438"/>
                    </a:lnTo>
                    <a:lnTo>
                      <a:pt x="1" y="416"/>
                    </a:lnTo>
                    <a:lnTo>
                      <a:pt x="0" y="399"/>
                    </a:lnTo>
                    <a:lnTo>
                      <a:pt x="13" y="390"/>
                    </a:lnTo>
                    <a:lnTo>
                      <a:pt x="50" y="396"/>
                    </a:lnTo>
                    <a:lnTo>
                      <a:pt x="83" y="388"/>
                    </a:lnTo>
                    <a:lnTo>
                      <a:pt x="91" y="377"/>
                    </a:lnTo>
                    <a:lnTo>
                      <a:pt x="124" y="362"/>
                    </a:lnTo>
                    <a:lnTo>
                      <a:pt x="180" y="323"/>
                    </a:lnTo>
                    <a:lnTo>
                      <a:pt x="222" y="290"/>
                    </a:lnTo>
                    <a:lnTo>
                      <a:pt x="235" y="251"/>
                    </a:lnTo>
                    <a:lnTo>
                      <a:pt x="222" y="188"/>
                    </a:lnTo>
                    <a:lnTo>
                      <a:pt x="180" y="121"/>
                    </a:lnTo>
                    <a:lnTo>
                      <a:pt x="128" y="90"/>
                    </a:lnTo>
                    <a:lnTo>
                      <a:pt x="91" y="82"/>
                    </a:lnTo>
                    <a:lnTo>
                      <a:pt x="78" y="51"/>
                    </a:lnTo>
                    <a:lnTo>
                      <a:pt x="78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393" name="Freeform 49">
                <a:extLst>
                  <a:ext uri="{FF2B5EF4-FFF2-40B4-BE49-F238E27FC236}">
                    <a16:creationId xmlns:a16="http://schemas.microsoft.com/office/drawing/2014/main" id="{A06B369F-9658-F20D-8066-F282DB27B32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4" y="1843"/>
                <a:ext cx="226" cy="444"/>
              </a:xfrm>
              <a:custGeom>
                <a:avLst/>
                <a:gdLst>
                  <a:gd name="T0" fmla="*/ 20 w 226"/>
                  <a:gd name="T1" fmla="*/ 81 h 444"/>
                  <a:gd name="T2" fmla="*/ 0 w 226"/>
                  <a:gd name="T3" fmla="*/ 43 h 444"/>
                  <a:gd name="T4" fmla="*/ 6 w 226"/>
                  <a:gd name="T5" fmla="*/ 9 h 444"/>
                  <a:gd name="T6" fmla="*/ 28 w 226"/>
                  <a:gd name="T7" fmla="*/ 0 h 444"/>
                  <a:gd name="T8" fmla="*/ 50 w 226"/>
                  <a:gd name="T9" fmla="*/ 6 h 444"/>
                  <a:gd name="T10" fmla="*/ 87 w 226"/>
                  <a:gd name="T11" fmla="*/ 33 h 444"/>
                  <a:gd name="T12" fmla="*/ 117 w 226"/>
                  <a:gd name="T13" fmla="*/ 81 h 444"/>
                  <a:gd name="T14" fmla="*/ 161 w 226"/>
                  <a:gd name="T15" fmla="*/ 165 h 444"/>
                  <a:gd name="T16" fmla="*/ 195 w 226"/>
                  <a:gd name="T17" fmla="*/ 216 h 444"/>
                  <a:gd name="T18" fmla="*/ 217 w 226"/>
                  <a:gd name="T19" fmla="*/ 266 h 444"/>
                  <a:gd name="T20" fmla="*/ 226 w 226"/>
                  <a:gd name="T21" fmla="*/ 292 h 444"/>
                  <a:gd name="T22" fmla="*/ 209 w 226"/>
                  <a:gd name="T23" fmla="*/ 311 h 444"/>
                  <a:gd name="T24" fmla="*/ 159 w 226"/>
                  <a:gd name="T25" fmla="*/ 316 h 444"/>
                  <a:gd name="T26" fmla="*/ 98 w 226"/>
                  <a:gd name="T27" fmla="*/ 331 h 444"/>
                  <a:gd name="T28" fmla="*/ 72 w 226"/>
                  <a:gd name="T29" fmla="*/ 344 h 444"/>
                  <a:gd name="T30" fmla="*/ 61 w 226"/>
                  <a:gd name="T31" fmla="*/ 383 h 444"/>
                  <a:gd name="T32" fmla="*/ 72 w 226"/>
                  <a:gd name="T33" fmla="*/ 400 h 444"/>
                  <a:gd name="T34" fmla="*/ 65 w 226"/>
                  <a:gd name="T35" fmla="*/ 426 h 444"/>
                  <a:gd name="T36" fmla="*/ 31 w 226"/>
                  <a:gd name="T37" fmla="*/ 444 h 444"/>
                  <a:gd name="T38" fmla="*/ 26 w 226"/>
                  <a:gd name="T39" fmla="*/ 431 h 444"/>
                  <a:gd name="T40" fmla="*/ 9 w 226"/>
                  <a:gd name="T41" fmla="*/ 409 h 444"/>
                  <a:gd name="T42" fmla="*/ 6 w 226"/>
                  <a:gd name="T43" fmla="*/ 377 h 444"/>
                  <a:gd name="T44" fmla="*/ 20 w 226"/>
                  <a:gd name="T45" fmla="*/ 361 h 444"/>
                  <a:gd name="T46" fmla="*/ 48 w 226"/>
                  <a:gd name="T47" fmla="*/ 337 h 444"/>
                  <a:gd name="T48" fmla="*/ 87 w 226"/>
                  <a:gd name="T49" fmla="*/ 303 h 444"/>
                  <a:gd name="T50" fmla="*/ 144 w 226"/>
                  <a:gd name="T51" fmla="*/ 292 h 444"/>
                  <a:gd name="T52" fmla="*/ 182 w 226"/>
                  <a:gd name="T53" fmla="*/ 278 h 444"/>
                  <a:gd name="T54" fmla="*/ 172 w 226"/>
                  <a:gd name="T55" fmla="*/ 250 h 444"/>
                  <a:gd name="T56" fmla="*/ 133 w 226"/>
                  <a:gd name="T57" fmla="*/ 205 h 444"/>
                  <a:gd name="T58" fmla="*/ 70 w 226"/>
                  <a:gd name="T59" fmla="*/ 161 h 444"/>
                  <a:gd name="T60" fmla="*/ 28 w 226"/>
                  <a:gd name="T61" fmla="*/ 109 h 444"/>
                  <a:gd name="T62" fmla="*/ 20 w 226"/>
                  <a:gd name="T63" fmla="*/ 8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" h="444">
                    <a:moveTo>
                      <a:pt x="20" y="81"/>
                    </a:moveTo>
                    <a:lnTo>
                      <a:pt x="0" y="43"/>
                    </a:lnTo>
                    <a:lnTo>
                      <a:pt x="6" y="9"/>
                    </a:lnTo>
                    <a:lnTo>
                      <a:pt x="28" y="0"/>
                    </a:lnTo>
                    <a:lnTo>
                      <a:pt x="50" y="6"/>
                    </a:lnTo>
                    <a:lnTo>
                      <a:pt x="87" y="33"/>
                    </a:lnTo>
                    <a:lnTo>
                      <a:pt x="117" y="81"/>
                    </a:lnTo>
                    <a:lnTo>
                      <a:pt x="161" y="165"/>
                    </a:lnTo>
                    <a:lnTo>
                      <a:pt x="195" y="216"/>
                    </a:lnTo>
                    <a:lnTo>
                      <a:pt x="217" y="266"/>
                    </a:lnTo>
                    <a:lnTo>
                      <a:pt x="226" y="292"/>
                    </a:lnTo>
                    <a:lnTo>
                      <a:pt x="209" y="311"/>
                    </a:lnTo>
                    <a:lnTo>
                      <a:pt x="159" y="316"/>
                    </a:lnTo>
                    <a:lnTo>
                      <a:pt x="98" y="331"/>
                    </a:lnTo>
                    <a:lnTo>
                      <a:pt x="72" y="344"/>
                    </a:lnTo>
                    <a:lnTo>
                      <a:pt x="61" y="383"/>
                    </a:lnTo>
                    <a:lnTo>
                      <a:pt x="72" y="400"/>
                    </a:lnTo>
                    <a:lnTo>
                      <a:pt x="65" y="426"/>
                    </a:lnTo>
                    <a:lnTo>
                      <a:pt x="31" y="444"/>
                    </a:lnTo>
                    <a:lnTo>
                      <a:pt x="26" y="431"/>
                    </a:lnTo>
                    <a:lnTo>
                      <a:pt x="9" y="409"/>
                    </a:lnTo>
                    <a:lnTo>
                      <a:pt x="6" y="377"/>
                    </a:lnTo>
                    <a:lnTo>
                      <a:pt x="20" y="361"/>
                    </a:lnTo>
                    <a:lnTo>
                      <a:pt x="48" y="337"/>
                    </a:lnTo>
                    <a:lnTo>
                      <a:pt x="87" y="303"/>
                    </a:lnTo>
                    <a:lnTo>
                      <a:pt x="144" y="292"/>
                    </a:lnTo>
                    <a:lnTo>
                      <a:pt x="182" y="278"/>
                    </a:lnTo>
                    <a:lnTo>
                      <a:pt x="172" y="250"/>
                    </a:lnTo>
                    <a:lnTo>
                      <a:pt x="133" y="205"/>
                    </a:lnTo>
                    <a:lnTo>
                      <a:pt x="70" y="161"/>
                    </a:lnTo>
                    <a:lnTo>
                      <a:pt x="28" y="109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>
    <p:pull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6" name="Rectangle 4">
            <a:extLst>
              <a:ext uri="{FF2B5EF4-FFF2-40B4-BE49-F238E27FC236}">
                <a16:creationId xmlns:a16="http://schemas.microsoft.com/office/drawing/2014/main" id="{C979C953-0D3F-7F6D-1A6E-AB9D415775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Payment Classification System</a:t>
            </a:r>
          </a:p>
        </p:txBody>
      </p:sp>
      <p:sp>
        <p:nvSpPr>
          <p:cNvPr id="284677" name="Rectangle 5">
            <a:extLst>
              <a:ext uri="{FF2B5EF4-FFF2-40B4-BE49-F238E27FC236}">
                <a16:creationId xmlns:a16="http://schemas.microsoft.com/office/drawing/2014/main" id="{A71B95B6-2309-750D-B8B3-4AC18CD79F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LTC-DRGs</a:t>
            </a:r>
          </a:p>
          <a:p>
            <a:pPr lvl="1"/>
            <a:r>
              <a:rPr lang="en-US" altLang="en-US"/>
              <a:t>Based on the existing IPPS DRGs </a:t>
            </a:r>
          </a:p>
          <a:p>
            <a:pPr lvl="1"/>
            <a:r>
              <a:rPr lang="en-US" altLang="en-US"/>
              <a:t>Grouped using ICD-9-CM codes </a:t>
            </a:r>
          </a:p>
          <a:p>
            <a:r>
              <a:rPr lang="en-US" altLang="en-US"/>
              <a:t>Relative weights</a:t>
            </a:r>
          </a:p>
          <a:p>
            <a:pPr lvl="1"/>
            <a:r>
              <a:rPr lang="en-US" altLang="en-US"/>
              <a:t>Assigns a specific value representing the relative resource use</a:t>
            </a:r>
          </a:p>
          <a:p>
            <a:pPr lvl="1"/>
            <a:r>
              <a:rPr lang="en-US" altLang="en-US"/>
              <a:t>Normalizes charges </a:t>
            </a:r>
          </a:p>
          <a:p>
            <a:pPr lvl="1"/>
            <a:r>
              <a:rPr lang="en-US" altLang="en-US"/>
              <a:t>Will be updated annually</a:t>
            </a:r>
          </a:p>
        </p:txBody>
      </p:sp>
    </p:spTree>
  </p:cSld>
  <p:clrMapOvr>
    <a:masterClrMapping/>
  </p:clrMapOvr>
  <p:transition>
    <p:pull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5" name="Rectangle 5">
            <a:extLst>
              <a:ext uri="{FF2B5EF4-FFF2-40B4-BE49-F238E27FC236}">
                <a16:creationId xmlns:a16="http://schemas.microsoft.com/office/drawing/2014/main" id="{E5D943A7-E8BB-5007-9C00-CF4C084DC8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Payment Adjustments</a:t>
            </a:r>
          </a:p>
        </p:txBody>
      </p:sp>
      <p:sp>
        <p:nvSpPr>
          <p:cNvPr id="199686" name="Rectangle 6">
            <a:extLst>
              <a:ext uri="{FF2B5EF4-FFF2-40B4-BE49-F238E27FC236}">
                <a16:creationId xmlns:a16="http://schemas.microsoft.com/office/drawing/2014/main" id="{7DDDD8E8-8344-A3A6-FF49-02FDA25167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LTCH PPS case-level adjustments</a:t>
            </a:r>
          </a:p>
          <a:p>
            <a:pPr lvl="1"/>
            <a:r>
              <a:rPr lang="en-US" altLang="en-US"/>
              <a:t>Short-stay outliers</a:t>
            </a:r>
          </a:p>
          <a:p>
            <a:pPr lvl="1"/>
            <a:r>
              <a:rPr lang="en-US" altLang="en-US"/>
              <a:t>Interrupted stays</a:t>
            </a:r>
          </a:p>
          <a:p>
            <a:pPr lvl="1"/>
            <a:r>
              <a:rPr lang="en-US" altLang="en-US"/>
              <a:t>High Cost Outliers</a:t>
            </a:r>
          </a:p>
          <a:p>
            <a:r>
              <a:rPr lang="en-US" altLang="en-US"/>
              <a:t>LTCH PPS facility-level adjustments</a:t>
            </a:r>
          </a:p>
          <a:p>
            <a:pPr lvl="1"/>
            <a:r>
              <a:rPr lang="en-US" altLang="en-US"/>
              <a:t>Area wage adjustment</a:t>
            </a:r>
          </a:p>
          <a:p>
            <a:pPr lvl="1"/>
            <a:r>
              <a:rPr lang="en-US" altLang="en-US"/>
              <a:t>COLA</a:t>
            </a:r>
          </a:p>
          <a:p>
            <a:r>
              <a:rPr lang="en-US" altLang="en-US"/>
              <a:t>Co-located providers</a:t>
            </a:r>
          </a:p>
        </p:txBody>
      </p:sp>
    </p:spTree>
  </p:cSld>
  <p:clrMapOvr>
    <a:masterClrMapping/>
  </p:clrMapOvr>
  <p:transition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4" name="Rectangle 4">
            <a:extLst>
              <a:ext uri="{FF2B5EF4-FFF2-40B4-BE49-F238E27FC236}">
                <a16:creationId xmlns:a16="http://schemas.microsoft.com/office/drawing/2014/main" id="{6314982D-E1B8-5F29-34D8-D22762E645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Short Stay Outliers</a:t>
            </a:r>
          </a:p>
        </p:txBody>
      </p:sp>
      <p:sp>
        <p:nvSpPr>
          <p:cNvPr id="184325" name="Rectangle 5">
            <a:extLst>
              <a:ext uri="{FF2B5EF4-FFF2-40B4-BE49-F238E27FC236}">
                <a16:creationId xmlns:a16="http://schemas.microsoft.com/office/drawing/2014/main" id="{76298AF1-B52E-612F-8D58-CA8622F6AE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Length of stay less than or equal to 5/6 of LTC-DRG geometric average length of stay</a:t>
            </a:r>
          </a:p>
          <a:p>
            <a:r>
              <a:rPr lang="en-US" altLang="en-US"/>
              <a:t>Paid least of</a:t>
            </a:r>
          </a:p>
          <a:p>
            <a:pPr lvl="1"/>
            <a:r>
              <a:rPr lang="en-US" altLang="en-US"/>
              <a:t>120% cost of case</a:t>
            </a:r>
          </a:p>
          <a:p>
            <a:pPr lvl="1"/>
            <a:r>
              <a:rPr lang="en-US" altLang="en-US"/>
              <a:t>120% LTC-DRG specific per diem amount</a:t>
            </a:r>
          </a:p>
          <a:p>
            <a:pPr lvl="1"/>
            <a:r>
              <a:rPr lang="en-US" altLang="en-US"/>
              <a:t>Full LTC-DRG payment</a:t>
            </a:r>
          </a:p>
          <a:p>
            <a:r>
              <a:rPr lang="en-US" altLang="en-US"/>
              <a:t>No retroactive adjustments for cost-to-charge ratio changes</a:t>
            </a:r>
          </a:p>
        </p:txBody>
      </p:sp>
      <p:grpSp>
        <p:nvGrpSpPr>
          <p:cNvPr id="184326" name="Group 6">
            <a:extLst>
              <a:ext uri="{FF2B5EF4-FFF2-40B4-BE49-F238E27FC236}">
                <a16:creationId xmlns:a16="http://schemas.microsoft.com/office/drawing/2014/main" id="{F8194B8A-F66E-EEFD-1AC1-B0AF9520B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29400" y="5838825"/>
            <a:ext cx="2057400" cy="669925"/>
            <a:chOff x="1121" y="1463"/>
            <a:chExt cx="3562" cy="1484"/>
          </a:xfrm>
        </p:grpSpPr>
        <p:grpSp>
          <p:nvGrpSpPr>
            <p:cNvPr id="184327" name="Group 7">
              <a:extLst>
                <a:ext uri="{FF2B5EF4-FFF2-40B4-BE49-F238E27FC236}">
                  <a16:creationId xmlns:a16="http://schemas.microsoft.com/office/drawing/2014/main" id="{062C90E7-97E4-AC07-26AA-3FB40A6B98E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21" y="1463"/>
              <a:ext cx="2774" cy="1484"/>
              <a:chOff x="1121" y="1463"/>
              <a:chExt cx="2774" cy="1484"/>
            </a:xfrm>
          </p:grpSpPr>
          <p:grpSp>
            <p:nvGrpSpPr>
              <p:cNvPr id="184328" name="Group 8">
                <a:extLst>
                  <a:ext uri="{FF2B5EF4-FFF2-40B4-BE49-F238E27FC236}">
                    <a16:creationId xmlns:a16="http://schemas.microsoft.com/office/drawing/2014/main" id="{7F1DB5D8-59EF-C2D4-9E45-7D2361F37B0D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21" y="1493"/>
                <a:ext cx="717" cy="1421"/>
                <a:chOff x="1104" y="1470"/>
                <a:chExt cx="717" cy="1421"/>
              </a:xfrm>
            </p:grpSpPr>
            <p:sp>
              <p:nvSpPr>
                <p:cNvPr id="184329" name="Freeform 9">
                  <a:extLst>
                    <a:ext uri="{FF2B5EF4-FFF2-40B4-BE49-F238E27FC236}">
                      <a16:creationId xmlns:a16="http://schemas.microsoft.com/office/drawing/2014/main" id="{91408323-F22A-CEEB-8337-E043AE41402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32" y="1470"/>
                  <a:ext cx="295" cy="315"/>
                </a:xfrm>
                <a:custGeom>
                  <a:avLst/>
                  <a:gdLst>
                    <a:gd name="T0" fmla="*/ 99 w 295"/>
                    <a:gd name="T1" fmla="*/ 150 h 315"/>
                    <a:gd name="T2" fmla="*/ 93 w 295"/>
                    <a:gd name="T3" fmla="*/ 105 h 315"/>
                    <a:gd name="T4" fmla="*/ 93 w 295"/>
                    <a:gd name="T5" fmla="*/ 61 h 315"/>
                    <a:gd name="T6" fmla="*/ 106 w 295"/>
                    <a:gd name="T7" fmla="*/ 25 h 315"/>
                    <a:gd name="T8" fmla="*/ 134 w 295"/>
                    <a:gd name="T9" fmla="*/ 9 h 315"/>
                    <a:gd name="T10" fmla="*/ 173 w 295"/>
                    <a:gd name="T11" fmla="*/ 0 h 315"/>
                    <a:gd name="T12" fmla="*/ 221 w 295"/>
                    <a:gd name="T13" fmla="*/ 16 h 315"/>
                    <a:gd name="T14" fmla="*/ 256 w 295"/>
                    <a:gd name="T15" fmla="*/ 64 h 315"/>
                    <a:gd name="T16" fmla="*/ 284 w 295"/>
                    <a:gd name="T17" fmla="*/ 137 h 315"/>
                    <a:gd name="T18" fmla="*/ 294 w 295"/>
                    <a:gd name="T19" fmla="*/ 192 h 315"/>
                    <a:gd name="T20" fmla="*/ 295 w 295"/>
                    <a:gd name="T21" fmla="*/ 261 h 315"/>
                    <a:gd name="T22" fmla="*/ 279 w 295"/>
                    <a:gd name="T23" fmla="*/ 298 h 315"/>
                    <a:gd name="T24" fmla="*/ 255 w 295"/>
                    <a:gd name="T25" fmla="*/ 315 h 315"/>
                    <a:gd name="T26" fmla="*/ 206 w 295"/>
                    <a:gd name="T27" fmla="*/ 315 h 315"/>
                    <a:gd name="T28" fmla="*/ 171 w 295"/>
                    <a:gd name="T29" fmla="*/ 292 h 315"/>
                    <a:gd name="T30" fmla="*/ 138 w 295"/>
                    <a:gd name="T31" fmla="*/ 244 h 315"/>
                    <a:gd name="T32" fmla="*/ 112 w 295"/>
                    <a:gd name="T33" fmla="*/ 205 h 315"/>
                    <a:gd name="T34" fmla="*/ 10 w 295"/>
                    <a:gd name="T35" fmla="*/ 194 h 315"/>
                    <a:gd name="T36" fmla="*/ 0 w 295"/>
                    <a:gd name="T37" fmla="*/ 177 h 315"/>
                    <a:gd name="T38" fmla="*/ 4 w 295"/>
                    <a:gd name="T39" fmla="*/ 166 h 315"/>
                    <a:gd name="T40" fmla="*/ 104 w 295"/>
                    <a:gd name="T41" fmla="*/ 164 h 315"/>
                    <a:gd name="T42" fmla="*/ 99 w 295"/>
                    <a:gd name="T43" fmla="*/ 15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5" h="315">
                      <a:moveTo>
                        <a:pt x="99" y="150"/>
                      </a:moveTo>
                      <a:lnTo>
                        <a:pt x="93" y="105"/>
                      </a:lnTo>
                      <a:lnTo>
                        <a:pt x="93" y="61"/>
                      </a:lnTo>
                      <a:lnTo>
                        <a:pt x="106" y="25"/>
                      </a:lnTo>
                      <a:lnTo>
                        <a:pt x="134" y="9"/>
                      </a:lnTo>
                      <a:lnTo>
                        <a:pt x="173" y="0"/>
                      </a:lnTo>
                      <a:lnTo>
                        <a:pt x="221" y="16"/>
                      </a:lnTo>
                      <a:lnTo>
                        <a:pt x="256" y="64"/>
                      </a:lnTo>
                      <a:lnTo>
                        <a:pt x="284" y="137"/>
                      </a:lnTo>
                      <a:lnTo>
                        <a:pt x="294" y="192"/>
                      </a:lnTo>
                      <a:lnTo>
                        <a:pt x="295" y="261"/>
                      </a:lnTo>
                      <a:lnTo>
                        <a:pt x="279" y="298"/>
                      </a:lnTo>
                      <a:lnTo>
                        <a:pt x="255" y="315"/>
                      </a:lnTo>
                      <a:lnTo>
                        <a:pt x="206" y="315"/>
                      </a:lnTo>
                      <a:lnTo>
                        <a:pt x="171" y="292"/>
                      </a:lnTo>
                      <a:lnTo>
                        <a:pt x="138" y="244"/>
                      </a:lnTo>
                      <a:lnTo>
                        <a:pt x="112" y="205"/>
                      </a:lnTo>
                      <a:lnTo>
                        <a:pt x="10" y="194"/>
                      </a:lnTo>
                      <a:lnTo>
                        <a:pt x="0" y="177"/>
                      </a:lnTo>
                      <a:lnTo>
                        <a:pt x="4" y="166"/>
                      </a:lnTo>
                      <a:lnTo>
                        <a:pt x="104" y="164"/>
                      </a:lnTo>
                      <a:lnTo>
                        <a:pt x="99" y="1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30" name="Freeform 10">
                  <a:extLst>
                    <a:ext uri="{FF2B5EF4-FFF2-40B4-BE49-F238E27FC236}">
                      <a16:creationId xmlns:a16="http://schemas.microsoft.com/office/drawing/2014/main" id="{14B2D1F5-E987-DBB2-23AC-8D3C2B773AC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4" y="1703"/>
                  <a:ext cx="578" cy="209"/>
                </a:xfrm>
                <a:custGeom>
                  <a:avLst/>
                  <a:gdLst>
                    <a:gd name="T0" fmla="*/ 576 w 578"/>
                    <a:gd name="T1" fmla="*/ 176 h 209"/>
                    <a:gd name="T2" fmla="*/ 500 w 578"/>
                    <a:gd name="T3" fmla="*/ 150 h 209"/>
                    <a:gd name="T4" fmla="*/ 471 w 578"/>
                    <a:gd name="T5" fmla="*/ 143 h 209"/>
                    <a:gd name="T6" fmla="*/ 383 w 578"/>
                    <a:gd name="T7" fmla="*/ 121 h 209"/>
                    <a:gd name="T8" fmla="*/ 209 w 578"/>
                    <a:gd name="T9" fmla="*/ 71 h 209"/>
                    <a:gd name="T10" fmla="*/ 94 w 578"/>
                    <a:gd name="T11" fmla="*/ 37 h 209"/>
                    <a:gd name="T12" fmla="*/ 17 w 578"/>
                    <a:gd name="T13" fmla="*/ 0 h 209"/>
                    <a:gd name="T14" fmla="*/ 0 w 578"/>
                    <a:gd name="T15" fmla="*/ 10 h 209"/>
                    <a:gd name="T16" fmla="*/ 11 w 578"/>
                    <a:gd name="T17" fmla="*/ 26 h 209"/>
                    <a:gd name="T18" fmla="*/ 67 w 578"/>
                    <a:gd name="T19" fmla="*/ 54 h 209"/>
                    <a:gd name="T20" fmla="*/ 104 w 578"/>
                    <a:gd name="T21" fmla="*/ 61 h 209"/>
                    <a:gd name="T22" fmla="*/ 89 w 578"/>
                    <a:gd name="T23" fmla="*/ 78 h 209"/>
                    <a:gd name="T24" fmla="*/ 94 w 578"/>
                    <a:gd name="T25" fmla="*/ 104 h 209"/>
                    <a:gd name="T26" fmla="*/ 139 w 578"/>
                    <a:gd name="T27" fmla="*/ 134 h 209"/>
                    <a:gd name="T28" fmla="*/ 187 w 578"/>
                    <a:gd name="T29" fmla="*/ 145 h 209"/>
                    <a:gd name="T30" fmla="*/ 215 w 578"/>
                    <a:gd name="T31" fmla="*/ 126 h 209"/>
                    <a:gd name="T32" fmla="*/ 226 w 578"/>
                    <a:gd name="T33" fmla="*/ 100 h 209"/>
                    <a:gd name="T34" fmla="*/ 289 w 578"/>
                    <a:gd name="T35" fmla="*/ 111 h 209"/>
                    <a:gd name="T36" fmla="*/ 350 w 578"/>
                    <a:gd name="T37" fmla="*/ 137 h 209"/>
                    <a:gd name="T38" fmla="*/ 422 w 578"/>
                    <a:gd name="T39" fmla="*/ 161 h 209"/>
                    <a:gd name="T40" fmla="*/ 476 w 578"/>
                    <a:gd name="T41" fmla="*/ 187 h 209"/>
                    <a:gd name="T42" fmla="*/ 532 w 578"/>
                    <a:gd name="T43" fmla="*/ 206 h 209"/>
                    <a:gd name="T44" fmla="*/ 561 w 578"/>
                    <a:gd name="T45" fmla="*/ 209 h 209"/>
                    <a:gd name="T46" fmla="*/ 578 w 578"/>
                    <a:gd name="T47" fmla="*/ 195 h 209"/>
                    <a:gd name="T48" fmla="*/ 576 w 578"/>
                    <a:gd name="T49" fmla="*/ 176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78" h="209">
                      <a:moveTo>
                        <a:pt x="576" y="176"/>
                      </a:moveTo>
                      <a:lnTo>
                        <a:pt x="500" y="150"/>
                      </a:lnTo>
                      <a:lnTo>
                        <a:pt x="471" y="143"/>
                      </a:lnTo>
                      <a:lnTo>
                        <a:pt x="383" y="121"/>
                      </a:lnTo>
                      <a:lnTo>
                        <a:pt x="209" y="71"/>
                      </a:lnTo>
                      <a:lnTo>
                        <a:pt x="94" y="37"/>
                      </a:lnTo>
                      <a:lnTo>
                        <a:pt x="17" y="0"/>
                      </a:lnTo>
                      <a:lnTo>
                        <a:pt x="0" y="10"/>
                      </a:lnTo>
                      <a:lnTo>
                        <a:pt x="11" y="26"/>
                      </a:lnTo>
                      <a:lnTo>
                        <a:pt x="67" y="54"/>
                      </a:lnTo>
                      <a:lnTo>
                        <a:pt x="104" y="61"/>
                      </a:lnTo>
                      <a:lnTo>
                        <a:pt x="89" y="78"/>
                      </a:lnTo>
                      <a:lnTo>
                        <a:pt x="94" y="104"/>
                      </a:lnTo>
                      <a:lnTo>
                        <a:pt x="139" y="134"/>
                      </a:lnTo>
                      <a:lnTo>
                        <a:pt x="187" y="145"/>
                      </a:lnTo>
                      <a:lnTo>
                        <a:pt x="215" y="126"/>
                      </a:lnTo>
                      <a:lnTo>
                        <a:pt x="226" y="100"/>
                      </a:lnTo>
                      <a:lnTo>
                        <a:pt x="289" y="111"/>
                      </a:lnTo>
                      <a:lnTo>
                        <a:pt x="350" y="137"/>
                      </a:lnTo>
                      <a:lnTo>
                        <a:pt x="422" y="161"/>
                      </a:lnTo>
                      <a:lnTo>
                        <a:pt x="476" y="187"/>
                      </a:lnTo>
                      <a:lnTo>
                        <a:pt x="532" y="206"/>
                      </a:lnTo>
                      <a:lnTo>
                        <a:pt x="561" y="209"/>
                      </a:lnTo>
                      <a:lnTo>
                        <a:pt x="578" y="195"/>
                      </a:lnTo>
                      <a:lnTo>
                        <a:pt x="576" y="1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31" name="Freeform 11">
                  <a:extLst>
                    <a:ext uri="{FF2B5EF4-FFF2-40B4-BE49-F238E27FC236}">
                      <a16:creationId xmlns:a16="http://schemas.microsoft.com/office/drawing/2014/main" id="{FA43363C-C2E3-5085-887B-5F72AAAE6CD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630" y="1808"/>
                  <a:ext cx="191" cy="606"/>
                </a:xfrm>
                <a:custGeom>
                  <a:avLst/>
                  <a:gdLst>
                    <a:gd name="T0" fmla="*/ 28 w 191"/>
                    <a:gd name="T1" fmla="*/ 30 h 606"/>
                    <a:gd name="T2" fmla="*/ 41 w 191"/>
                    <a:gd name="T3" fmla="*/ 7 h 606"/>
                    <a:gd name="T4" fmla="*/ 75 w 191"/>
                    <a:gd name="T5" fmla="*/ 0 h 606"/>
                    <a:gd name="T6" fmla="*/ 117 w 191"/>
                    <a:gd name="T7" fmla="*/ 22 h 606"/>
                    <a:gd name="T8" fmla="*/ 156 w 191"/>
                    <a:gd name="T9" fmla="*/ 94 h 606"/>
                    <a:gd name="T10" fmla="*/ 173 w 191"/>
                    <a:gd name="T11" fmla="*/ 150 h 606"/>
                    <a:gd name="T12" fmla="*/ 186 w 191"/>
                    <a:gd name="T13" fmla="*/ 217 h 606"/>
                    <a:gd name="T14" fmla="*/ 191 w 191"/>
                    <a:gd name="T15" fmla="*/ 308 h 606"/>
                    <a:gd name="T16" fmla="*/ 190 w 191"/>
                    <a:gd name="T17" fmla="*/ 389 h 606"/>
                    <a:gd name="T18" fmla="*/ 186 w 191"/>
                    <a:gd name="T19" fmla="*/ 485 h 606"/>
                    <a:gd name="T20" fmla="*/ 180 w 191"/>
                    <a:gd name="T21" fmla="*/ 558 h 606"/>
                    <a:gd name="T22" fmla="*/ 164 w 191"/>
                    <a:gd name="T23" fmla="*/ 589 h 606"/>
                    <a:gd name="T24" fmla="*/ 136 w 191"/>
                    <a:gd name="T25" fmla="*/ 600 h 606"/>
                    <a:gd name="T26" fmla="*/ 102 w 191"/>
                    <a:gd name="T27" fmla="*/ 606 h 606"/>
                    <a:gd name="T28" fmla="*/ 58 w 191"/>
                    <a:gd name="T29" fmla="*/ 595 h 606"/>
                    <a:gd name="T30" fmla="*/ 25 w 191"/>
                    <a:gd name="T31" fmla="*/ 580 h 606"/>
                    <a:gd name="T32" fmla="*/ 8 w 191"/>
                    <a:gd name="T33" fmla="*/ 547 h 606"/>
                    <a:gd name="T34" fmla="*/ 0 w 191"/>
                    <a:gd name="T35" fmla="*/ 485 h 606"/>
                    <a:gd name="T36" fmla="*/ 2 w 191"/>
                    <a:gd name="T37" fmla="*/ 411 h 606"/>
                    <a:gd name="T38" fmla="*/ 19 w 191"/>
                    <a:gd name="T39" fmla="*/ 361 h 606"/>
                    <a:gd name="T40" fmla="*/ 25 w 191"/>
                    <a:gd name="T41" fmla="*/ 283 h 606"/>
                    <a:gd name="T42" fmla="*/ 23 w 191"/>
                    <a:gd name="T43" fmla="*/ 245 h 606"/>
                    <a:gd name="T44" fmla="*/ 13 w 191"/>
                    <a:gd name="T45" fmla="*/ 200 h 606"/>
                    <a:gd name="T46" fmla="*/ 6 w 191"/>
                    <a:gd name="T47" fmla="*/ 156 h 606"/>
                    <a:gd name="T48" fmla="*/ 2 w 191"/>
                    <a:gd name="T49" fmla="*/ 102 h 606"/>
                    <a:gd name="T50" fmla="*/ 2 w 191"/>
                    <a:gd name="T51" fmla="*/ 63 h 606"/>
                    <a:gd name="T52" fmla="*/ 17 w 191"/>
                    <a:gd name="T53" fmla="*/ 41 h 606"/>
                    <a:gd name="T54" fmla="*/ 28 w 191"/>
                    <a:gd name="T55" fmla="*/ 30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1" h="606">
                      <a:moveTo>
                        <a:pt x="28" y="30"/>
                      </a:moveTo>
                      <a:lnTo>
                        <a:pt x="41" y="7"/>
                      </a:lnTo>
                      <a:lnTo>
                        <a:pt x="75" y="0"/>
                      </a:lnTo>
                      <a:lnTo>
                        <a:pt x="117" y="22"/>
                      </a:lnTo>
                      <a:lnTo>
                        <a:pt x="156" y="94"/>
                      </a:lnTo>
                      <a:lnTo>
                        <a:pt x="173" y="150"/>
                      </a:lnTo>
                      <a:lnTo>
                        <a:pt x="186" y="217"/>
                      </a:lnTo>
                      <a:lnTo>
                        <a:pt x="191" y="308"/>
                      </a:lnTo>
                      <a:lnTo>
                        <a:pt x="190" y="389"/>
                      </a:lnTo>
                      <a:lnTo>
                        <a:pt x="186" y="485"/>
                      </a:lnTo>
                      <a:lnTo>
                        <a:pt x="180" y="558"/>
                      </a:lnTo>
                      <a:lnTo>
                        <a:pt x="164" y="589"/>
                      </a:lnTo>
                      <a:lnTo>
                        <a:pt x="136" y="600"/>
                      </a:lnTo>
                      <a:lnTo>
                        <a:pt x="102" y="606"/>
                      </a:lnTo>
                      <a:lnTo>
                        <a:pt x="58" y="595"/>
                      </a:lnTo>
                      <a:lnTo>
                        <a:pt x="25" y="580"/>
                      </a:lnTo>
                      <a:lnTo>
                        <a:pt x="8" y="547"/>
                      </a:lnTo>
                      <a:lnTo>
                        <a:pt x="0" y="485"/>
                      </a:lnTo>
                      <a:lnTo>
                        <a:pt x="2" y="411"/>
                      </a:lnTo>
                      <a:lnTo>
                        <a:pt x="19" y="361"/>
                      </a:lnTo>
                      <a:lnTo>
                        <a:pt x="25" y="283"/>
                      </a:lnTo>
                      <a:lnTo>
                        <a:pt x="23" y="245"/>
                      </a:lnTo>
                      <a:lnTo>
                        <a:pt x="13" y="200"/>
                      </a:lnTo>
                      <a:lnTo>
                        <a:pt x="6" y="156"/>
                      </a:lnTo>
                      <a:lnTo>
                        <a:pt x="2" y="102"/>
                      </a:lnTo>
                      <a:lnTo>
                        <a:pt x="2" y="63"/>
                      </a:lnTo>
                      <a:lnTo>
                        <a:pt x="17" y="41"/>
                      </a:lnTo>
                      <a:lnTo>
                        <a:pt x="28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32" name="Freeform 12">
                  <a:extLst>
                    <a:ext uri="{FF2B5EF4-FFF2-40B4-BE49-F238E27FC236}">
                      <a16:creationId xmlns:a16="http://schemas.microsoft.com/office/drawing/2014/main" id="{7F3930E8-CE01-C80D-13E6-9E29B1A9632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71" y="2313"/>
                  <a:ext cx="244" cy="578"/>
                </a:xfrm>
                <a:custGeom>
                  <a:avLst/>
                  <a:gdLst>
                    <a:gd name="T0" fmla="*/ 153 w 244"/>
                    <a:gd name="T1" fmla="*/ 0 h 578"/>
                    <a:gd name="T2" fmla="*/ 198 w 244"/>
                    <a:gd name="T3" fmla="*/ 11 h 578"/>
                    <a:gd name="T4" fmla="*/ 205 w 244"/>
                    <a:gd name="T5" fmla="*/ 46 h 578"/>
                    <a:gd name="T6" fmla="*/ 209 w 244"/>
                    <a:gd name="T7" fmla="*/ 111 h 578"/>
                    <a:gd name="T8" fmla="*/ 198 w 244"/>
                    <a:gd name="T9" fmla="*/ 189 h 578"/>
                    <a:gd name="T10" fmla="*/ 189 w 244"/>
                    <a:gd name="T11" fmla="*/ 274 h 578"/>
                    <a:gd name="T12" fmla="*/ 181 w 244"/>
                    <a:gd name="T13" fmla="*/ 369 h 578"/>
                    <a:gd name="T14" fmla="*/ 187 w 244"/>
                    <a:gd name="T15" fmla="*/ 417 h 578"/>
                    <a:gd name="T16" fmla="*/ 200 w 244"/>
                    <a:gd name="T17" fmla="*/ 463 h 578"/>
                    <a:gd name="T18" fmla="*/ 231 w 244"/>
                    <a:gd name="T19" fmla="*/ 506 h 578"/>
                    <a:gd name="T20" fmla="*/ 244 w 244"/>
                    <a:gd name="T21" fmla="*/ 524 h 578"/>
                    <a:gd name="T22" fmla="*/ 238 w 244"/>
                    <a:gd name="T23" fmla="*/ 541 h 578"/>
                    <a:gd name="T24" fmla="*/ 203 w 244"/>
                    <a:gd name="T25" fmla="*/ 541 h 578"/>
                    <a:gd name="T26" fmla="*/ 150 w 244"/>
                    <a:gd name="T27" fmla="*/ 550 h 578"/>
                    <a:gd name="T28" fmla="*/ 78 w 244"/>
                    <a:gd name="T29" fmla="*/ 569 h 578"/>
                    <a:gd name="T30" fmla="*/ 33 w 244"/>
                    <a:gd name="T31" fmla="*/ 578 h 578"/>
                    <a:gd name="T32" fmla="*/ 6 w 244"/>
                    <a:gd name="T33" fmla="*/ 558 h 578"/>
                    <a:gd name="T34" fmla="*/ 0 w 244"/>
                    <a:gd name="T35" fmla="*/ 528 h 578"/>
                    <a:gd name="T36" fmla="*/ 33 w 244"/>
                    <a:gd name="T37" fmla="*/ 519 h 578"/>
                    <a:gd name="T38" fmla="*/ 92 w 244"/>
                    <a:gd name="T39" fmla="*/ 517 h 578"/>
                    <a:gd name="T40" fmla="*/ 159 w 244"/>
                    <a:gd name="T41" fmla="*/ 517 h 578"/>
                    <a:gd name="T42" fmla="*/ 209 w 244"/>
                    <a:gd name="T43" fmla="*/ 519 h 578"/>
                    <a:gd name="T44" fmla="*/ 205 w 244"/>
                    <a:gd name="T45" fmla="*/ 511 h 578"/>
                    <a:gd name="T46" fmla="*/ 183 w 244"/>
                    <a:gd name="T47" fmla="*/ 489 h 578"/>
                    <a:gd name="T48" fmla="*/ 165 w 244"/>
                    <a:gd name="T49" fmla="*/ 450 h 578"/>
                    <a:gd name="T50" fmla="*/ 150 w 244"/>
                    <a:gd name="T51" fmla="*/ 400 h 578"/>
                    <a:gd name="T52" fmla="*/ 150 w 244"/>
                    <a:gd name="T53" fmla="*/ 367 h 578"/>
                    <a:gd name="T54" fmla="*/ 159 w 244"/>
                    <a:gd name="T55" fmla="*/ 267 h 578"/>
                    <a:gd name="T56" fmla="*/ 159 w 244"/>
                    <a:gd name="T57" fmla="*/ 195 h 578"/>
                    <a:gd name="T58" fmla="*/ 153 w 244"/>
                    <a:gd name="T59" fmla="*/ 117 h 578"/>
                    <a:gd name="T60" fmla="*/ 142 w 244"/>
                    <a:gd name="T61" fmla="*/ 80 h 578"/>
                    <a:gd name="T62" fmla="*/ 133 w 244"/>
                    <a:gd name="T63" fmla="*/ 33 h 578"/>
                    <a:gd name="T64" fmla="*/ 148 w 244"/>
                    <a:gd name="T65" fmla="*/ 11 h 578"/>
                    <a:gd name="T66" fmla="*/ 153 w 244"/>
                    <a:gd name="T67" fmla="*/ 0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78">
                      <a:moveTo>
                        <a:pt x="153" y="0"/>
                      </a:moveTo>
                      <a:lnTo>
                        <a:pt x="198" y="11"/>
                      </a:lnTo>
                      <a:lnTo>
                        <a:pt x="205" y="46"/>
                      </a:lnTo>
                      <a:lnTo>
                        <a:pt x="209" y="111"/>
                      </a:lnTo>
                      <a:lnTo>
                        <a:pt x="198" y="189"/>
                      </a:lnTo>
                      <a:lnTo>
                        <a:pt x="189" y="274"/>
                      </a:lnTo>
                      <a:lnTo>
                        <a:pt x="181" y="369"/>
                      </a:lnTo>
                      <a:lnTo>
                        <a:pt x="187" y="417"/>
                      </a:lnTo>
                      <a:lnTo>
                        <a:pt x="200" y="463"/>
                      </a:lnTo>
                      <a:lnTo>
                        <a:pt x="231" y="506"/>
                      </a:lnTo>
                      <a:lnTo>
                        <a:pt x="244" y="524"/>
                      </a:lnTo>
                      <a:lnTo>
                        <a:pt x="238" y="541"/>
                      </a:lnTo>
                      <a:lnTo>
                        <a:pt x="203" y="541"/>
                      </a:lnTo>
                      <a:lnTo>
                        <a:pt x="150" y="550"/>
                      </a:lnTo>
                      <a:lnTo>
                        <a:pt x="78" y="569"/>
                      </a:lnTo>
                      <a:lnTo>
                        <a:pt x="33" y="578"/>
                      </a:lnTo>
                      <a:lnTo>
                        <a:pt x="6" y="558"/>
                      </a:lnTo>
                      <a:lnTo>
                        <a:pt x="0" y="528"/>
                      </a:lnTo>
                      <a:lnTo>
                        <a:pt x="33" y="519"/>
                      </a:lnTo>
                      <a:lnTo>
                        <a:pt x="92" y="517"/>
                      </a:lnTo>
                      <a:lnTo>
                        <a:pt x="159" y="517"/>
                      </a:lnTo>
                      <a:lnTo>
                        <a:pt x="209" y="519"/>
                      </a:lnTo>
                      <a:lnTo>
                        <a:pt x="205" y="511"/>
                      </a:lnTo>
                      <a:lnTo>
                        <a:pt x="183" y="489"/>
                      </a:lnTo>
                      <a:lnTo>
                        <a:pt x="165" y="450"/>
                      </a:lnTo>
                      <a:lnTo>
                        <a:pt x="150" y="400"/>
                      </a:lnTo>
                      <a:lnTo>
                        <a:pt x="150" y="367"/>
                      </a:lnTo>
                      <a:lnTo>
                        <a:pt x="159" y="267"/>
                      </a:lnTo>
                      <a:lnTo>
                        <a:pt x="159" y="195"/>
                      </a:lnTo>
                      <a:lnTo>
                        <a:pt x="153" y="117"/>
                      </a:lnTo>
                      <a:lnTo>
                        <a:pt x="142" y="80"/>
                      </a:lnTo>
                      <a:lnTo>
                        <a:pt x="133" y="33"/>
                      </a:lnTo>
                      <a:lnTo>
                        <a:pt x="148" y="11"/>
                      </a:ln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33" name="Freeform 13">
                  <a:extLst>
                    <a:ext uri="{FF2B5EF4-FFF2-40B4-BE49-F238E27FC236}">
                      <a16:creationId xmlns:a16="http://schemas.microsoft.com/office/drawing/2014/main" id="{02978542-BD2E-8B01-E1F2-1D82ECD0DBF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73" y="2239"/>
                  <a:ext cx="244" cy="566"/>
                </a:xfrm>
                <a:custGeom>
                  <a:avLst/>
                  <a:gdLst>
                    <a:gd name="T0" fmla="*/ 190 w 244"/>
                    <a:gd name="T1" fmla="*/ 0 h 566"/>
                    <a:gd name="T2" fmla="*/ 233 w 244"/>
                    <a:gd name="T3" fmla="*/ 13 h 566"/>
                    <a:gd name="T4" fmla="*/ 238 w 244"/>
                    <a:gd name="T5" fmla="*/ 48 h 566"/>
                    <a:gd name="T6" fmla="*/ 238 w 244"/>
                    <a:gd name="T7" fmla="*/ 115 h 566"/>
                    <a:gd name="T8" fmla="*/ 222 w 244"/>
                    <a:gd name="T9" fmla="*/ 191 h 566"/>
                    <a:gd name="T10" fmla="*/ 205 w 244"/>
                    <a:gd name="T11" fmla="*/ 276 h 566"/>
                    <a:gd name="T12" fmla="*/ 192 w 244"/>
                    <a:gd name="T13" fmla="*/ 368 h 566"/>
                    <a:gd name="T14" fmla="*/ 194 w 244"/>
                    <a:gd name="T15" fmla="*/ 416 h 566"/>
                    <a:gd name="T16" fmla="*/ 203 w 244"/>
                    <a:gd name="T17" fmla="*/ 464 h 566"/>
                    <a:gd name="T18" fmla="*/ 233 w 244"/>
                    <a:gd name="T19" fmla="*/ 509 h 566"/>
                    <a:gd name="T20" fmla="*/ 244 w 244"/>
                    <a:gd name="T21" fmla="*/ 527 h 566"/>
                    <a:gd name="T22" fmla="*/ 237 w 244"/>
                    <a:gd name="T23" fmla="*/ 544 h 566"/>
                    <a:gd name="T24" fmla="*/ 201 w 244"/>
                    <a:gd name="T25" fmla="*/ 542 h 566"/>
                    <a:gd name="T26" fmla="*/ 148 w 244"/>
                    <a:gd name="T27" fmla="*/ 548 h 566"/>
                    <a:gd name="T28" fmla="*/ 76 w 244"/>
                    <a:gd name="T29" fmla="*/ 560 h 566"/>
                    <a:gd name="T30" fmla="*/ 30 w 244"/>
                    <a:gd name="T31" fmla="*/ 566 h 566"/>
                    <a:gd name="T32" fmla="*/ 4 w 244"/>
                    <a:gd name="T33" fmla="*/ 544 h 566"/>
                    <a:gd name="T34" fmla="*/ 0 w 244"/>
                    <a:gd name="T35" fmla="*/ 514 h 566"/>
                    <a:gd name="T36" fmla="*/ 33 w 244"/>
                    <a:gd name="T37" fmla="*/ 507 h 566"/>
                    <a:gd name="T38" fmla="*/ 92 w 244"/>
                    <a:gd name="T39" fmla="*/ 511 h 566"/>
                    <a:gd name="T40" fmla="*/ 159 w 244"/>
                    <a:gd name="T41" fmla="*/ 514 h 566"/>
                    <a:gd name="T42" fmla="*/ 209 w 244"/>
                    <a:gd name="T43" fmla="*/ 520 h 566"/>
                    <a:gd name="T44" fmla="*/ 207 w 244"/>
                    <a:gd name="T45" fmla="*/ 512 h 566"/>
                    <a:gd name="T46" fmla="*/ 185 w 244"/>
                    <a:gd name="T47" fmla="*/ 488 h 566"/>
                    <a:gd name="T48" fmla="*/ 170 w 244"/>
                    <a:gd name="T49" fmla="*/ 448 h 566"/>
                    <a:gd name="T50" fmla="*/ 159 w 244"/>
                    <a:gd name="T51" fmla="*/ 398 h 566"/>
                    <a:gd name="T52" fmla="*/ 161 w 244"/>
                    <a:gd name="T53" fmla="*/ 364 h 566"/>
                    <a:gd name="T54" fmla="*/ 177 w 244"/>
                    <a:gd name="T55" fmla="*/ 265 h 566"/>
                    <a:gd name="T56" fmla="*/ 183 w 244"/>
                    <a:gd name="T57" fmla="*/ 194 h 566"/>
                    <a:gd name="T58" fmla="*/ 181 w 244"/>
                    <a:gd name="T59" fmla="*/ 115 h 566"/>
                    <a:gd name="T60" fmla="*/ 174 w 244"/>
                    <a:gd name="T61" fmla="*/ 78 h 566"/>
                    <a:gd name="T62" fmla="*/ 168 w 244"/>
                    <a:gd name="T63" fmla="*/ 31 h 566"/>
                    <a:gd name="T64" fmla="*/ 183 w 244"/>
                    <a:gd name="T65" fmla="*/ 9 h 566"/>
                    <a:gd name="T66" fmla="*/ 190 w 244"/>
                    <a:gd name="T67" fmla="*/ 0 h 5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66">
                      <a:moveTo>
                        <a:pt x="190" y="0"/>
                      </a:moveTo>
                      <a:lnTo>
                        <a:pt x="233" y="13"/>
                      </a:lnTo>
                      <a:lnTo>
                        <a:pt x="238" y="48"/>
                      </a:lnTo>
                      <a:lnTo>
                        <a:pt x="238" y="115"/>
                      </a:lnTo>
                      <a:lnTo>
                        <a:pt x="222" y="191"/>
                      </a:lnTo>
                      <a:lnTo>
                        <a:pt x="205" y="276"/>
                      </a:lnTo>
                      <a:lnTo>
                        <a:pt x="192" y="368"/>
                      </a:lnTo>
                      <a:lnTo>
                        <a:pt x="194" y="416"/>
                      </a:lnTo>
                      <a:lnTo>
                        <a:pt x="203" y="464"/>
                      </a:lnTo>
                      <a:lnTo>
                        <a:pt x="233" y="509"/>
                      </a:lnTo>
                      <a:lnTo>
                        <a:pt x="244" y="527"/>
                      </a:lnTo>
                      <a:lnTo>
                        <a:pt x="237" y="544"/>
                      </a:lnTo>
                      <a:lnTo>
                        <a:pt x="201" y="542"/>
                      </a:lnTo>
                      <a:lnTo>
                        <a:pt x="148" y="548"/>
                      </a:lnTo>
                      <a:lnTo>
                        <a:pt x="76" y="560"/>
                      </a:lnTo>
                      <a:lnTo>
                        <a:pt x="30" y="566"/>
                      </a:lnTo>
                      <a:lnTo>
                        <a:pt x="4" y="544"/>
                      </a:lnTo>
                      <a:lnTo>
                        <a:pt x="0" y="514"/>
                      </a:lnTo>
                      <a:lnTo>
                        <a:pt x="33" y="507"/>
                      </a:lnTo>
                      <a:lnTo>
                        <a:pt x="92" y="511"/>
                      </a:lnTo>
                      <a:lnTo>
                        <a:pt x="159" y="514"/>
                      </a:lnTo>
                      <a:lnTo>
                        <a:pt x="209" y="520"/>
                      </a:lnTo>
                      <a:lnTo>
                        <a:pt x="207" y="512"/>
                      </a:lnTo>
                      <a:lnTo>
                        <a:pt x="185" y="488"/>
                      </a:lnTo>
                      <a:lnTo>
                        <a:pt x="170" y="448"/>
                      </a:lnTo>
                      <a:lnTo>
                        <a:pt x="159" y="398"/>
                      </a:lnTo>
                      <a:lnTo>
                        <a:pt x="161" y="364"/>
                      </a:lnTo>
                      <a:lnTo>
                        <a:pt x="177" y="265"/>
                      </a:lnTo>
                      <a:lnTo>
                        <a:pt x="183" y="194"/>
                      </a:lnTo>
                      <a:lnTo>
                        <a:pt x="181" y="115"/>
                      </a:lnTo>
                      <a:lnTo>
                        <a:pt x="174" y="78"/>
                      </a:lnTo>
                      <a:lnTo>
                        <a:pt x="168" y="31"/>
                      </a:lnTo>
                      <a:lnTo>
                        <a:pt x="183" y="9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4334" name="Group 14">
                <a:extLst>
                  <a:ext uri="{FF2B5EF4-FFF2-40B4-BE49-F238E27FC236}">
                    <a16:creationId xmlns:a16="http://schemas.microsoft.com/office/drawing/2014/main" id="{F71E5831-640C-B615-6E65-0724F02E57BD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90" y="1636"/>
                <a:ext cx="505" cy="1294"/>
                <a:chOff x="3373" y="1613"/>
                <a:chExt cx="505" cy="1294"/>
              </a:xfrm>
            </p:grpSpPr>
            <p:sp>
              <p:nvSpPr>
                <p:cNvPr id="184335" name="Freeform 15">
                  <a:extLst>
                    <a:ext uri="{FF2B5EF4-FFF2-40B4-BE49-F238E27FC236}">
                      <a16:creationId xmlns:a16="http://schemas.microsoft.com/office/drawing/2014/main" id="{47A85518-8674-85BD-3E67-A9826A172ED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04" y="1931"/>
                  <a:ext cx="208" cy="522"/>
                </a:xfrm>
                <a:custGeom>
                  <a:avLst/>
                  <a:gdLst>
                    <a:gd name="T0" fmla="*/ 56 w 208"/>
                    <a:gd name="T1" fmla="*/ 22 h 522"/>
                    <a:gd name="T2" fmla="*/ 78 w 208"/>
                    <a:gd name="T3" fmla="*/ 6 h 522"/>
                    <a:gd name="T4" fmla="*/ 106 w 208"/>
                    <a:gd name="T5" fmla="*/ 0 h 522"/>
                    <a:gd name="T6" fmla="*/ 128 w 208"/>
                    <a:gd name="T7" fmla="*/ 4 h 522"/>
                    <a:gd name="T8" fmla="*/ 147 w 208"/>
                    <a:gd name="T9" fmla="*/ 28 h 522"/>
                    <a:gd name="T10" fmla="*/ 162 w 208"/>
                    <a:gd name="T11" fmla="*/ 78 h 522"/>
                    <a:gd name="T12" fmla="*/ 175 w 208"/>
                    <a:gd name="T13" fmla="*/ 144 h 522"/>
                    <a:gd name="T14" fmla="*/ 189 w 208"/>
                    <a:gd name="T15" fmla="*/ 209 h 522"/>
                    <a:gd name="T16" fmla="*/ 201 w 208"/>
                    <a:gd name="T17" fmla="*/ 265 h 522"/>
                    <a:gd name="T18" fmla="*/ 201 w 208"/>
                    <a:gd name="T19" fmla="*/ 328 h 522"/>
                    <a:gd name="T20" fmla="*/ 208 w 208"/>
                    <a:gd name="T21" fmla="*/ 405 h 522"/>
                    <a:gd name="T22" fmla="*/ 201 w 208"/>
                    <a:gd name="T23" fmla="*/ 450 h 522"/>
                    <a:gd name="T24" fmla="*/ 191 w 208"/>
                    <a:gd name="T25" fmla="*/ 489 h 522"/>
                    <a:gd name="T26" fmla="*/ 158 w 208"/>
                    <a:gd name="T27" fmla="*/ 511 h 522"/>
                    <a:gd name="T28" fmla="*/ 97 w 208"/>
                    <a:gd name="T29" fmla="*/ 522 h 522"/>
                    <a:gd name="T30" fmla="*/ 52 w 208"/>
                    <a:gd name="T31" fmla="*/ 509 h 522"/>
                    <a:gd name="T32" fmla="*/ 11 w 208"/>
                    <a:gd name="T33" fmla="*/ 478 h 522"/>
                    <a:gd name="T34" fmla="*/ 0 w 208"/>
                    <a:gd name="T35" fmla="*/ 428 h 522"/>
                    <a:gd name="T36" fmla="*/ 0 w 208"/>
                    <a:gd name="T37" fmla="*/ 376 h 522"/>
                    <a:gd name="T38" fmla="*/ 13 w 208"/>
                    <a:gd name="T39" fmla="*/ 281 h 522"/>
                    <a:gd name="T40" fmla="*/ 13 w 208"/>
                    <a:gd name="T41" fmla="*/ 205 h 522"/>
                    <a:gd name="T42" fmla="*/ 17 w 208"/>
                    <a:gd name="T43" fmla="*/ 133 h 522"/>
                    <a:gd name="T44" fmla="*/ 33 w 208"/>
                    <a:gd name="T45" fmla="*/ 87 h 522"/>
                    <a:gd name="T46" fmla="*/ 52 w 208"/>
                    <a:gd name="T47" fmla="*/ 56 h 522"/>
                    <a:gd name="T48" fmla="*/ 56 w 208"/>
                    <a:gd name="T49" fmla="*/ 22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08" h="522">
                      <a:moveTo>
                        <a:pt x="56" y="22"/>
                      </a:moveTo>
                      <a:lnTo>
                        <a:pt x="78" y="6"/>
                      </a:lnTo>
                      <a:lnTo>
                        <a:pt x="106" y="0"/>
                      </a:lnTo>
                      <a:lnTo>
                        <a:pt x="128" y="4"/>
                      </a:lnTo>
                      <a:lnTo>
                        <a:pt x="147" y="28"/>
                      </a:lnTo>
                      <a:lnTo>
                        <a:pt x="162" y="78"/>
                      </a:lnTo>
                      <a:lnTo>
                        <a:pt x="175" y="144"/>
                      </a:lnTo>
                      <a:lnTo>
                        <a:pt x="189" y="209"/>
                      </a:lnTo>
                      <a:lnTo>
                        <a:pt x="201" y="265"/>
                      </a:lnTo>
                      <a:lnTo>
                        <a:pt x="201" y="328"/>
                      </a:lnTo>
                      <a:lnTo>
                        <a:pt x="208" y="405"/>
                      </a:lnTo>
                      <a:lnTo>
                        <a:pt x="201" y="450"/>
                      </a:lnTo>
                      <a:lnTo>
                        <a:pt x="191" y="489"/>
                      </a:lnTo>
                      <a:lnTo>
                        <a:pt x="158" y="511"/>
                      </a:lnTo>
                      <a:lnTo>
                        <a:pt x="97" y="522"/>
                      </a:lnTo>
                      <a:lnTo>
                        <a:pt x="52" y="509"/>
                      </a:lnTo>
                      <a:lnTo>
                        <a:pt x="11" y="478"/>
                      </a:lnTo>
                      <a:lnTo>
                        <a:pt x="0" y="428"/>
                      </a:lnTo>
                      <a:lnTo>
                        <a:pt x="0" y="376"/>
                      </a:lnTo>
                      <a:lnTo>
                        <a:pt x="13" y="281"/>
                      </a:lnTo>
                      <a:lnTo>
                        <a:pt x="13" y="205"/>
                      </a:lnTo>
                      <a:lnTo>
                        <a:pt x="17" y="133"/>
                      </a:lnTo>
                      <a:lnTo>
                        <a:pt x="33" y="87"/>
                      </a:lnTo>
                      <a:lnTo>
                        <a:pt x="52" y="56"/>
                      </a:lnTo>
                      <a:lnTo>
                        <a:pt x="5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36" name="Freeform 16">
                  <a:extLst>
                    <a:ext uri="{FF2B5EF4-FFF2-40B4-BE49-F238E27FC236}">
                      <a16:creationId xmlns:a16="http://schemas.microsoft.com/office/drawing/2014/main" id="{ACEE1B6A-A0D8-AA06-FE44-3C58F6CD79F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628" y="2357"/>
                  <a:ext cx="250" cy="517"/>
                </a:xfrm>
                <a:custGeom>
                  <a:avLst/>
                  <a:gdLst>
                    <a:gd name="T0" fmla="*/ 0 w 250"/>
                    <a:gd name="T1" fmla="*/ 45 h 517"/>
                    <a:gd name="T2" fmla="*/ 2 w 250"/>
                    <a:gd name="T3" fmla="*/ 6 h 517"/>
                    <a:gd name="T4" fmla="*/ 22 w 250"/>
                    <a:gd name="T5" fmla="*/ 0 h 517"/>
                    <a:gd name="T6" fmla="*/ 61 w 250"/>
                    <a:gd name="T7" fmla="*/ 2 h 517"/>
                    <a:gd name="T8" fmla="*/ 72 w 250"/>
                    <a:gd name="T9" fmla="*/ 36 h 517"/>
                    <a:gd name="T10" fmla="*/ 105 w 250"/>
                    <a:gd name="T11" fmla="*/ 106 h 517"/>
                    <a:gd name="T12" fmla="*/ 122 w 250"/>
                    <a:gd name="T13" fmla="*/ 162 h 517"/>
                    <a:gd name="T14" fmla="*/ 133 w 250"/>
                    <a:gd name="T15" fmla="*/ 228 h 517"/>
                    <a:gd name="T16" fmla="*/ 130 w 250"/>
                    <a:gd name="T17" fmla="*/ 267 h 517"/>
                    <a:gd name="T18" fmla="*/ 107 w 250"/>
                    <a:gd name="T19" fmla="*/ 328 h 517"/>
                    <a:gd name="T20" fmla="*/ 85 w 250"/>
                    <a:gd name="T21" fmla="*/ 386 h 517"/>
                    <a:gd name="T22" fmla="*/ 78 w 250"/>
                    <a:gd name="T23" fmla="*/ 434 h 517"/>
                    <a:gd name="T24" fmla="*/ 78 w 250"/>
                    <a:gd name="T25" fmla="*/ 453 h 517"/>
                    <a:gd name="T26" fmla="*/ 102 w 250"/>
                    <a:gd name="T27" fmla="*/ 456 h 517"/>
                    <a:gd name="T28" fmla="*/ 133 w 250"/>
                    <a:gd name="T29" fmla="*/ 445 h 517"/>
                    <a:gd name="T30" fmla="*/ 217 w 250"/>
                    <a:gd name="T31" fmla="*/ 453 h 517"/>
                    <a:gd name="T32" fmla="*/ 250 w 250"/>
                    <a:gd name="T33" fmla="*/ 473 h 517"/>
                    <a:gd name="T34" fmla="*/ 244 w 250"/>
                    <a:gd name="T35" fmla="*/ 486 h 517"/>
                    <a:gd name="T36" fmla="*/ 200 w 250"/>
                    <a:gd name="T37" fmla="*/ 512 h 517"/>
                    <a:gd name="T38" fmla="*/ 174 w 250"/>
                    <a:gd name="T39" fmla="*/ 517 h 517"/>
                    <a:gd name="T40" fmla="*/ 150 w 250"/>
                    <a:gd name="T41" fmla="*/ 495 h 517"/>
                    <a:gd name="T42" fmla="*/ 94 w 250"/>
                    <a:gd name="T43" fmla="*/ 484 h 517"/>
                    <a:gd name="T44" fmla="*/ 46 w 250"/>
                    <a:gd name="T45" fmla="*/ 484 h 517"/>
                    <a:gd name="T46" fmla="*/ 30 w 250"/>
                    <a:gd name="T47" fmla="*/ 479 h 517"/>
                    <a:gd name="T48" fmla="*/ 28 w 250"/>
                    <a:gd name="T49" fmla="*/ 462 h 517"/>
                    <a:gd name="T50" fmla="*/ 57 w 250"/>
                    <a:gd name="T51" fmla="*/ 375 h 517"/>
                    <a:gd name="T52" fmla="*/ 85 w 250"/>
                    <a:gd name="T53" fmla="*/ 308 h 517"/>
                    <a:gd name="T54" fmla="*/ 96 w 250"/>
                    <a:gd name="T55" fmla="*/ 264 h 517"/>
                    <a:gd name="T56" fmla="*/ 96 w 250"/>
                    <a:gd name="T57" fmla="*/ 202 h 517"/>
                    <a:gd name="T58" fmla="*/ 74 w 250"/>
                    <a:gd name="T59" fmla="*/ 147 h 517"/>
                    <a:gd name="T60" fmla="*/ 28 w 250"/>
                    <a:gd name="T61" fmla="*/ 89 h 517"/>
                    <a:gd name="T62" fmla="*/ 7 w 250"/>
                    <a:gd name="T63" fmla="*/ 62 h 517"/>
                    <a:gd name="T64" fmla="*/ 0 w 250"/>
                    <a:gd name="T65" fmla="*/ 45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50" h="517">
                      <a:moveTo>
                        <a:pt x="0" y="45"/>
                      </a:moveTo>
                      <a:lnTo>
                        <a:pt x="2" y="6"/>
                      </a:lnTo>
                      <a:lnTo>
                        <a:pt x="22" y="0"/>
                      </a:lnTo>
                      <a:lnTo>
                        <a:pt x="61" y="2"/>
                      </a:lnTo>
                      <a:lnTo>
                        <a:pt x="72" y="36"/>
                      </a:lnTo>
                      <a:lnTo>
                        <a:pt x="105" y="106"/>
                      </a:lnTo>
                      <a:lnTo>
                        <a:pt x="122" y="162"/>
                      </a:lnTo>
                      <a:lnTo>
                        <a:pt x="133" y="228"/>
                      </a:lnTo>
                      <a:lnTo>
                        <a:pt x="130" y="267"/>
                      </a:lnTo>
                      <a:lnTo>
                        <a:pt x="107" y="328"/>
                      </a:lnTo>
                      <a:lnTo>
                        <a:pt x="85" y="386"/>
                      </a:lnTo>
                      <a:lnTo>
                        <a:pt x="78" y="434"/>
                      </a:lnTo>
                      <a:lnTo>
                        <a:pt x="78" y="453"/>
                      </a:lnTo>
                      <a:lnTo>
                        <a:pt x="102" y="456"/>
                      </a:lnTo>
                      <a:lnTo>
                        <a:pt x="133" y="445"/>
                      </a:lnTo>
                      <a:lnTo>
                        <a:pt x="217" y="453"/>
                      </a:lnTo>
                      <a:lnTo>
                        <a:pt x="250" y="473"/>
                      </a:lnTo>
                      <a:lnTo>
                        <a:pt x="244" y="486"/>
                      </a:lnTo>
                      <a:lnTo>
                        <a:pt x="200" y="512"/>
                      </a:lnTo>
                      <a:lnTo>
                        <a:pt x="174" y="517"/>
                      </a:lnTo>
                      <a:lnTo>
                        <a:pt x="150" y="495"/>
                      </a:lnTo>
                      <a:lnTo>
                        <a:pt x="94" y="484"/>
                      </a:lnTo>
                      <a:lnTo>
                        <a:pt x="46" y="484"/>
                      </a:lnTo>
                      <a:lnTo>
                        <a:pt x="30" y="479"/>
                      </a:lnTo>
                      <a:lnTo>
                        <a:pt x="28" y="462"/>
                      </a:lnTo>
                      <a:lnTo>
                        <a:pt x="57" y="375"/>
                      </a:lnTo>
                      <a:lnTo>
                        <a:pt x="85" y="308"/>
                      </a:lnTo>
                      <a:lnTo>
                        <a:pt x="96" y="264"/>
                      </a:lnTo>
                      <a:lnTo>
                        <a:pt x="96" y="202"/>
                      </a:lnTo>
                      <a:lnTo>
                        <a:pt x="74" y="147"/>
                      </a:lnTo>
                      <a:lnTo>
                        <a:pt x="28" y="89"/>
                      </a:lnTo>
                      <a:lnTo>
                        <a:pt x="7" y="62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37" name="Freeform 17">
                  <a:extLst>
                    <a:ext uri="{FF2B5EF4-FFF2-40B4-BE49-F238E27FC236}">
                      <a16:creationId xmlns:a16="http://schemas.microsoft.com/office/drawing/2014/main" id="{ACDD3C08-F79A-35A0-6AE6-857264CA33F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3" y="2364"/>
                  <a:ext cx="222" cy="543"/>
                </a:xfrm>
                <a:custGeom>
                  <a:avLst/>
                  <a:gdLst>
                    <a:gd name="T0" fmla="*/ 131 w 222"/>
                    <a:gd name="T1" fmla="*/ 88 h 543"/>
                    <a:gd name="T2" fmla="*/ 144 w 222"/>
                    <a:gd name="T3" fmla="*/ 43 h 543"/>
                    <a:gd name="T4" fmla="*/ 172 w 222"/>
                    <a:gd name="T5" fmla="*/ 0 h 543"/>
                    <a:gd name="T6" fmla="*/ 198 w 222"/>
                    <a:gd name="T7" fmla="*/ 0 h 543"/>
                    <a:gd name="T8" fmla="*/ 222 w 222"/>
                    <a:gd name="T9" fmla="*/ 23 h 543"/>
                    <a:gd name="T10" fmla="*/ 220 w 222"/>
                    <a:gd name="T11" fmla="*/ 50 h 543"/>
                    <a:gd name="T12" fmla="*/ 187 w 222"/>
                    <a:gd name="T13" fmla="*/ 89 h 543"/>
                    <a:gd name="T14" fmla="*/ 154 w 222"/>
                    <a:gd name="T15" fmla="*/ 160 h 543"/>
                    <a:gd name="T16" fmla="*/ 139 w 222"/>
                    <a:gd name="T17" fmla="*/ 223 h 543"/>
                    <a:gd name="T18" fmla="*/ 137 w 222"/>
                    <a:gd name="T19" fmla="*/ 295 h 543"/>
                    <a:gd name="T20" fmla="*/ 154 w 222"/>
                    <a:gd name="T21" fmla="*/ 377 h 543"/>
                    <a:gd name="T22" fmla="*/ 170 w 222"/>
                    <a:gd name="T23" fmla="*/ 423 h 543"/>
                    <a:gd name="T24" fmla="*/ 187 w 222"/>
                    <a:gd name="T25" fmla="*/ 460 h 543"/>
                    <a:gd name="T26" fmla="*/ 192 w 222"/>
                    <a:gd name="T27" fmla="*/ 479 h 543"/>
                    <a:gd name="T28" fmla="*/ 189 w 222"/>
                    <a:gd name="T29" fmla="*/ 505 h 543"/>
                    <a:gd name="T30" fmla="*/ 161 w 222"/>
                    <a:gd name="T31" fmla="*/ 506 h 543"/>
                    <a:gd name="T32" fmla="*/ 94 w 222"/>
                    <a:gd name="T33" fmla="*/ 521 h 543"/>
                    <a:gd name="T34" fmla="*/ 33 w 222"/>
                    <a:gd name="T35" fmla="*/ 543 h 543"/>
                    <a:gd name="T36" fmla="*/ 20 w 222"/>
                    <a:gd name="T37" fmla="*/ 534 h 543"/>
                    <a:gd name="T38" fmla="*/ 0 w 222"/>
                    <a:gd name="T39" fmla="*/ 510 h 543"/>
                    <a:gd name="T40" fmla="*/ 6 w 222"/>
                    <a:gd name="T41" fmla="*/ 495 h 543"/>
                    <a:gd name="T42" fmla="*/ 65 w 222"/>
                    <a:gd name="T43" fmla="*/ 488 h 543"/>
                    <a:gd name="T44" fmla="*/ 117 w 222"/>
                    <a:gd name="T45" fmla="*/ 488 h 543"/>
                    <a:gd name="T46" fmla="*/ 144 w 222"/>
                    <a:gd name="T47" fmla="*/ 488 h 543"/>
                    <a:gd name="T48" fmla="*/ 161 w 222"/>
                    <a:gd name="T49" fmla="*/ 473 h 543"/>
                    <a:gd name="T50" fmla="*/ 154 w 222"/>
                    <a:gd name="T51" fmla="*/ 440 h 543"/>
                    <a:gd name="T52" fmla="*/ 126 w 222"/>
                    <a:gd name="T53" fmla="*/ 373 h 543"/>
                    <a:gd name="T54" fmla="*/ 109 w 222"/>
                    <a:gd name="T55" fmla="*/ 310 h 543"/>
                    <a:gd name="T56" fmla="*/ 104 w 222"/>
                    <a:gd name="T57" fmla="*/ 245 h 543"/>
                    <a:gd name="T58" fmla="*/ 109 w 222"/>
                    <a:gd name="T59" fmla="*/ 184 h 543"/>
                    <a:gd name="T60" fmla="*/ 120 w 222"/>
                    <a:gd name="T61" fmla="*/ 132 h 543"/>
                    <a:gd name="T62" fmla="*/ 131 w 222"/>
                    <a:gd name="T63" fmla="*/ 88 h 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22" h="543">
                      <a:moveTo>
                        <a:pt x="131" y="88"/>
                      </a:moveTo>
                      <a:lnTo>
                        <a:pt x="144" y="43"/>
                      </a:lnTo>
                      <a:lnTo>
                        <a:pt x="172" y="0"/>
                      </a:lnTo>
                      <a:lnTo>
                        <a:pt x="198" y="0"/>
                      </a:lnTo>
                      <a:lnTo>
                        <a:pt x="222" y="23"/>
                      </a:lnTo>
                      <a:lnTo>
                        <a:pt x="220" y="50"/>
                      </a:lnTo>
                      <a:lnTo>
                        <a:pt x="187" y="89"/>
                      </a:lnTo>
                      <a:lnTo>
                        <a:pt x="154" y="160"/>
                      </a:lnTo>
                      <a:lnTo>
                        <a:pt x="139" y="223"/>
                      </a:lnTo>
                      <a:lnTo>
                        <a:pt x="137" y="295"/>
                      </a:lnTo>
                      <a:lnTo>
                        <a:pt x="154" y="377"/>
                      </a:lnTo>
                      <a:lnTo>
                        <a:pt x="170" y="423"/>
                      </a:lnTo>
                      <a:lnTo>
                        <a:pt x="187" y="460"/>
                      </a:lnTo>
                      <a:lnTo>
                        <a:pt x="192" y="479"/>
                      </a:lnTo>
                      <a:lnTo>
                        <a:pt x="189" y="505"/>
                      </a:lnTo>
                      <a:lnTo>
                        <a:pt x="161" y="506"/>
                      </a:lnTo>
                      <a:lnTo>
                        <a:pt x="94" y="521"/>
                      </a:lnTo>
                      <a:lnTo>
                        <a:pt x="33" y="543"/>
                      </a:lnTo>
                      <a:lnTo>
                        <a:pt x="20" y="534"/>
                      </a:lnTo>
                      <a:lnTo>
                        <a:pt x="0" y="510"/>
                      </a:lnTo>
                      <a:lnTo>
                        <a:pt x="6" y="495"/>
                      </a:lnTo>
                      <a:lnTo>
                        <a:pt x="65" y="488"/>
                      </a:lnTo>
                      <a:lnTo>
                        <a:pt x="117" y="488"/>
                      </a:lnTo>
                      <a:lnTo>
                        <a:pt x="144" y="488"/>
                      </a:lnTo>
                      <a:lnTo>
                        <a:pt x="161" y="473"/>
                      </a:lnTo>
                      <a:lnTo>
                        <a:pt x="154" y="440"/>
                      </a:lnTo>
                      <a:lnTo>
                        <a:pt x="126" y="373"/>
                      </a:lnTo>
                      <a:lnTo>
                        <a:pt x="109" y="310"/>
                      </a:lnTo>
                      <a:lnTo>
                        <a:pt x="104" y="245"/>
                      </a:lnTo>
                      <a:lnTo>
                        <a:pt x="109" y="184"/>
                      </a:lnTo>
                      <a:lnTo>
                        <a:pt x="120" y="132"/>
                      </a:lnTo>
                      <a:lnTo>
                        <a:pt x="131" y="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38" name="Freeform 18">
                  <a:extLst>
                    <a:ext uri="{FF2B5EF4-FFF2-40B4-BE49-F238E27FC236}">
                      <a16:creationId xmlns:a16="http://schemas.microsoft.com/office/drawing/2014/main" id="{BEC7C8C4-5145-753F-3CD3-3B87C869EA5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05" y="1942"/>
                  <a:ext cx="158" cy="437"/>
                </a:xfrm>
                <a:custGeom>
                  <a:avLst/>
                  <a:gdLst>
                    <a:gd name="T0" fmla="*/ 80 w 158"/>
                    <a:gd name="T1" fmla="*/ 11 h 437"/>
                    <a:gd name="T2" fmla="*/ 111 w 158"/>
                    <a:gd name="T3" fmla="*/ 0 h 437"/>
                    <a:gd name="T4" fmla="*/ 145 w 158"/>
                    <a:gd name="T5" fmla="*/ 3 h 437"/>
                    <a:gd name="T6" fmla="*/ 158 w 158"/>
                    <a:gd name="T7" fmla="*/ 22 h 437"/>
                    <a:gd name="T8" fmla="*/ 150 w 158"/>
                    <a:gd name="T9" fmla="*/ 72 h 437"/>
                    <a:gd name="T10" fmla="*/ 113 w 158"/>
                    <a:gd name="T11" fmla="*/ 88 h 437"/>
                    <a:gd name="T12" fmla="*/ 69 w 158"/>
                    <a:gd name="T13" fmla="*/ 120 h 437"/>
                    <a:gd name="T14" fmla="*/ 52 w 158"/>
                    <a:gd name="T15" fmla="*/ 164 h 437"/>
                    <a:gd name="T16" fmla="*/ 39 w 158"/>
                    <a:gd name="T17" fmla="*/ 205 h 437"/>
                    <a:gd name="T18" fmla="*/ 35 w 158"/>
                    <a:gd name="T19" fmla="*/ 266 h 437"/>
                    <a:gd name="T20" fmla="*/ 41 w 158"/>
                    <a:gd name="T21" fmla="*/ 325 h 437"/>
                    <a:gd name="T22" fmla="*/ 50 w 158"/>
                    <a:gd name="T23" fmla="*/ 349 h 437"/>
                    <a:gd name="T24" fmla="*/ 63 w 158"/>
                    <a:gd name="T25" fmla="*/ 366 h 437"/>
                    <a:gd name="T26" fmla="*/ 85 w 158"/>
                    <a:gd name="T27" fmla="*/ 372 h 437"/>
                    <a:gd name="T28" fmla="*/ 85 w 158"/>
                    <a:gd name="T29" fmla="*/ 399 h 437"/>
                    <a:gd name="T30" fmla="*/ 52 w 158"/>
                    <a:gd name="T31" fmla="*/ 425 h 437"/>
                    <a:gd name="T32" fmla="*/ 35 w 158"/>
                    <a:gd name="T33" fmla="*/ 437 h 437"/>
                    <a:gd name="T34" fmla="*/ 13 w 158"/>
                    <a:gd name="T35" fmla="*/ 420 h 437"/>
                    <a:gd name="T36" fmla="*/ 0 w 158"/>
                    <a:gd name="T37" fmla="*/ 372 h 437"/>
                    <a:gd name="T38" fmla="*/ 0 w 158"/>
                    <a:gd name="T39" fmla="*/ 311 h 437"/>
                    <a:gd name="T40" fmla="*/ 2 w 158"/>
                    <a:gd name="T41" fmla="*/ 233 h 437"/>
                    <a:gd name="T42" fmla="*/ 24 w 158"/>
                    <a:gd name="T43" fmla="*/ 153 h 437"/>
                    <a:gd name="T44" fmla="*/ 50 w 158"/>
                    <a:gd name="T45" fmla="*/ 87 h 437"/>
                    <a:gd name="T46" fmla="*/ 69 w 158"/>
                    <a:gd name="T47" fmla="*/ 37 h 437"/>
                    <a:gd name="T48" fmla="*/ 80 w 158"/>
                    <a:gd name="T49" fmla="*/ 11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8" h="437">
                      <a:moveTo>
                        <a:pt x="80" y="11"/>
                      </a:moveTo>
                      <a:lnTo>
                        <a:pt x="111" y="0"/>
                      </a:lnTo>
                      <a:lnTo>
                        <a:pt x="145" y="3"/>
                      </a:lnTo>
                      <a:lnTo>
                        <a:pt x="158" y="22"/>
                      </a:lnTo>
                      <a:lnTo>
                        <a:pt x="150" y="72"/>
                      </a:lnTo>
                      <a:lnTo>
                        <a:pt x="113" y="88"/>
                      </a:lnTo>
                      <a:lnTo>
                        <a:pt x="69" y="120"/>
                      </a:lnTo>
                      <a:lnTo>
                        <a:pt x="52" y="164"/>
                      </a:lnTo>
                      <a:lnTo>
                        <a:pt x="39" y="205"/>
                      </a:lnTo>
                      <a:lnTo>
                        <a:pt x="35" y="266"/>
                      </a:lnTo>
                      <a:lnTo>
                        <a:pt x="41" y="325"/>
                      </a:lnTo>
                      <a:lnTo>
                        <a:pt x="50" y="349"/>
                      </a:lnTo>
                      <a:lnTo>
                        <a:pt x="63" y="366"/>
                      </a:lnTo>
                      <a:lnTo>
                        <a:pt x="85" y="372"/>
                      </a:lnTo>
                      <a:lnTo>
                        <a:pt x="85" y="399"/>
                      </a:lnTo>
                      <a:lnTo>
                        <a:pt x="52" y="425"/>
                      </a:lnTo>
                      <a:lnTo>
                        <a:pt x="35" y="437"/>
                      </a:lnTo>
                      <a:lnTo>
                        <a:pt x="13" y="420"/>
                      </a:lnTo>
                      <a:lnTo>
                        <a:pt x="0" y="372"/>
                      </a:lnTo>
                      <a:lnTo>
                        <a:pt x="0" y="311"/>
                      </a:lnTo>
                      <a:lnTo>
                        <a:pt x="2" y="233"/>
                      </a:lnTo>
                      <a:lnTo>
                        <a:pt x="24" y="153"/>
                      </a:lnTo>
                      <a:lnTo>
                        <a:pt x="50" y="87"/>
                      </a:lnTo>
                      <a:lnTo>
                        <a:pt x="69" y="37"/>
                      </a:lnTo>
                      <a:lnTo>
                        <a:pt x="80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39" name="Freeform 19">
                  <a:extLst>
                    <a:ext uri="{FF2B5EF4-FFF2-40B4-BE49-F238E27FC236}">
                      <a16:creationId xmlns:a16="http://schemas.microsoft.com/office/drawing/2014/main" id="{48C448B0-1B95-C06F-D729-F1826B61A71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91" y="1613"/>
                  <a:ext cx="271" cy="310"/>
                </a:xfrm>
                <a:custGeom>
                  <a:avLst/>
                  <a:gdLst>
                    <a:gd name="T0" fmla="*/ 142 w 271"/>
                    <a:gd name="T1" fmla="*/ 4 h 310"/>
                    <a:gd name="T2" fmla="*/ 168 w 271"/>
                    <a:gd name="T3" fmla="*/ 0 h 310"/>
                    <a:gd name="T4" fmla="*/ 204 w 271"/>
                    <a:gd name="T5" fmla="*/ 15 h 310"/>
                    <a:gd name="T6" fmla="*/ 245 w 271"/>
                    <a:gd name="T7" fmla="*/ 63 h 310"/>
                    <a:gd name="T8" fmla="*/ 271 w 271"/>
                    <a:gd name="T9" fmla="*/ 134 h 310"/>
                    <a:gd name="T10" fmla="*/ 267 w 271"/>
                    <a:gd name="T11" fmla="*/ 180 h 310"/>
                    <a:gd name="T12" fmla="*/ 259 w 271"/>
                    <a:gd name="T13" fmla="*/ 238 h 310"/>
                    <a:gd name="T14" fmla="*/ 241 w 271"/>
                    <a:gd name="T15" fmla="*/ 278 h 310"/>
                    <a:gd name="T16" fmla="*/ 202 w 271"/>
                    <a:gd name="T17" fmla="*/ 310 h 310"/>
                    <a:gd name="T18" fmla="*/ 161 w 271"/>
                    <a:gd name="T19" fmla="*/ 303 h 310"/>
                    <a:gd name="T20" fmla="*/ 116 w 271"/>
                    <a:gd name="T21" fmla="*/ 271 h 310"/>
                    <a:gd name="T22" fmla="*/ 96 w 271"/>
                    <a:gd name="T23" fmla="*/ 223 h 310"/>
                    <a:gd name="T24" fmla="*/ 79 w 271"/>
                    <a:gd name="T25" fmla="*/ 191 h 310"/>
                    <a:gd name="T26" fmla="*/ 31 w 271"/>
                    <a:gd name="T27" fmla="*/ 212 h 310"/>
                    <a:gd name="T28" fmla="*/ 9 w 271"/>
                    <a:gd name="T29" fmla="*/ 212 h 310"/>
                    <a:gd name="T30" fmla="*/ 0 w 271"/>
                    <a:gd name="T31" fmla="*/ 208 h 310"/>
                    <a:gd name="T32" fmla="*/ 7 w 271"/>
                    <a:gd name="T33" fmla="*/ 191 h 310"/>
                    <a:gd name="T34" fmla="*/ 53 w 271"/>
                    <a:gd name="T35" fmla="*/ 178 h 310"/>
                    <a:gd name="T36" fmla="*/ 76 w 271"/>
                    <a:gd name="T37" fmla="*/ 174 h 310"/>
                    <a:gd name="T38" fmla="*/ 74 w 271"/>
                    <a:gd name="T39" fmla="*/ 137 h 310"/>
                    <a:gd name="T40" fmla="*/ 85 w 271"/>
                    <a:gd name="T41" fmla="*/ 100 h 310"/>
                    <a:gd name="T42" fmla="*/ 96 w 271"/>
                    <a:gd name="T43" fmla="*/ 61 h 310"/>
                    <a:gd name="T44" fmla="*/ 118 w 271"/>
                    <a:gd name="T45" fmla="*/ 18 h 310"/>
                    <a:gd name="T46" fmla="*/ 142 w 271"/>
                    <a:gd name="T47" fmla="*/ 4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71" h="310">
                      <a:moveTo>
                        <a:pt x="142" y="4"/>
                      </a:moveTo>
                      <a:lnTo>
                        <a:pt x="168" y="0"/>
                      </a:lnTo>
                      <a:lnTo>
                        <a:pt x="204" y="15"/>
                      </a:lnTo>
                      <a:lnTo>
                        <a:pt x="245" y="63"/>
                      </a:lnTo>
                      <a:lnTo>
                        <a:pt x="271" y="134"/>
                      </a:lnTo>
                      <a:lnTo>
                        <a:pt x="267" y="180"/>
                      </a:lnTo>
                      <a:lnTo>
                        <a:pt x="259" y="238"/>
                      </a:lnTo>
                      <a:lnTo>
                        <a:pt x="241" y="278"/>
                      </a:lnTo>
                      <a:lnTo>
                        <a:pt x="202" y="310"/>
                      </a:lnTo>
                      <a:lnTo>
                        <a:pt x="161" y="303"/>
                      </a:lnTo>
                      <a:lnTo>
                        <a:pt x="116" y="271"/>
                      </a:lnTo>
                      <a:lnTo>
                        <a:pt x="96" y="223"/>
                      </a:lnTo>
                      <a:lnTo>
                        <a:pt x="79" y="191"/>
                      </a:lnTo>
                      <a:lnTo>
                        <a:pt x="31" y="212"/>
                      </a:lnTo>
                      <a:lnTo>
                        <a:pt x="9" y="212"/>
                      </a:lnTo>
                      <a:lnTo>
                        <a:pt x="0" y="208"/>
                      </a:lnTo>
                      <a:lnTo>
                        <a:pt x="7" y="191"/>
                      </a:lnTo>
                      <a:lnTo>
                        <a:pt x="53" y="178"/>
                      </a:lnTo>
                      <a:lnTo>
                        <a:pt x="76" y="174"/>
                      </a:lnTo>
                      <a:lnTo>
                        <a:pt x="74" y="137"/>
                      </a:lnTo>
                      <a:lnTo>
                        <a:pt x="85" y="100"/>
                      </a:lnTo>
                      <a:lnTo>
                        <a:pt x="96" y="61"/>
                      </a:lnTo>
                      <a:lnTo>
                        <a:pt x="118" y="18"/>
                      </a:lnTo>
                      <a:lnTo>
                        <a:pt x="14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4340" name="Group 20">
                <a:extLst>
                  <a:ext uri="{FF2B5EF4-FFF2-40B4-BE49-F238E27FC236}">
                    <a16:creationId xmlns:a16="http://schemas.microsoft.com/office/drawing/2014/main" id="{529AF892-6B3C-65F8-5001-C93322ADB3B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714" y="1531"/>
                <a:ext cx="423" cy="1416"/>
                <a:chOff x="2697" y="1508"/>
                <a:chExt cx="423" cy="1416"/>
              </a:xfrm>
            </p:grpSpPr>
            <p:sp>
              <p:nvSpPr>
                <p:cNvPr id="184341" name="Freeform 21">
                  <a:extLst>
                    <a:ext uri="{FF2B5EF4-FFF2-40B4-BE49-F238E27FC236}">
                      <a16:creationId xmlns:a16="http://schemas.microsoft.com/office/drawing/2014/main" id="{3230A30E-5730-30F0-F1A6-1D437F34C8D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9" y="1852"/>
                  <a:ext cx="207" cy="606"/>
                </a:xfrm>
                <a:custGeom>
                  <a:avLst/>
                  <a:gdLst>
                    <a:gd name="T0" fmla="*/ 71 w 207"/>
                    <a:gd name="T1" fmla="*/ 52 h 606"/>
                    <a:gd name="T2" fmla="*/ 96 w 207"/>
                    <a:gd name="T3" fmla="*/ 13 h 606"/>
                    <a:gd name="T4" fmla="*/ 122 w 207"/>
                    <a:gd name="T5" fmla="*/ 0 h 606"/>
                    <a:gd name="T6" fmla="*/ 144 w 207"/>
                    <a:gd name="T7" fmla="*/ 7 h 606"/>
                    <a:gd name="T8" fmla="*/ 172 w 207"/>
                    <a:gd name="T9" fmla="*/ 41 h 606"/>
                    <a:gd name="T10" fmla="*/ 194 w 207"/>
                    <a:gd name="T11" fmla="*/ 94 h 606"/>
                    <a:gd name="T12" fmla="*/ 207 w 207"/>
                    <a:gd name="T13" fmla="*/ 163 h 606"/>
                    <a:gd name="T14" fmla="*/ 207 w 207"/>
                    <a:gd name="T15" fmla="*/ 261 h 606"/>
                    <a:gd name="T16" fmla="*/ 196 w 207"/>
                    <a:gd name="T17" fmla="*/ 374 h 606"/>
                    <a:gd name="T18" fmla="*/ 188 w 207"/>
                    <a:gd name="T19" fmla="*/ 489 h 606"/>
                    <a:gd name="T20" fmla="*/ 172 w 207"/>
                    <a:gd name="T21" fmla="*/ 545 h 606"/>
                    <a:gd name="T22" fmla="*/ 155 w 207"/>
                    <a:gd name="T23" fmla="*/ 574 h 606"/>
                    <a:gd name="T24" fmla="*/ 135 w 207"/>
                    <a:gd name="T25" fmla="*/ 595 h 606"/>
                    <a:gd name="T26" fmla="*/ 107 w 207"/>
                    <a:gd name="T27" fmla="*/ 606 h 606"/>
                    <a:gd name="T28" fmla="*/ 57 w 207"/>
                    <a:gd name="T29" fmla="*/ 606 h 606"/>
                    <a:gd name="T30" fmla="*/ 28 w 207"/>
                    <a:gd name="T31" fmla="*/ 595 h 606"/>
                    <a:gd name="T32" fmla="*/ 4 w 207"/>
                    <a:gd name="T33" fmla="*/ 545 h 606"/>
                    <a:gd name="T34" fmla="*/ 0 w 207"/>
                    <a:gd name="T35" fmla="*/ 474 h 606"/>
                    <a:gd name="T36" fmla="*/ 0 w 207"/>
                    <a:gd name="T37" fmla="*/ 385 h 606"/>
                    <a:gd name="T38" fmla="*/ 11 w 207"/>
                    <a:gd name="T39" fmla="*/ 267 h 606"/>
                    <a:gd name="T40" fmla="*/ 26 w 207"/>
                    <a:gd name="T41" fmla="*/ 172 h 606"/>
                    <a:gd name="T42" fmla="*/ 49 w 207"/>
                    <a:gd name="T43" fmla="*/ 89 h 606"/>
                    <a:gd name="T44" fmla="*/ 71 w 207"/>
                    <a:gd name="T45" fmla="*/ 52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06">
                      <a:moveTo>
                        <a:pt x="71" y="52"/>
                      </a:moveTo>
                      <a:lnTo>
                        <a:pt x="96" y="13"/>
                      </a:lnTo>
                      <a:lnTo>
                        <a:pt x="122" y="0"/>
                      </a:lnTo>
                      <a:lnTo>
                        <a:pt x="144" y="7"/>
                      </a:lnTo>
                      <a:lnTo>
                        <a:pt x="172" y="41"/>
                      </a:lnTo>
                      <a:lnTo>
                        <a:pt x="194" y="94"/>
                      </a:lnTo>
                      <a:lnTo>
                        <a:pt x="207" y="163"/>
                      </a:lnTo>
                      <a:lnTo>
                        <a:pt x="207" y="261"/>
                      </a:lnTo>
                      <a:lnTo>
                        <a:pt x="196" y="374"/>
                      </a:lnTo>
                      <a:lnTo>
                        <a:pt x="188" y="489"/>
                      </a:lnTo>
                      <a:lnTo>
                        <a:pt x="172" y="545"/>
                      </a:lnTo>
                      <a:lnTo>
                        <a:pt x="155" y="574"/>
                      </a:lnTo>
                      <a:lnTo>
                        <a:pt x="135" y="595"/>
                      </a:lnTo>
                      <a:lnTo>
                        <a:pt x="107" y="606"/>
                      </a:lnTo>
                      <a:lnTo>
                        <a:pt x="57" y="606"/>
                      </a:lnTo>
                      <a:lnTo>
                        <a:pt x="28" y="595"/>
                      </a:lnTo>
                      <a:lnTo>
                        <a:pt x="4" y="545"/>
                      </a:lnTo>
                      <a:lnTo>
                        <a:pt x="0" y="474"/>
                      </a:lnTo>
                      <a:lnTo>
                        <a:pt x="0" y="385"/>
                      </a:lnTo>
                      <a:lnTo>
                        <a:pt x="11" y="267"/>
                      </a:lnTo>
                      <a:lnTo>
                        <a:pt x="26" y="172"/>
                      </a:lnTo>
                      <a:lnTo>
                        <a:pt x="49" y="89"/>
                      </a:lnTo>
                      <a:lnTo>
                        <a:pt x="71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42" name="Freeform 22">
                  <a:extLst>
                    <a:ext uri="{FF2B5EF4-FFF2-40B4-BE49-F238E27FC236}">
                      <a16:creationId xmlns:a16="http://schemas.microsoft.com/office/drawing/2014/main" id="{4CA98CE7-A2D0-56DB-0152-D54884F5874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47" y="1858"/>
                  <a:ext cx="192" cy="532"/>
                </a:xfrm>
                <a:custGeom>
                  <a:avLst/>
                  <a:gdLst>
                    <a:gd name="T0" fmla="*/ 101 w 192"/>
                    <a:gd name="T1" fmla="*/ 43 h 532"/>
                    <a:gd name="T2" fmla="*/ 132 w 192"/>
                    <a:gd name="T3" fmla="*/ 0 h 532"/>
                    <a:gd name="T4" fmla="*/ 172 w 192"/>
                    <a:gd name="T5" fmla="*/ 0 h 532"/>
                    <a:gd name="T6" fmla="*/ 192 w 192"/>
                    <a:gd name="T7" fmla="*/ 33 h 532"/>
                    <a:gd name="T8" fmla="*/ 183 w 192"/>
                    <a:gd name="T9" fmla="*/ 69 h 532"/>
                    <a:gd name="T10" fmla="*/ 159 w 192"/>
                    <a:gd name="T11" fmla="*/ 76 h 532"/>
                    <a:gd name="T12" fmla="*/ 128 w 192"/>
                    <a:gd name="T13" fmla="*/ 94 h 532"/>
                    <a:gd name="T14" fmla="*/ 102 w 192"/>
                    <a:gd name="T15" fmla="*/ 124 h 532"/>
                    <a:gd name="T16" fmla="*/ 84 w 192"/>
                    <a:gd name="T17" fmla="*/ 157 h 532"/>
                    <a:gd name="T18" fmla="*/ 62 w 192"/>
                    <a:gd name="T19" fmla="*/ 217 h 532"/>
                    <a:gd name="T20" fmla="*/ 36 w 192"/>
                    <a:gd name="T21" fmla="*/ 293 h 532"/>
                    <a:gd name="T22" fmla="*/ 28 w 192"/>
                    <a:gd name="T23" fmla="*/ 374 h 532"/>
                    <a:gd name="T24" fmla="*/ 39 w 192"/>
                    <a:gd name="T25" fmla="*/ 428 h 532"/>
                    <a:gd name="T26" fmla="*/ 45 w 192"/>
                    <a:gd name="T27" fmla="*/ 467 h 532"/>
                    <a:gd name="T28" fmla="*/ 58 w 192"/>
                    <a:gd name="T29" fmla="*/ 495 h 532"/>
                    <a:gd name="T30" fmla="*/ 54 w 192"/>
                    <a:gd name="T31" fmla="*/ 523 h 532"/>
                    <a:gd name="T32" fmla="*/ 34 w 192"/>
                    <a:gd name="T33" fmla="*/ 532 h 532"/>
                    <a:gd name="T34" fmla="*/ 17 w 192"/>
                    <a:gd name="T35" fmla="*/ 510 h 532"/>
                    <a:gd name="T36" fmla="*/ 0 w 192"/>
                    <a:gd name="T37" fmla="*/ 478 h 532"/>
                    <a:gd name="T38" fmla="*/ 6 w 192"/>
                    <a:gd name="T39" fmla="*/ 452 h 532"/>
                    <a:gd name="T40" fmla="*/ 10 w 192"/>
                    <a:gd name="T41" fmla="*/ 369 h 532"/>
                    <a:gd name="T42" fmla="*/ 10 w 192"/>
                    <a:gd name="T43" fmla="*/ 308 h 532"/>
                    <a:gd name="T44" fmla="*/ 19 w 192"/>
                    <a:gd name="T45" fmla="*/ 245 h 532"/>
                    <a:gd name="T46" fmla="*/ 39 w 192"/>
                    <a:gd name="T47" fmla="*/ 159 h 532"/>
                    <a:gd name="T48" fmla="*/ 73 w 192"/>
                    <a:gd name="T49" fmla="*/ 93 h 532"/>
                    <a:gd name="T50" fmla="*/ 101 w 192"/>
                    <a:gd name="T51" fmla="*/ 43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92" h="532">
                      <a:moveTo>
                        <a:pt x="101" y="43"/>
                      </a:moveTo>
                      <a:lnTo>
                        <a:pt x="132" y="0"/>
                      </a:lnTo>
                      <a:lnTo>
                        <a:pt x="172" y="0"/>
                      </a:lnTo>
                      <a:lnTo>
                        <a:pt x="192" y="33"/>
                      </a:lnTo>
                      <a:lnTo>
                        <a:pt x="183" y="69"/>
                      </a:lnTo>
                      <a:lnTo>
                        <a:pt x="159" y="76"/>
                      </a:lnTo>
                      <a:lnTo>
                        <a:pt x="128" y="94"/>
                      </a:lnTo>
                      <a:lnTo>
                        <a:pt x="102" y="124"/>
                      </a:lnTo>
                      <a:lnTo>
                        <a:pt x="84" y="157"/>
                      </a:lnTo>
                      <a:lnTo>
                        <a:pt x="62" y="217"/>
                      </a:lnTo>
                      <a:lnTo>
                        <a:pt x="36" y="293"/>
                      </a:lnTo>
                      <a:lnTo>
                        <a:pt x="28" y="374"/>
                      </a:lnTo>
                      <a:lnTo>
                        <a:pt x="39" y="428"/>
                      </a:lnTo>
                      <a:lnTo>
                        <a:pt x="45" y="467"/>
                      </a:lnTo>
                      <a:lnTo>
                        <a:pt x="58" y="495"/>
                      </a:lnTo>
                      <a:lnTo>
                        <a:pt x="54" y="523"/>
                      </a:lnTo>
                      <a:lnTo>
                        <a:pt x="34" y="532"/>
                      </a:lnTo>
                      <a:lnTo>
                        <a:pt x="17" y="510"/>
                      </a:lnTo>
                      <a:lnTo>
                        <a:pt x="0" y="478"/>
                      </a:lnTo>
                      <a:lnTo>
                        <a:pt x="6" y="452"/>
                      </a:lnTo>
                      <a:lnTo>
                        <a:pt x="10" y="369"/>
                      </a:lnTo>
                      <a:lnTo>
                        <a:pt x="10" y="308"/>
                      </a:lnTo>
                      <a:lnTo>
                        <a:pt x="19" y="245"/>
                      </a:lnTo>
                      <a:lnTo>
                        <a:pt x="39" y="159"/>
                      </a:lnTo>
                      <a:lnTo>
                        <a:pt x="73" y="93"/>
                      </a:lnTo>
                      <a:lnTo>
                        <a:pt x="101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43" name="Freeform 23">
                  <a:extLst>
                    <a:ext uri="{FF2B5EF4-FFF2-40B4-BE49-F238E27FC236}">
                      <a16:creationId xmlns:a16="http://schemas.microsoft.com/office/drawing/2014/main" id="{5BA0E88B-4562-E9A7-E495-05D5C62A173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97" y="2329"/>
                  <a:ext cx="214" cy="547"/>
                </a:xfrm>
                <a:custGeom>
                  <a:avLst/>
                  <a:gdLst>
                    <a:gd name="T0" fmla="*/ 180 w 214"/>
                    <a:gd name="T1" fmla="*/ 0 h 547"/>
                    <a:gd name="T2" fmla="*/ 214 w 214"/>
                    <a:gd name="T3" fmla="*/ 28 h 547"/>
                    <a:gd name="T4" fmla="*/ 213 w 214"/>
                    <a:gd name="T5" fmla="*/ 75 h 547"/>
                    <a:gd name="T6" fmla="*/ 198 w 214"/>
                    <a:gd name="T7" fmla="*/ 117 h 547"/>
                    <a:gd name="T8" fmla="*/ 178 w 214"/>
                    <a:gd name="T9" fmla="*/ 197 h 547"/>
                    <a:gd name="T10" fmla="*/ 163 w 214"/>
                    <a:gd name="T11" fmla="*/ 279 h 547"/>
                    <a:gd name="T12" fmla="*/ 163 w 214"/>
                    <a:gd name="T13" fmla="*/ 342 h 547"/>
                    <a:gd name="T14" fmla="*/ 169 w 214"/>
                    <a:gd name="T15" fmla="*/ 425 h 547"/>
                    <a:gd name="T16" fmla="*/ 180 w 214"/>
                    <a:gd name="T17" fmla="*/ 473 h 547"/>
                    <a:gd name="T18" fmla="*/ 198 w 214"/>
                    <a:gd name="T19" fmla="*/ 496 h 547"/>
                    <a:gd name="T20" fmla="*/ 198 w 214"/>
                    <a:gd name="T21" fmla="*/ 525 h 547"/>
                    <a:gd name="T22" fmla="*/ 169 w 214"/>
                    <a:gd name="T23" fmla="*/ 531 h 547"/>
                    <a:gd name="T24" fmla="*/ 130 w 214"/>
                    <a:gd name="T25" fmla="*/ 542 h 547"/>
                    <a:gd name="T26" fmla="*/ 80 w 214"/>
                    <a:gd name="T27" fmla="*/ 547 h 547"/>
                    <a:gd name="T28" fmla="*/ 19 w 214"/>
                    <a:gd name="T29" fmla="*/ 547 h 547"/>
                    <a:gd name="T30" fmla="*/ 0 w 214"/>
                    <a:gd name="T31" fmla="*/ 531 h 547"/>
                    <a:gd name="T32" fmla="*/ 13 w 214"/>
                    <a:gd name="T33" fmla="*/ 512 h 547"/>
                    <a:gd name="T34" fmla="*/ 67 w 214"/>
                    <a:gd name="T35" fmla="*/ 514 h 547"/>
                    <a:gd name="T36" fmla="*/ 102 w 214"/>
                    <a:gd name="T37" fmla="*/ 514 h 547"/>
                    <a:gd name="T38" fmla="*/ 147 w 214"/>
                    <a:gd name="T39" fmla="*/ 507 h 547"/>
                    <a:gd name="T40" fmla="*/ 158 w 214"/>
                    <a:gd name="T41" fmla="*/ 492 h 547"/>
                    <a:gd name="T42" fmla="*/ 152 w 214"/>
                    <a:gd name="T43" fmla="*/ 453 h 547"/>
                    <a:gd name="T44" fmla="*/ 136 w 214"/>
                    <a:gd name="T45" fmla="*/ 379 h 547"/>
                    <a:gd name="T46" fmla="*/ 136 w 214"/>
                    <a:gd name="T47" fmla="*/ 303 h 547"/>
                    <a:gd name="T48" fmla="*/ 141 w 214"/>
                    <a:gd name="T49" fmla="*/ 208 h 547"/>
                    <a:gd name="T50" fmla="*/ 147 w 214"/>
                    <a:gd name="T51" fmla="*/ 112 h 547"/>
                    <a:gd name="T52" fmla="*/ 162 w 214"/>
                    <a:gd name="T53" fmla="*/ 39 h 547"/>
                    <a:gd name="T54" fmla="*/ 175 w 214"/>
                    <a:gd name="T55" fmla="*/ 13 h 547"/>
                    <a:gd name="T56" fmla="*/ 180 w 214"/>
                    <a:gd name="T57" fmla="*/ 0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14" h="547">
                      <a:moveTo>
                        <a:pt x="180" y="0"/>
                      </a:moveTo>
                      <a:lnTo>
                        <a:pt x="214" y="28"/>
                      </a:lnTo>
                      <a:lnTo>
                        <a:pt x="213" y="75"/>
                      </a:lnTo>
                      <a:lnTo>
                        <a:pt x="198" y="117"/>
                      </a:lnTo>
                      <a:lnTo>
                        <a:pt x="178" y="197"/>
                      </a:lnTo>
                      <a:lnTo>
                        <a:pt x="163" y="279"/>
                      </a:lnTo>
                      <a:lnTo>
                        <a:pt x="163" y="342"/>
                      </a:lnTo>
                      <a:lnTo>
                        <a:pt x="169" y="425"/>
                      </a:lnTo>
                      <a:lnTo>
                        <a:pt x="180" y="473"/>
                      </a:lnTo>
                      <a:lnTo>
                        <a:pt x="198" y="496"/>
                      </a:lnTo>
                      <a:lnTo>
                        <a:pt x="198" y="525"/>
                      </a:lnTo>
                      <a:lnTo>
                        <a:pt x="169" y="531"/>
                      </a:lnTo>
                      <a:lnTo>
                        <a:pt x="130" y="542"/>
                      </a:lnTo>
                      <a:lnTo>
                        <a:pt x="80" y="547"/>
                      </a:lnTo>
                      <a:lnTo>
                        <a:pt x="19" y="547"/>
                      </a:lnTo>
                      <a:lnTo>
                        <a:pt x="0" y="531"/>
                      </a:lnTo>
                      <a:lnTo>
                        <a:pt x="13" y="512"/>
                      </a:lnTo>
                      <a:lnTo>
                        <a:pt x="67" y="514"/>
                      </a:lnTo>
                      <a:lnTo>
                        <a:pt x="102" y="514"/>
                      </a:lnTo>
                      <a:lnTo>
                        <a:pt x="147" y="507"/>
                      </a:lnTo>
                      <a:lnTo>
                        <a:pt x="158" y="492"/>
                      </a:lnTo>
                      <a:lnTo>
                        <a:pt x="152" y="453"/>
                      </a:lnTo>
                      <a:lnTo>
                        <a:pt x="136" y="379"/>
                      </a:lnTo>
                      <a:lnTo>
                        <a:pt x="136" y="303"/>
                      </a:lnTo>
                      <a:lnTo>
                        <a:pt x="141" y="208"/>
                      </a:lnTo>
                      <a:lnTo>
                        <a:pt x="147" y="112"/>
                      </a:lnTo>
                      <a:lnTo>
                        <a:pt x="162" y="39"/>
                      </a:lnTo>
                      <a:lnTo>
                        <a:pt x="175" y="13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44" name="Freeform 24">
                  <a:extLst>
                    <a:ext uri="{FF2B5EF4-FFF2-40B4-BE49-F238E27FC236}">
                      <a16:creationId xmlns:a16="http://schemas.microsoft.com/office/drawing/2014/main" id="{24EF4653-5C75-0799-34FF-745F3985747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77" y="2342"/>
                  <a:ext cx="149" cy="582"/>
                </a:xfrm>
                <a:custGeom>
                  <a:avLst/>
                  <a:gdLst>
                    <a:gd name="T0" fmla="*/ 101 w 149"/>
                    <a:gd name="T1" fmla="*/ 11 h 582"/>
                    <a:gd name="T2" fmla="*/ 68 w 149"/>
                    <a:gd name="T3" fmla="*/ 0 h 582"/>
                    <a:gd name="T4" fmla="*/ 49 w 149"/>
                    <a:gd name="T5" fmla="*/ 26 h 582"/>
                    <a:gd name="T6" fmla="*/ 45 w 149"/>
                    <a:gd name="T7" fmla="*/ 67 h 582"/>
                    <a:gd name="T8" fmla="*/ 57 w 149"/>
                    <a:gd name="T9" fmla="*/ 104 h 582"/>
                    <a:gd name="T10" fmla="*/ 73 w 149"/>
                    <a:gd name="T11" fmla="*/ 143 h 582"/>
                    <a:gd name="T12" fmla="*/ 88 w 149"/>
                    <a:gd name="T13" fmla="*/ 204 h 582"/>
                    <a:gd name="T14" fmla="*/ 90 w 149"/>
                    <a:gd name="T15" fmla="*/ 265 h 582"/>
                    <a:gd name="T16" fmla="*/ 90 w 149"/>
                    <a:gd name="T17" fmla="*/ 328 h 582"/>
                    <a:gd name="T18" fmla="*/ 94 w 149"/>
                    <a:gd name="T19" fmla="*/ 460 h 582"/>
                    <a:gd name="T20" fmla="*/ 99 w 149"/>
                    <a:gd name="T21" fmla="*/ 495 h 582"/>
                    <a:gd name="T22" fmla="*/ 51 w 149"/>
                    <a:gd name="T23" fmla="*/ 515 h 582"/>
                    <a:gd name="T24" fmla="*/ 16 w 149"/>
                    <a:gd name="T25" fmla="*/ 550 h 582"/>
                    <a:gd name="T26" fmla="*/ 0 w 149"/>
                    <a:gd name="T27" fmla="*/ 565 h 582"/>
                    <a:gd name="T28" fmla="*/ 10 w 149"/>
                    <a:gd name="T29" fmla="*/ 576 h 582"/>
                    <a:gd name="T30" fmla="*/ 57 w 149"/>
                    <a:gd name="T31" fmla="*/ 582 h 582"/>
                    <a:gd name="T32" fmla="*/ 68 w 149"/>
                    <a:gd name="T33" fmla="*/ 549 h 582"/>
                    <a:gd name="T34" fmla="*/ 106 w 149"/>
                    <a:gd name="T35" fmla="*/ 517 h 582"/>
                    <a:gd name="T36" fmla="*/ 140 w 149"/>
                    <a:gd name="T37" fmla="*/ 499 h 582"/>
                    <a:gd name="T38" fmla="*/ 149 w 149"/>
                    <a:gd name="T39" fmla="*/ 484 h 582"/>
                    <a:gd name="T40" fmla="*/ 134 w 149"/>
                    <a:gd name="T41" fmla="*/ 471 h 582"/>
                    <a:gd name="T42" fmla="*/ 121 w 149"/>
                    <a:gd name="T43" fmla="*/ 445 h 582"/>
                    <a:gd name="T44" fmla="*/ 121 w 149"/>
                    <a:gd name="T45" fmla="*/ 384 h 582"/>
                    <a:gd name="T46" fmla="*/ 116 w 149"/>
                    <a:gd name="T47" fmla="*/ 272 h 582"/>
                    <a:gd name="T48" fmla="*/ 112 w 149"/>
                    <a:gd name="T49" fmla="*/ 183 h 582"/>
                    <a:gd name="T50" fmla="*/ 112 w 149"/>
                    <a:gd name="T51" fmla="*/ 111 h 582"/>
                    <a:gd name="T52" fmla="*/ 112 w 149"/>
                    <a:gd name="T53" fmla="*/ 43 h 582"/>
                    <a:gd name="T54" fmla="*/ 101 w 149"/>
                    <a:gd name="T55" fmla="*/ 1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9" h="582">
                      <a:moveTo>
                        <a:pt x="101" y="11"/>
                      </a:moveTo>
                      <a:lnTo>
                        <a:pt x="68" y="0"/>
                      </a:lnTo>
                      <a:lnTo>
                        <a:pt x="49" y="26"/>
                      </a:lnTo>
                      <a:lnTo>
                        <a:pt x="45" y="67"/>
                      </a:lnTo>
                      <a:lnTo>
                        <a:pt x="57" y="104"/>
                      </a:lnTo>
                      <a:lnTo>
                        <a:pt x="73" y="143"/>
                      </a:lnTo>
                      <a:lnTo>
                        <a:pt x="88" y="204"/>
                      </a:lnTo>
                      <a:lnTo>
                        <a:pt x="90" y="265"/>
                      </a:lnTo>
                      <a:lnTo>
                        <a:pt x="90" y="328"/>
                      </a:lnTo>
                      <a:lnTo>
                        <a:pt x="94" y="460"/>
                      </a:lnTo>
                      <a:lnTo>
                        <a:pt x="99" y="495"/>
                      </a:lnTo>
                      <a:lnTo>
                        <a:pt x="51" y="515"/>
                      </a:lnTo>
                      <a:lnTo>
                        <a:pt x="16" y="550"/>
                      </a:lnTo>
                      <a:lnTo>
                        <a:pt x="0" y="565"/>
                      </a:lnTo>
                      <a:lnTo>
                        <a:pt x="10" y="576"/>
                      </a:lnTo>
                      <a:lnTo>
                        <a:pt x="57" y="582"/>
                      </a:lnTo>
                      <a:lnTo>
                        <a:pt x="68" y="549"/>
                      </a:lnTo>
                      <a:lnTo>
                        <a:pt x="106" y="517"/>
                      </a:lnTo>
                      <a:lnTo>
                        <a:pt x="140" y="499"/>
                      </a:lnTo>
                      <a:lnTo>
                        <a:pt x="149" y="484"/>
                      </a:lnTo>
                      <a:lnTo>
                        <a:pt x="134" y="471"/>
                      </a:lnTo>
                      <a:lnTo>
                        <a:pt x="121" y="445"/>
                      </a:lnTo>
                      <a:lnTo>
                        <a:pt x="121" y="384"/>
                      </a:lnTo>
                      <a:lnTo>
                        <a:pt x="116" y="272"/>
                      </a:lnTo>
                      <a:lnTo>
                        <a:pt x="112" y="183"/>
                      </a:lnTo>
                      <a:lnTo>
                        <a:pt x="112" y="111"/>
                      </a:lnTo>
                      <a:lnTo>
                        <a:pt x="112" y="43"/>
                      </a:lnTo>
                      <a:lnTo>
                        <a:pt x="101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45" name="Freeform 25">
                  <a:extLst>
                    <a:ext uri="{FF2B5EF4-FFF2-40B4-BE49-F238E27FC236}">
                      <a16:creationId xmlns:a16="http://schemas.microsoft.com/office/drawing/2014/main" id="{FB57CE1B-9D79-6A87-995E-42F03060ECC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5" y="1508"/>
                  <a:ext cx="285" cy="322"/>
                </a:xfrm>
                <a:custGeom>
                  <a:avLst/>
                  <a:gdLst>
                    <a:gd name="T0" fmla="*/ 266 w 285"/>
                    <a:gd name="T1" fmla="*/ 183 h 322"/>
                    <a:gd name="T2" fmla="*/ 275 w 285"/>
                    <a:gd name="T3" fmla="*/ 146 h 322"/>
                    <a:gd name="T4" fmla="*/ 285 w 285"/>
                    <a:gd name="T5" fmla="*/ 94 h 322"/>
                    <a:gd name="T6" fmla="*/ 262 w 285"/>
                    <a:gd name="T7" fmla="*/ 44 h 322"/>
                    <a:gd name="T8" fmla="*/ 217 w 285"/>
                    <a:gd name="T9" fmla="*/ 0 h 322"/>
                    <a:gd name="T10" fmla="*/ 179 w 285"/>
                    <a:gd name="T11" fmla="*/ 4 h 322"/>
                    <a:gd name="T12" fmla="*/ 147 w 285"/>
                    <a:gd name="T13" fmla="*/ 28 h 322"/>
                    <a:gd name="T14" fmla="*/ 108 w 285"/>
                    <a:gd name="T15" fmla="*/ 75 h 322"/>
                    <a:gd name="T16" fmla="*/ 86 w 285"/>
                    <a:gd name="T17" fmla="*/ 127 h 322"/>
                    <a:gd name="T18" fmla="*/ 60 w 285"/>
                    <a:gd name="T19" fmla="*/ 145 h 322"/>
                    <a:gd name="T20" fmla="*/ 18 w 285"/>
                    <a:gd name="T21" fmla="*/ 158 h 322"/>
                    <a:gd name="T22" fmla="*/ 0 w 285"/>
                    <a:gd name="T23" fmla="*/ 179 h 322"/>
                    <a:gd name="T24" fmla="*/ 9 w 285"/>
                    <a:gd name="T25" fmla="*/ 189 h 322"/>
                    <a:gd name="T26" fmla="*/ 49 w 285"/>
                    <a:gd name="T27" fmla="*/ 177 h 322"/>
                    <a:gd name="T28" fmla="*/ 72 w 285"/>
                    <a:gd name="T29" fmla="*/ 176 h 322"/>
                    <a:gd name="T30" fmla="*/ 68 w 285"/>
                    <a:gd name="T31" fmla="*/ 224 h 322"/>
                    <a:gd name="T32" fmla="*/ 76 w 285"/>
                    <a:gd name="T33" fmla="*/ 274 h 322"/>
                    <a:gd name="T34" fmla="*/ 92 w 285"/>
                    <a:gd name="T35" fmla="*/ 303 h 322"/>
                    <a:gd name="T36" fmla="*/ 115 w 285"/>
                    <a:gd name="T37" fmla="*/ 322 h 322"/>
                    <a:gd name="T38" fmla="*/ 170 w 285"/>
                    <a:gd name="T39" fmla="*/ 306 h 322"/>
                    <a:gd name="T40" fmla="*/ 221 w 285"/>
                    <a:gd name="T41" fmla="*/ 274 h 322"/>
                    <a:gd name="T42" fmla="*/ 250 w 285"/>
                    <a:gd name="T43" fmla="*/ 233 h 322"/>
                    <a:gd name="T44" fmla="*/ 266 w 285"/>
                    <a:gd name="T45" fmla="*/ 183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5" h="322">
                      <a:moveTo>
                        <a:pt x="266" y="183"/>
                      </a:moveTo>
                      <a:lnTo>
                        <a:pt x="275" y="146"/>
                      </a:lnTo>
                      <a:lnTo>
                        <a:pt x="285" y="94"/>
                      </a:lnTo>
                      <a:lnTo>
                        <a:pt x="262" y="44"/>
                      </a:lnTo>
                      <a:lnTo>
                        <a:pt x="217" y="0"/>
                      </a:lnTo>
                      <a:lnTo>
                        <a:pt x="179" y="4"/>
                      </a:lnTo>
                      <a:lnTo>
                        <a:pt x="147" y="28"/>
                      </a:lnTo>
                      <a:lnTo>
                        <a:pt x="108" y="75"/>
                      </a:lnTo>
                      <a:lnTo>
                        <a:pt x="86" y="127"/>
                      </a:lnTo>
                      <a:lnTo>
                        <a:pt x="60" y="145"/>
                      </a:lnTo>
                      <a:lnTo>
                        <a:pt x="18" y="158"/>
                      </a:lnTo>
                      <a:lnTo>
                        <a:pt x="0" y="179"/>
                      </a:lnTo>
                      <a:lnTo>
                        <a:pt x="9" y="189"/>
                      </a:lnTo>
                      <a:lnTo>
                        <a:pt x="49" y="177"/>
                      </a:lnTo>
                      <a:lnTo>
                        <a:pt x="72" y="176"/>
                      </a:lnTo>
                      <a:lnTo>
                        <a:pt x="68" y="224"/>
                      </a:lnTo>
                      <a:lnTo>
                        <a:pt x="76" y="274"/>
                      </a:lnTo>
                      <a:lnTo>
                        <a:pt x="92" y="303"/>
                      </a:lnTo>
                      <a:lnTo>
                        <a:pt x="115" y="322"/>
                      </a:lnTo>
                      <a:lnTo>
                        <a:pt x="170" y="306"/>
                      </a:lnTo>
                      <a:lnTo>
                        <a:pt x="221" y="274"/>
                      </a:lnTo>
                      <a:lnTo>
                        <a:pt x="250" y="233"/>
                      </a:lnTo>
                      <a:lnTo>
                        <a:pt x="266" y="1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4346" name="Group 26">
                <a:extLst>
                  <a:ext uri="{FF2B5EF4-FFF2-40B4-BE49-F238E27FC236}">
                    <a16:creationId xmlns:a16="http://schemas.microsoft.com/office/drawing/2014/main" id="{DDB6DCAB-69F2-DE80-3F74-C77E1138E4C2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165" y="1463"/>
                <a:ext cx="351" cy="1456"/>
                <a:chOff x="2148" y="1440"/>
                <a:chExt cx="351" cy="1456"/>
              </a:xfrm>
            </p:grpSpPr>
            <p:sp>
              <p:nvSpPr>
                <p:cNvPr id="184347" name="Freeform 27">
                  <a:extLst>
                    <a:ext uri="{FF2B5EF4-FFF2-40B4-BE49-F238E27FC236}">
                      <a16:creationId xmlns:a16="http://schemas.microsoft.com/office/drawing/2014/main" id="{D9962947-E6CB-7C11-DA8B-71FE4865EC3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91" y="1775"/>
                  <a:ext cx="207" cy="634"/>
                </a:xfrm>
                <a:custGeom>
                  <a:avLst/>
                  <a:gdLst>
                    <a:gd name="T0" fmla="*/ 34 w 207"/>
                    <a:gd name="T1" fmla="*/ 48 h 634"/>
                    <a:gd name="T2" fmla="*/ 50 w 207"/>
                    <a:gd name="T3" fmla="*/ 17 h 634"/>
                    <a:gd name="T4" fmla="*/ 78 w 207"/>
                    <a:gd name="T5" fmla="*/ 0 h 634"/>
                    <a:gd name="T6" fmla="*/ 108 w 207"/>
                    <a:gd name="T7" fmla="*/ 0 h 634"/>
                    <a:gd name="T8" fmla="*/ 161 w 207"/>
                    <a:gd name="T9" fmla="*/ 11 h 634"/>
                    <a:gd name="T10" fmla="*/ 174 w 207"/>
                    <a:gd name="T11" fmla="*/ 61 h 634"/>
                    <a:gd name="T12" fmla="*/ 195 w 207"/>
                    <a:gd name="T13" fmla="*/ 165 h 634"/>
                    <a:gd name="T14" fmla="*/ 202 w 207"/>
                    <a:gd name="T15" fmla="*/ 250 h 634"/>
                    <a:gd name="T16" fmla="*/ 207 w 207"/>
                    <a:gd name="T17" fmla="*/ 334 h 634"/>
                    <a:gd name="T18" fmla="*/ 207 w 207"/>
                    <a:gd name="T19" fmla="*/ 456 h 634"/>
                    <a:gd name="T20" fmla="*/ 195 w 207"/>
                    <a:gd name="T21" fmla="*/ 567 h 634"/>
                    <a:gd name="T22" fmla="*/ 172 w 207"/>
                    <a:gd name="T23" fmla="*/ 628 h 634"/>
                    <a:gd name="T24" fmla="*/ 134 w 207"/>
                    <a:gd name="T25" fmla="*/ 634 h 634"/>
                    <a:gd name="T26" fmla="*/ 52 w 207"/>
                    <a:gd name="T27" fmla="*/ 634 h 634"/>
                    <a:gd name="T28" fmla="*/ 13 w 207"/>
                    <a:gd name="T29" fmla="*/ 601 h 634"/>
                    <a:gd name="T30" fmla="*/ 0 w 207"/>
                    <a:gd name="T31" fmla="*/ 523 h 634"/>
                    <a:gd name="T32" fmla="*/ 6 w 207"/>
                    <a:gd name="T33" fmla="*/ 421 h 634"/>
                    <a:gd name="T34" fmla="*/ 13 w 207"/>
                    <a:gd name="T35" fmla="*/ 339 h 634"/>
                    <a:gd name="T36" fmla="*/ 36 w 207"/>
                    <a:gd name="T37" fmla="*/ 289 h 634"/>
                    <a:gd name="T38" fmla="*/ 36 w 207"/>
                    <a:gd name="T39" fmla="*/ 217 h 634"/>
                    <a:gd name="T40" fmla="*/ 36 w 207"/>
                    <a:gd name="T41" fmla="*/ 139 h 634"/>
                    <a:gd name="T42" fmla="*/ 30 w 207"/>
                    <a:gd name="T43" fmla="*/ 82 h 634"/>
                    <a:gd name="T44" fmla="*/ 34 w 207"/>
                    <a:gd name="T45" fmla="*/ 48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34">
                      <a:moveTo>
                        <a:pt x="34" y="48"/>
                      </a:moveTo>
                      <a:lnTo>
                        <a:pt x="50" y="17"/>
                      </a:lnTo>
                      <a:lnTo>
                        <a:pt x="78" y="0"/>
                      </a:lnTo>
                      <a:lnTo>
                        <a:pt x="108" y="0"/>
                      </a:lnTo>
                      <a:lnTo>
                        <a:pt x="161" y="11"/>
                      </a:lnTo>
                      <a:lnTo>
                        <a:pt x="174" y="61"/>
                      </a:lnTo>
                      <a:lnTo>
                        <a:pt x="195" y="165"/>
                      </a:lnTo>
                      <a:lnTo>
                        <a:pt x="202" y="250"/>
                      </a:lnTo>
                      <a:lnTo>
                        <a:pt x="207" y="334"/>
                      </a:lnTo>
                      <a:lnTo>
                        <a:pt x="207" y="456"/>
                      </a:lnTo>
                      <a:lnTo>
                        <a:pt x="195" y="567"/>
                      </a:lnTo>
                      <a:lnTo>
                        <a:pt x="172" y="628"/>
                      </a:lnTo>
                      <a:lnTo>
                        <a:pt x="134" y="634"/>
                      </a:lnTo>
                      <a:lnTo>
                        <a:pt x="52" y="634"/>
                      </a:lnTo>
                      <a:lnTo>
                        <a:pt x="13" y="601"/>
                      </a:lnTo>
                      <a:lnTo>
                        <a:pt x="0" y="523"/>
                      </a:lnTo>
                      <a:lnTo>
                        <a:pt x="6" y="421"/>
                      </a:lnTo>
                      <a:lnTo>
                        <a:pt x="13" y="339"/>
                      </a:lnTo>
                      <a:lnTo>
                        <a:pt x="36" y="289"/>
                      </a:lnTo>
                      <a:lnTo>
                        <a:pt x="36" y="217"/>
                      </a:lnTo>
                      <a:lnTo>
                        <a:pt x="36" y="139"/>
                      </a:lnTo>
                      <a:lnTo>
                        <a:pt x="30" y="82"/>
                      </a:lnTo>
                      <a:lnTo>
                        <a:pt x="34" y="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48" name="Freeform 28">
                  <a:extLst>
                    <a:ext uri="{FF2B5EF4-FFF2-40B4-BE49-F238E27FC236}">
                      <a16:creationId xmlns:a16="http://schemas.microsoft.com/office/drawing/2014/main" id="{B9C5C90B-D3A3-F380-228C-F329856C44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77" y="2313"/>
                  <a:ext cx="222" cy="583"/>
                </a:xfrm>
                <a:custGeom>
                  <a:avLst/>
                  <a:gdLst>
                    <a:gd name="T0" fmla="*/ 139 w 222"/>
                    <a:gd name="T1" fmla="*/ 0 h 583"/>
                    <a:gd name="T2" fmla="*/ 172 w 222"/>
                    <a:gd name="T3" fmla="*/ 23 h 583"/>
                    <a:gd name="T4" fmla="*/ 183 w 222"/>
                    <a:gd name="T5" fmla="*/ 58 h 583"/>
                    <a:gd name="T6" fmla="*/ 187 w 222"/>
                    <a:gd name="T7" fmla="*/ 139 h 583"/>
                    <a:gd name="T8" fmla="*/ 194 w 222"/>
                    <a:gd name="T9" fmla="*/ 217 h 583"/>
                    <a:gd name="T10" fmla="*/ 203 w 222"/>
                    <a:gd name="T11" fmla="*/ 308 h 583"/>
                    <a:gd name="T12" fmla="*/ 209 w 222"/>
                    <a:gd name="T13" fmla="*/ 400 h 583"/>
                    <a:gd name="T14" fmla="*/ 211 w 222"/>
                    <a:gd name="T15" fmla="*/ 461 h 583"/>
                    <a:gd name="T16" fmla="*/ 220 w 222"/>
                    <a:gd name="T17" fmla="*/ 495 h 583"/>
                    <a:gd name="T18" fmla="*/ 222 w 222"/>
                    <a:gd name="T19" fmla="*/ 511 h 583"/>
                    <a:gd name="T20" fmla="*/ 209 w 222"/>
                    <a:gd name="T21" fmla="*/ 524 h 583"/>
                    <a:gd name="T22" fmla="*/ 178 w 222"/>
                    <a:gd name="T23" fmla="*/ 530 h 583"/>
                    <a:gd name="T24" fmla="*/ 128 w 222"/>
                    <a:gd name="T25" fmla="*/ 541 h 583"/>
                    <a:gd name="T26" fmla="*/ 78 w 222"/>
                    <a:gd name="T27" fmla="*/ 567 h 583"/>
                    <a:gd name="T28" fmla="*/ 39 w 222"/>
                    <a:gd name="T29" fmla="*/ 583 h 583"/>
                    <a:gd name="T30" fmla="*/ 17 w 222"/>
                    <a:gd name="T31" fmla="*/ 572 h 583"/>
                    <a:gd name="T32" fmla="*/ 0 w 222"/>
                    <a:gd name="T33" fmla="*/ 545 h 583"/>
                    <a:gd name="T34" fmla="*/ 20 w 222"/>
                    <a:gd name="T35" fmla="*/ 530 h 583"/>
                    <a:gd name="T36" fmla="*/ 81 w 222"/>
                    <a:gd name="T37" fmla="*/ 519 h 583"/>
                    <a:gd name="T38" fmla="*/ 150 w 222"/>
                    <a:gd name="T39" fmla="*/ 511 h 583"/>
                    <a:gd name="T40" fmla="*/ 181 w 222"/>
                    <a:gd name="T41" fmla="*/ 511 h 583"/>
                    <a:gd name="T42" fmla="*/ 189 w 222"/>
                    <a:gd name="T43" fmla="*/ 491 h 583"/>
                    <a:gd name="T44" fmla="*/ 187 w 222"/>
                    <a:gd name="T45" fmla="*/ 434 h 583"/>
                    <a:gd name="T46" fmla="*/ 178 w 222"/>
                    <a:gd name="T47" fmla="*/ 345 h 583"/>
                    <a:gd name="T48" fmla="*/ 165 w 222"/>
                    <a:gd name="T49" fmla="*/ 252 h 583"/>
                    <a:gd name="T50" fmla="*/ 154 w 222"/>
                    <a:gd name="T51" fmla="*/ 158 h 583"/>
                    <a:gd name="T52" fmla="*/ 122 w 222"/>
                    <a:gd name="T53" fmla="*/ 86 h 583"/>
                    <a:gd name="T54" fmla="*/ 105 w 222"/>
                    <a:gd name="T55" fmla="*/ 30 h 583"/>
                    <a:gd name="T56" fmla="*/ 117 w 222"/>
                    <a:gd name="T57" fmla="*/ 12 h 583"/>
                    <a:gd name="T58" fmla="*/ 139 w 222"/>
                    <a:gd name="T59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2" h="583">
                      <a:moveTo>
                        <a:pt x="139" y="0"/>
                      </a:moveTo>
                      <a:lnTo>
                        <a:pt x="172" y="23"/>
                      </a:lnTo>
                      <a:lnTo>
                        <a:pt x="183" y="58"/>
                      </a:lnTo>
                      <a:lnTo>
                        <a:pt x="187" y="139"/>
                      </a:lnTo>
                      <a:lnTo>
                        <a:pt x="194" y="217"/>
                      </a:lnTo>
                      <a:lnTo>
                        <a:pt x="203" y="308"/>
                      </a:lnTo>
                      <a:lnTo>
                        <a:pt x="209" y="400"/>
                      </a:lnTo>
                      <a:lnTo>
                        <a:pt x="211" y="461"/>
                      </a:lnTo>
                      <a:lnTo>
                        <a:pt x="220" y="495"/>
                      </a:lnTo>
                      <a:lnTo>
                        <a:pt x="222" y="511"/>
                      </a:lnTo>
                      <a:lnTo>
                        <a:pt x="209" y="524"/>
                      </a:lnTo>
                      <a:lnTo>
                        <a:pt x="178" y="530"/>
                      </a:lnTo>
                      <a:lnTo>
                        <a:pt x="128" y="541"/>
                      </a:lnTo>
                      <a:lnTo>
                        <a:pt x="78" y="567"/>
                      </a:lnTo>
                      <a:lnTo>
                        <a:pt x="39" y="583"/>
                      </a:lnTo>
                      <a:lnTo>
                        <a:pt x="17" y="572"/>
                      </a:lnTo>
                      <a:lnTo>
                        <a:pt x="0" y="545"/>
                      </a:lnTo>
                      <a:lnTo>
                        <a:pt x="20" y="530"/>
                      </a:lnTo>
                      <a:lnTo>
                        <a:pt x="81" y="519"/>
                      </a:lnTo>
                      <a:lnTo>
                        <a:pt x="150" y="511"/>
                      </a:lnTo>
                      <a:lnTo>
                        <a:pt x="181" y="511"/>
                      </a:lnTo>
                      <a:lnTo>
                        <a:pt x="189" y="491"/>
                      </a:lnTo>
                      <a:lnTo>
                        <a:pt x="187" y="434"/>
                      </a:lnTo>
                      <a:lnTo>
                        <a:pt x="178" y="345"/>
                      </a:lnTo>
                      <a:lnTo>
                        <a:pt x="165" y="252"/>
                      </a:lnTo>
                      <a:lnTo>
                        <a:pt x="154" y="158"/>
                      </a:lnTo>
                      <a:lnTo>
                        <a:pt x="122" y="86"/>
                      </a:lnTo>
                      <a:lnTo>
                        <a:pt x="105" y="30"/>
                      </a:lnTo>
                      <a:lnTo>
                        <a:pt x="117" y="12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49" name="Freeform 29">
                  <a:extLst>
                    <a:ext uri="{FF2B5EF4-FFF2-40B4-BE49-F238E27FC236}">
                      <a16:creationId xmlns:a16="http://schemas.microsoft.com/office/drawing/2014/main" id="{23834D52-D161-CA28-3694-BD7836202EB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48" y="2327"/>
                  <a:ext cx="228" cy="516"/>
                </a:xfrm>
                <a:custGeom>
                  <a:avLst/>
                  <a:gdLst>
                    <a:gd name="T0" fmla="*/ 145 w 228"/>
                    <a:gd name="T1" fmla="*/ 109 h 516"/>
                    <a:gd name="T2" fmla="*/ 156 w 228"/>
                    <a:gd name="T3" fmla="*/ 44 h 516"/>
                    <a:gd name="T4" fmla="*/ 191 w 228"/>
                    <a:gd name="T5" fmla="*/ 0 h 516"/>
                    <a:gd name="T6" fmla="*/ 211 w 228"/>
                    <a:gd name="T7" fmla="*/ 11 h 516"/>
                    <a:gd name="T8" fmla="*/ 228 w 228"/>
                    <a:gd name="T9" fmla="*/ 39 h 516"/>
                    <a:gd name="T10" fmla="*/ 219 w 228"/>
                    <a:gd name="T11" fmla="*/ 70 h 516"/>
                    <a:gd name="T12" fmla="*/ 202 w 228"/>
                    <a:gd name="T13" fmla="*/ 87 h 516"/>
                    <a:gd name="T14" fmla="*/ 185 w 228"/>
                    <a:gd name="T15" fmla="*/ 142 h 516"/>
                    <a:gd name="T16" fmla="*/ 178 w 228"/>
                    <a:gd name="T17" fmla="*/ 194 h 516"/>
                    <a:gd name="T18" fmla="*/ 178 w 228"/>
                    <a:gd name="T19" fmla="*/ 264 h 516"/>
                    <a:gd name="T20" fmla="*/ 174 w 228"/>
                    <a:gd name="T21" fmla="*/ 325 h 516"/>
                    <a:gd name="T22" fmla="*/ 178 w 228"/>
                    <a:gd name="T23" fmla="*/ 403 h 516"/>
                    <a:gd name="T24" fmla="*/ 185 w 228"/>
                    <a:gd name="T25" fmla="*/ 447 h 516"/>
                    <a:gd name="T26" fmla="*/ 189 w 228"/>
                    <a:gd name="T27" fmla="*/ 466 h 516"/>
                    <a:gd name="T28" fmla="*/ 180 w 228"/>
                    <a:gd name="T29" fmla="*/ 477 h 516"/>
                    <a:gd name="T30" fmla="*/ 152 w 228"/>
                    <a:gd name="T31" fmla="*/ 481 h 516"/>
                    <a:gd name="T32" fmla="*/ 102 w 228"/>
                    <a:gd name="T33" fmla="*/ 488 h 516"/>
                    <a:gd name="T34" fmla="*/ 57 w 228"/>
                    <a:gd name="T35" fmla="*/ 510 h 516"/>
                    <a:gd name="T36" fmla="*/ 35 w 228"/>
                    <a:gd name="T37" fmla="*/ 516 h 516"/>
                    <a:gd name="T38" fmla="*/ 0 w 228"/>
                    <a:gd name="T39" fmla="*/ 494 h 516"/>
                    <a:gd name="T40" fmla="*/ 0 w 228"/>
                    <a:gd name="T41" fmla="*/ 483 h 516"/>
                    <a:gd name="T42" fmla="*/ 33 w 228"/>
                    <a:gd name="T43" fmla="*/ 477 h 516"/>
                    <a:gd name="T44" fmla="*/ 119 w 228"/>
                    <a:gd name="T45" fmla="*/ 466 h 516"/>
                    <a:gd name="T46" fmla="*/ 156 w 228"/>
                    <a:gd name="T47" fmla="*/ 466 h 516"/>
                    <a:gd name="T48" fmla="*/ 163 w 228"/>
                    <a:gd name="T49" fmla="*/ 449 h 516"/>
                    <a:gd name="T50" fmla="*/ 161 w 228"/>
                    <a:gd name="T51" fmla="*/ 403 h 516"/>
                    <a:gd name="T52" fmla="*/ 156 w 228"/>
                    <a:gd name="T53" fmla="*/ 320 h 516"/>
                    <a:gd name="T54" fmla="*/ 152 w 228"/>
                    <a:gd name="T55" fmla="*/ 242 h 516"/>
                    <a:gd name="T56" fmla="*/ 150 w 228"/>
                    <a:gd name="T57" fmla="*/ 161 h 516"/>
                    <a:gd name="T58" fmla="*/ 145 w 228"/>
                    <a:gd name="T59" fmla="*/ 109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8" h="516">
                      <a:moveTo>
                        <a:pt x="145" y="109"/>
                      </a:moveTo>
                      <a:lnTo>
                        <a:pt x="156" y="44"/>
                      </a:lnTo>
                      <a:lnTo>
                        <a:pt x="191" y="0"/>
                      </a:lnTo>
                      <a:lnTo>
                        <a:pt x="211" y="11"/>
                      </a:lnTo>
                      <a:lnTo>
                        <a:pt x="228" y="39"/>
                      </a:lnTo>
                      <a:lnTo>
                        <a:pt x="219" y="70"/>
                      </a:lnTo>
                      <a:lnTo>
                        <a:pt x="202" y="87"/>
                      </a:lnTo>
                      <a:lnTo>
                        <a:pt x="185" y="142"/>
                      </a:lnTo>
                      <a:lnTo>
                        <a:pt x="178" y="194"/>
                      </a:lnTo>
                      <a:lnTo>
                        <a:pt x="178" y="264"/>
                      </a:lnTo>
                      <a:lnTo>
                        <a:pt x="174" y="325"/>
                      </a:lnTo>
                      <a:lnTo>
                        <a:pt x="178" y="403"/>
                      </a:lnTo>
                      <a:lnTo>
                        <a:pt x="185" y="447"/>
                      </a:lnTo>
                      <a:lnTo>
                        <a:pt x="189" y="466"/>
                      </a:lnTo>
                      <a:lnTo>
                        <a:pt x="180" y="477"/>
                      </a:lnTo>
                      <a:lnTo>
                        <a:pt x="152" y="481"/>
                      </a:lnTo>
                      <a:lnTo>
                        <a:pt x="102" y="488"/>
                      </a:lnTo>
                      <a:lnTo>
                        <a:pt x="57" y="510"/>
                      </a:lnTo>
                      <a:lnTo>
                        <a:pt x="35" y="516"/>
                      </a:lnTo>
                      <a:lnTo>
                        <a:pt x="0" y="494"/>
                      </a:lnTo>
                      <a:lnTo>
                        <a:pt x="0" y="483"/>
                      </a:lnTo>
                      <a:lnTo>
                        <a:pt x="33" y="477"/>
                      </a:lnTo>
                      <a:lnTo>
                        <a:pt x="119" y="466"/>
                      </a:lnTo>
                      <a:lnTo>
                        <a:pt x="156" y="466"/>
                      </a:lnTo>
                      <a:lnTo>
                        <a:pt x="163" y="449"/>
                      </a:lnTo>
                      <a:lnTo>
                        <a:pt x="161" y="403"/>
                      </a:lnTo>
                      <a:lnTo>
                        <a:pt x="156" y="320"/>
                      </a:lnTo>
                      <a:lnTo>
                        <a:pt x="152" y="242"/>
                      </a:lnTo>
                      <a:lnTo>
                        <a:pt x="150" y="161"/>
                      </a:lnTo>
                      <a:lnTo>
                        <a:pt x="145" y="1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50" name="Freeform 30">
                  <a:extLst>
                    <a:ext uri="{FF2B5EF4-FFF2-40B4-BE49-F238E27FC236}">
                      <a16:creationId xmlns:a16="http://schemas.microsoft.com/office/drawing/2014/main" id="{40626DE6-DAC3-440D-C9BA-690D550CC9F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3" y="1799"/>
                  <a:ext cx="152" cy="570"/>
                </a:xfrm>
                <a:custGeom>
                  <a:avLst/>
                  <a:gdLst>
                    <a:gd name="T0" fmla="*/ 63 w 152"/>
                    <a:gd name="T1" fmla="*/ 52 h 570"/>
                    <a:gd name="T2" fmla="*/ 89 w 152"/>
                    <a:gd name="T3" fmla="*/ 4 h 570"/>
                    <a:gd name="T4" fmla="*/ 128 w 152"/>
                    <a:gd name="T5" fmla="*/ 0 h 570"/>
                    <a:gd name="T6" fmla="*/ 152 w 152"/>
                    <a:gd name="T7" fmla="*/ 33 h 570"/>
                    <a:gd name="T8" fmla="*/ 146 w 152"/>
                    <a:gd name="T9" fmla="*/ 70 h 570"/>
                    <a:gd name="T10" fmla="*/ 122 w 152"/>
                    <a:gd name="T11" fmla="*/ 82 h 570"/>
                    <a:gd name="T12" fmla="*/ 95 w 152"/>
                    <a:gd name="T13" fmla="*/ 103 h 570"/>
                    <a:gd name="T14" fmla="*/ 72 w 152"/>
                    <a:gd name="T15" fmla="*/ 138 h 570"/>
                    <a:gd name="T16" fmla="*/ 57 w 152"/>
                    <a:gd name="T17" fmla="*/ 175 h 570"/>
                    <a:gd name="T18" fmla="*/ 41 w 152"/>
                    <a:gd name="T19" fmla="*/ 239 h 570"/>
                    <a:gd name="T20" fmla="*/ 24 w 152"/>
                    <a:gd name="T21" fmla="*/ 321 h 570"/>
                    <a:gd name="T22" fmla="*/ 24 w 152"/>
                    <a:gd name="T23" fmla="*/ 407 h 570"/>
                    <a:gd name="T24" fmla="*/ 41 w 152"/>
                    <a:gd name="T25" fmla="*/ 461 h 570"/>
                    <a:gd name="T26" fmla="*/ 52 w 152"/>
                    <a:gd name="T27" fmla="*/ 502 h 570"/>
                    <a:gd name="T28" fmla="*/ 67 w 152"/>
                    <a:gd name="T29" fmla="*/ 529 h 570"/>
                    <a:gd name="T30" fmla="*/ 67 w 152"/>
                    <a:gd name="T31" fmla="*/ 558 h 570"/>
                    <a:gd name="T32" fmla="*/ 46 w 152"/>
                    <a:gd name="T33" fmla="*/ 570 h 570"/>
                    <a:gd name="T34" fmla="*/ 28 w 152"/>
                    <a:gd name="T35" fmla="*/ 549 h 570"/>
                    <a:gd name="T36" fmla="*/ 7 w 152"/>
                    <a:gd name="T37" fmla="*/ 519 h 570"/>
                    <a:gd name="T38" fmla="*/ 11 w 152"/>
                    <a:gd name="T39" fmla="*/ 490 h 570"/>
                    <a:gd name="T40" fmla="*/ 6 w 152"/>
                    <a:gd name="T41" fmla="*/ 403 h 570"/>
                    <a:gd name="T42" fmla="*/ 0 w 152"/>
                    <a:gd name="T43" fmla="*/ 338 h 570"/>
                    <a:gd name="T44" fmla="*/ 2 w 152"/>
                    <a:gd name="T45" fmla="*/ 272 h 570"/>
                    <a:gd name="T46" fmla="*/ 13 w 152"/>
                    <a:gd name="T47" fmla="*/ 181 h 570"/>
                    <a:gd name="T48" fmla="*/ 39 w 152"/>
                    <a:gd name="T49" fmla="*/ 109 h 570"/>
                    <a:gd name="T50" fmla="*/ 63 w 152"/>
                    <a:gd name="T51" fmla="*/ 52 h 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2" h="570">
                      <a:moveTo>
                        <a:pt x="63" y="52"/>
                      </a:moveTo>
                      <a:lnTo>
                        <a:pt x="89" y="4"/>
                      </a:lnTo>
                      <a:lnTo>
                        <a:pt x="128" y="0"/>
                      </a:lnTo>
                      <a:lnTo>
                        <a:pt x="152" y="33"/>
                      </a:lnTo>
                      <a:lnTo>
                        <a:pt x="146" y="70"/>
                      </a:lnTo>
                      <a:lnTo>
                        <a:pt x="122" y="82"/>
                      </a:lnTo>
                      <a:lnTo>
                        <a:pt x="95" y="103"/>
                      </a:lnTo>
                      <a:lnTo>
                        <a:pt x="72" y="138"/>
                      </a:lnTo>
                      <a:lnTo>
                        <a:pt x="57" y="175"/>
                      </a:lnTo>
                      <a:lnTo>
                        <a:pt x="41" y="239"/>
                      </a:lnTo>
                      <a:lnTo>
                        <a:pt x="24" y="321"/>
                      </a:lnTo>
                      <a:lnTo>
                        <a:pt x="24" y="407"/>
                      </a:lnTo>
                      <a:lnTo>
                        <a:pt x="41" y="461"/>
                      </a:lnTo>
                      <a:lnTo>
                        <a:pt x="52" y="502"/>
                      </a:lnTo>
                      <a:lnTo>
                        <a:pt x="67" y="529"/>
                      </a:lnTo>
                      <a:lnTo>
                        <a:pt x="67" y="558"/>
                      </a:lnTo>
                      <a:lnTo>
                        <a:pt x="46" y="570"/>
                      </a:lnTo>
                      <a:lnTo>
                        <a:pt x="28" y="549"/>
                      </a:lnTo>
                      <a:lnTo>
                        <a:pt x="7" y="519"/>
                      </a:lnTo>
                      <a:lnTo>
                        <a:pt x="11" y="490"/>
                      </a:lnTo>
                      <a:lnTo>
                        <a:pt x="6" y="403"/>
                      </a:lnTo>
                      <a:lnTo>
                        <a:pt x="0" y="338"/>
                      </a:lnTo>
                      <a:lnTo>
                        <a:pt x="2" y="272"/>
                      </a:lnTo>
                      <a:lnTo>
                        <a:pt x="13" y="181"/>
                      </a:lnTo>
                      <a:lnTo>
                        <a:pt x="39" y="109"/>
                      </a:lnTo>
                      <a:lnTo>
                        <a:pt x="63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51" name="Freeform 31">
                  <a:extLst>
                    <a:ext uri="{FF2B5EF4-FFF2-40B4-BE49-F238E27FC236}">
                      <a16:creationId xmlns:a16="http://schemas.microsoft.com/office/drawing/2014/main" id="{133B1962-A1D4-6004-9130-9CD4D0C1DCC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61" y="1440"/>
                  <a:ext cx="284" cy="313"/>
                </a:xfrm>
                <a:custGeom>
                  <a:avLst/>
                  <a:gdLst>
                    <a:gd name="T0" fmla="*/ 72 w 284"/>
                    <a:gd name="T1" fmla="*/ 152 h 313"/>
                    <a:gd name="T2" fmla="*/ 67 w 284"/>
                    <a:gd name="T3" fmla="*/ 108 h 313"/>
                    <a:gd name="T4" fmla="*/ 67 w 284"/>
                    <a:gd name="T5" fmla="*/ 63 h 313"/>
                    <a:gd name="T6" fmla="*/ 78 w 284"/>
                    <a:gd name="T7" fmla="*/ 30 h 313"/>
                    <a:gd name="T8" fmla="*/ 100 w 284"/>
                    <a:gd name="T9" fmla="*/ 12 h 313"/>
                    <a:gd name="T10" fmla="*/ 145 w 284"/>
                    <a:gd name="T11" fmla="*/ 0 h 313"/>
                    <a:gd name="T12" fmla="*/ 178 w 284"/>
                    <a:gd name="T13" fmla="*/ 2 h 313"/>
                    <a:gd name="T14" fmla="*/ 213 w 284"/>
                    <a:gd name="T15" fmla="*/ 17 h 313"/>
                    <a:gd name="T16" fmla="*/ 241 w 284"/>
                    <a:gd name="T17" fmla="*/ 52 h 313"/>
                    <a:gd name="T18" fmla="*/ 262 w 284"/>
                    <a:gd name="T19" fmla="*/ 91 h 313"/>
                    <a:gd name="T20" fmla="*/ 275 w 284"/>
                    <a:gd name="T21" fmla="*/ 145 h 313"/>
                    <a:gd name="T22" fmla="*/ 284 w 284"/>
                    <a:gd name="T23" fmla="*/ 197 h 313"/>
                    <a:gd name="T24" fmla="*/ 284 w 284"/>
                    <a:gd name="T25" fmla="*/ 236 h 313"/>
                    <a:gd name="T26" fmla="*/ 273 w 284"/>
                    <a:gd name="T27" fmla="*/ 278 h 313"/>
                    <a:gd name="T28" fmla="*/ 247 w 284"/>
                    <a:gd name="T29" fmla="*/ 302 h 313"/>
                    <a:gd name="T30" fmla="*/ 208 w 284"/>
                    <a:gd name="T31" fmla="*/ 313 h 313"/>
                    <a:gd name="T32" fmla="*/ 184 w 284"/>
                    <a:gd name="T33" fmla="*/ 312 h 313"/>
                    <a:gd name="T34" fmla="*/ 156 w 284"/>
                    <a:gd name="T35" fmla="*/ 295 h 313"/>
                    <a:gd name="T36" fmla="*/ 128 w 284"/>
                    <a:gd name="T37" fmla="*/ 258 h 313"/>
                    <a:gd name="T38" fmla="*/ 106 w 284"/>
                    <a:gd name="T39" fmla="*/ 223 h 313"/>
                    <a:gd name="T40" fmla="*/ 35 w 284"/>
                    <a:gd name="T41" fmla="*/ 245 h 313"/>
                    <a:gd name="T42" fmla="*/ 13 w 284"/>
                    <a:gd name="T43" fmla="*/ 252 h 313"/>
                    <a:gd name="T44" fmla="*/ 0 w 284"/>
                    <a:gd name="T45" fmla="*/ 247 h 313"/>
                    <a:gd name="T46" fmla="*/ 2 w 284"/>
                    <a:gd name="T47" fmla="*/ 234 h 313"/>
                    <a:gd name="T48" fmla="*/ 85 w 284"/>
                    <a:gd name="T49" fmla="*/ 197 h 313"/>
                    <a:gd name="T50" fmla="*/ 72 w 284"/>
                    <a:gd name="T51" fmla="*/ 152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84" h="313">
                      <a:moveTo>
                        <a:pt x="72" y="152"/>
                      </a:moveTo>
                      <a:lnTo>
                        <a:pt x="67" y="108"/>
                      </a:lnTo>
                      <a:lnTo>
                        <a:pt x="67" y="63"/>
                      </a:lnTo>
                      <a:lnTo>
                        <a:pt x="78" y="30"/>
                      </a:lnTo>
                      <a:lnTo>
                        <a:pt x="100" y="12"/>
                      </a:lnTo>
                      <a:lnTo>
                        <a:pt x="145" y="0"/>
                      </a:lnTo>
                      <a:lnTo>
                        <a:pt x="178" y="2"/>
                      </a:lnTo>
                      <a:lnTo>
                        <a:pt x="213" y="17"/>
                      </a:lnTo>
                      <a:lnTo>
                        <a:pt x="241" y="52"/>
                      </a:lnTo>
                      <a:lnTo>
                        <a:pt x="262" y="91"/>
                      </a:lnTo>
                      <a:lnTo>
                        <a:pt x="275" y="145"/>
                      </a:lnTo>
                      <a:lnTo>
                        <a:pt x="284" y="197"/>
                      </a:lnTo>
                      <a:lnTo>
                        <a:pt x="284" y="236"/>
                      </a:lnTo>
                      <a:lnTo>
                        <a:pt x="273" y="278"/>
                      </a:lnTo>
                      <a:lnTo>
                        <a:pt x="247" y="302"/>
                      </a:lnTo>
                      <a:lnTo>
                        <a:pt x="208" y="313"/>
                      </a:lnTo>
                      <a:lnTo>
                        <a:pt x="184" y="312"/>
                      </a:lnTo>
                      <a:lnTo>
                        <a:pt x="156" y="295"/>
                      </a:lnTo>
                      <a:lnTo>
                        <a:pt x="128" y="258"/>
                      </a:lnTo>
                      <a:lnTo>
                        <a:pt x="106" y="223"/>
                      </a:lnTo>
                      <a:lnTo>
                        <a:pt x="35" y="245"/>
                      </a:lnTo>
                      <a:lnTo>
                        <a:pt x="13" y="252"/>
                      </a:lnTo>
                      <a:lnTo>
                        <a:pt x="0" y="247"/>
                      </a:lnTo>
                      <a:lnTo>
                        <a:pt x="2" y="234"/>
                      </a:lnTo>
                      <a:lnTo>
                        <a:pt x="85" y="197"/>
                      </a:lnTo>
                      <a:lnTo>
                        <a:pt x="72" y="1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4352" name="Group 32">
              <a:extLst>
                <a:ext uri="{FF2B5EF4-FFF2-40B4-BE49-F238E27FC236}">
                  <a16:creationId xmlns:a16="http://schemas.microsoft.com/office/drawing/2014/main" id="{6059B650-27FA-0AE4-8098-FC49CB9B2A1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248" y="1824"/>
              <a:ext cx="3435" cy="980"/>
              <a:chOff x="1248" y="1824"/>
              <a:chExt cx="3435" cy="980"/>
            </a:xfrm>
          </p:grpSpPr>
          <p:sp>
            <p:nvSpPr>
              <p:cNvPr id="184353" name="Freeform 33">
                <a:extLst>
                  <a:ext uri="{FF2B5EF4-FFF2-40B4-BE49-F238E27FC236}">
                    <a16:creationId xmlns:a16="http://schemas.microsoft.com/office/drawing/2014/main" id="{8B9AA1AC-967A-7B41-8138-1533B9E4E73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88" y="1863"/>
                <a:ext cx="795" cy="941"/>
              </a:xfrm>
              <a:custGeom>
                <a:avLst/>
                <a:gdLst>
                  <a:gd name="T0" fmla="*/ 78 w 795"/>
                  <a:gd name="T1" fmla="*/ 476 h 941"/>
                  <a:gd name="T2" fmla="*/ 45 w 795"/>
                  <a:gd name="T3" fmla="*/ 524 h 941"/>
                  <a:gd name="T4" fmla="*/ 13 w 795"/>
                  <a:gd name="T5" fmla="*/ 607 h 941"/>
                  <a:gd name="T6" fmla="*/ 0 w 795"/>
                  <a:gd name="T7" fmla="*/ 713 h 941"/>
                  <a:gd name="T8" fmla="*/ 12 w 795"/>
                  <a:gd name="T9" fmla="*/ 792 h 941"/>
                  <a:gd name="T10" fmla="*/ 52 w 795"/>
                  <a:gd name="T11" fmla="*/ 857 h 941"/>
                  <a:gd name="T12" fmla="*/ 106 w 795"/>
                  <a:gd name="T13" fmla="*/ 913 h 941"/>
                  <a:gd name="T14" fmla="*/ 164 w 795"/>
                  <a:gd name="T15" fmla="*/ 941 h 941"/>
                  <a:gd name="T16" fmla="*/ 238 w 795"/>
                  <a:gd name="T17" fmla="*/ 929 h 941"/>
                  <a:gd name="T18" fmla="*/ 299 w 795"/>
                  <a:gd name="T19" fmla="*/ 913 h 941"/>
                  <a:gd name="T20" fmla="*/ 351 w 795"/>
                  <a:gd name="T21" fmla="*/ 885 h 941"/>
                  <a:gd name="T22" fmla="*/ 395 w 795"/>
                  <a:gd name="T23" fmla="*/ 822 h 941"/>
                  <a:gd name="T24" fmla="*/ 421 w 795"/>
                  <a:gd name="T25" fmla="*/ 765 h 941"/>
                  <a:gd name="T26" fmla="*/ 425 w 795"/>
                  <a:gd name="T27" fmla="*/ 689 h 941"/>
                  <a:gd name="T28" fmla="*/ 425 w 795"/>
                  <a:gd name="T29" fmla="*/ 652 h 941"/>
                  <a:gd name="T30" fmla="*/ 469 w 795"/>
                  <a:gd name="T31" fmla="*/ 713 h 941"/>
                  <a:gd name="T32" fmla="*/ 553 w 795"/>
                  <a:gd name="T33" fmla="*/ 757 h 941"/>
                  <a:gd name="T34" fmla="*/ 593 w 795"/>
                  <a:gd name="T35" fmla="*/ 765 h 941"/>
                  <a:gd name="T36" fmla="*/ 662 w 795"/>
                  <a:gd name="T37" fmla="*/ 753 h 941"/>
                  <a:gd name="T38" fmla="*/ 710 w 795"/>
                  <a:gd name="T39" fmla="*/ 733 h 941"/>
                  <a:gd name="T40" fmla="*/ 747 w 795"/>
                  <a:gd name="T41" fmla="*/ 670 h 941"/>
                  <a:gd name="T42" fmla="*/ 790 w 795"/>
                  <a:gd name="T43" fmla="*/ 611 h 941"/>
                  <a:gd name="T44" fmla="*/ 792 w 795"/>
                  <a:gd name="T45" fmla="*/ 522 h 941"/>
                  <a:gd name="T46" fmla="*/ 795 w 795"/>
                  <a:gd name="T47" fmla="*/ 457 h 941"/>
                  <a:gd name="T48" fmla="*/ 792 w 795"/>
                  <a:gd name="T49" fmla="*/ 400 h 941"/>
                  <a:gd name="T50" fmla="*/ 738 w 795"/>
                  <a:gd name="T51" fmla="*/ 320 h 941"/>
                  <a:gd name="T52" fmla="*/ 686 w 795"/>
                  <a:gd name="T53" fmla="*/ 283 h 941"/>
                  <a:gd name="T54" fmla="*/ 625 w 795"/>
                  <a:gd name="T55" fmla="*/ 266 h 941"/>
                  <a:gd name="T56" fmla="*/ 555 w 795"/>
                  <a:gd name="T57" fmla="*/ 266 h 941"/>
                  <a:gd name="T58" fmla="*/ 499 w 795"/>
                  <a:gd name="T59" fmla="*/ 276 h 941"/>
                  <a:gd name="T60" fmla="*/ 475 w 795"/>
                  <a:gd name="T61" fmla="*/ 309 h 941"/>
                  <a:gd name="T62" fmla="*/ 445 w 795"/>
                  <a:gd name="T63" fmla="*/ 335 h 941"/>
                  <a:gd name="T64" fmla="*/ 447 w 795"/>
                  <a:gd name="T65" fmla="*/ 251 h 941"/>
                  <a:gd name="T66" fmla="*/ 440 w 795"/>
                  <a:gd name="T67" fmla="*/ 157 h 941"/>
                  <a:gd name="T68" fmla="*/ 388 w 795"/>
                  <a:gd name="T69" fmla="*/ 83 h 941"/>
                  <a:gd name="T70" fmla="*/ 343 w 795"/>
                  <a:gd name="T71" fmla="*/ 38 h 941"/>
                  <a:gd name="T72" fmla="*/ 293 w 795"/>
                  <a:gd name="T73" fmla="*/ 7 h 941"/>
                  <a:gd name="T74" fmla="*/ 258 w 795"/>
                  <a:gd name="T75" fmla="*/ 0 h 941"/>
                  <a:gd name="T76" fmla="*/ 206 w 795"/>
                  <a:gd name="T77" fmla="*/ 1 h 941"/>
                  <a:gd name="T78" fmla="*/ 156 w 795"/>
                  <a:gd name="T79" fmla="*/ 16 h 941"/>
                  <a:gd name="T80" fmla="*/ 102 w 795"/>
                  <a:gd name="T81" fmla="*/ 44 h 941"/>
                  <a:gd name="T82" fmla="*/ 63 w 795"/>
                  <a:gd name="T83" fmla="*/ 96 h 941"/>
                  <a:gd name="T84" fmla="*/ 43 w 795"/>
                  <a:gd name="T85" fmla="*/ 148 h 941"/>
                  <a:gd name="T86" fmla="*/ 36 w 795"/>
                  <a:gd name="T87" fmla="*/ 240 h 941"/>
                  <a:gd name="T88" fmla="*/ 32 w 795"/>
                  <a:gd name="T89" fmla="*/ 285 h 941"/>
                  <a:gd name="T90" fmla="*/ 47 w 795"/>
                  <a:gd name="T91" fmla="*/ 340 h 941"/>
                  <a:gd name="T92" fmla="*/ 62 w 795"/>
                  <a:gd name="T93" fmla="*/ 376 h 941"/>
                  <a:gd name="T94" fmla="*/ 73 w 795"/>
                  <a:gd name="T95" fmla="*/ 400 h 941"/>
                  <a:gd name="T96" fmla="*/ 78 w 795"/>
                  <a:gd name="T97" fmla="*/ 476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5" h="941">
                    <a:moveTo>
                      <a:pt x="78" y="476"/>
                    </a:moveTo>
                    <a:lnTo>
                      <a:pt x="45" y="524"/>
                    </a:lnTo>
                    <a:lnTo>
                      <a:pt x="13" y="607"/>
                    </a:lnTo>
                    <a:lnTo>
                      <a:pt x="0" y="713"/>
                    </a:lnTo>
                    <a:lnTo>
                      <a:pt x="12" y="792"/>
                    </a:lnTo>
                    <a:lnTo>
                      <a:pt x="52" y="857"/>
                    </a:lnTo>
                    <a:lnTo>
                      <a:pt x="106" y="913"/>
                    </a:lnTo>
                    <a:lnTo>
                      <a:pt x="164" y="941"/>
                    </a:lnTo>
                    <a:lnTo>
                      <a:pt x="238" y="929"/>
                    </a:lnTo>
                    <a:lnTo>
                      <a:pt x="299" y="913"/>
                    </a:lnTo>
                    <a:lnTo>
                      <a:pt x="351" y="885"/>
                    </a:lnTo>
                    <a:lnTo>
                      <a:pt x="395" y="822"/>
                    </a:lnTo>
                    <a:lnTo>
                      <a:pt x="421" y="765"/>
                    </a:lnTo>
                    <a:lnTo>
                      <a:pt x="425" y="689"/>
                    </a:lnTo>
                    <a:lnTo>
                      <a:pt x="425" y="652"/>
                    </a:lnTo>
                    <a:lnTo>
                      <a:pt x="469" y="713"/>
                    </a:lnTo>
                    <a:lnTo>
                      <a:pt x="553" y="757"/>
                    </a:lnTo>
                    <a:lnTo>
                      <a:pt x="593" y="765"/>
                    </a:lnTo>
                    <a:lnTo>
                      <a:pt x="662" y="753"/>
                    </a:lnTo>
                    <a:lnTo>
                      <a:pt x="710" y="733"/>
                    </a:lnTo>
                    <a:lnTo>
                      <a:pt x="747" y="670"/>
                    </a:lnTo>
                    <a:lnTo>
                      <a:pt x="790" y="611"/>
                    </a:lnTo>
                    <a:lnTo>
                      <a:pt x="792" y="522"/>
                    </a:lnTo>
                    <a:lnTo>
                      <a:pt x="795" y="457"/>
                    </a:lnTo>
                    <a:lnTo>
                      <a:pt x="792" y="400"/>
                    </a:lnTo>
                    <a:lnTo>
                      <a:pt x="738" y="320"/>
                    </a:lnTo>
                    <a:lnTo>
                      <a:pt x="686" y="283"/>
                    </a:lnTo>
                    <a:lnTo>
                      <a:pt x="625" y="266"/>
                    </a:lnTo>
                    <a:lnTo>
                      <a:pt x="555" y="266"/>
                    </a:lnTo>
                    <a:lnTo>
                      <a:pt x="499" y="276"/>
                    </a:lnTo>
                    <a:lnTo>
                      <a:pt x="475" y="309"/>
                    </a:lnTo>
                    <a:lnTo>
                      <a:pt x="445" y="335"/>
                    </a:lnTo>
                    <a:lnTo>
                      <a:pt x="447" y="251"/>
                    </a:lnTo>
                    <a:lnTo>
                      <a:pt x="440" y="157"/>
                    </a:lnTo>
                    <a:lnTo>
                      <a:pt x="388" y="83"/>
                    </a:lnTo>
                    <a:lnTo>
                      <a:pt x="343" y="38"/>
                    </a:lnTo>
                    <a:lnTo>
                      <a:pt x="293" y="7"/>
                    </a:lnTo>
                    <a:lnTo>
                      <a:pt x="258" y="0"/>
                    </a:lnTo>
                    <a:lnTo>
                      <a:pt x="206" y="1"/>
                    </a:lnTo>
                    <a:lnTo>
                      <a:pt x="156" y="16"/>
                    </a:lnTo>
                    <a:lnTo>
                      <a:pt x="102" y="44"/>
                    </a:lnTo>
                    <a:lnTo>
                      <a:pt x="63" y="96"/>
                    </a:lnTo>
                    <a:lnTo>
                      <a:pt x="43" y="148"/>
                    </a:lnTo>
                    <a:lnTo>
                      <a:pt x="36" y="240"/>
                    </a:lnTo>
                    <a:lnTo>
                      <a:pt x="32" y="285"/>
                    </a:lnTo>
                    <a:lnTo>
                      <a:pt x="47" y="340"/>
                    </a:lnTo>
                    <a:lnTo>
                      <a:pt x="62" y="376"/>
                    </a:lnTo>
                    <a:lnTo>
                      <a:pt x="73" y="400"/>
                    </a:lnTo>
                    <a:lnTo>
                      <a:pt x="78" y="476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54" name="Freeform 34">
                <a:extLst>
                  <a:ext uri="{FF2B5EF4-FFF2-40B4-BE49-F238E27FC236}">
                    <a16:creationId xmlns:a16="http://schemas.microsoft.com/office/drawing/2014/main" id="{D041DCC8-0DDD-A0ED-2215-D6A998A3C16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70" y="1824"/>
                <a:ext cx="796" cy="938"/>
              </a:xfrm>
              <a:custGeom>
                <a:avLst/>
                <a:gdLst>
                  <a:gd name="T0" fmla="*/ 74 w 796"/>
                  <a:gd name="T1" fmla="*/ 475 h 938"/>
                  <a:gd name="T2" fmla="*/ 48 w 796"/>
                  <a:gd name="T3" fmla="*/ 528 h 938"/>
                  <a:gd name="T4" fmla="*/ 13 w 796"/>
                  <a:gd name="T5" fmla="*/ 604 h 938"/>
                  <a:gd name="T6" fmla="*/ 0 w 796"/>
                  <a:gd name="T7" fmla="*/ 708 h 938"/>
                  <a:gd name="T8" fmla="*/ 17 w 796"/>
                  <a:gd name="T9" fmla="*/ 797 h 938"/>
                  <a:gd name="T10" fmla="*/ 48 w 796"/>
                  <a:gd name="T11" fmla="*/ 855 h 938"/>
                  <a:gd name="T12" fmla="*/ 111 w 796"/>
                  <a:gd name="T13" fmla="*/ 914 h 938"/>
                  <a:gd name="T14" fmla="*/ 165 w 796"/>
                  <a:gd name="T15" fmla="*/ 938 h 938"/>
                  <a:gd name="T16" fmla="*/ 233 w 796"/>
                  <a:gd name="T17" fmla="*/ 929 h 938"/>
                  <a:gd name="T18" fmla="*/ 302 w 796"/>
                  <a:gd name="T19" fmla="*/ 918 h 938"/>
                  <a:gd name="T20" fmla="*/ 354 w 796"/>
                  <a:gd name="T21" fmla="*/ 882 h 938"/>
                  <a:gd name="T22" fmla="*/ 389 w 796"/>
                  <a:gd name="T23" fmla="*/ 821 h 938"/>
                  <a:gd name="T24" fmla="*/ 422 w 796"/>
                  <a:gd name="T25" fmla="*/ 764 h 938"/>
                  <a:gd name="T26" fmla="*/ 420 w 796"/>
                  <a:gd name="T27" fmla="*/ 686 h 938"/>
                  <a:gd name="T28" fmla="*/ 428 w 796"/>
                  <a:gd name="T29" fmla="*/ 653 h 938"/>
                  <a:gd name="T30" fmla="*/ 466 w 796"/>
                  <a:gd name="T31" fmla="*/ 712 h 938"/>
                  <a:gd name="T32" fmla="*/ 555 w 796"/>
                  <a:gd name="T33" fmla="*/ 762 h 938"/>
                  <a:gd name="T34" fmla="*/ 591 w 796"/>
                  <a:gd name="T35" fmla="*/ 762 h 938"/>
                  <a:gd name="T36" fmla="*/ 663 w 796"/>
                  <a:gd name="T37" fmla="*/ 751 h 938"/>
                  <a:gd name="T38" fmla="*/ 705 w 796"/>
                  <a:gd name="T39" fmla="*/ 732 h 938"/>
                  <a:gd name="T40" fmla="*/ 748 w 796"/>
                  <a:gd name="T41" fmla="*/ 665 h 938"/>
                  <a:gd name="T42" fmla="*/ 787 w 796"/>
                  <a:gd name="T43" fmla="*/ 610 h 938"/>
                  <a:gd name="T44" fmla="*/ 794 w 796"/>
                  <a:gd name="T45" fmla="*/ 519 h 938"/>
                  <a:gd name="T46" fmla="*/ 796 w 796"/>
                  <a:gd name="T47" fmla="*/ 462 h 938"/>
                  <a:gd name="T48" fmla="*/ 787 w 796"/>
                  <a:gd name="T49" fmla="*/ 399 h 938"/>
                  <a:gd name="T50" fmla="*/ 733 w 796"/>
                  <a:gd name="T51" fmla="*/ 319 h 938"/>
                  <a:gd name="T52" fmla="*/ 687 w 796"/>
                  <a:gd name="T53" fmla="*/ 280 h 938"/>
                  <a:gd name="T54" fmla="*/ 622 w 796"/>
                  <a:gd name="T55" fmla="*/ 273 h 938"/>
                  <a:gd name="T56" fmla="*/ 557 w 796"/>
                  <a:gd name="T57" fmla="*/ 263 h 938"/>
                  <a:gd name="T58" fmla="*/ 494 w 796"/>
                  <a:gd name="T59" fmla="*/ 273 h 938"/>
                  <a:gd name="T60" fmla="*/ 476 w 796"/>
                  <a:gd name="T61" fmla="*/ 308 h 938"/>
                  <a:gd name="T62" fmla="*/ 441 w 796"/>
                  <a:gd name="T63" fmla="*/ 332 h 938"/>
                  <a:gd name="T64" fmla="*/ 444 w 796"/>
                  <a:gd name="T65" fmla="*/ 248 h 938"/>
                  <a:gd name="T66" fmla="*/ 435 w 796"/>
                  <a:gd name="T67" fmla="*/ 154 h 938"/>
                  <a:gd name="T68" fmla="*/ 387 w 796"/>
                  <a:gd name="T69" fmla="*/ 78 h 938"/>
                  <a:gd name="T70" fmla="*/ 346 w 796"/>
                  <a:gd name="T71" fmla="*/ 35 h 938"/>
                  <a:gd name="T72" fmla="*/ 296 w 796"/>
                  <a:gd name="T73" fmla="*/ 6 h 938"/>
                  <a:gd name="T74" fmla="*/ 255 w 796"/>
                  <a:gd name="T75" fmla="*/ 4 h 938"/>
                  <a:gd name="T76" fmla="*/ 202 w 796"/>
                  <a:gd name="T77" fmla="*/ 0 h 938"/>
                  <a:gd name="T78" fmla="*/ 159 w 796"/>
                  <a:gd name="T79" fmla="*/ 13 h 938"/>
                  <a:gd name="T80" fmla="*/ 104 w 796"/>
                  <a:gd name="T81" fmla="*/ 41 h 938"/>
                  <a:gd name="T82" fmla="*/ 67 w 796"/>
                  <a:gd name="T83" fmla="*/ 91 h 938"/>
                  <a:gd name="T84" fmla="*/ 46 w 796"/>
                  <a:gd name="T85" fmla="*/ 146 h 938"/>
                  <a:gd name="T86" fmla="*/ 31 w 796"/>
                  <a:gd name="T87" fmla="*/ 245 h 938"/>
                  <a:gd name="T88" fmla="*/ 26 w 796"/>
                  <a:gd name="T89" fmla="*/ 284 h 938"/>
                  <a:gd name="T90" fmla="*/ 41 w 796"/>
                  <a:gd name="T91" fmla="*/ 339 h 938"/>
                  <a:gd name="T92" fmla="*/ 67 w 796"/>
                  <a:gd name="T93" fmla="*/ 378 h 938"/>
                  <a:gd name="T94" fmla="*/ 74 w 796"/>
                  <a:gd name="T95" fmla="*/ 399 h 938"/>
                  <a:gd name="T96" fmla="*/ 74 w 796"/>
                  <a:gd name="T97" fmla="*/ 475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6" h="938">
                    <a:moveTo>
                      <a:pt x="74" y="475"/>
                    </a:moveTo>
                    <a:lnTo>
                      <a:pt x="48" y="528"/>
                    </a:lnTo>
                    <a:lnTo>
                      <a:pt x="13" y="604"/>
                    </a:lnTo>
                    <a:lnTo>
                      <a:pt x="0" y="708"/>
                    </a:lnTo>
                    <a:lnTo>
                      <a:pt x="17" y="797"/>
                    </a:lnTo>
                    <a:lnTo>
                      <a:pt x="48" y="855"/>
                    </a:lnTo>
                    <a:lnTo>
                      <a:pt x="111" y="914"/>
                    </a:lnTo>
                    <a:lnTo>
                      <a:pt x="165" y="938"/>
                    </a:lnTo>
                    <a:lnTo>
                      <a:pt x="233" y="929"/>
                    </a:lnTo>
                    <a:lnTo>
                      <a:pt x="302" y="918"/>
                    </a:lnTo>
                    <a:lnTo>
                      <a:pt x="354" y="882"/>
                    </a:lnTo>
                    <a:lnTo>
                      <a:pt x="389" y="821"/>
                    </a:lnTo>
                    <a:lnTo>
                      <a:pt x="422" y="764"/>
                    </a:lnTo>
                    <a:lnTo>
                      <a:pt x="420" y="686"/>
                    </a:lnTo>
                    <a:lnTo>
                      <a:pt x="428" y="653"/>
                    </a:lnTo>
                    <a:lnTo>
                      <a:pt x="466" y="712"/>
                    </a:lnTo>
                    <a:lnTo>
                      <a:pt x="555" y="762"/>
                    </a:lnTo>
                    <a:lnTo>
                      <a:pt x="591" y="762"/>
                    </a:lnTo>
                    <a:lnTo>
                      <a:pt x="663" y="751"/>
                    </a:lnTo>
                    <a:lnTo>
                      <a:pt x="705" y="732"/>
                    </a:lnTo>
                    <a:lnTo>
                      <a:pt x="748" y="665"/>
                    </a:lnTo>
                    <a:lnTo>
                      <a:pt x="787" y="610"/>
                    </a:lnTo>
                    <a:lnTo>
                      <a:pt x="794" y="519"/>
                    </a:lnTo>
                    <a:lnTo>
                      <a:pt x="796" y="462"/>
                    </a:lnTo>
                    <a:lnTo>
                      <a:pt x="787" y="399"/>
                    </a:lnTo>
                    <a:lnTo>
                      <a:pt x="733" y="319"/>
                    </a:lnTo>
                    <a:lnTo>
                      <a:pt x="687" y="280"/>
                    </a:lnTo>
                    <a:lnTo>
                      <a:pt x="622" y="273"/>
                    </a:lnTo>
                    <a:lnTo>
                      <a:pt x="557" y="263"/>
                    </a:lnTo>
                    <a:lnTo>
                      <a:pt x="494" y="273"/>
                    </a:lnTo>
                    <a:lnTo>
                      <a:pt x="476" y="308"/>
                    </a:lnTo>
                    <a:lnTo>
                      <a:pt x="441" y="332"/>
                    </a:lnTo>
                    <a:lnTo>
                      <a:pt x="444" y="248"/>
                    </a:lnTo>
                    <a:lnTo>
                      <a:pt x="435" y="154"/>
                    </a:lnTo>
                    <a:lnTo>
                      <a:pt x="387" y="78"/>
                    </a:lnTo>
                    <a:lnTo>
                      <a:pt x="346" y="35"/>
                    </a:lnTo>
                    <a:lnTo>
                      <a:pt x="296" y="6"/>
                    </a:lnTo>
                    <a:lnTo>
                      <a:pt x="255" y="4"/>
                    </a:lnTo>
                    <a:lnTo>
                      <a:pt x="202" y="0"/>
                    </a:lnTo>
                    <a:lnTo>
                      <a:pt x="159" y="13"/>
                    </a:lnTo>
                    <a:lnTo>
                      <a:pt x="104" y="41"/>
                    </a:lnTo>
                    <a:lnTo>
                      <a:pt x="67" y="91"/>
                    </a:lnTo>
                    <a:lnTo>
                      <a:pt x="46" y="146"/>
                    </a:lnTo>
                    <a:lnTo>
                      <a:pt x="31" y="245"/>
                    </a:lnTo>
                    <a:lnTo>
                      <a:pt x="26" y="284"/>
                    </a:lnTo>
                    <a:lnTo>
                      <a:pt x="41" y="339"/>
                    </a:lnTo>
                    <a:lnTo>
                      <a:pt x="67" y="378"/>
                    </a:lnTo>
                    <a:lnTo>
                      <a:pt x="74" y="399"/>
                    </a:lnTo>
                    <a:lnTo>
                      <a:pt x="74" y="475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55" name="Freeform 35">
                <a:extLst>
                  <a:ext uri="{FF2B5EF4-FFF2-40B4-BE49-F238E27FC236}">
                    <a16:creationId xmlns:a16="http://schemas.microsoft.com/office/drawing/2014/main" id="{FB5A5657-00CC-0D8D-3600-E60BEB8F166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48" y="1975"/>
                <a:ext cx="2870" cy="406"/>
              </a:xfrm>
              <a:custGeom>
                <a:avLst/>
                <a:gdLst>
                  <a:gd name="T0" fmla="*/ 2869 w 2870"/>
                  <a:gd name="T1" fmla="*/ 328 h 406"/>
                  <a:gd name="T2" fmla="*/ 2870 w 2870"/>
                  <a:gd name="T3" fmla="*/ 313 h 406"/>
                  <a:gd name="T4" fmla="*/ 2867 w 2870"/>
                  <a:gd name="T5" fmla="*/ 299 h 406"/>
                  <a:gd name="T6" fmla="*/ 2862 w 2870"/>
                  <a:gd name="T7" fmla="*/ 286 h 406"/>
                  <a:gd name="T8" fmla="*/ 2854 w 2870"/>
                  <a:gd name="T9" fmla="*/ 272 h 406"/>
                  <a:gd name="T10" fmla="*/ 2845 w 2870"/>
                  <a:gd name="T11" fmla="*/ 261 h 406"/>
                  <a:gd name="T12" fmla="*/ 2833 w 2870"/>
                  <a:gd name="T13" fmla="*/ 251 h 406"/>
                  <a:gd name="T14" fmla="*/ 2821 w 2870"/>
                  <a:gd name="T15" fmla="*/ 244 h 406"/>
                  <a:gd name="T16" fmla="*/ 2807 w 2870"/>
                  <a:gd name="T17" fmla="*/ 239 h 406"/>
                  <a:gd name="T18" fmla="*/ 2792 w 2870"/>
                  <a:gd name="T19" fmla="*/ 236 h 406"/>
                  <a:gd name="T20" fmla="*/ 93 w 2870"/>
                  <a:gd name="T21" fmla="*/ 0 h 406"/>
                  <a:gd name="T22" fmla="*/ 78 w 2870"/>
                  <a:gd name="T23" fmla="*/ 0 h 406"/>
                  <a:gd name="T24" fmla="*/ 63 w 2870"/>
                  <a:gd name="T25" fmla="*/ 3 h 406"/>
                  <a:gd name="T26" fmla="*/ 50 w 2870"/>
                  <a:gd name="T27" fmla="*/ 8 h 406"/>
                  <a:gd name="T28" fmla="*/ 36 w 2870"/>
                  <a:gd name="T29" fmla="*/ 15 h 406"/>
                  <a:gd name="T30" fmla="*/ 25 w 2870"/>
                  <a:gd name="T31" fmla="*/ 24 h 406"/>
                  <a:gd name="T32" fmla="*/ 15 w 2870"/>
                  <a:gd name="T33" fmla="*/ 37 h 406"/>
                  <a:gd name="T34" fmla="*/ 8 w 2870"/>
                  <a:gd name="T35" fmla="*/ 49 h 406"/>
                  <a:gd name="T36" fmla="*/ 3 w 2870"/>
                  <a:gd name="T37" fmla="*/ 63 h 406"/>
                  <a:gd name="T38" fmla="*/ 1 w 2870"/>
                  <a:gd name="T39" fmla="*/ 78 h 406"/>
                  <a:gd name="T40" fmla="*/ 1 w 2870"/>
                  <a:gd name="T41" fmla="*/ 78 h 406"/>
                  <a:gd name="T42" fmla="*/ 0 w 2870"/>
                  <a:gd name="T43" fmla="*/ 93 h 406"/>
                  <a:gd name="T44" fmla="*/ 3 w 2870"/>
                  <a:gd name="T45" fmla="*/ 107 h 406"/>
                  <a:gd name="T46" fmla="*/ 8 w 2870"/>
                  <a:gd name="T47" fmla="*/ 120 h 406"/>
                  <a:gd name="T48" fmla="*/ 16 w 2870"/>
                  <a:gd name="T49" fmla="*/ 134 h 406"/>
                  <a:gd name="T50" fmla="*/ 25 w 2870"/>
                  <a:gd name="T51" fmla="*/ 145 h 406"/>
                  <a:gd name="T52" fmla="*/ 37 w 2870"/>
                  <a:gd name="T53" fmla="*/ 155 h 406"/>
                  <a:gd name="T54" fmla="*/ 49 w 2870"/>
                  <a:gd name="T55" fmla="*/ 162 h 406"/>
                  <a:gd name="T56" fmla="*/ 63 w 2870"/>
                  <a:gd name="T57" fmla="*/ 167 h 406"/>
                  <a:gd name="T58" fmla="*/ 78 w 2870"/>
                  <a:gd name="T59" fmla="*/ 170 h 406"/>
                  <a:gd name="T60" fmla="*/ 2777 w 2870"/>
                  <a:gd name="T61" fmla="*/ 406 h 406"/>
                  <a:gd name="T62" fmla="*/ 2792 w 2870"/>
                  <a:gd name="T63" fmla="*/ 406 h 406"/>
                  <a:gd name="T64" fmla="*/ 2807 w 2870"/>
                  <a:gd name="T65" fmla="*/ 403 h 406"/>
                  <a:gd name="T66" fmla="*/ 2820 w 2870"/>
                  <a:gd name="T67" fmla="*/ 398 h 406"/>
                  <a:gd name="T68" fmla="*/ 2834 w 2870"/>
                  <a:gd name="T69" fmla="*/ 391 h 406"/>
                  <a:gd name="T70" fmla="*/ 2845 w 2870"/>
                  <a:gd name="T71" fmla="*/ 381 h 406"/>
                  <a:gd name="T72" fmla="*/ 2855 w 2870"/>
                  <a:gd name="T73" fmla="*/ 369 h 406"/>
                  <a:gd name="T74" fmla="*/ 2862 w 2870"/>
                  <a:gd name="T75" fmla="*/ 357 h 406"/>
                  <a:gd name="T76" fmla="*/ 2867 w 2870"/>
                  <a:gd name="T77" fmla="*/ 343 h 406"/>
                  <a:gd name="T78" fmla="*/ 2869 w 2870"/>
                  <a:gd name="T79" fmla="*/ 328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70" h="406">
                    <a:moveTo>
                      <a:pt x="2869" y="328"/>
                    </a:moveTo>
                    <a:lnTo>
                      <a:pt x="2870" y="313"/>
                    </a:lnTo>
                    <a:lnTo>
                      <a:pt x="2867" y="299"/>
                    </a:lnTo>
                    <a:lnTo>
                      <a:pt x="2862" y="286"/>
                    </a:lnTo>
                    <a:lnTo>
                      <a:pt x="2854" y="272"/>
                    </a:lnTo>
                    <a:lnTo>
                      <a:pt x="2845" y="261"/>
                    </a:lnTo>
                    <a:lnTo>
                      <a:pt x="2833" y="251"/>
                    </a:lnTo>
                    <a:lnTo>
                      <a:pt x="2821" y="244"/>
                    </a:lnTo>
                    <a:lnTo>
                      <a:pt x="2807" y="239"/>
                    </a:lnTo>
                    <a:lnTo>
                      <a:pt x="2792" y="236"/>
                    </a:lnTo>
                    <a:lnTo>
                      <a:pt x="93" y="0"/>
                    </a:lnTo>
                    <a:lnTo>
                      <a:pt x="78" y="0"/>
                    </a:lnTo>
                    <a:lnTo>
                      <a:pt x="63" y="3"/>
                    </a:lnTo>
                    <a:lnTo>
                      <a:pt x="50" y="8"/>
                    </a:lnTo>
                    <a:lnTo>
                      <a:pt x="36" y="15"/>
                    </a:lnTo>
                    <a:lnTo>
                      <a:pt x="25" y="24"/>
                    </a:lnTo>
                    <a:lnTo>
                      <a:pt x="15" y="37"/>
                    </a:lnTo>
                    <a:lnTo>
                      <a:pt x="8" y="49"/>
                    </a:lnTo>
                    <a:lnTo>
                      <a:pt x="3" y="63"/>
                    </a:lnTo>
                    <a:lnTo>
                      <a:pt x="1" y="78"/>
                    </a:lnTo>
                    <a:lnTo>
                      <a:pt x="1" y="78"/>
                    </a:lnTo>
                    <a:lnTo>
                      <a:pt x="0" y="93"/>
                    </a:lnTo>
                    <a:lnTo>
                      <a:pt x="3" y="107"/>
                    </a:lnTo>
                    <a:lnTo>
                      <a:pt x="8" y="120"/>
                    </a:lnTo>
                    <a:lnTo>
                      <a:pt x="16" y="134"/>
                    </a:lnTo>
                    <a:lnTo>
                      <a:pt x="25" y="145"/>
                    </a:lnTo>
                    <a:lnTo>
                      <a:pt x="37" y="155"/>
                    </a:lnTo>
                    <a:lnTo>
                      <a:pt x="49" y="162"/>
                    </a:lnTo>
                    <a:lnTo>
                      <a:pt x="63" y="167"/>
                    </a:lnTo>
                    <a:lnTo>
                      <a:pt x="78" y="170"/>
                    </a:lnTo>
                    <a:lnTo>
                      <a:pt x="2777" y="406"/>
                    </a:lnTo>
                    <a:lnTo>
                      <a:pt x="2792" y="406"/>
                    </a:lnTo>
                    <a:lnTo>
                      <a:pt x="2807" y="403"/>
                    </a:lnTo>
                    <a:lnTo>
                      <a:pt x="2820" y="398"/>
                    </a:lnTo>
                    <a:lnTo>
                      <a:pt x="2834" y="391"/>
                    </a:lnTo>
                    <a:lnTo>
                      <a:pt x="2845" y="381"/>
                    </a:lnTo>
                    <a:lnTo>
                      <a:pt x="2855" y="369"/>
                    </a:lnTo>
                    <a:lnTo>
                      <a:pt x="2862" y="357"/>
                    </a:lnTo>
                    <a:lnTo>
                      <a:pt x="2867" y="343"/>
                    </a:lnTo>
                    <a:lnTo>
                      <a:pt x="2869" y="328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56" name="Freeform 36">
                <a:extLst>
                  <a:ext uri="{FF2B5EF4-FFF2-40B4-BE49-F238E27FC236}">
                    <a16:creationId xmlns:a16="http://schemas.microsoft.com/office/drawing/2014/main" id="{D2407905-EDF8-47DA-DD4B-CED15D839B4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70" y="2228"/>
                <a:ext cx="176" cy="210"/>
              </a:xfrm>
              <a:custGeom>
                <a:avLst/>
                <a:gdLst>
                  <a:gd name="T0" fmla="*/ 79 w 176"/>
                  <a:gd name="T1" fmla="*/ 210 h 210"/>
                  <a:gd name="T2" fmla="*/ 94 w 176"/>
                  <a:gd name="T3" fmla="*/ 209 h 210"/>
                  <a:gd name="T4" fmla="*/ 109 w 176"/>
                  <a:gd name="T5" fmla="*/ 206 h 210"/>
                  <a:gd name="T6" fmla="*/ 124 w 176"/>
                  <a:gd name="T7" fmla="*/ 199 h 210"/>
                  <a:gd name="T8" fmla="*/ 138 w 176"/>
                  <a:gd name="T9" fmla="*/ 190 h 210"/>
                  <a:gd name="T10" fmla="*/ 149 w 176"/>
                  <a:gd name="T11" fmla="*/ 178 h 210"/>
                  <a:gd name="T12" fmla="*/ 159 w 176"/>
                  <a:gd name="T13" fmla="*/ 163 h 210"/>
                  <a:gd name="T14" fmla="*/ 168 w 176"/>
                  <a:gd name="T15" fmla="*/ 148 h 210"/>
                  <a:gd name="T16" fmla="*/ 173 w 176"/>
                  <a:gd name="T17" fmla="*/ 131 h 210"/>
                  <a:gd name="T18" fmla="*/ 176 w 176"/>
                  <a:gd name="T19" fmla="*/ 113 h 210"/>
                  <a:gd name="T20" fmla="*/ 176 w 176"/>
                  <a:gd name="T21" fmla="*/ 95 h 210"/>
                  <a:gd name="T22" fmla="*/ 174 w 176"/>
                  <a:gd name="T23" fmla="*/ 76 h 210"/>
                  <a:gd name="T24" fmla="*/ 168 w 176"/>
                  <a:gd name="T25" fmla="*/ 60 h 210"/>
                  <a:gd name="T26" fmla="*/ 161 w 176"/>
                  <a:gd name="T27" fmla="*/ 44 h 210"/>
                  <a:gd name="T28" fmla="*/ 152 w 176"/>
                  <a:gd name="T29" fmla="*/ 30 h 210"/>
                  <a:gd name="T30" fmla="*/ 140 w 176"/>
                  <a:gd name="T31" fmla="*/ 18 h 210"/>
                  <a:gd name="T32" fmla="*/ 127 w 176"/>
                  <a:gd name="T33" fmla="*/ 9 h 210"/>
                  <a:gd name="T34" fmla="*/ 112 w 176"/>
                  <a:gd name="T35" fmla="*/ 4 h 210"/>
                  <a:gd name="T36" fmla="*/ 97 w 176"/>
                  <a:gd name="T37" fmla="*/ 0 h 210"/>
                  <a:gd name="T38" fmla="*/ 82 w 176"/>
                  <a:gd name="T39" fmla="*/ 1 h 210"/>
                  <a:gd name="T40" fmla="*/ 67 w 176"/>
                  <a:gd name="T41" fmla="*/ 4 h 210"/>
                  <a:gd name="T42" fmla="*/ 52 w 176"/>
                  <a:gd name="T43" fmla="*/ 11 h 210"/>
                  <a:gd name="T44" fmla="*/ 38 w 176"/>
                  <a:gd name="T45" fmla="*/ 20 h 210"/>
                  <a:gd name="T46" fmla="*/ 27 w 176"/>
                  <a:gd name="T47" fmla="*/ 32 h 210"/>
                  <a:gd name="T48" fmla="*/ 17 w 176"/>
                  <a:gd name="T49" fmla="*/ 47 h 210"/>
                  <a:gd name="T50" fmla="*/ 8 w 176"/>
                  <a:gd name="T51" fmla="*/ 62 h 210"/>
                  <a:gd name="T52" fmla="*/ 3 w 176"/>
                  <a:gd name="T53" fmla="*/ 79 h 210"/>
                  <a:gd name="T54" fmla="*/ 0 w 176"/>
                  <a:gd name="T55" fmla="*/ 97 h 210"/>
                  <a:gd name="T56" fmla="*/ 0 w 176"/>
                  <a:gd name="T57" fmla="*/ 115 h 210"/>
                  <a:gd name="T58" fmla="*/ 2 w 176"/>
                  <a:gd name="T59" fmla="*/ 134 h 210"/>
                  <a:gd name="T60" fmla="*/ 8 w 176"/>
                  <a:gd name="T61" fmla="*/ 150 h 210"/>
                  <a:gd name="T62" fmla="*/ 15 w 176"/>
                  <a:gd name="T63" fmla="*/ 166 h 210"/>
                  <a:gd name="T64" fmla="*/ 24 w 176"/>
                  <a:gd name="T65" fmla="*/ 180 h 210"/>
                  <a:gd name="T66" fmla="*/ 36 w 176"/>
                  <a:gd name="T67" fmla="*/ 192 h 210"/>
                  <a:gd name="T68" fmla="*/ 49 w 176"/>
                  <a:gd name="T69" fmla="*/ 201 h 210"/>
                  <a:gd name="T70" fmla="*/ 64 w 176"/>
                  <a:gd name="T71" fmla="*/ 206 h 210"/>
                  <a:gd name="T72" fmla="*/ 79 w 176"/>
                  <a:gd name="T73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6" h="210">
                    <a:moveTo>
                      <a:pt x="79" y="210"/>
                    </a:moveTo>
                    <a:lnTo>
                      <a:pt x="94" y="209"/>
                    </a:lnTo>
                    <a:lnTo>
                      <a:pt x="109" y="206"/>
                    </a:lnTo>
                    <a:lnTo>
                      <a:pt x="124" y="199"/>
                    </a:lnTo>
                    <a:lnTo>
                      <a:pt x="138" y="190"/>
                    </a:lnTo>
                    <a:lnTo>
                      <a:pt x="149" y="178"/>
                    </a:lnTo>
                    <a:lnTo>
                      <a:pt x="159" y="163"/>
                    </a:lnTo>
                    <a:lnTo>
                      <a:pt x="168" y="148"/>
                    </a:lnTo>
                    <a:lnTo>
                      <a:pt x="173" y="131"/>
                    </a:lnTo>
                    <a:lnTo>
                      <a:pt x="176" y="113"/>
                    </a:lnTo>
                    <a:lnTo>
                      <a:pt x="176" y="95"/>
                    </a:lnTo>
                    <a:lnTo>
                      <a:pt x="174" y="76"/>
                    </a:lnTo>
                    <a:lnTo>
                      <a:pt x="168" y="60"/>
                    </a:lnTo>
                    <a:lnTo>
                      <a:pt x="161" y="44"/>
                    </a:lnTo>
                    <a:lnTo>
                      <a:pt x="152" y="30"/>
                    </a:lnTo>
                    <a:lnTo>
                      <a:pt x="140" y="18"/>
                    </a:lnTo>
                    <a:lnTo>
                      <a:pt x="127" y="9"/>
                    </a:lnTo>
                    <a:lnTo>
                      <a:pt x="112" y="4"/>
                    </a:lnTo>
                    <a:lnTo>
                      <a:pt x="97" y="0"/>
                    </a:lnTo>
                    <a:lnTo>
                      <a:pt x="82" y="1"/>
                    </a:lnTo>
                    <a:lnTo>
                      <a:pt x="67" y="4"/>
                    </a:lnTo>
                    <a:lnTo>
                      <a:pt x="52" y="11"/>
                    </a:lnTo>
                    <a:lnTo>
                      <a:pt x="38" y="20"/>
                    </a:lnTo>
                    <a:lnTo>
                      <a:pt x="27" y="32"/>
                    </a:lnTo>
                    <a:lnTo>
                      <a:pt x="17" y="47"/>
                    </a:lnTo>
                    <a:lnTo>
                      <a:pt x="8" y="62"/>
                    </a:lnTo>
                    <a:lnTo>
                      <a:pt x="3" y="7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2" y="134"/>
                    </a:lnTo>
                    <a:lnTo>
                      <a:pt x="8" y="150"/>
                    </a:lnTo>
                    <a:lnTo>
                      <a:pt x="15" y="166"/>
                    </a:lnTo>
                    <a:lnTo>
                      <a:pt x="24" y="180"/>
                    </a:lnTo>
                    <a:lnTo>
                      <a:pt x="36" y="192"/>
                    </a:lnTo>
                    <a:lnTo>
                      <a:pt x="49" y="201"/>
                    </a:lnTo>
                    <a:lnTo>
                      <a:pt x="64" y="206"/>
                    </a:lnTo>
                    <a:lnTo>
                      <a:pt x="79" y="2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4357" name="Group 37">
                <a:extLst>
                  <a:ext uri="{FF2B5EF4-FFF2-40B4-BE49-F238E27FC236}">
                    <a16:creationId xmlns:a16="http://schemas.microsoft.com/office/drawing/2014/main" id="{66CFB1FF-B832-1A2D-564C-DE8F32878E78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43" y="2102"/>
                <a:ext cx="969" cy="424"/>
                <a:chOff x="1426" y="2079"/>
                <a:chExt cx="969" cy="424"/>
              </a:xfrm>
            </p:grpSpPr>
            <p:sp>
              <p:nvSpPr>
                <p:cNvPr id="184358" name="Freeform 38">
                  <a:extLst>
                    <a:ext uri="{FF2B5EF4-FFF2-40B4-BE49-F238E27FC236}">
                      <a16:creationId xmlns:a16="http://schemas.microsoft.com/office/drawing/2014/main" id="{50AFC127-0D50-3545-FF3F-26083659938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26" y="2079"/>
                  <a:ext cx="182" cy="312"/>
                </a:xfrm>
                <a:custGeom>
                  <a:avLst/>
                  <a:gdLst>
                    <a:gd name="T0" fmla="*/ 182 w 182"/>
                    <a:gd name="T1" fmla="*/ 13 h 312"/>
                    <a:gd name="T2" fmla="*/ 26 w 182"/>
                    <a:gd name="T3" fmla="*/ 0 h 312"/>
                    <a:gd name="T4" fmla="*/ 0 w 182"/>
                    <a:gd name="T5" fmla="*/ 299 h 312"/>
                    <a:gd name="T6" fmla="*/ 156 w 182"/>
                    <a:gd name="T7" fmla="*/ 312 h 312"/>
                    <a:gd name="T8" fmla="*/ 182 w 182"/>
                    <a:gd name="T9" fmla="*/ 13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" h="312">
                      <a:moveTo>
                        <a:pt x="182" y="13"/>
                      </a:moveTo>
                      <a:lnTo>
                        <a:pt x="26" y="0"/>
                      </a:lnTo>
                      <a:lnTo>
                        <a:pt x="0" y="299"/>
                      </a:lnTo>
                      <a:lnTo>
                        <a:pt x="156" y="312"/>
                      </a:lnTo>
                      <a:lnTo>
                        <a:pt x="182" y="13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59" name="Freeform 39">
                  <a:extLst>
                    <a:ext uri="{FF2B5EF4-FFF2-40B4-BE49-F238E27FC236}">
                      <a16:creationId xmlns:a16="http://schemas.microsoft.com/office/drawing/2014/main" id="{2F90921C-2105-2FB6-AB1E-3514C430C7E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38" y="2118"/>
                  <a:ext cx="194" cy="229"/>
                </a:xfrm>
                <a:custGeom>
                  <a:avLst/>
                  <a:gdLst>
                    <a:gd name="T0" fmla="*/ 194 w 194"/>
                    <a:gd name="T1" fmla="*/ 15 h 229"/>
                    <a:gd name="T2" fmla="*/ 19 w 194"/>
                    <a:gd name="T3" fmla="*/ 0 h 229"/>
                    <a:gd name="T4" fmla="*/ 0 w 194"/>
                    <a:gd name="T5" fmla="*/ 214 h 229"/>
                    <a:gd name="T6" fmla="*/ 175 w 194"/>
                    <a:gd name="T7" fmla="*/ 229 h 229"/>
                    <a:gd name="T8" fmla="*/ 194 w 194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229">
                      <a:moveTo>
                        <a:pt x="194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75" y="229"/>
                      </a:lnTo>
                      <a:lnTo>
                        <a:pt x="194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60" name="Freeform 40">
                  <a:extLst>
                    <a:ext uri="{FF2B5EF4-FFF2-40B4-BE49-F238E27FC236}">
                      <a16:creationId xmlns:a16="http://schemas.microsoft.com/office/drawing/2014/main" id="{80BE163B-FDD7-8032-8C77-6C2E260FBC8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39" y="2150"/>
                  <a:ext cx="197" cy="353"/>
                </a:xfrm>
                <a:custGeom>
                  <a:avLst/>
                  <a:gdLst>
                    <a:gd name="T0" fmla="*/ 197 w 197"/>
                    <a:gd name="T1" fmla="*/ 15 h 353"/>
                    <a:gd name="T2" fmla="*/ 29 w 197"/>
                    <a:gd name="T3" fmla="*/ 0 h 353"/>
                    <a:gd name="T4" fmla="*/ 0 w 197"/>
                    <a:gd name="T5" fmla="*/ 338 h 353"/>
                    <a:gd name="T6" fmla="*/ 168 w 197"/>
                    <a:gd name="T7" fmla="*/ 353 h 353"/>
                    <a:gd name="T8" fmla="*/ 197 w 197"/>
                    <a:gd name="T9" fmla="*/ 15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353">
                      <a:moveTo>
                        <a:pt x="197" y="15"/>
                      </a:moveTo>
                      <a:lnTo>
                        <a:pt x="29" y="0"/>
                      </a:lnTo>
                      <a:lnTo>
                        <a:pt x="0" y="338"/>
                      </a:lnTo>
                      <a:lnTo>
                        <a:pt x="168" y="353"/>
                      </a:lnTo>
                      <a:lnTo>
                        <a:pt x="19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61" name="Freeform 41">
                  <a:extLst>
                    <a:ext uri="{FF2B5EF4-FFF2-40B4-BE49-F238E27FC236}">
                      <a16:creationId xmlns:a16="http://schemas.microsoft.com/office/drawing/2014/main" id="{ECBE0D25-7A25-B049-9E77-852E044E635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8" y="2169"/>
                  <a:ext cx="187" cy="212"/>
                </a:xfrm>
                <a:custGeom>
                  <a:avLst/>
                  <a:gdLst>
                    <a:gd name="T0" fmla="*/ 187 w 187"/>
                    <a:gd name="T1" fmla="*/ 15 h 212"/>
                    <a:gd name="T2" fmla="*/ 17 w 187"/>
                    <a:gd name="T3" fmla="*/ 0 h 212"/>
                    <a:gd name="T4" fmla="*/ 0 w 187"/>
                    <a:gd name="T5" fmla="*/ 197 h 212"/>
                    <a:gd name="T6" fmla="*/ 170 w 187"/>
                    <a:gd name="T7" fmla="*/ 212 h 212"/>
                    <a:gd name="T8" fmla="*/ 187 w 187"/>
                    <a:gd name="T9" fmla="*/ 15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12">
                      <a:moveTo>
                        <a:pt x="187" y="15"/>
                      </a:moveTo>
                      <a:lnTo>
                        <a:pt x="17" y="0"/>
                      </a:lnTo>
                      <a:lnTo>
                        <a:pt x="0" y="197"/>
                      </a:lnTo>
                      <a:lnTo>
                        <a:pt x="170" y="212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4362" name="Group 42">
                <a:extLst>
                  <a:ext uri="{FF2B5EF4-FFF2-40B4-BE49-F238E27FC236}">
                    <a16:creationId xmlns:a16="http://schemas.microsoft.com/office/drawing/2014/main" id="{53BD51ED-C44B-43E8-E16E-E33B428C32C8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04" y="2054"/>
                <a:ext cx="968" cy="430"/>
                <a:chOff x="1387" y="2031"/>
                <a:chExt cx="968" cy="430"/>
              </a:xfrm>
            </p:grpSpPr>
            <p:sp>
              <p:nvSpPr>
                <p:cNvPr id="184363" name="Freeform 43">
                  <a:extLst>
                    <a:ext uri="{FF2B5EF4-FFF2-40B4-BE49-F238E27FC236}">
                      <a16:creationId xmlns:a16="http://schemas.microsoft.com/office/drawing/2014/main" id="{4A9ADB08-DDE8-8FDE-D384-8391F37129E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87" y="2031"/>
                  <a:ext cx="193" cy="322"/>
                </a:xfrm>
                <a:custGeom>
                  <a:avLst/>
                  <a:gdLst>
                    <a:gd name="T0" fmla="*/ 193 w 193"/>
                    <a:gd name="T1" fmla="*/ 15 h 322"/>
                    <a:gd name="T2" fmla="*/ 27 w 193"/>
                    <a:gd name="T3" fmla="*/ 0 h 322"/>
                    <a:gd name="T4" fmla="*/ 0 w 193"/>
                    <a:gd name="T5" fmla="*/ 307 h 322"/>
                    <a:gd name="T6" fmla="*/ 166 w 193"/>
                    <a:gd name="T7" fmla="*/ 322 h 322"/>
                    <a:gd name="T8" fmla="*/ 193 w 193"/>
                    <a:gd name="T9" fmla="*/ 15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3" h="322">
                      <a:moveTo>
                        <a:pt x="193" y="15"/>
                      </a:moveTo>
                      <a:lnTo>
                        <a:pt x="27" y="0"/>
                      </a:lnTo>
                      <a:lnTo>
                        <a:pt x="0" y="307"/>
                      </a:lnTo>
                      <a:lnTo>
                        <a:pt x="166" y="322"/>
                      </a:lnTo>
                      <a:lnTo>
                        <a:pt x="193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64" name="Freeform 44">
                  <a:extLst>
                    <a:ext uri="{FF2B5EF4-FFF2-40B4-BE49-F238E27FC236}">
                      <a16:creationId xmlns:a16="http://schemas.microsoft.com/office/drawing/2014/main" id="{F976A5AC-ADC1-692B-604C-27546F1E484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14" y="2077"/>
                  <a:ext cx="187" cy="229"/>
                </a:xfrm>
                <a:custGeom>
                  <a:avLst/>
                  <a:gdLst>
                    <a:gd name="T0" fmla="*/ 187 w 187"/>
                    <a:gd name="T1" fmla="*/ 15 h 229"/>
                    <a:gd name="T2" fmla="*/ 19 w 187"/>
                    <a:gd name="T3" fmla="*/ 0 h 229"/>
                    <a:gd name="T4" fmla="*/ 0 w 187"/>
                    <a:gd name="T5" fmla="*/ 214 h 229"/>
                    <a:gd name="T6" fmla="*/ 168 w 187"/>
                    <a:gd name="T7" fmla="*/ 229 h 229"/>
                    <a:gd name="T8" fmla="*/ 187 w 187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29">
                      <a:moveTo>
                        <a:pt x="187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68" y="229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65" name="Freeform 45">
                  <a:extLst>
                    <a:ext uri="{FF2B5EF4-FFF2-40B4-BE49-F238E27FC236}">
                      <a16:creationId xmlns:a16="http://schemas.microsoft.com/office/drawing/2014/main" id="{F447867B-6F74-248B-2A69-466C869AE2D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14" y="2114"/>
                  <a:ext cx="185" cy="347"/>
                </a:xfrm>
                <a:custGeom>
                  <a:avLst/>
                  <a:gdLst>
                    <a:gd name="T0" fmla="*/ 185 w 185"/>
                    <a:gd name="T1" fmla="*/ 13 h 347"/>
                    <a:gd name="T2" fmla="*/ 29 w 185"/>
                    <a:gd name="T3" fmla="*/ 0 h 347"/>
                    <a:gd name="T4" fmla="*/ 0 w 185"/>
                    <a:gd name="T5" fmla="*/ 333 h 347"/>
                    <a:gd name="T6" fmla="*/ 156 w 185"/>
                    <a:gd name="T7" fmla="*/ 347 h 347"/>
                    <a:gd name="T8" fmla="*/ 185 w 185"/>
                    <a:gd name="T9" fmla="*/ 1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5" h="347">
                      <a:moveTo>
                        <a:pt x="185" y="13"/>
                      </a:moveTo>
                      <a:lnTo>
                        <a:pt x="29" y="0"/>
                      </a:lnTo>
                      <a:lnTo>
                        <a:pt x="0" y="333"/>
                      </a:lnTo>
                      <a:lnTo>
                        <a:pt x="156" y="347"/>
                      </a:lnTo>
                      <a:lnTo>
                        <a:pt x="185" y="13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366" name="Freeform 46">
                  <a:extLst>
                    <a:ext uri="{FF2B5EF4-FFF2-40B4-BE49-F238E27FC236}">
                      <a16:creationId xmlns:a16="http://schemas.microsoft.com/office/drawing/2014/main" id="{AA105D09-5AFC-8A3B-43C9-4D7144BBB7E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76" y="2122"/>
                  <a:ext cx="179" cy="223"/>
                </a:xfrm>
                <a:custGeom>
                  <a:avLst/>
                  <a:gdLst>
                    <a:gd name="T0" fmla="*/ 179 w 179"/>
                    <a:gd name="T1" fmla="*/ 14 h 223"/>
                    <a:gd name="T2" fmla="*/ 18 w 179"/>
                    <a:gd name="T3" fmla="*/ 0 h 223"/>
                    <a:gd name="T4" fmla="*/ 0 w 179"/>
                    <a:gd name="T5" fmla="*/ 209 h 223"/>
                    <a:gd name="T6" fmla="*/ 161 w 179"/>
                    <a:gd name="T7" fmla="*/ 223 h 223"/>
                    <a:gd name="T8" fmla="*/ 179 w 179"/>
                    <a:gd name="T9" fmla="*/ 14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9" h="223">
                      <a:moveTo>
                        <a:pt x="179" y="14"/>
                      </a:moveTo>
                      <a:lnTo>
                        <a:pt x="18" y="0"/>
                      </a:lnTo>
                      <a:lnTo>
                        <a:pt x="0" y="209"/>
                      </a:lnTo>
                      <a:lnTo>
                        <a:pt x="161" y="223"/>
                      </a:lnTo>
                      <a:lnTo>
                        <a:pt x="179" y="14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4367" name="Group 47">
              <a:extLst>
                <a:ext uri="{FF2B5EF4-FFF2-40B4-BE49-F238E27FC236}">
                  <a16:creationId xmlns:a16="http://schemas.microsoft.com/office/drawing/2014/main" id="{871CDA91-551A-5D60-B1E2-EE82D424187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94" y="1793"/>
              <a:ext cx="2152" cy="606"/>
              <a:chOff x="1694" y="1793"/>
              <a:chExt cx="2152" cy="606"/>
            </a:xfrm>
          </p:grpSpPr>
          <p:sp>
            <p:nvSpPr>
              <p:cNvPr id="184368" name="Freeform 48">
                <a:extLst>
                  <a:ext uri="{FF2B5EF4-FFF2-40B4-BE49-F238E27FC236}">
                    <a16:creationId xmlns:a16="http://schemas.microsoft.com/office/drawing/2014/main" id="{C0C9C54E-C890-1438-D8B9-FB75D33A90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3" y="1793"/>
                <a:ext cx="146" cy="493"/>
              </a:xfrm>
              <a:custGeom>
                <a:avLst/>
                <a:gdLst>
                  <a:gd name="T0" fmla="*/ 0 w 146"/>
                  <a:gd name="T1" fmla="*/ 20 h 493"/>
                  <a:gd name="T2" fmla="*/ 13 w 146"/>
                  <a:gd name="T3" fmla="*/ 3 h 493"/>
                  <a:gd name="T4" fmla="*/ 33 w 146"/>
                  <a:gd name="T5" fmla="*/ 0 h 493"/>
                  <a:gd name="T6" fmla="*/ 55 w 146"/>
                  <a:gd name="T7" fmla="*/ 16 h 493"/>
                  <a:gd name="T8" fmla="*/ 85 w 146"/>
                  <a:gd name="T9" fmla="*/ 61 h 493"/>
                  <a:gd name="T10" fmla="*/ 107 w 146"/>
                  <a:gd name="T11" fmla="*/ 126 h 493"/>
                  <a:gd name="T12" fmla="*/ 127 w 146"/>
                  <a:gd name="T13" fmla="*/ 203 h 493"/>
                  <a:gd name="T14" fmla="*/ 140 w 146"/>
                  <a:gd name="T15" fmla="*/ 289 h 493"/>
                  <a:gd name="T16" fmla="*/ 146 w 146"/>
                  <a:gd name="T17" fmla="*/ 361 h 493"/>
                  <a:gd name="T18" fmla="*/ 140 w 146"/>
                  <a:gd name="T19" fmla="*/ 428 h 493"/>
                  <a:gd name="T20" fmla="*/ 122 w 146"/>
                  <a:gd name="T21" fmla="*/ 467 h 493"/>
                  <a:gd name="T22" fmla="*/ 90 w 146"/>
                  <a:gd name="T23" fmla="*/ 493 h 493"/>
                  <a:gd name="T24" fmla="*/ 55 w 146"/>
                  <a:gd name="T25" fmla="*/ 493 h 493"/>
                  <a:gd name="T26" fmla="*/ 39 w 146"/>
                  <a:gd name="T27" fmla="*/ 481 h 493"/>
                  <a:gd name="T28" fmla="*/ 39 w 146"/>
                  <a:gd name="T29" fmla="*/ 455 h 493"/>
                  <a:gd name="T30" fmla="*/ 55 w 146"/>
                  <a:gd name="T31" fmla="*/ 431 h 493"/>
                  <a:gd name="T32" fmla="*/ 96 w 146"/>
                  <a:gd name="T33" fmla="*/ 455 h 493"/>
                  <a:gd name="T34" fmla="*/ 113 w 146"/>
                  <a:gd name="T35" fmla="*/ 439 h 493"/>
                  <a:gd name="T36" fmla="*/ 124 w 146"/>
                  <a:gd name="T37" fmla="*/ 378 h 493"/>
                  <a:gd name="T38" fmla="*/ 116 w 146"/>
                  <a:gd name="T39" fmla="*/ 311 h 493"/>
                  <a:gd name="T40" fmla="*/ 96 w 146"/>
                  <a:gd name="T41" fmla="*/ 250 h 493"/>
                  <a:gd name="T42" fmla="*/ 66 w 146"/>
                  <a:gd name="T43" fmla="*/ 164 h 493"/>
                  <a:gd name="T44" fmla="*/ 29 w 146"/>
                  <a:gd name="T45" fmla="*/ 116 h 493"/>
                  <a:gd name="T46" fmla="*/ 2 w 146"/>
                  <a:gd name="T47" fmla="*/ 64 h 493"/>
                  <a:gd name="T48" fmla="*/ 0 w 146"/>
                  <a:gd name="T49" fmla="*/ 2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6" h="493">
                    <a:moveTo>
                      <a:pt x="0" y="20"/>
                    </a:moveTo>
                    <a:lnTo>
                      <a:pt x="13" y="3"/>
                    </a:lnTo>
                    <a:lnTo>
                      <a:pt x="33" y="0"/>
                    </a:lnTo>
                    <a:lnTo>
                      <a:pt x="55" y="16"/>
                    </a:lnTo>
                    <a:lnTo>
                      <a:pt x="85" y="61"/>
                    </a:lnTo>
                    <a:lnTo>
                      <a:pt x="107" y="126"/>
                    </a:lnTo>
                    <a:lnTo>
                      <a:pt x="127" y="203"/>
                    </a:lnTo>
                    <a:lnTo>
                      <a:pt x="140" y="289"/>
                    </a:lnTo>
                    <a:lnTo>
                      <a:pt x="146" y="361"/>
                    </a:lnTo>
                    <a:lnTo>
                      <a:pt x="140" y="428"/>
                    </a:lnTo>
                    <a:lnTo>
                      <a:pt x="122" y="467"/>
                    </a:lnTo>
                    <a:lnTo>
                      <a:pt x="90" y="493"/>
                    </a:lnTo>
                    <a:lnTo>
                      <a:pt x="55" y="493"/>
                    </a:lnTo>
                    <a:lnTo>
                      <a:pt x="39" y="481"/>
                    </a:lnTo>
                    <a:lnTo>
                      <a:pt x="39" y="455"/>
                    </a:lnTo>
                    <a:lnTo>
                      <a:pt x="55" y="431"/>
                    </a:lnTo>
                    <a:lnTo>
                      <a:pt x="96" y="455"/>
                    </a:lnTo>
                    <a:lnTo>
                      <a:pt x="113" y="439"/>
                    </a:lnTo>
                    <a:lnTo>
                      <a:pt x="124" y="378"/>
                    </a:lnTo>
                    <a:lnTo>
                      <a:pt x="116" y="311"/>
                    </a:lnTo>
                    <a:lnTo>
                      <a:pt x="96" y="250"/>
                    </a:lnTo>
                    <a:lnTo>
                      <a:pt x="66" y="164"/>
                    </a:lnTo>
                    <a:lnTo>
                      <a:pt x="29" y="116"/>
                    </a:lnTo>
                    <a:lnTo>
                      <a:pt x="2" y="64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69" name="Freeform 49">
                <a:extLst>
                  <a:ext uri="{FF2B5EF4-FFF2-40B4-BE49-F238E27FC236}">
                    <a16:creationId xmlns:a16="http://schemas.microsoft.com/office/drawing/2014/main" id="{A91C937B-E35A-25CC-3E32-FF3E76379DF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11" y="1887"/>
                <a:ext cx="272" cy="437"/>
              </a:xfrm>
              <a:custGeom>
                <a:avLst/>
                <a:gdLst>
                  <a:gd name="T0" fmla="*/ 96 w 272"/>
                  <a:gd name="T1" fmla="*/ 14 h 437"/>
                  <a:gd name="T2" fmla="*/ 122 w 272"/>
                  <a:gd name="T3" fmla="*/ 0 h 437"/>
                  <a:gd name="T4" fmla="*/ 141 w 272"/>
                  <a:gd name="T5" fmla="*/ 0 h 437"/>
                  <a:gd name="T6" fmla="*/ 185 w 272"/>
                  <a:gd name="T7" fmla="*/ 48 h 437"/>
                  <a:gd name="T8" fmla="*/ 211 w 272"/>
                  <a:gd name="T9" fmla="*/ 94 h 437"/>
                  <a:gd name="T10" fmla="*/ 246 w 272"/>
                  <a:gd name="T11" fmla="*/ 153 h 437"/>
                  <a:gd name="T12" fmla="*/ 268 w 272"/>
                  <a:gd name="T13" fmla="*/ 214 h 437"/>
                  <a:gd name="T14" fmla="*/ 272 w 272"/>
                  <a:gd name="T15" fmla="*/ 281 h 437"/>
                  <a:gd name="T16" fmla="*/ 263 w 272"/>
                  <a:gd name="T17" fmla="*/ 298 h 437"/>
                  <a:gd name="T18" fmla="*/ 196 w 272"/>
                  <a:gd name="T19" fmla="*/ 327 h 437"/>
                  <a:gd name="T20" fmla="*/ 129 w 272"/>
                  <a:gd name="T21" fmla="*/ 366 h 437"/>
                  <a:gd name="T22" fmla="*/ 83 w 272"/>
                  <a:gd name="T23" fmla="*/ 403 h 437"/>
                  <a:gd name="T24" fmla="*/ 74 w 272"/>
                  <a:gd name="T25" fmla="*/ 416 h 437"/>
                  <a:gd name="T26" fmla="*/ 44 w 272"/>
                  <a:gd name="T27" fmla="*/ 437 h 437"/>
                  <a:gd name="T28" fmla="*/ 18 w 272"/>
                  <a:gd name="T29" fmla="*/ 427 h 437"/>
                  <a:gd name="T30" fmla="*/ 2 w 272"/>
                  <a:gd name="T31" fmla="*/ 399 h 437"/>
                  <a:gd name="T32" fmla="*/ 0 w 272"/>
                  <a:gd name="T33" fmla="*/ 383 h 437"/>
                  <a:gd name="T34" fmla="*/ 7 w 272"/>
                  <a:gd name="T35" fmla="*/ 372 h 437"/>
                  <a:gd name="T36" fmla="*/ 33 w 272"/>
                  <a:gd name="T37" fmla="*/ 370 h 437"/>
                  <a:gd name="T38" fmla="*/ 57 w 272"/>
                  <a:gd name="T39" fmla="*/ 366 h 437"/>
                  <a:gd name="T40" fmla="*/ 122 w 272"/>
                  <a:gd name="T41" fmla="*/ 344 h 437"/>
                  <a:gd name="T42" fmla="*/ 179 w 272"/>
                  <a:gd name="T43" fmla="*/ 314 h 437"/>
                  <a:gd name="T44" fmla="*/ 228 w 272"/>
                  <a:gd name="T45" fmla="*/ 281 h 437"/>
                  <a:gd name="T46" fmla="*/ 244 w 272"/>
                  <a:gd name="T47" fmla="*/ 259 h 437"/>
                  <a:gd name="T48" fmla="*/ 235 w 272"/>
                  <a:gd name="T49" fmla="*/ 211 h 437"/>
                  <a:gd name="T50" fmla="*/ 202 w 272"/>
                  <a:gd name="T51" fmla="*/ 155 h 437"/>
                  <a:gd name="T52" fmla="*/ 163 w 272"/>
                  <a:gd name="T53" fmla="*/ 114 h 437"/>
                  <a:gd name="T54" fmla="*/ 122 w 272"/>
                  <a:gd name="T55" fmla="*/ 94 h 437"/>
                  <a:gd name="T56" fmla="*/ 89 w 272"/>
                  <a:gd name="T57" fmla="*/ 61 h 437"/>
                  <a:gd name="T58" fmla="*/ 91 w 272"/>
                  <a:gd name="T59" fmla="*/ 31 h 437"/>
                  <a:gd name="T60" fmla="*/ 96 w 272"/>
                  <a:gd name="T61" fmla="*/ 14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2" h="437">
                    <a:moveTo>
                      <a:pt x="96" y="14"/>
                    </a:moveTo>
                    <a:lnTo>
                      <a:pt x="122" y="0"/>
                    </a:lnTo>
                    <a:lnTo>
                      <a:pt x="141" y="0"/>
                    </a:lnTo>
                    <a:lnTo>
                      <a:pt x="185" y="48"/>
                    </a:lnTo>
                    <a:lnTo>
                      <a:pt x="211" y="94"/>
                    </a:lnTo>
                    <a:lnTo>
                      <a:pt x="246" y="153"/>
                    </a:lnTo>
                    <a:lnTo>
                      <a:pt x="268" y="214"/>
                    </a:lnTo>
                    <a:lnTo>
                      <a:pt x="272" y="281"/>
                    </a:lnTo>
                    <a:lnTo>
                      <a:pt x="263" y="298"/>
                    </a:lnTo>
                    <a:lnTo>
                      <a:pt x="196" y="327"/>
                    </a:lnTo>
                    <a:lnTo>
                      <a:pt x="129" y="366"/>
                    </a:lnTo>
                    <a:lnTo>
                      <a:pt x="83" y="403"/>
                    </a:lnTo>
                    <a:lnTo>
                      <a:pt x="74" y="416"/>
                    </a:lnTo>
                    <a:lnTo>
                      <a:pt x="44" y="437"/>
                    </a:lnTo>
                    <a:lnTo>
                      <a:pt x="18" y="427"/>
                    </a:lnTo>
                    <a:lnTo>
                      <a:pt x="2" y="399"/>
                    </a:lnTo>
                    <a:lnTo>
                      <a:pt x="0" y="383"/>
                    </a:lnTo>
                    <a:lnTo>
                      <a:pt x="7" y="372"/>
                    </a:lnTo>
                    <a:lnTo>
                      <a:pt x="33" y="370"/>
                    </a:lnTo>
                    <a:lnTo>
                      <a:pt x="57" y="366"/>
                    </a:lnTo>
                    <a:lnTo>
                      <a:pt x="122" y="344"/>
                    </a:lnTo>
                    <a:lnTo>
                      <a:pt x="179" y="314"/>
                    </a:lnTo>
                    <a:lnTo>
                      <a:pt x="228" y="281"/>
                    </a:lnTo>
                    <a:lnTo>
                      <a:pt x="244" y="259"/>
                    </a:lnTo>
                    <a:lnTo>
                      <a:pt x="235" y="211"/>
                    </a:lnTo>
                    <a:lnTo>
                      <a:pt x="202" y="155"/>
                    </a:lnTo>
                    <a:lnTo>
                      <a:pt x="163" y="114"/>
                    </a:lnTo>
                    <a:lnTo>
                      <a:pt x="122" y="94"/>
                    </a:lnTo>
                    <a:lnTo>
                      <a:pt x="89" y="61"/>
                    </a:lnTo>
                    <a:lnTo>
                      <a:pt x="91" y="31"/>
                    </a:lnTo>
                    <a:lnTo>
                      <a:pt x="96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70" name="Freeform 50">
                <a:extLst>
                  <a:ext uri="{FF2B5EF4-FFF2-40B4-BE49-F238E27FC236}">
                    <a16:creationId xmlns:a16="http://schemas.microsoft.com/office/drawing/2014/main" id="{4B1B0FD9-F793-2651-F7F9-5B51A6641BC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71" y="1948"/>
                <a:ext cx="275" cy="451"/>
              </a:xfrm>
              <a:custGeom>
                <a:avLst/>
                <a:gdLst>
                  <a:gd name="T0" fmla="*/ 78 w 275"/>
                  <a:gd name="T1" fmla="*/ 17 h 451"/>
                  <a:gd name="T2" fmla="*/ 102 w 275"/>
                  <a:gd name="T3" fmla="*/ 0 h 451"/>
                  <a:gd name="T4" fmla="*/ 163 w 275"/>
                  <a:gd name="T5" fmla="*/ 17 h 451"/>
                  <a:gd name="T6" fmla="*/ 200 w 275"/>
                  <a:gd name="T7" fmla="*/ 60 h 451"/>
                  <a:gd name="T8" fmla="*/ 222 w 275"/>
                  <a:gd name="T9" fmla="*/ 115 h 451"/>
                  <a:gd name="T10" fmla="*/ 250 w 275"/>
                  <a:gd name="T11" fmla="*/ 171 h 451"/>
                  <a:gd name="T12" fmla="*/ 275 w 275"/>
                  <a:gd name="T13" fmla="*/ 232 h 451"/>
                  <a:gd name="T14" fmla="*/ 273 w 275"/>
                  <a:gd name="T15" fmla="*/ 260 h 451"/>
                  <a:gd name="T16" fmla="*/ 252 w 275"/>
                  <a:gd name="T17" fmla="*/ 296 h 451"/>
                  <a:gd name="T18" fmla="*/ 180 w 275"/>
                  <a:gd name="T19" fmla="*/ 355 h 451"/>
                  <a:gd name="T20" fmla="*/ 113 w 275"/>
                  <a:gd name="T21" fmla="*/ 396 h 451"/>
                  <a:gd name="T22" fmla="*/ 111 w 275"/>
                  <a:gd name="T23" fmla="*/ 416 h 451"/>
                  <a:gd name="T24" fmla="*/ 105 w 275"/>
                  <a:gd name="T25" fmla="*/ 427 h 451"/>
                  <a:gd name="T26" fmla="*/ 78 w 275"/>
                  <a:gd name="T27" fmla="*/ 446 h 451"/>
                  <a:gd name="T28" fmla="*/ 46 w 275"/>
                  <a:gd name="T29" fmla="*/ 451 h 451"/>
                  <a:gd name="T30" fmla="*/ 22 w 275"/>
                  <a:gd name="T31" fmla="*/ 438 h 451"/>
                  <a:gd name="T32" fmla="*/ 1 w 275"/>
                  <a:gd name="T33" fmla="*/ 416 h 451"/>
                  <a:gd name="T34" fmla="*/ 0 w 275"/>
                  <a:gd name="T35" fmla="*/ 399 h 451"/>
                  <a:gd name="T36" fmla="*/ 13 w 275"/>
                  <a:gd name="T37" fmla="*/ 390 h 451"/>
                  <a:gd name="T38" fmla="*/ 50 w 275"/>
                  <a:gd name="T39" fmla="*/ 396 h 451"/>
                  <a:gd name="T40" fmla="*/ 83 w 275"/>
                  <a:gd name="T41" fmla="*/ 388 h 451"/>
                  <a:gd name="T42" fmla="*/ 91 w 275"/>
                  <a:gd name="T43" fmla="*/ 377 h 451"/>
                  <a:gd name="T44" fmla="*/ 124 w 275"/>
                  <a:gd name="T45" fmla="*/ 362 h 451"/>
                  <a:gd name="T46" fmla="*/ 180 w 275"/>
                  <a:gd name="T47" fmla="*/ 323 h 451"/>
                  <a:gd name="T48" fmla="*/ 222 w 275"/>
                  <a:gd name="T49" fmla="*/ 290 h 451"/>
                  <a:gd name="T50" fmla="*/ 235 w 275"/>
                  <a:gd name="T51" fmla="*/ 251 h 451"/>
                  <a:gd name="T52" fmla="*/ 222 w 275"/>
                  <a:gd name="T53" fmla="*/ 188 h 451"/>
                  <a:gd name="T54" fmla="*/ 180 w 275"/>
                  <a:gd name="T55" fmla="*/ 121 h 451"/>
                  <a:gd name="T56" fmla="*/ 128 w 275"/>
                  <a:gd name="T57" fmla="*/ 90 h 451"/>
                  <a:gd name="T58" fmla="*/ 91 w 275"/>
                  <a:gd name="T59" fmla="*/ 82 h 451"/>
                  <a:gd name="T60" fmla="*/ 78 w 275"/>
                  <a:gd name="T61" fmla="*/ 51 h 451"/>
                  <a:gd name="T62" fmla="*/ 78 w 275"/>
                  <a:gd name="T63" fmla="*/ 17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5" h="451">
                    <a:moveTo>
                      <a:pt x="78" y="17"/>
                    </a:moveTo>
                    <a:lnTo>
                      <a:pt x="102" y="0"/>
                    </a:lnTo>
                    <a:lnTo>
                      <a:pt x="163" y="17"/>
                    </a:lnTo>
                    <a:lnTo>
                      <a:pt x="200" y="60"/>
                    </a:lnTo>
                    <a:lnTo>
                      <a:pt x="222" y="115"/>
                    </a:lnTo>
                    <a:lnTo>
                      <a:pt x="250" y="171"/>
                    </a:lnTo>
                    <a:lnTo>
                      <a:pt x="275" y="232"/>
                    </a:lnTo>
                    <a:lnTo>
                      <a:pt x="273" y="260"/>
                    </a:lnTo>
                    <a:lnTo>
                      <a:pt x="252" y="296"/>
                    </a:lnTo>
                    <a:lnTo>
                      <a:pt x="180" y="355"/>
                    </a:lnTo>
                    <a:lnTo>
                      <a:pt x="113" y="396"/>
                    </a:lnTo>
                    <a:lnTo>
                      <a:pt x="111" y="416"/>
                    </a:lnTo>
                    <a:lnTo>
                      <a:pt x="105" y="427"/>
                    </a:lnTo>
                    <a:lnTo>
                      <a:pt x="78" y="446"/>
                    </a:lnTo>
                    <a:lnTo>
                      <a:pt x="46" y="451"/>
                    </a:lnTo>
                    <a:lnTo>
                      <a:pt x="22" y="438"/>
                    </a:lnTo>
                    <a:lnTo>
                      <a:pt x="1" y="416"/>
                    </a:lnTo>
                    <a:lnTo>
                      <a:pt x="0" y="399"/>
                    </a:lnTo>
                    <a:lnTo>
                      <a:pt x="13" y="390"/>
                    </a:lnTo>
                    <a:lnTo>
                      <a:pt x="50" y="396"/>
                    </a:lnTo>
                    <a:lnTo>
                      <a:pt x="83" y="388"/>
                    </a:lnTo>
                    <a:lnTo>
                      <a:pt x="91" y="377"/>
                    </a:lnTo>
                    <a:lnTo>
                      <a:pt x="124" y="362"/>
                    </a:lnTo>
                    <a:lnTo>
                      <a:pt x="180" y="323"/>
                    </a:lnTo>
                    <a:lnTo>
                      <a:pt x="222" y="290"/>
                    </a:lnTo>
                    <a:lnTo>
                      <a:pt x="235" y="251"/>
                    </a:lnTo>
                    <a:lnTo>
                      <a:pt x="222" y="188"/>
                    </a:lnTo>
                    <a:lnTo>
                      <a:pt x="180" y="121"/>
                    </a:lnTo>
                    <a:lnTo>
                      <a:pt x="128" y="90"/>
                    </a:lnTo>
                    <a:lnTo>
                      <a:pt x="91" y="82"/>
                    </a:lnTo>
                    <a:lnTo>
                      <a:pt x="78" y="51"/>
                    </a:lnTo>
                    <a:lnTo>
                      <a:pt x="78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71" name="Freeform 51">
                <a:extLst>
                  <a:ext uri="{FF2B5EF4-FFF2-40B4-BE49-F238E27FC236}">
                    <a16:creationId xmlns:a16="http://schemas.microsoft.com/office/drawing/2014/main" id="{D269BDCC-A0BB-081B-A2FB-BCBD3650AA5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4" y="1843"/>
                <a:ext cx="226" cy="444"/>
              </a:xfrm>
              <a:custGeom>
                <a:avLst/>
                <a:gdLst>
                  <a:gd name="T0" fmla="*/ 20 w 226"/>
                  <a:gd name="T1" fmla="*/ 81 h 444"/>
                  <a:gd name="T2" fmla="*/ 0 w 226"/>
                  <a:gd name="T3" fmla="*/ 43 h 444"/>
                  <a:gd name="T4" fmla="*/ 6 w 226"/>
                  <a:gd name="T5" fmla="*/ 9 h 444"/>
                  <a:gd name="T6" fmla="*/ 28 w 226"/>
                  <a:gd name="T7" fmla="*/ 0 h 444"/>
                  <a:gd name="T8" fmla="*/ 50 w 226"/>
                  <a:gd name="T9" fmla="*/ 6 h 444"/>
                  <a:gd name="T10" fmla="*/ 87 w 226"/>
                  <a:gd name="T11" fmla="*/ 33 h 444"/>
                  <a:gd name="T12" fmla="*/ 117 w 226"/>
                  <a:gd name="T13" fmla="*/ 81 h 444"/>
                  <a:gd name="T14" fmla="*/ 161 w 226"/>
                  <a:gd name="T15" fmla="*/ 165 h 444"/>
                  <a:gd name="T16" fmla="*/ 195 w 226"/>
                  <a:gd name="T17" fmla="*/ 216 h 444"/>
                  <a:gd name="T18" fmla="*/ 217 w 226"/>
                  <a:gd name="T19" fmla="*/ 266 h 444"/>
                  <a:gd name="T20" fmla="*/ 226 w 226"/>
                  <a:gd name="T21" fmla="*/ 292 h 444"/>
                  <a:gd name="T22" fmla="*/ 209 w 226"/>
                  <a:gd name="T23" fmla="*/ 311 h 444"/>
                  <a:gd name="T24" fmla="*/ 159 w 226"/>
                  <a:gd name="T25" fmla="*/ 316 h 444"/>
                  <a:gd name="T26" fmla="*/ 98 w 226"/>
                  <a:gd name="T27" fmla="*/ 331 h 444"/>
                  <a:gd name="T28" fmla="*/ 72 w 226"/>
                  <a:gd name="T29" fmla="*/ 344 h 444"/>
                  <a:gd name="T30" fmla="*/ 61 w 226"/>
                  <a:gd name="T31" fmla="*/ 383 h 444"/>
                  <a:gd name="T32" fmla="*/ 72 w 226"/>
                  <a:gd name="T33" fmla="*/ 400 h 444"/>
                  <a:gd name="T34" fmla="*/ 65 w 226"/>
                  <a:gd name="T35" fmla="*/ 426 h 444"/>
                  <a:gd name="T36" fmla="*/ 31 w 226"/>
                  <a:gd name="T37" fmla="*/ 444 h 444"/>
                  <a:gd name="T38" fmla="*/ 26 w 226"/>
                  <a:gd name="T39" fmla="*/ 431 h 444"/>
                  <a:gd name="T40" fmla="*/ 9 w 226"/>
                  <a:gd name="T41" fmla="*/ 409 h 444"/>
                  <a:gd name="T42" fmla="*/ 6 w 226"/>
                  <a:gd name="T43" fmla="*/ 377 h 444"/>
                  <a:gd name="T44" fmla="*/ 20 w 226"/>
                  <a:gd name="T45" fmla="*/ 361 h 444"/>
                  <a:gd name="T46" fmla="*/ 48 w 226"/>
                  <a:gd name="T47" fmla="*/ 337 h 444"/>
                  <a:gd name="T48" fmla="*/ 87 w 226"/>
                  <a:gd name="T49" fmla="*/ 303 h 444"/>
                  <a:gd name="T50" fmla="*/ 144 w 226"/>
                  <a:gd name="T51" fmla="*/ 292 h 444"/>
                  <a:gd name="T52" fmla="*/ 182 w 226"/>
                  <a:gd name="T53" fmla="*/ 278 h 444"/>
                  <a:gd name="T54" fmla="*/ 172 w 226"/>
                  <a:gd name="T55" fmla="*/ 250 h 444"/>
                  <a:gd name="T56" fmla="*/ 133 w 226"/>
                  <a:gd name="T57" fmla="*/ 205 h 444"/>
                  <a:gd name="T58" fmla="*/ 70 w 226"/>
                  <a:gd name="T59" fmla="*/ 161 h 444"/>
                  <a:gd name="T60" fmla="*/ 28 w 226"/>
                  <a:gd name="T61" fmla="*/ 109 h 444"/>
                  <a:gd name="T62" fmla="*/ 20 w 226"/>
                  <a:gd name="T63" fmla="*/ 8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" h="444">
                    <a:moveTo>
                      <a:pt x="20" y="81"/>
                    </a:moveTo>
                    <a:lnTo>
                      <a:pt x="0" y="43"/>
                    </a:lnTo>
                    <a:lnTo>
                      <a:pt x="6" y="9"/>
                    </a:lnTo>
                    <a:lnTo>
                      <a:pt x="28" y="0"/>
                    </a:lnTo>
                    <a:lnTo>
                      <a:pt x="50" y="6"/>
                    </a:lnTo>
                    <a:lnTo>
                      <a:pt x="87" y="33"/>
                    </a:lnTo>
                    <a:lnTo>
                      <a:pt x="117" y="81"/>
                    </a:lnTo>
                    <a:lnTo>
                      <a:pt x="161" y="165"/>
                    </a:lnTo>
                    <a:lnTo>
                      <a:pt x="195" y="216"/>
                    </a:lnTo>
                    <a:lnTo>
                      <a:pt x="217" y="266"/>
                    </a:lnTo>
                    <a:lnTo>
                      <a:pt x="226" y="292"/>
                    </a:lnTo>
                    <a:lnTo>
                      <a:pt x="209" y="311"/>
                    </a:lnTo>
                    <a:lnTo>
                      <a:pt x="159" y="316"/>
                    </a:lnTo>
                    <a:lnTo>
                      <a:pt x="98" y="331"/>
                    </a:lnTo>
                    <a:lnTo>
                      <a:pt x="72" y="344"/>
                    </a:lnTo>
                    <a:lnTo>
                      <a:pt x="61" y="383"/>
                    </a:lnTo>
                    <a:lnTo>
                      <a:pt x="72" y="400"/>
                    </a:lnTo>
                    <a:lnTo>
                      <a:pt x="65" y="426"/>
                    </a:lnTo>
                    <a:lnTo>
                      <a:pt x="31" y="444"/>
                    </a:lnTo>
                    <a:lnTo>
                      <a:pt x="26" y="431"/>
                    </a:lnTo>
                    <a:lnTo>
                      <a:pt x="9" y="409"/>
                    </a:lnTo>
                    <a:lnTo>
                      <a:pt x="6" y="377"/>
                    </a:lnTo>
                    <a:lnTo>
                      <a:pt x="20" y="361"/>
                    </a:lnTo>
                    <a:lnTo>
                      <a:pt x="48" y="337"/>
                    </a:lnTo>
                    <a:lnTo>
                      <a:pt x="87" y="303"/>
                    </a:lnTo>
                    <a:lnTo>
                      <a:pt x="144" y="292"/>
                    </a:lnTo>
                    <a:lnTo>
                      <a:pt x="182" y="278"/>
                    </a:lnTo>
                    <a:lnTo>
                      <a:pt x="172" y="250"/>
                    </a:lnTo>
                    <a:lnTo>
                      <a:pt x="133" y="205"/>
                    </a:lnTo>
                    <a:lnTo>
                      <a:pt x="70" y="161"/>
                    </a:lnTo>
                    <a:lnTo>
                      <a:pt x="28" y="109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>
            <a:extLst>
              <a:ext uri="{FF2B5EF4-FFF2-40B4-BE49-F238E27FC236}">
                <a16:creationId xmlns:a16="http://schemas.microsoft.com/office/drawing/2014/main" id="{E52C9648-D979-3DFE-6EBF-047EE53816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Interrupted Stays</a:t>
            </a:r>
          </a:p>
        </p:txBody>
      </p:sp>
      <p:sp>
        <p:nvSpPr>
          <p:cNvPr id="294915" name="Rectangle 3">
            <a:extLst>
              <a:ext uri="{FF2B5EF4-FFF2-40B4-BE49-F238E27FC236}">
                <a16:creationId xmlns:a16="http://schemas.microsoft.com/office/drawing/2014/main" id="{5B5D1B1D-A708-5467-0DEA-E1A4CBE1AC9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800" dirty="0"/>
              <a:t>Admitted upon discharge to inpatient acute care hospital, IRF or SNF/Swing Bed and returns to same LTCH within a fixed period of time </a:t>
            </a:r>
          </a:p>
          <a:p>
            <a:pPr lvl="1"/>
            <a:r>
              <a:rPr lang="en-US" altLang="en-US" sz="2400" dirty="0"/>
              <a:t>Becomes one discharge and one payment</a:t>
            </a:r>
          </a:p>
        </p:txBody>
      </p:sp>
      <p:grpSp>
        <p:nvGrpSpPr>
          <p:cNvPr id="294917" name="Group 5">
            <a:extLst>
              <a:ext uri="{FF2B5EF4-FFF2-40B4-BE49-F238E27FC236}">
                <a16:creationId xmlns:a16="http://schemas.microsoft.com/office/drawing/2014/main" id="{CBB312B4-7448-BCD8-0DB8-D1337B5FA5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29400" y="5838825"/>
            <a:ext cx="2057400" cy="669925"/>
            <a:chOff x="1121" y="1463"/>
            <a:chExt cx="3562" cy="1484"/>
          </a:xfrm>
        </p:grpSpPr>
        <p:grpSp>
          <p:nvGrpSpPr>
            <p:cNvPr id="294918" name="Group 6">
              <a:extLst>
                <a:ext uri="{FF2B5EF4-FFF2-40B4-BE49-F238E27FC236}">
                  <a16:creationId xmlns:a16="http://schemas.microsoft.com/office/drawing/2014/main" id="{B9D9CF77-824B-8D3D-5FE4-7BDE31F595F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21" y="1463"/>
              <a:ext cx="2774" cy="1484"/>
              <a:chOff x="1121" y="1463"/>
              <a:chExt cx="2774" cy="1484"/>
            </a:xfrm>
          </p:grpSpPr>
          <p:grpSp>
            <p:nvGrpSpPr>
              <p:cNvPr id="294919" name="Group 7">
                <a:extLst>
                  <a:ext uri="{FF2B5EF4-FFF2-40B4-BE49-F238E27FC236}">
                    <a16:creationId xmlns:a16="http://schemas.microsoft.com/office/drawing/2014/main" id="{CBA07535-55C3-4F16-B4A1-81648B2B960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21" y="1493"/>
                <a:ext cx="717" cy="1421"/>
                <a:chOff x="1104" y="1470"/>
                <a:chExt cx="717" cy="1421"/>
              </a:xfrm>
            </p:grpSpPr>
            <p:sp>
              <p:nvSpPr>
                <p:cNvPr id="294920" name="Freeform 8">
                  <a:extLst>
                    <a:ext uri="{FF2B5EF4-FFF2-40B4-BE49-F238E27FC236}">
                      <a16:creationId xmlns:a16="http://schemas.microsoft.com/office/drawing/2014/main" id="{BD91F56E-0126-18E1-B850-6818D024002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32" y="1470"/>
                  <a:ext cx="295" cy="315"/>
                </a:xfrm>
                <a:custGeom>
                  <a:avLst/>
                  <a:gdLst>
                    <a:gd name="T0" fmla="*/ 99 w 295"/>
                    <a:gd name="T1" fmla="*/ 150 h 315"/>
                    <a:gd name="T2" fmla="*/ 93 w 295"/>
                    <a:gd name="T3" fmla="*/ 105 h 315"/>
                    <a:gd name="T4" fmla="*/ 93 w 295"/>
                    <a:gd name="T5" fmla="*/ 61 h 315"/>
                    <a:gd name="T6" fmla="*/ 106 w 295"/>
                    <a:gd name="T7" fmla="*/ 25 h 315"/>
                    <a:gd name="T8" fmla="*/ 134 w 295"/>
                    <a:gd name="T9" fmla="*/ 9 h 315"/>
                    <a:gd name="T10" fmla="*/ 173 w 295"/>
                    <a:gd name="T11" fmla="*/ 0 h 315"/>
                    <a:gd name="T12" fmla="*/ 221 w 295"/>
                    <a:gd name="T13" fmla="*/ 16 h 315"/>
                    <a:gd name="T14" fmla="*/ 256 w 295"/>
                    <a:gd name="T15" fmla="*/ 64 h 315"/>
                    <a:gd name="T16" fmla="*/ 284 w 295"/>
                    <a:gd name="T17" fmla="*/ 137 h 315"/>
                    <a:gd name="T18" fmla="*/ 294 w 295"/>
                    <a:gd name="T19" fmla="*/ 192 h 315"/>
                    <a:gd name="T20" fmla="*/ 295 w 295"/>
                    <a:gd name="T21" fmla="*/ 261 h 315"/>
                    <a:gd name="T22" fmla="*/ 279 w 295"/>
                    <a:gd name="T23" fmla="*/ 298 h 315"/>
                    <a:gd name="T24" fmla="*/ 255 w 295"/>
                    <a:gd name="T25" fmla="*/ 315 h 315"/>
                    <a:gd name="T26" fmla="*/ 206 w 295"/>
                    <a:gd name="T27" fmla="*/ 315 h 315"/>
                    <a:gd name="T28" fmla="*/ 171 w 295"/>
                    <a:gd name="T29" fmla="*/ 292 h 315"/>
                    <a:gd name="T30" fmla="*/ 138 w 295"/>
                    <a:gd name="T31" fmla="*/ 244 h 315"/>
                    <a:gd name="T32" fmla="*/ 112 w 295"/>
                    <a:gd name="T33" fmla="*/ 205 h 315"/>
                    <a:gd name="T34" fmla="*/ 10 w 295"/>
                    <a:gd name="T35" fmla="*/ 194 h 315"/>
                    <a:gd name="T36" fmla="*/ 0 w 295"/>
                    <a:gd name="T37" fmla="*/ 177 h 315"/>
                    <a:gd name="T38" fmla="*/ 4 w 295"/>
                    <a:gd name="T39" fmla="*/ 166 h 315"/>
                    <a:gd name="T40" fmla="*/ 104 w 295"/>
                    <a:gd name="T41" fmla="*/ 164 h 315"/>
                    <a:gd name="T42" fmla="*/ 99 w 295"/>
                    <a:gd name="T43" fmla="*/ 15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5" h="315">
                      <a:moveTo>
                        <a:pt x="99" y="150"/>
                      </a:moveTo>
                      <a:lnTo>
                        <a:pt x="93" y="105"/>
                      </a:lnTo>
                      <a:lnTo>
                        <a:pt x="93" y="61"/>
                      </a:lnTo>
                      <a:lnTo>
                        <a:pt x="106" y="25"/>
                      </a:lnTo>
                      <a:lnTo>
                        <a:pt x="134" y="9"/>
                      </a:lnTo>
                      <a:lnTo>
                        <a:pt x="173" y="0"/>
                      </a:lnTo>
                      <a:lnTo>
                        <a:pt x="221" y="16"/>
                      </a:lnTo>
                      <a:lnTo>
                        <a:pt x="256" y="64"/>
                      </a:lnTo>
                      <a:lnTo>
                        <a:pt x="284" y="137"/>
                      </a:lnTo>
                      <a:lnTo>
                        <a:pt x="294" y="192"/>
                      </a:lnTo>
                      <a:lnTo>
                        <a:pt x="295" y="261"/>
                      </a:lnTo>
                      <a:lnTo>
                        <a:pt x="279" y="298"/>
                      </a:lnTo>
                      <a:lnTo>
                        <a:pt x="255" y="315"/>
                      </a:lnTo>
                      <a:lnTo>
                        <a:pt x="206" y="315"/>
                      </a:lnTo>
                      <a:lnTo>
                        <a:pt x="171" y="292"/>
                      </a:lnTo>
                      <a:lnTo>
                        <a:pt x="138" y="244"/>
                      </a:lnTo>
                      <a:lnTo>
                        <a:pt x="112" y="205"/>
                      </a:lnTo>
                      <a:lnTo>
                        <a:pt x="10" y="194"/>
                      </a:lnTo>
                      <a:lnTo>
                        <a:pt x="0" y="177"/>
                      </a:lnTo>
                      <a:lnTo>
                        <a:pt x="4" y="166"/>
                      </a:lnTo>
                      <a:lnTo>
                        <a:pt x="104" y="164"/>
                      </a:lnTo>
                      <a:lnTo>
                        <a:pt x="99" y="1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21" name="Freeform 9">
                  <a:extLst>
                    <a:ext uri="{FF2B5EF4-FFF2-40B4-BE49-F238E27FC236}">
                      <a16:creationId xmlns:a16="http://schemas.microsoft.com/office/drawing/2014/main" id="{BADAB36B-BE17-D4C1-76C6-B050217575D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4" y="1703"/>
                  <a:ext cx="578" cy="209"/>
                </a:xfrm>
                <a:custGeom>
                  <a:avLst/>
                  <a:gdLst>
                    <a:gd name="T0" fmla="*/ 576 w 578"/>
                    <a:gd name="T1" fmla="*/ 176 h 209"/>
                    <a:gd name="T2" fmla="*/ 500 w 578"/>
                    <a:gd name="T3" fmla="*/ 150 h 209"/>
                    <a:gd name="T4" fmla="*/ 471 w 578"/>
                    <a:gd name="T5" fmla="*/ 143 h 209"/>
                    <a:gd name="T6" fmla="*/ 383 w 578"/>
                    <a:gd name="T7" fmla="*/ 121 h 209"/>
                    <a:gd name="T8" fmla="*/ 209 w 578"/>
                    <a:gd name="T9" fmla="*/ 71 h 209"/>
                    <a:gd name="T10" fmla="*/ 94 w 578"/>
                    <a:gd name="T11" fmla="*/ 37 h 209"/>
                    <a:gd name="T12" fmla="*/ 17 w 578"/>
                    <a:gd name="T13" fmla="*/ 0 h 209"/>
                    <a:gd name="T14" fmla="*/ 0 w 578"/>
                    <a:gd name="T15" fmla="*/ 10 h 209"/>
                    <a:gd name="T16" fmla="*/ 11 w 578"/>
                    <a:gd name="T17" fmla="*/ 26 h 209"/>
                    <a:gd name="T18" fmla="*/ 67 w 578"/>
                    <a:gd name="T19" fmla="*/ 54 h 209"/>
                    <a:gd name="T20" fmla="*/ 104 w 578"/>
                    <a:gd name="T21" fmla="*/ 61 h 209"/>
                    <a:gd name="T22" fmla="*/ 89 w 578"/>
                    <a:gd name="T23" fmla="*/ 78 h 209"/>
                    <a:gd name="T24" fmla="*/ 94 w 578"/>
                    <a:gd name="T25" fmla="*/ 104 h 209"/>
                    <a:gd name="T26" fmla="*/ 139 w 578"/>
                    <a:gd name="T27" fmla="*/ 134 h 209"/>
                    <a:gd name="T28" fmla="*/ 187 w 578"/>
                    <a:gd name="T29" fmla="*/ 145 h 209"/>
                    <a:gd name="T30" fmla="*/ 215 w 578"/>
                    <a:gd name="T31" fmla="*/ 126 h 209"/>
                    <a:gd name="T32" fmla="*/ 226 w 578"/>
                    <a:gd name="T33" fmla="*/ 100 h 209"/>
                    <a:gd name="T34" fmla="*/ 289 w 578"/>
                    <a:gd name="T35" fmla="*/ 111 h 209"/>
                    <a:gd name="T36" fmla="*/ 350 w 578"/>
                    <a:gd name="T37" fmla="*/ 137 h 209"/>
                    <a:gd name="T38" fmla="*/ 422 w 578"/>
                    <a:gd name="T39" fmla="*/ 161 h 209"/>
                    <a:gd name="T40" fmla="*/ 476 w 578"/>
                    <a:gd name="T41" fmla="*/ 187 h 209"/>
                    <a:gd name="T42" fmla="*/ 532 w 578"/>
                    <a:gd name="T43" fmla="*/ 206 h 209"/>
                    <a:gd name="T44" fmla="*/ 561 w 578"/>
                    <a:gd name="T45" fmla="*/ 209 h 209"/>
                    <a:gd name="T46" fmla="*/ 578 w 578"/>
                    <a:gd name="T47" fmla="*/ 195 h 209"/>
                    <a:gd name="T48" fmla="*/ 576 w 578"/>
                    <a:gd name="T49" fmla="*/ 176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78" h="209">
                      <a:moveTo>
                        <a:pt x="576" y="176"/>
                      </a:moveTo>
                      <a:lnTo>
                        <a:pt x="500" y="150"/>
                      </a:lnTo>
                      <a:lnTo>
                        <a:pt x="471" y="143"/>
                      </a:lnTo>
                      <a:lnTo>
                        <a:pt x="383" y="121"/>
                      </a:lnTo>
                      <a:lnTo>
                        <a:pt x="209" y="71"/>
                      </a:lnTo>
                      <a:lnTo>
                        <a:pt x="94" y="37"/>
                      </a:lnTo>
                      <a:lnTo>
                        <a:pt x="17" y="0"/>
                      </a:lnTo>
                      <a:lnTo>
                        <a:pt x="0" y="10"/>
                      </a:lnTo>
                      <a:lnTo>
                        <a:pt x="11" y="26"/>
                      </a:lnTo>
                      <a:lnTo>
                        <a:pt x="67" y="54"/>
                      </a:lnTo>
                      <a:lnTo>
                        <a:pt x="104" y="61"/>
                      </a:lnTo>
                      <a:lnTo>
                        <a:pt x="89" y="78"/>
                      </a:lnTo>
                      <a:lnTo>
                        <a:pt x="94" y="104"/>
                      </a:lnTo>
                      <a:lnTo>
                        <a:pt x="139" y="134"/>
                      </a:lnTo>
                      <a:lnTo>
                        <a:pt x="187" y="145"/>
                      </a:lnTo>
                      <a:lnTo>
                        <a:pt x="215" y="126"/>
                      </a:lnTo>
                      <a:lnTo>
                        <a:pt x="226" y="100"/>
                      </a:lnTo>
                      <a:lnTo>
                        <a:pt x="289" y="111"/>
                      </a:lnTo>
                      <a:lnTo>
                        <a:pt x="350" y="137"/>
                      </a:lnTo>
                      <a:lnTo>
                        <a:pt x="422" y="161"/>
                      </a:lnTo>
                      <a:lnTo>
                        <a:pt x="476" y="187"/>
                      </a:lnTo>
                      <a:lnTo>
                        <a:pt x="532" y="206"/>
                      </a:lnTo>
                      <a:lnTo>
                        <a:pt x="561" y="209"/>
                      </a:lnTo>
                      <a:lnTo>
                        <a:pt x="578" y="195"/>
                      </a:lnTo>
                      <a:lnTo>
                        <a:pt x="576" y="1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22" name="Freeform 10">
                  <a:extLst>
                    <a:ext uri="{FF2B5EF4-FFF2-40B4-BE49-F238E27FC236}">
                      <a16:creationId xmlns:a16="http://schemas.microsoft.com/office/drawing/2014/main" id="{EF07CBEA-D1D6-858B-03A1-F3BC11237B6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630" y="1808"/>
                  <a:ext cx="191" cy="606"/>
                </a:xfrm>
                <a:custGeom>
                  <a:avLst/>
                  <a:gdLst>
                    <a:gd name="T0" fmla="*/ 28 w 191"/>
                    <a:gd name="T1" fmla="*/ 30 h 606"/>
                    <a:gd name="T2" fmla="*/ 41 w 191"/>
                    <a:gd name="T3" fmla="*/ 7 h 606"/>
                    <a:gd name="T4" fmla="*/ 75 w 191"/>
                    <a:gd name="T5" fmla="*/ 0 h 606"/>
                    <a:gd name="T6" fmla="*/ 117 w 191"/>
                    <a:gd name="T7" fmla="*/ 22 h 606"/>
                    <a:gd name="T8" fmla="*/ 156 w 191"/>
                    <a:gd name="T9" fmla="*/ 94 h 606"/>
                    <a:gd name="T10" fmla="*/ 173 w 191"/>
                    <a:gd name="T11" fmla="*/ 150 h 606"/>
                    <a:gd name="T12" fmla="*/ 186 w 191"/>
                    <a:gd name="T13" fmla="*/ 217 h 606"/>
                    <a:gd name="T14" fmla="*/ 191 w 191"/>
                    <a:gd name="T15" fmla="*/ 308 h 606"/>
                    <a:gd name="T16" fmla="*/ 190 w 191"/>
                    <a:gd name="T17" fmla="*/ 389 h 606"/>
                    <a:gd name="T18" fmla="*/ 186 w 191"/>
                    <a:gd name="T19" fmla="*/ 485 h 606"/>
                    <a:gd name="T20" fmla="*/ 180 w 191"/>
                    <a:gd name="T21" fmla="*/ 558 h 606"/>
                    <a:gd name="T22" fmla="*/ 164 w 191"/>
                    <a:gd name="T23" fmla="*/ 589 h 606"/>
                    <a:gd name="T24" fmla="*/ 136 w 191"/>
                    <a:gd name="T25" fmla="*/ 600 h 606"/>
                    <a:gd name="T26" fmla="*/ 102 w 191"/>
                    <a:gd name="T27" fmla="*/ 606 h 606"/>
                    <a:gd name="T28" fmla="*/ 58 w 191"/>
                    <a:gd name="T29" fmla="*/ 595 h 606"/>
                    <a:gd name="T30" fmla="*/ 25 w 191"/>
                    <a:gd name="T31" fmla="*/ 580 h 606"/>
                    <a:gd name="T32" fmla="*/ 8 w 191"/>
                    <a:gd name="T33" fmla="*/ 547 h 606"/>
                    <a:gd name="T34" fmla="*/ 0 w 191"/>
                    <a:gd name="T35" fmla="*/ 485 h 606"/>
                    <a:gd name="T36" fmla="*/ 2 w 191"/>
                    <a:gd name="T37" fmla="*/ 411 h 606"/>
                    <a:gd name="T38" fmla="*/ 19 w 191"/>
                    <a:gd name="T39" fmla="*/ 361 h 606"/>
                    <a:gd name="T40" fmla="*/ 25 w 191"/>
                    <a:gd name="T41" fmla="*/ 283 h 606"/>
                    <a:gd name="T42" fmla="*/ 23 w 191"/>
                    <a:gd name="T43" fmla="*/ 245 h 606"/>
                    <a:gd name="T44" fmla="*/ 13 w 191"/>
                    <a:gd name="T45" fmla="*/ 200 h 606"/>
                    <a:gd name="T46" fmla="*/ 6 w 191"/>
                    <a:gd name="T47" fmla="*/ 156 h 606"/>
                    <a:gd name="T48" fmla="*/ 2 w 191"/>
                    <a:gd name="T49" fmla="*/ 102 h 606"/>
                    <a:gd name="T50" fmla="*/ 2 w 191"/>
                    <a:gd name="T51" fmla="*/ 63 h 606"/>
                    <a:gd name="T52" fmla="*/ 17 w 191"/>
                    <a:gd name="T53" fmla="*/ 41 h 606"/>
                    <a:gd name="T54" fmla="*/ 28 w 191"/>
                    <a:gd name="T55" fmla="*/ 30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1" h="606">
                      <a:moveTo>
                        <a:pt x="28" y="30"/>
                      </a:moveTo>
                      <a:lnTo>
                        <a:pt x="41" y="7"/>
                      </a:lnTo>
                      <a:lnTo>
                        <a:pt x="75" y="0"/>
                      </a:lnTo>
                      <a:lnTo>
                        <a:pt x="117" y="22"/>
                      </a:lnTo>
                      <a:lnTo>
                        <a:pt x="156" y="94"/>
                      </a:lnTo>
                      <a:lnTo>
                        <a:pt x="173" y="150"/>
                      </a:lnTo>
                      <a:lnTo>
                        <a:pt x="186" y="217"/>
                      </a:lnTo>
                      <a:lnTo>
                        <a:pt x="191" y="308"/>
                      </a:lnTo>
                      <a:lnTo>
                        <a:pt x="190" y="389"/>
                      </a:lnTo>
                      <a:lnTo>
                        <a:pt x="186" y="485"/>
                      </a:lnTo>
                      <a:lnTo>
                        <a:pt x="180" y="558"/>
                      </a:lnTo>
                      <a:lnTo>
                        <a:pt x="164" y="589"/>
                      </a:lnTo>
                      <a:lnTo>
                        <a:pt x="136" y="600"/>
                      </a:lnTo>
                      <a:lnTo>
                        <a:pt x="102" y="606"/>
                      </a:lnTo>
                      <a:lnTo>
                        <a:pt x="58" y="595"/>
                      </a:lnTo>
                      <a:lnTo>
                        <a:pt x="25" y="580"/>
                      </a:lnTo>
                      <a:lnTo>
                        <a:pt x="8" y="547"/>
                      </a:lnTo>
                      <a:lnTo>
                        <a:pt x="0" y="485"/>
                      </a:lnTo>
                      <a:lnTo>
                        <a:pt x="2" y="411"/>
                      </a:lnTo>
                      <a:lnTo>
                        <a:pt x="19" y="361"/>
                      </a:lnTo>
                      <a:lnTo>
                        <a:pt x="25" y="283"/>
                      </a:lnTo>
                      <a:lnTo>
                        <a:pt x="23" y="245"/>
                      </a:lnTo>
                      <a:lnTo>
                        <a:pt x="13" y="200"/>
                      </a:lnTo>
                      <a:lnTo>
                        <a:pt x="6" y="156"/>
                      </a:lnTo>
                      <a:lnTo>
                        <a:pt x="2" y="102"/>
                      </a:lnTo>
                      <a:lnTo>
                        <a:pt x="2" y="63"/>
                      </a:lnTo>
                      <a:lnTo>
                        <a:pt x="17" y="41"/>
                      </a:lnTo>
                      <a:lnTo>
                        <a:pt x="28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23" name="Freeform 11">
                  <a:extLst>
                    <a:ext uri="{FF2B5EF4-FFF2-40B4-BE49-F238E27FC236}">
                      <a16:creationId xmlns:a16="http://schemas.microsoft.com/office/drawing/2014/main" id="{582D906F-138A-94EF-77D9-A9FA00D9B64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71" y="2313"/>
                  <a:ext cx="244" cy="578"/>
                </a:xfrm>
                <a:custGeom>
                  <a:avLst/>
                  <a:gdLst>
                    <a:gd name="T0" fmla="*/ 153 w 244"/>
                    <a:gd name="T1" fmla="*/ 0 h 578"/>
                    <a:gd name="T2" fmla="*/ 198 w 244"/>
                    <a:gd name="T3" fmla="*/ 11 h 578"/>
                    <a:gd name="T4" fmla="*/ 205 w 244"/>
                    <a:gd name="T5" fmla="*/ 46 h 578"/>
                    <a:gd name="T6" fmla="*/ 209 w 244"/>
                    <a:gd name="T7" fmla="*/ 111 h 578"/>
                    <a:gd name="T8" fmla="*/ 198 w 244"/>
                    <a:gd name="T9" fmla="*/ 189 h 578"/>
                    <a:gd name="T10" fmla="*/ 189 w 244"/>
                    <a:gd name="T11" fmla="*/ 274 h 578"/>
                    <a:gd name="T12" fmla="*/ 181 w 244"/>
                    <a:gd name="T13" fmla="*/ 369 h 578"/>
                    <a:gd name="T14" fmla="*/ 187 w 244"/>
                    <a:gd name="T15" fmla="*/ 417 h 578"/>
                    <a:gd name="T16" fmla="*/ 200 w 244"/>
                    <a:gd name="T17" fmla="*/ 463 h 578"/>
                    <a:gd name="T18" fmla="*/ 231 w 244"/>
                    <a:gd name="T19" fmla="*/ 506 h 578"/>
                    <a:gd name="T20" fmla="*/ 244 w 244"/>
                    <a:gd name="T21" fmla="*/ 524 h 578"/>
                    <a:gd name="T22" fmla="*/ 238 w 244"/>
                    <a:gd name="T23" fmla="*/ 541 h 578"/>
                    <a:gd name="T24" fmla="*/ 203 w 244"/>
                    <a:gd name="T25" fmla="*/ 541 h 578"/>
                    <a:gd name="T26" fmla="*/ 150 w 244"/>
                    <a:gd name="T27" fmla="*/ 550 h 578"/>
                    <a:gd name="T28" fmla="*/ 78 w 244"/>
                    <a:gd name="T29" fmla="*/ 569 h 578"/>
                    <a:gd name="T30" fmla="*/ 33 w 244"/>
                    <a:gd name="T31" fmla="*/ 578 h 578"/>
                    <a:gd name="T32" fmla="*/ 6 w 244"/>
                    <a:gd name="T33" fmla="*/ 558 h 578"/>
                    <a:gd name="T34" fmla="*/ 0 w 244"/>
                    <a:gd name="T35" fmla="*/ 528 h 578"/>
                    <a:gd name="T36" fmla="*/ 33 w 244"/>
                    <a:gd name="T37" fmla="*/ 519 h 578"/>
                    <a:gd name="T38" fmla="*/ 92 w 244"/>
                    <a:gd name="T39" fmla="*/ 517 h 578"/>
                    <a:gd name="T40" fmla="*/ 159 w 244"/>
                    <a:gd name="T41" fmla="*/ 517 h 578"/>
                    <a:gd name="T42" fmla="*/ 209 w 244"/>
                    <a:gd name="T43" fmla="*/ 519 h 578"/>
                    <a:gd name="T44" fmla="*/ 205 w 244"/>
                    <a:gd name="T45" fmla="*/ 511 h 578"/>
                    <a:gd name="T46" fmla="*/ 183 w 244"/>
                    <a:gd name="T47" fmla="*/ 489 h 578"/>
                    <a:gd name="T48" fmla="*/ 165 w 244"/>
                    <a:gd name="T49" fmla="*/ 450 h 578"/>
                    <a:gd name="T50" fmla="*/ 150 w 244"/>
                    <a:gd name="T51" fmla="*/ 400 h 578"/>
                    <a:gd name="T52" fmla="*/ 150 w 244"/>
                    <a:gd name="T53" fmla="*/ 367 h 578"/>
                    <a:gd name="T54" fmla="*/ 159 w 244"/>
                    <a:gd name="T55" fmla="*/ 267 h 578"/>
                    <a:gd name="T56" fmla="*/ 159 w 244"/>
                    <a:gd name="T57" fmla="*/ 195 h 578"/>
                    <a:gd name="T58" fmla="*/ 153 w 244"/>
                    <a:gd name="T59" fmla="*/ 117 h 578"/>
                    <a:gd name="T60" fmla="*/ 142 w 244"/>
                    <a:gd name="T61" fmla="*/ 80 h 578"/>
                    <a:gd name="T62" fmla="*/ 133 w 244"/>
                    <a:gd name="T63" fmla="*/ 33 h 578"/>
                    <a:gd name="T64" fmla="*/ 148 w 244"/>
                    <a:gd name="T65" fmla="*/ 11 h 578"/>
                    <a:gd name="T66" fmla="*/ 153 w 244"/>
                    <a:gd name="T67" fmla="*/ 0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78">
                      <a:moveTo>
                        <a:pt x="153" y="0"/>
                      </a:moveTo>
                      <a:lnTo>
                        <a:pt x="198" y="11"/>
                      </a:lnTo>
                      <a:lnTo>
                        <a:pt x="205" y="46"/>
                      </a:lnTo>
                      <a:lnTo>
                        <a:pt x="209" y="111"/>
                      </a:lnTo>
                      <a:lnTo>
                        <a:pt x="198" y="189"/>
                      </a:lnTo>
                      <a:lnTo>
                        <a:pt x="189" y="274"/>
                      </a:lnTo>
                      <a:lnTo>
                        <a:pt x="181" y="369"/>
                      </a:lnTo>
                      <a:lnTo>
                        <a:pt x="187" y="417"/>
                      </a:lnTo>
                      <a:lnTo>
                        <a:pt x="200" y="463"/>
                      </a:lnTo>
                      <a:lnTo>
                        <a:pt x="231" y="506"/>
                      </a:lnTo>
                      <a:lnTo>
                        <a:pt x="244" y="524"/>
                      </a:lnTo>
                      <a:lnTo>
                        <a:pt x="238" y="541"/>
                      </a:lnTo>
                      <a:lnTo>
                        <a:pt x="203" y="541"/>
                      </a:lnTo>
                      <a:lnTo>
                        <a:pt x="150" y="550"/>
                      </a:lnTo>
                      <a:lnTo>
                        <a:pt x="78" y="569"/>
                      </a:lnTo>
                      <a:lnTo>
                        <a:pt x="33" y="578"/>
                      </a:lnTo>
                      <a:lnTo>
                        <a:pt x="6" y="558"/>
                      </a:lnTo>
                      <a:lnTo>
                        <a:pt x="0" y="528"/>
                      </a:lnTo>
                      <a:lnTo>
                        <a:pt x="33" y="519"/>
                      </a:lnTo>
                      <a:lnTo>
                        <a:pt x="92" y="517"/>
                      </a:lnTo>
                      <a:lnTo>
                        <a:pt x="159" y="517"/>
                      </a:lnTo>
                      <a:lnTo>
                        <a:pt x="209" y="519"/>
                      </a:lnTo>
                      <a:lnTo>
                        <a:pt x="205" y="511"/>
                      </a:lnTo>
                      <a:lnTo>
                        <a:pt x="183" y="489"/>
                      </a:lnTo>
                      <a:lnTo>
                        <a:pt x="165" y="450"/>
                      </a:lnTo>
                      <a:lnTo>
                        <a:pt x="150" y="400"/>
                      </a:lnTo>
                      <a:lnTo>
                        <a:pt x="150" y="367"/>
                      </a:lnTo>
                      <a:lnTo>
                        <a:pt x="159" y="267"/>
                      </a:lnTo>
                      <a:lnTo>
                        <a:pt x="159" y="195"/>
                      </a:lnTo>
                      <a:lnTo>
                        <a:pt x="153" y="117"/>
                      </a:lnTo>
                      <a:lnTo>
                        <a:pt x="142" y="80"/>
                      </a:lnTo>
                      <a:lnTo>
                        <a:pt x="133" y="33"/>
                      </a:lnTo>
                      <a:lnTo>
                        <a:pt x="148" y="11"/>
                      </a:ln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24" name="Freeform 12">
                  <a:extLst>
                    <a:ext uri="{FF2B5EF4-FFF2-40B4-BE49-F238E27FC236}">
                      <a16:creationId xmlns:a16="http://schemas.microsoft.com/office/drawing/2014/main" id="{9818D5A3-0857-AFC0-2B5D-36AA5BBD2DC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73" y="2239"/>
                  <a:ext cx="244" cy="566"/>
                </a:xfrm>
                <a:custGeom>
                  <a:avLst/>
                  <a:gdLst>
                    <a:gd name="T0" fmla="*/ 190 w 244"/>
                    <a:gd name="T1" fmla="*/ 0 h 566"/>
                    <a:gd name="T2" fmla="*/ 233 w 244"/>
                    <a:gd name="T3" fmla="*/ 13 h 566"/>
                    <a:gd name="T4" fmla="*/ 238 w 244"/>
                    <a:gd name="T5" fmla="*/ 48 h 566"/>
                    <a:gd name="T6" fmla="*/ 238 w 244"/>
                    <a:gd name="T7" fmla="*/ 115 h 566"/>
                    <a:gd name="T8" fmla="*/ 222 w 244"/>
                    <a:gd name="T9" fmla="*/ 191 h 566"/>
                    <a:gd name="T10" fmla="*/ 205 w 244"/>
                    <a:gd name="T11" fmla="*/ 276 h 566"/>
                    <a:gd name="T12" fmla="*/ 192 w 244"/>
                    <a:gd name="T13" fmla="*/ 368 h 566"/>
                    <a:gd name="T14" fmla="*/ 194 w 244"/>
                    <a:gd name="T15" fmla="*/ 416 h 566"/>
                    <a:gd name="T16" fmla="*/ 203 w 244"/>
                    <a:gd name="T17" fmla="*/ 464 h 566"/>
                    <a:gd name="T18" fmla="*/ 233 w 244"/>
                    <a:gd name="T19" fmla="*/ 509 h 566"/>
                    <a:gd name="T20" fmla="*/ 244 w 244"/>
                    <a:gd name="T21" fmla="*/ 527 h 566"/>
                    <a:gd name="T22" fmla="*/ 237 w 244"/>
                    <a:gd name="T23" fmla="*/ 544 h 566"/>
                    <a:gd name="T24" fmla="*/ 201 w 244"/>
                    <a:gd name="T25" fmla="*/ 542 h 566"/>
                    <a:gd name="T26" fmla="*/ 148 w 244"/>
                    <a:gd name="T27" fmla="*/ 548 h 566"/>
                    <a:gd name="T28" fmla="*/ 76 w 244"/>
                    <a:gd name="T29" fmla="*/ 560 h 566"/>
                    <a:gd name="T30" fmla="*/ 30 w 244"/>
                    <a:gd name="T31" fmla="*/ 566 h 566"/>
                    <a:gd name="T32" fmla="*/ 4 w 244"/>
                    <a:gd name="T33" fmla="*/ 544 h 566"/>
                    <a:gd name="T34" fmla="*/ 0 w 244"/>
                    <a:gd name="T35" fmla="*/ 514 h 566"/>
                    <a:gd name="T36" fmla="*/ 33 w 244"/>
                    <a:gd name="T37" fmla="*/ 507 h 566"/>
                    <a:gd name="T38" fmla="*/ 92 w 244"/>
                    <a:gd name="T39" fmla="*/ 511 h 566"/>
                    <a:gd name="T40" fmla="*/ 159 w 244"/>
                    <a:gd name="T41" fmla="*/ 514 h 566"/>
                    <a:gd name="T42" fmla="*/ 209 w 244"/>
                    <a:gd name="T43" fmla="*/ 520 h 566"/>
                    <a:gd name="T44" fmla="*/ 207 w 244"/>
                    <a:gd name="T45" fmla="*/ 512 h 566"/>
                    <a:gd name="T46" fmla="*/ 185 w 244"/>
                    <a:gd name="T47" fmla="*/ 488 h 566"/>
                    <a:gd name="T48" fmla="*/ 170 w 244"/>
                    <a:gd name="T49" fmla="*/ 448 h 566"/>
                    <a:gd name="T50" fmla="*/ 159 w 244"/>
                    <a:gd name="T51" fmla="*/ 398 h 566"/>
                    <a:gd name="T52" fmla="*/ 161 w 244"/>
                    <a:gd name="T53" fmla="*/ 364 h 566"/>
                    <a:gd name="T54" fmla="*/ 177 w 244"/>
                    <a:gd name="T55" fmla="*/ 265 h 566"/>
                    <a:gd name="T56" fmla="*/ 183 w 244"/>
                    <a:gd name="T57" fmla="*/ 194 h 566"/>
                    <a:gd name="T58" fmla="*/ 181 w 244"/>
                    <a:gd name="T59" fmla="*/ 115 h 566"/>
                    <a:gd name="T60" fmla="*/ 174 w 244"/>
                    <a:gd name="T61" fmla="*/ 78 h 566"/>
                    <a:gd name="T62" fmla="*/ 168 w 244"/>
                    <a:gd name="T63" fmla="*/ 31 h 566"/>
                    <a:gd name="T64" fmla="*/ 183 w 244"/>
                    <a:gd name="T65" fmla="*/ 9 h 566"/>
                    <a:gd name="T66" fmla="*/ 190 w 244"/>
                    <a:gd name="T67" fmla="*/ 0 h 5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66">
                      <a:moveTo>
                        <a:pt x="190" y="0"/>
                      </a:moveTo>
                      <a:lnTo>
                        <a:pt x="233" y="13"/>
                      </a:lnTo>
                      <a:lnTo>
                        <a:pt x="238" y="48"/>
                      </a:lnTo>
                      <a:lnTo>
                        <a:pt x="238" y="115"/>
                      </a:lnTo>
                      <a:lnTo>
                        <a:pt x="222" y="191"/>
                      </a:lnTo>
                      <a:lnTo>
                        <a:pt x="205" y="276"/>
                      </a:lnTo>
                      <a:lnTo>
                        <a:pt x="192" y="368"/>
                      </a:lnTo>
                      <a:lnTo>
                        <a:pt x="194" y="416"/>
                      </a:lnTo>
                      <a:lnTo>
                        <a:pt x="203" y="464"/>
                      </a:lnTo>
                      <a:lnTo>
                        <a:pt x="233" y="509"/>
                      </a:lnTo>
                      <a:lnTo>
                        <a:pt x="244" y="527"/>
                      </a:lnTo>
                      <a:lnTo>
                        <a:pt x="237" y="544"/>
                      </a:lnTo>
                      <a:lnTo>
                        <a:pt x="201" y="542"/>
                      </a:lnTo>
                      <a:lnTo>
                        <a:pt x="148" y="548"/>
                      </a:lnTo>
                      <a:lnTo>
                        <a:pt x="76" y="560"/>
                      </a:lnTo>
                      <a:lnTo>
                        <a:pt x="30" y="566"/>
                      </a:lnTo>
                      <a:lnTo>
                        <a:pt x="4" y="544"/>
                      </a:lnTo>
                      <a:lnTo>
                        <a:pt x="0" y="514"/>
                      </a:lnTo>
                      <a:lnTo>
                        <a:pt x="33" y="507"/>
                      </a:lnTo>
                      <a:lnTo>
                        <a:pt x="92" y="511"/>
                      </a:lnTo>
                      <a:lnTo>
                        <a:pt x="159" y="514"/>
                      </a:lnTo>
                      <a:lnTo>
                        <a:pt x="209" y="520"/>
                      </a:lnTo>
                      <a:lnTo>
                        <a:pt x="207" y="512"/>
                      </a:lnTo>
                      <a:lnTo>
                        <a:pt x="185" y="488"/>
                      </a:lnTo>
                      <a:lnTo>
                        <a:pt x="170" y="448"/>
                      </a:lnTo>
                      <a:lnTo>
                        <a:pt x="159" y="398"/>
                      </a:lnTo>
                      <a:lnTo>
                        <a:pt x="161" y="364"/>
                      </a:lnTo>
                      <a:lnTo>
                        <a:pt x="177" y="265"/>
                      </a:lnTo>
                      <a:lnTo>
                        <a:pt x="183" y="194"/>
                      </a:lnTo>
                      <a:lnTo>
                        <a:pt x="181" y="115"/>
                      </a:lnTo>
                      <a:lnTo>
                        <a:pt x="174" y="78"/>
                      </a:lnTo>
                      <a:lnTo>
                        <a:pt x="168" y="31"/>
                      </a:lnTo>
                      <a:lnTo>
                        <a:pt x="183" y="9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4925" name="Group 13">
                <a:extLst>
                  <a:ext uri="{FF2B5EF4-FFF2-40B4-BE49-F238E27FC236}">
                    <a16:creationId xmlns:a16="http://schemas.microsoft.com/office/drawing/2014/main" id="{D4BA0B01-4F50-A4D1-1723-1D3D0397C52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90" y="1636"/>
                <a:ext cx="505" cy="1294"/>
                <a:chOff x="3373" y="1613"/>
                <a:chExt cx="505" cy="1294"/>
              </a:xfrm>
            </p:grpSpPr>
            <p:sp>
              <p:nvSpPr>
                <p:cNvPr id="294926" name="Freeform 14">
                  <a:extLst>
                    <a:ext uri="{FF2B5EF4-FFF2-40B4-BE49-F238E27FC236}">
                      <a16:creationId xmlns:a16="http://schemas.microsoft.com/office/drawing/2014/main" id="{55B4C020-E33A-4A1A-CEEF-00CBCC0ED39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04" y="1931"/>
                  <a:ext cx="208" cy="522"/>
                </a:xfrm>
                <a:custGeom>
                  <a:avLst/>
                  <a:gdLst>
                    <a:gd name="T0" fmla="*/ 56 w 208"/>
                    <a:gd name="T1" fmla="*/ 22 h 522"/>
                    <a:gd name="T2" fmla="*/ 78 w 208"/>
                    <a:gd name="T3" fmla="*/ 6 h 522"/>
                    <a:gd name="T4" fmla="*/ 106 w 208"/>
                    <a:gd name="T5" fmla="*/ 0 h 522"/>
                    <a:gd name="T6" fmla="*/ 128 w 208"/>
                    <a:gd name="T7" fmla="*/ 4 h 522"/>
                    <a:gd name="T8" fmla="*/ 147 w 208"/>
                    <a:gd name="T9" fmla="*/ 28 h 522"/>
                    <a:gd name="T10" fmla="*/ 162 w 208"/>
                    <a:gd name="T11" fmla="*/ 78 h 522"/>
                    <a:gd name="T12" fmla="*/ 175 w 208"/>
                    <a:gd name="T13" fmla="*/ 144 h 522"/>
                    <a:gd name="T14" fmla="*/ 189 w 208"/>
                    <a:gd name="T15" fmla="*/ 209 h 522"/>
                    <a:gd name="T16" fmla="*/ 201 w 208"/>
                    <a:gd name="T17" fmla="*/ 265 h 522"/>
                    <a:gd name="T18" fmla="*/ 201 w 208"/>
                    <a:gd name="T19" fmla="*/ 328 h 522"/>
                    <a:gd name="T20" fmla="*/ 208 w 208"/>
                    <a:gd name="T21" fmla="*/ 405 h 522"/>
                    <a:gd name="T22" fmla="*/ 201 w 208"/>
                    <a:gd name="T23" fmla="*/ 450 h 522"/>
                    <a:gd name="T24" fmla="*/ 191 w 208"/>
                    <a:gd name="T25" fmla="*/ 489 h 522"/>
                    <a:gd name="T26" fmla="*/ 158 w 208"/>
                    <a:gd name="T27" fmla="*/ 511 h 522"/>
                    <a:gd name="T28" fmla="*/ 97 w 208"/>
                    <a:gd name="T29" fmla="*/ 522 h 522"/>
                    <a:gd name="T30" fmla="*/ 52 w 208"/>
                    <a:gd name="T31" fmla="*/ 509 h 522"/>
                    <a:gd name="T32" fmla="*/ 11 w 208"/>
                    <a:gd name="T33" fmla="*/ 478 h 522"/>
                    <a:gd name="T34" fmla="*/ 0 w 208"/>
                    <a:gd name="T35" fmla="*/ 428 h 522"/>
                    <a:gd name="T36" fmla="*/ 0 w 208"/>
                    <a:gd name="T37" fmla="*/ 376 h 522"/>
                    <a:gd name="T38" fmla="*/ 13 w 208"/>
                    <a:gd name="T39" fmla="*/ 281 h 522"/>
                    <a:gd name="T40" fmla="*/ 13 w 208"/>
                    <a:gd name="T41" fmla="*/ 205 h 522"/>
                    <a:gd name="T42" fmla="*/ 17 w 208"/>
                    <a:gd name="T43" fmla="*/ 133 h 522"/>
                    <a:gd name="T44" fmla="*/ 33 w 208"/>
                    <a:gd name="T45" fmla="*/ 87 h 522"/>
                    <a:gd name="T46" fmla="*/ 52 w 208"/>
                    <a:gd name="T47" fmla="*/ 56 h 522"/>
                    <a:gd name="T48" fmla="*/ 56 w 208"/>
                    <a:gd name="T49" fmla="*/ 22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08" h="522">
                      <a:moveTo>
                        <a:pt x="56" y="22"/>
                      </a:moveTo>
                      <a:lnTo>
                        <a:pt x="78" y="6"/>
                      </a:lnTo>
                      <a:lnTo>
                        <a:pt x="106" y="0"/>
                      </a:lnTo>
                      <a:lnTo>
                        <a:pt x="128" y="4"/>
                      </a:lnTo>
                      <a:lnTo>
                        <a:pt x="147" y="28"/>
                      </a:lnTo>
                      <a:lnTo>
                        <a:pt x="162" y="78"/>
                      </a:lnTo>
                      <a:lnTo>
                        <a:pt x="175" y="144"/>
                      </a:lnTo>
                      <a:lnTo>
                        <a:pt x="189" y="209"/>
                      </a:lnTo>
                      <a:lnTo>
                        <a:pt x="201" y="265"/>
                      </a:lnTo>
                      <a:lnTo>
                        <a:pt x="201" y="328"/>
                      </a:lnTo>
                      <a:lnTo>
                        <a:pt x="208" y="405"/>
                      </a:lnTo>
                      <a:lnTo>
                        <a:pt x="201" y="450"/>
                      </a:lnTo>
                      <a:lnTo>
                        <a:pt x="191" y="489"/>
                      </a:lnTo>
                      <a:lnTo>
                        <a:pt x="158" y="511"/>
                      </a:lnTo>
                      <a:lnTo>
                        <a:pt x="97" y="522"/>
                      </a:lnTo>
                      <a:lnTo>
                        <a:pt x="52" y="509"/>
                      </a:lnTo>
                      <a:lnTo>
                        <a:pt x="11" y="478"/>
                      </a:lnTo>
                      <a:lnTo>
                        <a:pt x="0" y="428"/>
                      </a:lnTo>
                      <a:lnTo>
                        <a:pt x="0" y="376"/>
                      </a:lnTo>
                      <a:lnTo>
                        <a:pt x="13" y="281"/>
                      </a:lnTo>
                      <a:lnTo>
                        <a:pt x="13" y="205"/>
                      </a:lnTo>
                      <a:lnTo>
                        <a:pt x="17" y="133"/>
                      </a:lnTo>
                      <a:lnTo>
                        <a:pt x="33" y="87"/>
                      </a:lnTo>
                      <a:lnTo>
                        <a:pt x="52" y="56"/>
                      </a:lnTo>
                      <a:lnTo>
                        <a:pt x="5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27" name="Freeform 15">
                  <a:extLst>
                    <a:ext uri="{FF2B5EF4-FFF2-40B4-BE49-F238E27FC236}">
                      <a16:creationId xmlns:a16="http://schemas.microsoft.com/office/drawing/2014/main" id="{96C4F97F-907C-4773-E090-194A7526240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628" y="2357"/>
                  <a:ext cx="250" cy="517"/>
                </a:xfrm>
                <a:custGeom>
                  <a:avLst/>
                  <a:gdLst>
                    <a:gd name="T0" fmla="*/ 0 w 250"/>
                    <a:gd name="T1" fmla="*/ 45 h 517"/>
                    <a:gd name="T2" fmla="*/ 2 w 250"/>
                    <a:gd name="T3" fmla="*/ 6 h 517"/>
                    <a:gd name="T4" fmla="*/ 22 w 250"/>
                    <a:gd name="T5" fmla="*/ 0 h 517"/>
                    <a:gd name="T6" fmla="*/ 61 w 250"/>
                    <a:gd name="T7" fmla="*/ 2 h 517"/>
                    <a:gd name="T8" fmla="*/ 72 w 250"/>
                    <a:gd name="T9" fmla="*/ 36 h 517"/>
                    <a:gd name="T10" fmla="*/ 105 w 250"/>
                    <a:gd name="T11" fmla="*/ 106 h 517"/>
                    <a:gd name="T12" fmla="*/ 122 w 250"/>
                    <a:gd name="T13" fmla="*/ 162 h 517"/>
                    <a:gd name="T14" fmla="*/ 133 w 250"/>
                    <a:gd name="T15" fmla="*/ 228 h 517"/>
                    <a:gd name="T16" fmla="*/ 130 w 250"/>
                    <a:gd name="T17" fmla="*/ 267 h 517"/>
                    <a:gd name="T18" fmla="*/ 107 w 250"/>
                    <a:gd name="T19" fmla="*/ 328 h 517"/>
                    <a:gd name="T20" fmla="*/ 85 w 250"/>
                    <a:gd name="T21" fmla="*/ 386 h 517"/>
                    <a:gd name="T22" fmla="*/ 78 w 250"/>
                    <a:gd name="T23" fmla="*/ 434 h 517"/>
                    <a:gd name="T24" fmla="*/ 78 w 250"/>
                    <a:gd name="T25" fmla="*/ 453 h 517"/>
                    <a:gd name="T26" fmla="*/ 102 w 250"/>
                    <a:gd name="T27" fmla="*/ 456 h 517"/>
                    <a:gd name="T28" fmla="*/ 133 w 250"/>
                    <a:gd name="T29" fmla="*/ 445 h 517"/>
                    <a:gd name="T30" fmla="*/ 217 w 250"/>
                    <a:gd name="T31" fmla="*/ 453 h 517"/>
                    <a:gd name="T32" fmla="*/ 250 w 250"/>
                    <a:gd name="T33" fmla="*/ 473 h 517"/>
                    <a:gd name="T34" fmla="*/ 244 w 250"/>
                    <a:gd name="T35" fmla="*/ 486 h 517"/>
                    <a:gd name="T36" fmla="*/ 200 w 250"/>
                    <a:gd name="T37" fmla="*/ 512 h 517"/>
                    <a:gd name="T38" fmla="*/ 174 w 250"/>
                    <a:gd name="T39" fmla="*/ 517 h 517"/>
                    <a:gd name="T40" fmla="*/ 150 w 250"/>
                    <a:gd name="T41" fmla="*/ 495 h 517"/>
                    <a:gd name="T42" fmla="*/ 94 w 250"/>
                    <a:gd name="T43" fmla="*/ 484 h 517"/>
                    <a:gd name="T44" fmla="*/ 46 w 250"/>
                    <a:gd name="T45" fmla="*/ 484 h 517"/>
                    <a:gd name="T46" fmla="*/ 30 w 250"/>
                    <a:gd name="T47" fmla="*/ 479 h 517"/>
                    <a:gd name="T48" fmla="*/ 28 w 250"/>
                    <a:gd name="T49" fmla="*/ 462 h 517"/>
                    <a:gd name="T50" fmla="*/ 57 w 250"/>
                    <a:gd name="T51" fmla="*/ 375 h 517"/>
                    <a:gd name="T52" fmla="*/ 85 w 250"/>
                    <a:gd name="T53" fmla="*/ 308 h 517"/>
                    <a:gd name="T54" fmla="*/ 96 w 250"/>
                    <a:gd name="T55" fmla="*/ 264 h 517"/>
                    <a:gd name="T56" fmla="*/ 96 w 250"/>
                    <a:gd name="T57" fmla="*/ 202 h 517"/>
                    <a:gd name="T58" fmla="*/ 74 w 250"/>
                    <a:gd name="T59" fmla="*/ 147 h 517"/>
                    <a:gd name="T60" fmla="*/ 28 w 250"/>
                    <a:gd name="T61" fmla="*/ 89 h 517"/>
                    <a:gd name="T62" fmla="*/ 7 w 250"/>
                    <a:gd name="T63" fmla="*/ 62 h 517"/>
                    <a:gd name="T64" fmla="*/ 0 w 250"/>
                    <a:gd name="T65" fmla="*/ 45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50" h="517">
                      <a:moveTo>
                        <a:pt x="0" y="45"/>
                      </a:moveTo>
                      <a:lnTo>
                        <a:pt x="2" y="6"/>
                      </a:lnTo>
                      <a:lnTo>
                        <a:pt x="22" y="0"/>
                      </a:lnTo>
                      <a:lnTo>
                        <a:pt x="61" y="2"/>
                      </a:lnTo>
                      <a:lnTo>
                        <a:pt x="72" y="36"/>
                      </a:lnTo>
                      <a:lnTo>
                        <a:pt x="105" y="106"/>
                      </a:lnTo>
                      <a:lnTo>
                        <a:pt x="122" y="162"/>
                      </a:lnTo>
                      <a:lnTo>
                        <a:pt x="133" y="228"/>
                      </a:lnTo>
                      <a:lnTo>
                        <a:pt x="130" y="267"/>
                      </a:lnTo>
                      <a:lnTo>
                        <a:pt x="107" y="328"/>
                      </a:lnTo>
                      <a:lnTo>
                        <a:pt x="85" y="386"/>
                      </a:lnTo>
                      <a:lnTo>
                        <a:pt x="78" y="434"/>
                      </a:lnTo>
                      <a:lnTo>
                        <a:pt x="78" y="453"/>
                      </a:lnTo>
                      <a:lnTo>
                        <a:pt x="102" y="456"/>
                      </a:lnTo>
                      <a:lnTo>
                        <a:pt x="133" y="445"/>
                      </a:lnTo>
                      <a:lnTo>
                        <a:pt x="217" y="453"/>
                      </a:lnTo>
                      <a:lnTo>
                        <a:pt x="250" y="473"/>
                      </a:lnTo>
                      <a:lnTo>
                        <a:pt x="244" y="486"/>
                      </a:lnTo>
                      <a:lnTo>
                        <a:pt x="200" y="512"/>
                      </a:lnTo>
                      <a:lnTo>
                        <a:pt x="174" y="517"/>
                      </a:lnTo>
                      <a:lnTo>
                        <a:pt x="150" y="495"/>
                      </a:lnTo>
                      <a:lnTo>
                        <a:pt x="94" y="484"/>
                      </a:lnTo>
                      <a:lnTo>
                        <a:pt x="46" y="484"/>
                      </a:lnTo>
                      <a:lnTo>
                        <a:pt x="30" y="479"/>
                      </a:lnTo>
                      <a:lnTo>
                        <a:pt x="28" y="462"/>
                      </a:lnTo>
                      <a:lnTo>
                        <a:pt x="57" y="375"/>
                      </a:lnTo>
                      <a:lnTo>
                        <a:pt x="85" y="308"/>
                      </a:lnTo>
                      <a:lnTo>
                        <a:pt x="96" y="264"/>
                      </a:lnTo>
                      <a:lnTo>
                        <a:pt x="96" y="202"/>
                      </a:lnTo>
                      <a:lnTo>
                        <a:pt x="74" y="147"/>
                      </a:lnTo>
                      <a:lnTo>
                        <a:pt x="28" y="89"/>
                      </a:lnTo>
                      <a:lnTo>
                        <a:pt x="7" y="62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28" name="Freeform 16">
                  <a:extLst>
                    <a:ext uri="{FF2B5EF4-FFF2-40B4-BE49-F238E27FC236}">
                      <a16:creationId xmlns:a16="http://schemas.microsoft.com/office/drawing/2014/main" id="{96A0BBF4-4A0A-A19E-A7EC-EC0574DD77F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3" y="2364"/>
                  <a:ext cx="222" cy="543"/>
                </a:xfrm>
                <a:custGeom>
                  <a:avLst/>
                  <a:gdLst>
                    <a:gd name="T0" fmla="*/ 131 w 222"/>
                    <a:gd name="T1" fmla="*/ 88 h 543"/>
                    <a:gd name="T2" fmla="*/ 144 w 222"/>
                    <a:gd name="T3" fmla="*/ 43 h 543"/>
                    <a:gd name="T4" fmla="*/ 172 w 222"/>
                    <a:gd name="T5" fmla="*/ 0 h 543"/>
                    <a:gd name="T6" fmla="*/ 198 w 222"/>
                    <a:gd name="T7" fmla="*/ 0 h 543"/>
                    <a:gd name="T8" fmla="*/ 222 w 222"/>
                    <a:gd name="T9" fmla="*/ 23 h 543"/>
                    <a:gd name="T10" fmla="*/ 220 w 222"/>
                    <a:gd name="T11" fmla="*/ 50 h 543"/>
                    <a:gd name="T12" fmla="*/ 187 w 222"/>
                    <a:gd name="T13" fmla="*/ 89 h 543"/>
                    <a:gd name="T14" fmla="*/ 154 w 222"/>
                    <a:gd name="T15" fmla="*/ 160 h 543"/>
                    <a:gd name="T16" fmla="*/ 139 w 222"/>
                    <a:gd name="T17" fmla="*/ 223 h 543"/>
                    <a:gd name="T18" fmla="*/ 137 w 222"/>
                    <a:gd name="T19" fmla="*/ 295 h 543"/>
                    <a:gd name="T20" fmla="*/ 154 w 222"/>
                    <a:gd name="T21" fmla="*/ 377 h 543"/>
                    <a:gd name="T22" fmla="*/ 170 w 222"/>
                    <a:gd name="T23" fmla="*/ 423 h 543"/>
                    <a:gd name="T24" fmla="*/ 187 w 222"/>
                    <a:gd name="T25" fmla="*/ 460 h 543"/>
                    <a:gd name="T26" fmla="*/ 192 w 222"/>
                    <a:gd name="T27" fmla="*/ 479 h 543"/>
                    <a:gd name="T28" fmla="*/ 189 w 222"/>
                    <a:gd name="T29" fmla="*/ 505 h 543"/>
                    <a:gd name="T30" fmla="*/ 161 w 222"/>
                    <a:gd name="T31" fmla="*/ 506 h 543"/>
                    <a:gd name="T32" fmla="*/ 94 w 222"/>
                    <a:gd name="T33" fmla="*/ 521 h 543"/>
                    <a:gd name="T34" fmla="*/ 33 w 222"/>
                    <a:gd name="T35" fmla="*/ 543 h 543"/>
                    <a:gd name="T36" fmla="*/ 20 w 222"/>
                    <a:gd name="T37" fmla="*/ 534 h 543"/>
                    <a:gd name="T38" fmla="*/ 0 w 222"/>
                    <a:gd name="T39" fmla="*/ 510 h 543"/>
                    <a:gd name="T40" fmla="*/ 6 w 222"/>
                    <a:gd name="T41" fmla="*/ 495 h 543"/>
                    <a:gd name="T42" fmla="*/ 65 w 222"/>
                    <a:gd name="T43" fmla="*/ 488 h 543"/>
                    <a:gd name="T44" fmla="*/ 117 w 222"/>
                    <a:gd name="T45" fmla="*/ 488 h 543"/>
                    <a:gd name="T46" fmla="*/ 144 w 222"/>
                    <a:gd name="T47" fmla="*/ 488 h 543"/>
                    <a:gd name="T48" fmla="*/ 161 w 222"/>
                    <a:gd name="T49" fmla="*/ 473 h 543"/>
                    <a:gd name="T50" fmla="*/ 154 w 222"/>
                    <a:gd name="T51" fmla="*/ 440 h 543"/>
                    <a:gd name="T52" fmla="*/ 126 w 222"/>
                    <a:gd name="T53" fmla="*/ 373 h 543"/>
                    <a:gd name="T54" fmla="*/ 109 w 222"/>
                    <a:gd name="T55" fmla="*/ 310 h 543"/>
                    <a:gd name="T56" fmla="*/ 104 w 222"/>
                    <a:gd name="T57" fmla="*/ 245 h 543"/>
                    <a:gd name="T58" fmla="*/ 109 w 222"/>
                    <a:gd name="T59" fmla="*/ 184 h 543"/>
                    <a:gd name="T60" fmla="*/ 120 w 222"/>
                    <a:gd name="T61" fmla="*/ 132 h 543"/>
                    <a:gd name="T62" fmla="*/ 131 w 222"/>
                    <a:gd name="T63" fmla="*/ 88 h 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22" h="543">
                      <a:moveTo>
                        <a:pt x="131" y="88"/>
                      </a:moveTo>
                      <a:lnTo>
                        <a:pt x="144" y="43"/>
                      </a:lnTo>
                      <a:lnTo>
                        <a:pt x="172" y="0"/>
                      </a:lnTo>
                      <a:lnTo>
                        <a:pt x="198" y="0"/>
                      </a:lnTo>
                      <a:lnTo>
                        <a:pt x="222" y="23"/>
                      </a:lnTo>
                      <a:lnTo>
                        <a:pt x="220" y="50"/>
                      </a:lnTo>
                      <a:lnTo>
                        <a:pt x="187" y="89"/>
                      </a:lnTo>
                      <a:lnTo>
                        <a:pt x="154" y="160"/>
                      </a:lnTo>
                      <a:lnTo>
                        <a:pt x="139" y="223"/>
                      </a:lnTo>
                      <a:lnTo>
                        <a:pt x="137" y="295"/>
                      </a:lnTo>
                      <a:lnTo>
                        <a:pt x="154" y="377"/>
                      </a:lnTo>
                      <a:lnTo>
                        <a:pt x="170" y="423"/>
                      </a:lnTo>
                      <a:lnTo>
                        <a:pt x="187" y="460"/>
                      </a:lnTo>
                      <a:lnTo>
                        <a:pt x="192" y="479"/>
                      </a:lnTo>
                      <a:lnTo>
                        <a:pt x="189" y="505"/>
                      </a:lnTo>
                      <a:lnTo>
                        <a:pt x="161" y="506"/>
                      </a:lnTo>
                      <a:lnTo>
                        <a:pt x="94" y="521"/>
                      </a:lnTo>
                      <a:lnTo>
                        <a:pt x="33" y="543"/>
                      </a:lnTo>
                      <a:lnTo>
                        <a:pt x="20" y="534"/>
                      </a:lnTo>
                      <a:lnTo>
                        <a:pt x="0" y="510"/>
                      </a:lnTo>
                      <a:lnTo>
                        <a:pt x="6" y="495"/>
                      </a:lnTo>
                      <a:lnTo>
                        <a:pt x="65" y="488"/>
                      </a:lnTo>
                      <a:lnTo>
                        <a:pt x="117" y="488"/>
                      </a:lnTo>
                      <a:lnTo>
                        <a:pt x="144" y="488"/>
                      </a:lnTo>
                      <a:lnTo>
                        <a:pt x="161" y="473"/>
                      </a:lnTo>
                      <a:lnTo>
                        <a:pt x="154" y="440"/>
                      </a:lnTo>
                      <a:lnTo>
                        <a:pt x="126" y="373"/>
                      </a:lnTo>
                      <a:lnTo>
                        <a:pt x="109" y="310"/>
                      </a:lnTo>
                      <a:lnTo>
                        <a:pt x="104" y="245"/>
                      </a:lnTo>
                      <a:lnTo>
                        <a:pt x="109" y="184"/>
                      </a:lnTo>
                      <a:lnTo>
                        <a:pt x="120" y="132"/>
                      </a:lnTo>
                      <a:lnTo>
                        <a:pt x="131" y="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29" name="Freeform 17">
                  <a:extLst>
                    <a:ext uri="{FF2B5EF4-FFF2-40B4-BE49-F238E27FC236}">
                      <a16:creationId xmlns:a16="http://schemas.microsoft.com/office/drawing/2014/main" id="{A3D52E64-5DE7-4AC5-6E4D-F6BCC60991E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05" y="1942"/>
                  <a:ext cx="158" cy="437"/>
                </a:xfrm>
                <a:custGeom>
                  <a:avLst/>
                  <a:gdLst>
                    <a:gd name="T0" fmla="*/ 80 w 158"/>
                    <a:gd name="T1" fmla="*/ 11 h 437"/>
                    <a:gd name="T2" fmla="*/ 111 w 158"/>
                    <a:gd name="T3" fmla="*/ 0 h 437"/>
                    <a:gd name="T4" fmla="*/ 145 w 158"/>
                    <a:gd name="T5" fmla="*/ 3 h 437"/>
                    <a:gd name="T6" fmla="*/ 158 w 158"/>
                    <a:gd name="T7" fmla="*/ 22 h 437"/>
                    <a:gd name="T8" fmla="*/ 150 w 158"/>
                    <a:gd name="T9" fmla="*/ 72 h 437"/>
                    <a:gd name="T10" fmla="*/ 113 w 158"/>
                    <a:gd name="T11" fmla="*/ 88 h 437"/>
                    <a:gd name="T12" fmla="*/ 69 w 158"/>
                    <a:gd name="T13" fmla="*/ 120 h 437"/>
                    <a:gd name="T14" fmla="*/ 52 w 158"/>
                    <a:gd name="T15" fmla="*/ 164 h 437"/>
                    <a:gd name="T16" fmla="*/ 39 w 158"/>
                    <a:gd name="T17" fmla="*/ 205 h 437"/>
                    <a:gd name="T18" fmla="*/ 35 w 158"/>
                    <a:gd name="T19" fmla="*/ 266 h 437"/>
                    <a:gd name="T20" fmla="*/ 41 w 158"/>
                    <a:gd name="T21" fmla="*/ 325 h 437"/>
                    <a:gd name="T22" fmla="*/ 50 w 158"/>
                    <a:gd name="T23" fmla="*/ 349 h 437"/>
                    <a:gd name="T24" fmla="*/ 63 w 158"/>
                    <a:gd name="T25" fmla="*/ 366 h 437"/>
                    <a:gd name="T26" fmla="*/ 85 w 158"/>
                    <a:gd name="T27" fmla="*/ 372 h 437"/>
                    <a:gd name="T28" fmla="*/ 85 w 158"/>
                    <a:gd name="T29" fmla="*/ 399 h 437"/>
                    <a:gd name="T30" fmla="*/ 52 w 158"/>
                    <a:gd name="T31" fmla="*/ 425 h 437"/>
                    <a:gd name="T32" fmla="*/ 35 w 158"/>
                    <a:gd name="T33" fmla="*/ 437 h 437"/>
                    <a:gd name="T34" fmla="*/ 13 w 158"/>
                    <a:gd name="T35" fmla="*/ 420 h 437"/>
                    <a:gd name="T36" fmla="*/ 0 w 158"/>
                    <a:gd name="T37" fmla="*/ 372 h 437"/>
                    <a:gd name="T38" fmla="*/ 0 w 158"/>
                    <a:gd name="T39" fmla="*/ 311 h 437"/>
                    <a:gd name="T40" fmla="*/ 2 w 158"/>
                    <a:gd name="T41" fmla="*/ 233 h 437"/>
                    <a:gd name="T42" fmla="*/ 24 w 158"/>
                    <a:gd name="T43" fmla="*/ 153 h 437"/>
                    <a:gd name="T44" fmla="*/ 50 w 158"/>
                    <a:gd name="T45" fmla="*/ 87 h 437"/>
                    <a:gd name="T46" fmla="*/ 69 w 158"/>
                    <a:gd name="T47" fmla="*/ 37 h 437"/>
                    <a:gd name="T48" fmla="*/ 80 w 158"/>
                    <a:gd name="T49" fmla="*/ 11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8" h="437">
                      <a:moveTo>
                        <a:pt x="80" y="11"/>
                      </a:moveTo>
                      <a:lnTo>
                        <a:pt x="111" y="0"/>
                      </a:lnTo>
                      <a:lnTo>
                        <a:pt x="145" y="3"/>
                      </a:lnTo>
                      <a:lnTo>
                        <a:pt x="158" y="22"/>
                      </a:lnTo>
                      <a:lnTo>
                        <a:pt x="150" y="72"/>
                      </a:lnTo>
                      <a:lnTo>
                        <a:pt x="113" y="88"/>
                      </a:lnTo>
                      <a:lnTo>
                        <a:pt x="69" y="120"/>
                      </a:lnTo>
                      <a:lnTo>
                        <a:pt x="52" y="164"/>
                      </a:lnTo>
                      <a:lnTo>
                        <a:pt x="39" y="205"/>
                      </a:lnTo>
                      <a:lnTo>
                        <a:pt x="35" y="266"/>
                      </a:lnTo>
                      <a:lnTo>
                        <a:pt x="41" y="325"/>
                      </a:lnTo>
                      <a:lnTo>
                        <a:pt x="50" y="349"/>
                      </a:lnTo>
                      <a:lnTo>
                        <a:pt x="63" y="366"/>
                      </a:lnTo>
                      <a:lnTo>
                        <a:pt x="85" y="372"/>
                      </a:lnTo>
                      <a:lnTo>
                        <a:pt x="85" y="399"/>
                      </a:lnTo>
                      <a:lnTo>
                        <a:pt x="52" y="425"/>
                      </a:lnTo>
                      <a:lnTo>
                        <a:pt x="35" y="437"/>
                      </a:lnTo>
                      <a:lnTo>
                        <a:pt x="13" y="420"/>
                      </a:lnTo>
                      <a:lnTo>
                        <a:pt x="0" y="372"/>
                      </a:lnTo>
                      <a:lnTo>
                        <a:pt x="0" y="311"/>
                      </a:lnTo>
                      <a:lnTo>
                        <a:pt x="2" y="233"/>
                      </a:lnTo>
                      <a:lnTo>
                        <a:pt x="24" y="153"/>
                      </a:lnTo>
                      <a:lnTo>
                        <a:pt x="50" y="87"/>
                      </a:lnTo>
                      <a:lnTo>
                        <a:pt x="69" y="37"/>
                      </a:lnTo>
                      <a:lnTo>
                        <a:pt x="80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30" name="Freeform 18">
                  <a:extLst>
                    <a:ext uri="{FF2B5EF4-FFF2-40B4-BE49-F238E27FC236}">
                      <a16:creationId xmlns:a16="http://schemas.microsoft.com/office/drawing/2014/main" id="{7A1CCC1D-DFE2-AF25-80FC-71C0B7F13D7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91" y="1613"/>
                  <a:ext cx="271" cy="310"/>
                </a:xfrm>
                <a:custGeom>
                  <a:avLst/>
                  <a:gdLst>
                    <a:gd name="T0" fmla="*/ 142 w 271"/>
                    <a:gd name="T1" fmla="*/ 4 h 310"/>
                    <a:gd name="T2" fmla="*/ 168 w 271"/>
                    <a:gd name="T3" fmla="*/ 0 h 310"/>
                    <a:gd name="T4" fmla="*/ 204 w 271"/>
                    <a:gd name="T5" fmla="*/ 15 h 310"/>
                    <a:gd name="T6" fmla="*/ 245 w 271"/>
                    <a:gd name="T7" fmla="*/ 63 h 310"/>
                    <a:gd name="T8" fmla="*/ 271 w 271"/>
                    <a:gd name="T9" fmla="*/ 134 h 310"/>
                    <a:gd name="T10" fmla="*/ 267 w 271"/>
                    <a:gd name="T11" fmla="*/ 180 h 310"/>
                    <a:gd name="T12" fmla="*/ 259 w 271"/>
                    <a:gd name="T13" fmla="*/ 238 h 310"/>
                    <a:gd name="T14" fmla="*/ 241 w 271"/>
                    <a:gd name="T15" fmla="*/ 278 h 310"/>
                    <a:gd name="T16" fmla="*/ 202 w 271"/>
                    <a:gd name="T17" fmla="*/ 310 h 310"/>
                    <a:gd name="T18" fmla="*/ 161 w 271"/>
                    <a:gd name="T19" fmla="*/ 303 h 310"/>
                    <a:gd name="T20" fmla="*/ 116 w 271"/>
                    <a:gd name="T21" fmla="*/ 271 h 310"/>
                    <a:gd name="T22" fmla="*/ 96 w 271"/>
                    <a:gd name="T23" fmla="*/ 223 h 310"/>
                    <a:gd name="T24" fmla="*/ 79 w 271"/>
                    <a:gd name="T25" fmla="*/ 191 h 310"/>
                    <a:gd name="T26" fmla="*/ 31 w 271"/>
                    <a:gd name="T27" fmla="*/ 212 h 310"/>
                    <a:gd name="T28" fmla="*/ 9 w 271"/>
                    <a:gd name="T29" fmla="*/ 212 h 310"/>
                    <a:gd name="T30" fmla="*/ 0 w 271"/>
                    <a:gd name="T31" fmla="*/ 208 h 310"/>
                    <a:gd name="T32" fmla="*/ 7 w 271"/>
                    <a:gd name="T33" fmla="*/ 191 h 310"/>
                    <a:gd name="T34" fmla="*/ 53 w 271"/>
                    <a:gd name="T35" fmla="*/ 178 h 310"/>
                    <a:gd name="T36" fmla="*/ 76 w 271"/>
                    <a:gd name="T37" fmla="*/ 174 h 310"/>
                    <a:gd name="T38" fmla="*/ 74 w 271"/>
                    <a:gd name="T39" fmla="*/ 137 h 310"/>
                    <a:gd name="T40" fmla="*/ 85 w 271"/>
                    <a:gd name="T41" fmla="*/ 100 h 310"/>
                    <a:gd name="T42" fmla="*/ 96 w 271"/>
                    <a:gd name="T43" fmla="*/ 61 h 310"/>
                    <a:gd name="T44" fmla="*/ 118 w 271"/>
                    <a:gd name="T45" fmla="*/ 18 h 310"/>
                    <a:gd name="T46" fmla="*/ 142 w 271"/>
                    <a:gd name="T47" fmla="*/ 4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71" h="310">
                      <a:moveTo>
                        <a:pt x="142" y="4"/>
                      </a:moveTo>
                      <a:lnTo>
                        <a:pt x="168" y="0"/>
                      </a:lnTo>
                      <a:lnTo>
                        <a:pt x="204" y="15"/>
                      </a:lnTo>
                      <a:lnTo>
                        <a:pt x="245" y="63"/>
                      </a:lnTo>
                      <a:lnTo>
                        <a:pt x="271" y="134"/>
                      </a:lnTo>
                      <a:lnTo>
                        <a:pt x="267" y="180"/>
                      </a:lnTo>
                      <a:lnTo>
                        <a:pt x="259" y="238"/>
                      </a:lnTo>
                      <a:lnTo>
                        <a:pt x="241" y="278"/>
                      </a:lnTo>
                      <a:lnTo>
                        <a:pt x="202" y="310"/>
                      </a:lnTo>
                      <a:lnTo>
                        <a:pt x="161" y="303"/>
                      </a:lnTo>
                      <a:lnTo>
                        <a:pt x="116" y="271"/>
                      </a:lnTo>
                      <a:lnTo>
                        <a:pt x="96" y="223"/>
                      </a:lnTo>
                      <a:lnTo>
                        <a:pt x="79" y="191"/>
                      </a:lnTo>
                      <a:lnTo>
                        <a:pt x="31" y="212"/>
                      </a:lnTo>
                      <a:lnTo>
                        <a:pt x="9" y="212"/>
                      </a:lnTo>
                      <a:lnTo>
                        <a:pt x="0" y="208"/>
                      </a:lnTo>
                      <a:lnTo>
                        <a:pt x="7" y="191"/>
                      </a:lnTo>
                      <a:lnTo>
                        <a:pt x="53" y="178"/>
                      </a:lnTo>
                      <a:lnTo>
                        <a:pt x="76" y="174"/>
                      </a:lnTo>
                      <a:lnTo>
                        <a:pt x="74" y="137"/>
                      </a:lnTo>
                      <a:lnTo>
                        <a:pt x="85" y="100"/>
                      </a:lnTo>
                      <a:lnTo>
                        <a:pt x="96" y="61"/>
                      </a:lnTo>
                      <a:lnTo>
                        <a:pt x="118" y="18"/>
                      </a:lnTo>
                      <a:lnTo>
                        <a:pt x="14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4931" name="Group 19">
                <a:extLst>
                  <a:ext uri="{FF2B5EF4-FFF2-40B4-BE49-F238E27FC236}">
                    <a16:creationId xmlns:a16="http://schemas.microsoft.com/office/drawing/2014/main" id="{B194F4C7-D80C-C7F5-3767-74591EFD120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714" y="1531"/>
                <a:ext cx="423" cy="1416"/>
                <a:chOff x="2697" y="1508"/>
                <a:chExt cx="423" cy="1416"/>
              </a:xfrm>
            </p:grpSpPr>
            <p:sp>
              <p:nvSpPr>
                <p:cNvPr id="294932" name="Freeform 20">
                  <a:extLst>
                    <a:ext uri="{FF2B5EF4-FFF2-40B4-BE49-F238E27FC236}">
                      <a16:creationId xmlns:a16="http://schemas.microsoft.com/office/drawing/2014/main" id="{98A496C7-7709-8D8B-4336-6B028B47F5C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9" y="1852"/>
                  <a:ext cx="207" cy="606"/>
                </a:xfrm>
                <a:custGeom>
                  <a:avLst/>
                  <a:gdLst>
                    <a:gd name="T0" fmla="*/ 71 w 207"/>
                    <a:gd name="T1" fmla="*/ 52 h 606"/>
                    <a:gd name="T2" fmla="*/ 96 w 207"/>
                    <a:gd name="T3" fmla="*/ 13 h 606"/>
                    <a:gd name="T4" fmla="*/ 122 w 207"/>
                    <a:gd name="T5" fmla="*/ 0 h 606"/>
                    <a:gd name="T6" fmla="*/ 144 w 207"/>
                    <a:gd name="T7" fmla="*/ 7 h 606"/>
                    <a:gd name="T8" fmla="*/ 172 w 207"/>
                    <a:gd name="T9" fmla="*/ 41 h 606"/>
                    <a:gd name="T10" fmla="*/ 194 w 207"/>
                    <a:gd name="T11" fmla="*/ 94 h 606"/>
                    <a:gd name="T12" fmla="*/ 207 w 207"/>
                    <a:gd name="T13" fmla="*/ 163 h 606"/>
                    <a:gd name="T14" fmla="*/ 207 w 207"/>
                    <a:gd name="T15" fmla="*/ 261 h 606"/>
                    <a:gd name="T16" fmla="*/ 196 w 207"/>
                    <a:gd name="T17" fmla="*/ 374 h 606"/>
                    <a:gd name="T18" fmla="*/ 188 w 207"/>
                    <a:gd name="T19" fmla="*/ 489 h 606"/>
                    <a:gd name="T20" fmla="*/ 172 w 207"/>
                    <a:gd name="T21" fmla="*/ 545 h 606"/>
                    <a:gd name="T22" fmla="*/ 155 w 207"/>
                    <a:gd name="T23" fmla="*/ 574 h 606"/>
                    <a:gd name="T24" fmla="*/ 135 w 207"/>
                    <a:gd name="T25" fmla="*/ 595 h 606"/>
                    <a:gd name="T26" fmla="*/ 107 w 207"/>
                    <a:gd name="T27" fmla="*/ 606 h 606"/>
                    <a:gd name="T28" fmla="*/ 57 w 207"/>
                    <a:gd name="T29" fmla="*/ 606 h 606"/>
                    <a:gd name="T30" fmla="*/ 28 w 207"/>
                    <a:gd name="T31" fmla="*/ 595 h 606"/>
                    <a:gd name="T32" fmla="*/ 4 w 207"/>
                    <a:gd name="T33" fmla="*/ 545 h 606"/>
                    <a:gd name="T34" fmla="*/ 0 w 207"/>
                    <a:gd name="T35" fmla="*/ 474 h 606"/>
                    <a:gd name="T36" fmla="*/ 0 w 207"/>
                    <a:gd name="T37" fmla="*/ 385 h 606"/>
                    <a:gd name="T38" fmla="*/ 11 w 207"/>
                    <a:gd name="T39" fmla="*/ 267 h 606"/>
                    <a:gd name="T40" fmla="*/ 26 w 207"/>
                    <a:gd name="T41" fmla="*/ 172 h 606"/>
                    <a:gd name="T42" fmla="*/ 49 w 207"/>
                    <a:gd name="T43" fmla="*/ 89 h 606"/>
                    <a:gd name="T44" fmla="*/ 71 w 207"/>
                    <a:gd name="T45" fmla="*/ 52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06">
                      <a:moveTo>
                        <a:pt x="71" y="52"/>
                      </a:moveTo>
                      <a:lnTo>
                        <a:pt x="96" y="13"/>
                      </a:lnTo>
                      <a:lnTo>
                        <a:pt x="122" y="0"/>
                      </a:lnTo>
                      <a:lnTo>
                        <a:pt x="144" y="7"/>
                      </a:lnTo>
                      <a:lnTo>
                        <a:pt x="172" y="41"/>
                      </a:lnTo>
                      <a:lnTo>
                        <a:pt x="194" y="94"/>
                      </a:lnTo>
                      <a:lnTo>
                        <a:pt x="207" y="163"/>
                      </a:lnTo>
                      <a:lnTo>
                        <a:pt x="207" y="261"/>
                      </a:lnTo>
                      <a:lnTo>
                        <a:pt x="196" y="374"/>
                      </a:lnTo>
                      <a:lnTo>
                        <a:pt x="188" y="489"/>
                      </a:lnTo>
                      <a:lnTo>
                        <a:pt x="172" y="545"/>
                      </a:lnTo>
                      <a:lnTo>
                        <a:pt x="155" y="574"/>
                      </a:lnTo>
                      <a:lnTo>
                        <a:pt x="135" y="595"/>
                      </a:lnTo>
                      <a:lnTo>
                        <a:pt x="107" y="606"/>
                      </a:lnTo>
                      <a:lnTo>
                        <a:pt x="57" y="606"/>
                      </a:lnTo>
                      <a:lnTo>
                        <a:pt x="28" y="595"/>
                      </a:lnTo>
                      <a:lnTo>
                        <a:pt x="4" y="545"/>
                      </a:lnTo>
                      <a:lnTo>
                        <a:pt x="0" y="474"/>
                      </a:lnTo>
                      <a:lnTo>
                        <a:pt x="0" y="385"/>
                      </a:lnTo>
                      <a:lnTo>
                        <a:pt x="11" y="267"/>
                      </a:lnTo>
                      <a:lnTo>
                        <a:pt x="26" y="172"/>
                      </a:lnTo>
                      <a:lnTo>
                        <a:pt x="49" y="89"/>
                      </a:lnTo>
                      <a:lnTo>
                        <a:pt x="71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33" name="Freeform 21">
                  <a:extLst>
                    <a:ext uri="{FF2B5EF4-FFF2-40B4-BE49-F238E27FC236}">
                      <a16:creationId xmlns:a16="http://schemas.microsoft.com/office/drawing/2014/main" id="{B49009C4-CBBA-6E74-65DA-F941D811515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47" y="1858"/>
                  <a:ext cx="192" cy="532"/>
                </a:xfrm>
                <a:custGeom>
                  <a:avLst/>
                  <a:gdLst>
                    <a:gd name="T0" fmla="*/ 101 w 192"/>
                    <a:gd name="T1" fmla="*/ 43 h 532"/>
                    <a:gd name="T2" fmla="*/ 132 w 192"/>
                    <a:gd name="T3" fmla="*/ 0 h 532"/>
                    <a:gd name="T4" fmla="*/ 172 w 192"/>
                    <a:gd name="T5" fmla="*/ 0 h 532"/>
                    <a:gd name="T6" fmla="*/ 192 w 192"/>
                    <a:gd name="T7" fmla="*/ 33 h 532"/>
                    <a:gd name="T8" fmla="*/ 183 w 192"/>
                    <a:gd name="T9" fmla="*/ 69 h 532"/>
                    <a:gd name="T10" fmla="*/ 159 w 192"/>
                    <a:gd name="T11" fmla="*/ 76 h 532"/>
                    <a:gd name="T12" fmla="*/ 128 w 192"/>
                    <a:gd name="T13" fmla="*/ 94 h 532"/>
                    <a:gd name="T14" fmla="*/ 102 w 192"/>
                    <a:gd name="T15" fmla="*/ 124 h 532"/>
                    <a:gd name="T16" fmla="*/ 84 w 192"/>
                    <a:gd name="T17" fmla="*/ 157 h 532"/>
                    <a:gd name="T18" fmla="*/ 62 w 192"/>
                    <a:gd name="T19" fmla="*/ 217 h 532"/>
                    <a:gd name="T20" fmla="*/ 36 w 192"/>
                    <a:gd name="T21" fmla="*/ 293 h 532"/>
                    <a:gd name="T22" fmla="*/ 28 w 192"/>
                    <a:gd name="T23" fmla="*/ 374 h 532"/>
                    <a:gd name="T24" fmla="*/ 39 w 192"/>
                    <a:gd name="T25" fmla="*/ 428 h 532"/>
                    <a:gd name="T26" fmla="*/ 45 w 192"/>
                    <a:gd name="T27" fmla="*/ 467 h 532"/>
                    <a:gd name="T28" fmla="*/ 58 w 192"/>
                    <a:gd name="T29" fmla="*/ 495 h 532"/>
                    <a:gd name="T30" fmla="*/ 54 w 192"/>
                    <a:gd name="T31" fmla="*/ 523 h 532"/>
                    <a:gd name="T32" fmla="*/ 34 w 192"/>
                    <a:gd name="T33" fmla="*/ 532 h 532"/>
                    <a:gd name="T34" fmla="*/ 17 w 192"/>
                    <a:gd name="T35" fmla="*/ 510 h 532"/>
                    <a:gd name="T36" fmla="*/ 0 w 192"/>
                    <a:gd name="T37" fmla="*/ 478 h 532"/>
                    <a:gd name="T38" fmla="*/ 6 w 192"/>
                    <a:gd name="T39" fmla="*/ 452 h 532"/>
                    <a:gd name="T40" fmla="*/ 10 w 192"/>
                    <a:gd name="T41" fmla="*/ 369 h 532"/>
                    <a:gd name="T42" fmla="*/ 10 w 192"/>
                    <a:gd name="T43" fmla="*/ 308 h 532"/>
                    <a:gd name="T44" fmla="*/ 19 w 192"/>
                    <a:gd name="T45" fmla="*/ 245 h 532"/>
                    <a:gd name="T46" fmla="*/ 39 w 192"/>
                    <a:gd name="T47" fmla="*/ 159 h 532"/>
                    <a:gd name="T48" fmla="*/ 73 w 192"/>
                    <a:gd name="T49" fmla="*/ 93 h 532"/>
                    <a:gd name="T50" fmla="*/ 101 w 192"/>
                    <a:gd name="T51" fmla="*/ 43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92" h="532">
                      <a:moveTo>
                        <a:pt x="101" y="43"/>
                      </a:moveTo>
                      <a:lnTo>
                        <a:pt x="132" y="0"/>
                      </a:lnTo>
                      <a:lnTo>
                        <a:pt x="172" y="0"/>
                      </a:lnTo>
                      <a:lnTo>
                        <a:pt x="192" y="33"/>
                      </a:lnTo>
                      <a:lnTo>
                        <a:pt x="183" y="69"/>
                      </a:lnTo>
                      <a:lnTo>
                        <a:pt x="159" y="76"/>
                      </a:lnTo>
                      <a:lnTo>
                        <a:pt x="128" y="94"/>
                      </a:lnTo>
                      <a:lnTo>
                        <a:pt x="102" y="124"/>
                      </a:lnTo>
                      <a:lnTo>
                        <a:pt x="84" y="157"/>
                      </a:lnTo>
                      <a:lnTo>
                        <a:pt x="62" y="217"/>
                      </a:lnTo>
                      <a:lnTo>
                        <a:pt x="36" y="293"/>
                      </a:lnTo>
                      <a:lnTo>
                        <a:pt x="28" y="374"/>
                      </a:lnTo>
                      <a:lnTo>
                        <a:pt x="39" y="428"/>
                      </a:lnTo>
                      <a:lnTo>
                        <a:pt x="45" y="467"/>
                      </a:lnTo>
                      <a:lnTo>
                        <a:pt x="58" y="495"/>
                      </a:lnTo>
                      <a:lnTo>
                        <a:pt x="54" y="523"/>
                      </a:lnTo>
                      <a:lnTo>
                        <a:pt x="34" y="532"/>
                      </a:lnTo>
                      <a:lnTo>
                        <a:pt x="17" y="510"/>
                      </a:lnTo>
                      <a:lnTo>
                        <a:pt x="0" y="478"/>
                      </a:lnTo>
                      <a:lnTo>
                        <a:pt x="6" y="452"/>
                      </a:lnTo>
                      <a:lnTo>
                        <a:pt x="10" y="369"/>
                      </a:lnTo>
                      <a:lnTo>
                        <a:pt x="10" y="308"/>
                      </a:lnTo>
                      <a:lnTo>
                        <a:pt x="19" y="245"/>
                      </a:lnTo>
                      <a:lnTo>
                        <a:pt x="39" y="159"/>
                      </a:lnTo>
                      <a:lnTo>
                        <a:pt x="73" y="93"/>
                      </a:lnTo>
                      <a:lnTo>
                        <a:pt x="101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34" name="Freeform 22">
                  <a:extLst>
                    <a:ext uri="{FF2B5EF4-FFF2-40B4-BE49-F238E27FC236}">
                      <a16:creationId xmlns:a16="http://schemas.microsoft.com/office/drawing/2014/main" id="{572183F6-E73E-DBBC-9D36-6AA93DB7428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97" y="2329"/>
                  <a:ext cx="214" cy="547"/>
                </a:xfrm>
                <a:custGeom>
                  <a:avLst/>
                  <a:gdLst>
                    <a:gd name="T0" fmla="*/ 180 w 214"/>
                    <a:gd name="T1" fmla="*/ 0 h 547"/>
                    <a:gd name="T2" fmla="*/ 214 w 214"/>
                    <a:gd name="T3" fmla="*/ 28 h 547"/>
                    <a:gd name="T4" fmla="*/ 213 w 214"/>
                    <a:gd name="T5" fmla="*/ 75 h 547"/>
                    <a:gd name="T6" fmla="*/ 198 w 214"/>
                    <a:gd name="T7" fmla="*/ 117 h 547"/>
                    <a:gd name="T8" fmla="*/ 178 w 214"/>
                    <a:gd name="T9" fmla="*/ 197 h 547"/>
                    <a:gd name="T10" fmla="*/ 163 w 214"/>
                    <a:gd name="T11" fmla="*/ 279 h 547"/>
                    <a:gd name="T12" fmla="*/ 163 w 214"/>
                    <a:gd name="T13" fmla="*/ 342 h 547"/>
                    <a:gd name="T14" fmla="*/ 169 w 214"/>
                    <a:gd name="T15" fmla="*/ 425 h 547"/>
                    <a:gd name="T16" fmla="*/ 180 w 214"/>
                    <a:gd name="T17" fmla="*/ 473 h 547"/>
                    <a:gd name="T18" fmla="*/ 198 w 214"/>
                    <a:gd name="T19" fmla="*/ 496 h 547"/>
                    <a:gd name="T20" fmla="*/ 198 w 214"/>
                    <a:gd name="T21" fmla="*/ 525 h 547"/>
                    <a:gd name="T22" fmla="*/ 169 w 214"/>
                    <a:gd name="T23" fmla="*/ 531 h 547"/>
                    <a:gd name="T24" fmla="*/ 130 w 214"/>
                    <a:gd name="T25" fmla="*/ 542 h 547"/>
                    <a:gd name="T26" fmla="*/ 80 w 214"/>
                    <a:gd name="T27" fmla="*/ 547 h 547"/>
                    <a:gd name="T28" fmla="*/ 19 w 214"/>
                    <a:gd name="T29" fmla="*/ 547 h 547"/>
                    <a:gd name="T30" fmla="*/ 0 w 214"/>
                    <a:gd name="T31" fmla="*/ 531 h 547"/>
                    <a:gd name="T32" fmla="*/ 13 w 214"/>
                    <a:gd name="T33" fmla="*/ 512 h 547"/>
                    <a:gd name="T34" fmla="*/ 67 w 214"/>
                    <a:gd name="T35" fmla="*/ 514 h 547"/>
                    <a:gd name="T36" fmla="*/ 102 w 214"/>
                    <a:gd name="T37" fmla="*/ 514 h 547"/>
                    <a:gd name="T38" fmla="*/ 147 w 214"/>
                    <a:gd name="T39" fmla="*/ 507 h 547"/>
                    <a:gd name="T40" fmla="*/ 158 w 214"/>
                    <a:gd name="T41" fmla="*/ 492 h 547"/>
                    <a:gd name="T42" fmla="*/ 152 w 214"/>
                    <a:gd name="T43" fmla="*/ 453 h 547"/>
                    <a:gd name="T44" fmla="*/ 136 w 214"/>
                    <a:gd name="T45" fmla="*/ 379 h 547"/>
                    <a:gd name="T46" fmla="*/ 136 w 214"/>
                    <a:gd name="T47" fmla="*/ 303 h 547"/>
                    <a:gd name="T48" fmla="*/ 141 w 214"/>
                    <a:gd name="T49" fmla="*/ 208 h 547"/>
                    <a:gd name="T50" fmla="*/ 147 w 214"/>
                    <a:gd name="T51" fmla="*/ 112 h 547"/>
                    <a:gd name="T52" fmla="*/ 162 w 214"/>
                    <a:gd name="T53" fmla="*/ 39 h 547"/>
                    <a:gd name="T54" fmla="*/ 175 w 214"/>
                    <a:gd name="T55" fmla="*/ 13 h 547"/>
                    <a:gd name="T56" fmla="*/ 180 w 214"/>
                    <a:gd name="T57" fmla="*/ 0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14" h="547">
                      <a:moveTo>
                        <a:pt x="180" y="0"/>
                      </a:moveTo>
                      <a:lnTo>
                        <a:pt x="214" y="28"/>
                      </a:lnTo>
                      <a:lnTo>
                        <a:pt x="213" y="75"/>
                      </a:lnTo>
                      <a:lnTo>
                        <a:pt x="198" y="117"/>
                      </a:lnTo>
                      <a:lnTo>
                        <a:pt x="178" y="197"/>
                      </a:lnTo>
                      <a:lnTo>
                        <a:pt x="163" y="279"/>
                      </a:lnTo>
                      <a:lnTo>
                        <a:pt x="163" y="342"/>
                      </a:lnTo>
                      <a:lnTo>
                        <a:pt x="169" y="425"/>
                      </a:lnTo>
                      <a:lnTo>
                        <a:pt x="180" y="473"/>
                      </a:lnTo>
                      <a:lnTo>
                        <a:pt x="198" y="496"/>
                      </a:lnTo>
                      <a:lnTo>
                        <a:pt x="198" y="525"/>
                      </a:lnTo>
                      <a:lnTo>
                        <a:pt x="169" y="531"/>
                      </a:lnTo>
                      <a:lnTo>
                        <a:pt x="130" y="542"/>
                      </a:lnTo>
                      <a:lnTo>
                        <a:pt x="80" y="547"/>
                      </a:lnTo>
                      <a:lnTo>
                        <a:pt x="19" y="547"/>
                      </a:lnTo>
                      <a:lnTo>
                        <a:pt x="0" y="531"/>
                      </a:lnTo>
                      <a:lnTo>
                        <a:pt x="13" y="512"/>
                      </a:lnTo>
                      <a:lnTo>
                        <a:pt x="67" y="514"/>
                      </a:lnTo>
                      <a:lnTo>
                        <a:pt x="102" y="514"/>
                      </a:lnTo>
                      <a:lnTo>
                        <a:pt x="147" y="507"/>
                      </a:lnTo>
                      <a:lnTo>
                        <a:pt x="158" y="492"/>
                      </a:lnTo>
                      <a:lnTo>
                        <a:pt x="152" y="453"/>
                      </a:lnTo>
                      <a:lnTo>
                        <a:pt x="136" y="379"/>
                      </a:lnTo>
                      <a:lnTo>
                        <a:pt x="136" y="303"/>
                      </a:lnTo>
                      <a:lnTo>
                        <a:pt x="141" y="208"/>
                      </a:lnTo>
                      <a:lnTo>
                        <a:pt x="147" y="112"/>
                      </a:lnTo>
                      <a:lnTo>
                        <a:pt x="162" y="39"/>
                      </a:lnTo>
                      <a:lnTo>
                        <a:pt x="175" y="13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35" name="Freeform 23">
                  <a:extLst>
                    <a:ext uri="{FF2B5EF4-FFF2-40B4-BE49-F238E27FC236}">
                      <a16:creationId xmlns:a16="http://schemas.microsoft.com/office/drawing/2014/main" id="{1E01BB76-544E-A290-10A1-B9989EF9766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77" y="2342"/>
                  <a:ext cx="149" cy="582"/>
                </a:xfrm>
                <a:custGeom>
                  <a:avLst/>
                  <a:gdLst>
                    <a:gd name="T0" fmla="*/ 101 w 149"/>
                    <a:gd name="T1" fmla="*/ 11 h 582"/>
                    <a:gd name="T2" fmla="*/ 68 w 149"/>
                    <a:gd name="T3" fmla="*/ 0 h 582"/>
                    <a:gd name="T4" fmla="*/ 49 w 149"/>
                    <a:gd name="T5" fmla="*/ 26 h 582"/>
                    <a:gd name="T6" fmla="*/ 45 w 149"/>
                    <a:gd name="T7" fmla="*/ 67 h 582"/>
                    <a:gd name="T8" fmla="*/ 57 w 149"/>
                    <a:gd name="T9" fmla="*/ 104 h 582"/>
                    <a:gd name="T10" fmla="*/ 73 w 149"/>
                    <a:gd name="T11" fmla="*/ 143 h 582"/>
                    <a:gd name="T12" fmla="*/ 88 w 149"/>
                    <a:gd name="T13" fmla="*/ 204 h 582"/>
                    <a:gd name="T14" fmla="*/ 90 w 149"/>
                    <a:gd name="T15" fmla="*/ 265 h 582"/>
                    <a:gd name="T16" fmla="*/ 90 w 149"/>
                    <a:gd name="T17" fmla="*/ 328 h 582"/>
                    <a:gd name="T18" fmla="*/ 94 w 149"/>
                    <a:gd name="T19" fmla="*/ 460 h 582"/>
                    <a:gd name="T20" fmla="*/ 99 w 149"/>
                    <a:gd name="T21" fmla="*/ 495 h 582"/>
                    <a:gd name="T22" fmla="*/ 51 w 149"/>
                    <a:gd name="T23" fmla="*/ 515 h 582"/>
                    <a:gd name="T24" fmla="*/ 16 w 149"/>
                    <a:gd name="T25" fmla="*/ 550 h 582"/>
                    <a:gd name="T26" fmla="*/ 0 w 149"/>
                    <a:gd name="T27" fmla="*/ 565 h 582"/>
                    <a:gd name="T28" fmla="*/ 10 w 149"/>
                    <a:gd name="T29" fmla="*/ 576 h 582"/>
                    <a:gd name="T30" fmla="*/ 57 w 149"/>
                    <a:gd name="T31" fmla="*/ 582 h 582"/>
                    <a:gd name="T32" fmla="*/ 68 w 149"/>
                    <a:gd name="T33" fmla="*/ 549 h 582"/>
                    <a:gd name="T34" fmla="*/ 106 w 149"/>
                    <a:gd name="T35" fmla="*/ 517 h 582"/>
                    <a:gd name="T36" fmla="*/ 140 w 149"/>
                    <a:gd name="T37" fmla="*/ 499 h 582"/>
                    <a:gd name="T38" fmla="*/ 149 w 149"/>
                    <a:gd name="T39" fmla="*/ 484 h 582"/>
                    <a:gd name="T40" fmla="*/ 134 w 149"/>
                    <a:gd name="T41" fmla="*/ 471 h 582"/>
                    <a:gd name="T42" fmla="*/ 121 w 149"/>
                    <a:gd name="T43" fmla="*/ 445 h 582"/>
                    <a:gd name="T44" fmla="*/ 121 w 149"/>
                    <a:gd name="T45" fmla="*/ 384 h 582"/>
                    <a:gd name="T46" fmla="*/ 116 w 149"/>
                    <a:gd name="T47" fmla="*/ 272 h 582"/>
                    <a:gd name="T48" fmla="*/ 112 w 149"/>
                    <a:gd name="T49" fmla="*/ 183 h 582"/>
                    <a:gd name="T50" fmla="*/ 112 w 149"/>
                    <a:gd name="T51" fmla="*/ 111 h 582"/>
                    <a:gd name="T52" fmla="*/ 112 w 149"/>
                    <a:gd name="T53" fmla="*/ 43 h 582"/>
                    <a:gd name="T54" fmla="*/ 101 w 149"/>
                    <a:gd name="T55" fmla="*/ 1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9" h="582">
                      <a:moveTo>
                        <a:pt x="101" y="11"/>
                      </a:moveTo>
                      <a:lnTo>
                        <a:pt x="68" y="0"/>
                      </a:lnTo>
                      <a:lnTo>
                        <a:pt x="49" y="26"/>
                      </a:lnTo>
                      <a:lnTo>
                        <a:pt x="45" y="67"/>
                      </a:lnTo>
                      <a:lnTo>
                        <a:pt x="57" y="104"/>
                      </a:lnTo>
                      <a:lnTo>
                        <a:pt x="73" y="143"/>
                      </a:lnTo>
                      <a:lnTo>
                        <a:pt x="88" y="204"/>
                      </a:lnTo>
                      <a:lnTo>
                        <a:pt x="90" y="265"/>
                      </a:lnTo>
                      <a:lnTo>
                        <a:pt x="90" y="328"/>
                      </a:lnTo>
                      <a:lnTo>
                        <a:pt x="94" y="460"/>
                      </a:lnTo>
                      <a:lnTo>
                        <a:pt x="99" y="495"/>
                      </a:lnTo>
                      <a:lnTo>
                        <a:pt x="51" y="515"/>
                      </a:lnTo>
                      <a:lnTo>
                        <a:pt x="16" y="550"/>
                      </a:lnTo>
                      <a:lnTo>
                        <a:pt x="0" y="565"/>
                      </a:lnTo>
                      <a:lnTo>
                        <a:pt x="10" y="576"/>
                      </a:lnTo>
                      <a:lnTo>
                        <a:pt x="57" y="582"/>
                      </a:lnTo>
                      <a:lnTo>
                        <a:pt x="68" y="549"/>
                      </a:lnTo>
                      <a:lnTo>
                        <a:pt x="106" y="517"/>
                      </a:lnTo>
                      <a:lnTo>
                        <a:pt x="140" y="499"/>
                      </a:lnTo>
                      <a:lnTo>
                        <a:pt x="149" y="484"/>
                      </a:lnTo>
                      <a:lnTo>
                        <a:pt x="134" y="471"/>
                      </a:lnTo>
                      <a:lnTo>
                        <a:pt x="121" y="445"/>
                      </a:lnTo>
                      <a:lnTo>
                        <a:pt x="121" y="384"/>
                      </a:lnTo>
                      <a:lnTo>
                        <a:pt x="116" y="272"/>
                      </a:lnTo>
                      <a:lnTo>
                        <a:pt x="112" y="183"/>
                      </a:lnTo>
                      <a:lnTo>
                        <a:pt x="112" y="111"/>
                      </a:lnTo>
                      <a:lnTo>
                        <a:pt x="112" y="43"/>
                      </a:lnTo>
                      <a:lnTo>
                        <a:pt x="101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36" name="Freeform 24">
                  <a:extLst>
                    <a:ext uri="{FF2B5EF4-FFF2-40B4-BE49-F238E27FC236}">
                      <a16:creationId xmlns:a16="http://schemas.microsoft.com/office/drawing/2014/main" id="{B0EA4E76-EB79-FF49-1D91-45D1F06DD3B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5" y="1508"/>
                  <a:ext cx="285" cy="322"/>
                </a:xfrm>
                <a:custGeom>
                  <a:avLst/>
                  <a:gdLst>
                    <a:gd name="T0" fmla="*/ 266 w 285"/>
                    <a:gd name="T1" fmla="*/ 183 h 322"/>
                    <a:gd name="T2" fmla="*/ 275 w 285"/>
                    <a:gd name="T3" fmla="*/ 146 h 322"/>
                    <a:gd name="T4" fmla="*/ 285 w 285"/>
                    <a:gd name="T5" fmla="*/ 94 h 322"/>
                    <a:gd name="T6" fmla="*/ 262 w 285"/>
                    <a:gd name="T7" fmla="*/ 44 h 322"/>
                    <a:gd name="T8" fmla="*/ 217 w 285"/>
                    <a:gd name="T9" fmla="*/ 0 h 322"/>
                    <a:gd name="T10" fmla="*/ 179 w 285"/>
                    <a:gd name="T11" fmla="*/ 4 h 322"/>
                    <a:gd name="T12" fmla="*/ 147 w 285"/>
                    <a:gd name="T13" fmla="*/ 28 h 322"/>
                    <a:gd name="T14" fmla="*/ 108 w 285"/>
                    <a:gd name="T15" fmla="*/ 75 h 322"/>
                    <a:gd name="T16" fmla="*/ 86 w 285"/>
                    <a:gd name="T17" fmla="*/ 127 h 322"/>
                    <a:gd name="T18" fmla="*/ 60 w 285"/>
                    <a:gd name="T19" fmla="*/ 145 h 322"/>
                    <a:gd name="T20" fmla="*/ 18 w 285"/>
                    <a:gd name="T21" fmla="*/ 158 h 322"/>
                    <a:gd name="T22" fmla="*/ 0 w 285"/>
                    <a:gd name="T23" fmla="*/ 179 h 322"/>
                    <a:gd name="T24" fmla="*/ 9 w 285"/>
                    <a:gd name="T25" fmla="*/ 189 h 322"/>
                    <a:gd name="T26" fmla="*/ 49 w 285"/>
                    <a:gd name="T27" fmla="*/ 177 h 322"/>
                    <a:gd name="T28" fmla="*/ 72 w 285"/>
                    <a:gd name="T29" fmla="*/ 176 h 322"/>
                    <a:gd name="T30" fmla="*/ 68 w 285"/>
                    <a:gd name="T31" fmla="*/ 224 h 322"/>
                    <a:gd name="T32" fmla="*/ 76 w 285"/>
                    <a:gd name="T33" fmla="*/ 274 h 322"/>
                    <a:gd name="T34" fmla="*/ 92 w 285"/>
                    <a:gd name="T35" fmla="*/ 303 h 322"/>
                    <a:gd name="T36" fmla="*/ 115 w 285"/>
                    <a:gd name="T37" fmla="*/ 322 h 322"/>
                    <a:gd name="T38" fmla="*/ 170 w 285"/>
                    <a:gd name="T39" fmla="*/ 306 h 322"/>
                    <a:gd name="T40" fmla="*/ 221 w 285"/>
                    <a:gd name="T41" fmla="*/ 274 h 322"/>
                    <a:gd name="T42" fmla="*/ 250 w 285"/>
                    <a:gd name="T43" fmla="*/ 233 h 322"/>
                    <a:gd name="T44" fmla="*/ 266 w 285"/>
                    <a:gd name="T45" fmla="*/ 183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5" h="322">
                      <a:moveTo>
                        <a:pt x="266" y="183"/>
                      </a:moveTo>
                      <a:lnTo>
                        <a:pt x="275" y="146"/>
                      </a:lnTo>
                      <a:lnTo>
                        <a:pt x="285" y="94"/>
                      </a:lnTo>
                      <a:lnTo>
                        <a:pt x="262" y="44"/>
                      </a:lnTo>
                      <a:lnTo>
                        <a:pt x="217" y="0"/>
                      </a:lnTo>
                      <a:lnTo>
                        <a:pt x="179" y="4"/>
                      </a:lnTo>
                      <a:lnTo>
                        <a:pt x="147" y="28"/>
                      </a:lnTo>
                      <a:lnTo>
                        <a:pt x="108" y="75"/>
                      </a:lnTo>
                      <a:lnTo>
                        <a:pt x="86" y="127"/>
                      </a:lnTo>
                      <a:lnTo>
                        <a:pt x="60" y="145"/>
                      </a:lnTo>
                      <a:lnTo>
                        <a:pt x="18" y="158"/>
                      </a:lnTo>
                      <a:lnTo>
                        <a:pt x="0" y="179"/>
                      </a:lnTo>
                      <a:lnTo>
                        <a:pt x="9" y="189"/>
                      </a:lnTo>
                      <a:lnTo>
                        <a:pt x="49" y="177"/>
                      </a:lnTo>
                      <a:lnTo>
                        <a:pt x="72" y="176"/>
                      </a:lnTo>
                      <a:lnTo>
                        <a:pt x="68" y="224"/>
                      </a:lnTo>
                      <a:lnTo>
                        <a:pt x="76" y="274"/>
                      </a:lnTo>
                      <a:lnTo>
                        <a:pt x="92" y="303"/>
                      </a:lnTo>
                      <a:lnTo>
                        <a:pt x="115" y="322"/>
                      </a:lnTo>
                      <a:lnTo>
                        <a:pt x="170" y="306"/>
                      </a:lnTo>
                      <a:lnTo>
                        <a:pt x="221" y="274"/>
                      </a:lnTo>
                      <a:lnTo>
                        <a:pt x="250" y="233"/>
                      </a:lnTo>
                      <a:lnTo>
                        <a:pt x="266" y="1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4937" name="Group 25">
                <a:extLst>
                  <a:ext uri="{FF2B5EF4-FFF2-40B4-BE49-F238E27FC236}">
                    <a16:creationId xmlns:a16="http://schemas.microsoft.com/office/drawing/2014/main" id="{1FE012CD-7D3D-F479-E695-0888E5E9302C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165" y="1463"/>
                <a:ext cx="351" cy="1456"/>
                <a:chOff x="2148" y="1440"/>
                <a:chExt cx="351" cy="1456"/>
              </a:xfrm>
            </p:grpSpPr>
            <p:sp>
              <p:nvSpPr>
                <p:cNvPr id="294938" name="Freeform 26">
                  <a:extLst>
                    <a:ext uri="{FF2B5EF4-FFF2-40B4-BE49-F238E27FC236}">
                      <a16:creationId xmlns:a16="http://schemas.microsoft.com/office/drawing/2014/main" id="{7B1FD9AC-E36F-1D90-4B8C-8969FF81234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91" y="1775"/>
                  <a:ext cx="207" cy="634"/>
                </a:xfrm>
                <a:custGeom>
                  <a:avLst/>
                  <a:gdLst>
                    <a:gd name="T0" fmla="*/ 34 w 207"/>
                    <a:gd name="T1" fmla="*/ 48 h 634"/>
                    <a:gd name="T2" fmla="*/ 50 w 207"/>
                    <a:gd name="T3" fmla="*/ 17 h 634"/>
                    <a:gd name="T4" fmla="*/ 78 w 207"/>
                    <a:gd name="T5" fmla="*/ 0 h 634"/>
                    <a:gd name="T6" fmla="*/ 108 w 207"/>
                    <a:gd name="T7" fmla="*/ 0 h 634"/>
                    <a:gd name="T8" fmla="*/ 161 w 207"/>
                    <a:gd name="T9" fmla="*/ 11 h 634"/>
                    <a:gd name="T10" fmla="*/ 174 w 207"/>
                    <a:gd name="T11" fmla="*/ 61 h 634"/>
                    <a:gd name="T12" fmla="*/ 195 w 207"/>
                    <a:gd name="T13" fmla="*/ 165 h 634"/>
                    <a:gd name="T14" fmla="*/ 202 w 207"/>
                    <a:gd name="T15" fmla="*/ 250 h 634"/>
                    <a:gd name="T16" fmla="*/ 207 w 207"/>
                    <a:gd name="T17" fmla="*/ 334 h 634"/>
                    <a:gd name="T18" fmla="*/ 207 w 207"/>
                    <a:gd name="T19" fmla="*/ 456 h 634"/>
                    <a:gd name="T20" fmla="*/ 195 w 207"/>
                    <a:gd name="T21" fmla="*/ 567 h 634"/>
                    <a:gd name="T22" fmla="*/ 172 w 207"/>
                    <a:gd name="T23" fmla="*/ 628 h 634"/>
                    <a:gd name="T24" fmla="*/ 134 w 207"/>
                    <a:gd name="T25" fmla="*/ 634 h 634"/>
                    <a:gd name="T26" fmla="*/ 52 w 207"/>
                    <a:gd name="T27" fmla="*/ 634 h 634"/>
                    <a:gd name="T28" fmla="*/ 13 w 207"/>
                    <a:gd name="T29" fmla="*/ 601 h 634"/>
                    <a:gd name="T30" fmla="*/ 0 w 207"/>
                    <a:gd name="T31" fmla="*/ 523 h 634"/>
                    <a:gd name="T32" fmla="*/ 6 w 207"/>
                    <a:gd name="T33" fmla="*/ 421 h 634"/>
                    <a:gd name="T34" fmla="*/ 13 w 207"/>
                    <a:gd name="T35" fmla="*/ 339 h 634"/>
                    <a:gd name="T36" fmla="*/ 36 w 207"/>
                    <a:gd name="T37" fmla="*/ 289 h 634"/>
                    <a:gd name="T38" fmla="*/ 36 w 207"/>
                    <a:gd name="T39" fmla="*/ 217 h 634"/>
                    <a:gd name="T40" fmla="*/ 36 w 207"/>
                    <a:gd name="T41" fmla="*/ 139 h 634"/>
                    <a:gd name="T42" fmla="*/ 30 w 207"/>
                    <a:gd name="T43" fmla="*/ 82 h 634"/>
                    <a:gd name="T44" fmla="*/ 34 w 207"/>
                    <a:gd name="T45" fmla="*/ 48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34">
                      <a:moveTo>
                        <a:pt x="34" y="48"/>
                      </a:moveTo>
                      <a:lnTo>
                        <a:pt x="50" y="17"/>
                      </a:lnTo>
                      <a:lnTo>
                        <a:pt x="78" y="0"/>
                      </a:lnTo>
                      <a:lnTo>
                        <a:pt x="108" y="0"/>
                      </a:lnTo>
                      <a:lnTo>
                        <a:pt x="161" y="11"/>
                      </a:lnTo>
                      <a:lnTo>
                        <a:pt x="174" y="61"/>
                      </a:lnTo>
                      <a:lnTo>
                        <a:pt x="195" y="165"/>
                      </a:lnTo>
                      <a:lnTo>
                        <a:pt x="202" y="250"/>
                      </a:lnTo>
                      <a:lnTo>
                        <a:pt x="207" y="334"/>
                      </a:lnTo>
                      <a:lnTo>
                        <a:pt x="207" y="456"/>
                      </a:lnTo>
                      <a:lnTo>
                        <a:pt x="195" y="567"/>
                      </a:lnTo>
                      <a:lnTo>
                        <a:pt x="172" y="628"/>
                      </a:lnTo>
                      <a:lnTo>
                        <a:pt x="134" y="634"/>
                      </a:lnTo>
                      <a:lnTo>
                        <a:pt x="52" y="634"/>
                      </a:lnTo>
                      <a:lnTo>
                        <a:pt x="13" y="601"/>
                      </a:lnTo>
                      <a:lnTo>
                        <a:pt x="0" y="523"/>
                      </a:lnTo>
                      <a:lnTo>
                        <a:pt x="6" y="421"/>
                      </a:lnTo>
                      <a:lnTo>
                        <a:pt x="13" y="339"/>
                      </a:lnTo>
                      <a:lnTo>
                        <a:pt x="36" y="289"/>
                      </a:lnTo>
                      <a:lnTo>
                        <a:pt x="36" y="217"/>
                      </a:lnTo>
                      <a:lnTo>
                        <a:pt x="36" y="139"/>
                      </a:lnTo>
                      <a:lnTo>
                        <a:pt x="30" y="82"/>
                      </a:lnTo>
                      <a:lnTo>
                        <a:pt x="34" y="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39" name="Freeform 27">
                  <a:extLst>
                    <a:ext uri="{FF2B5EF4-FFF2-40B4-BE49-F238E27FC236}">
                      <a16:creationId xmlns:a16="http://schemas.microsoft.com/office/drawing/2014/main" id="{CABCEFFB-4820-1773-C7C0-B350C2DA42F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77" y="2313"/>
                  <a:ext cx="222" cy="583"/>
                </a:xfrm>
                <a:custGeom>
                  <a:avLst/>
                  <a:gdLst>
                    <a:gd name="T0" fmla="*/ 139 w 222"/>
                    <a:gd name="T1" fmla="*/ 0 h 583"/>
                    <a:gd name="T2" fmla="*/ 172 w 222"/>
                    <a:gd name="T3" fmla="*/ 23 h 583"/>
                    <a:gd name="T4" fmla="*/ 183 w 222"/>
                    <a:gd name="T5" fmla="*/ 58 h 583"/>
                    <a:gd name="T6" fmla="*/ 187 w 222"/>
                    <a:gd name="T7" fmla="*/ 139 h 583"/>
                    <a:gd name="T8" fmla="*/ 194 w 222"/>
                    <a:gd name="T9" fmla="*/ 217 h 583"/>
                    <a:gd name="T10" fmla="*/ 203 w 222"/>
                    <a:gd name="T11" fmla="*/ 308 h 583"/>
                    <a:gd name="T12" fmla="*/ 209 w 222"/>
                    <a:gd name="T13" fmla="*/ 400 h 583"/>
                    <a:gd name="T14" fmla="*/ 211 w 222"/>
                    <a:gd name="T15" fmla="*/ 461 h 583"/>
                    <a:gd name="T16" fmla="*/ 220 w 222"/>
                    <a:gd name="T17" fmla="*/ 495 h 583"/>
                    <a:gd name="T18" fmla="*/ 222 w 222"/>
                    <a:gd name="T19" fmla="*/ 511 h 583"/>
                    <a:gd name="T20" fmla="*/ 209 w 222"/>
                    <a:gd name="T21" fmla="*/ 524 h 583"/>
                    <a:gd name="T22" fmla="*/ 178 w 222"/>
                    <a:gd name="T23" fmla="*/ 530 h 583"/>
                    <a:gd name="T24" fmla="*/ 128 w 222"/>
                    <a:gd name="T25" fmla="*/ 541 h 583"/>
                    <a:gd name="T26" fmla="*/ 78 w 222"/>
                    <a:gd name="T27" fmla="*/ 567 h 583"/>
                    <a:gd name="T28" fmla="*/ 39 w 222"/>
                    <a:gd name="T29" fmla="*/ 583 h 583"/>
                    <a:gd name="T30" fmla="*/ 17 w 222"/>
                    <a:gd name="T31" fmla="*/ 572 h 583"/>
                    <a:gd name="T32" fmla="*/ 0 w 222"/>
                    <a:gd name="T33" fmla="*/ 545 h 583"/>
                    <a:gd name="T34" fmla="*/ 20 w 222"/>
                    <a:gd name="T35" fmla="*/ 530 h 583"/>
                    <a:gd name="T36" fmla="*/ 81 w 222"/>
                    <a:gd name="T37" fmla="*/ 519 h 583"/>
                    <a:gd name="T38" fmla="*/ 150 w 222"/>
                    <a:gd name="T39" fmla="*/ 511 h 583"/>
                    <a:gd name="T40" fmla="*/ 181 w 222"/>
                    <a:gd name="T41" fmla="*/ 511 h 583"/>
                    <a:gd name="T42" fmla="*/ 189 w 222"/>
                    <a:gd name="T43" fmla="*/ 491 h 583"/>
                    <a:gd name="T44" fmla="*/ 187 w 222"/>
                    <a:gd name="T45" fmla="*/ 434 h 583"/>
                    <a:gd name="T46" fmla="*/ 178 w 222"/>
                    <a:gd name="T47" fmla="*/ 345 h 583"/>
                    <a:gd name="T48" fmla="*/ 165 w 222"/>
                    <a:gd name="T49" fmla="*/ 252 h 583"/>
                    <a:gd name="T50" fmla="*/ 154 w 222"/>
                    <a:gd name="T51" fmla="*/ 158 h 583"/>
                    <a:gd name="T52" fmla="*/ 122 w 222"/>
                    <a:gd name="T53" fmla="*/ 86 h 583"/>
                    <a:gd name="T54" fmla="*/ 105 w 222"/>
                    <a:gd name="T55" fmla="*/ 30 h 583"/>
                    <a:gd name="T56" fmla="*/ 117 w 222"/>
                    <a:gd name="T57" fmla="*/ 12 h 583"/>
                    <a:gd name="T58" fmla="*/ 139 w 222"/>
                    <a:gd name="T59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2" h="583">
                      <a:moveTo>
                        <a:pt x="139" y="0"/>
                      </a:moveTo>
                      <a:lnTo>
                        <a:pt x="172" y="23"/>
                      </a:lnTo>
                      <a:lnTo>
                        <a:pt x="183" y="58"/>
                      </a:lnTo>
                      <a:lnTo>
                        <a:pt x="187" y="139"/>
                      </a:lnTo>
                      <a:lnTo>
                        <a:pt x="194" y="217"/>
                      </a:lnTo>
                      <a:lnTo>
                        <a:pt x="203" y="308"/>
                      </a:lnTo>
                      <a:lnTo>
                        <a:pt x="209" y="400"/>
                      </a:lnTo>
                      <a:lnTo>
                        <a:pt x="211" y="461"/>
                      </a:lnTo>
                      <a:lnTo>
                        <a:pt x="220" y="495"/>
                      </a:lnTo>
                      <a:lnTo>
                        <a:pt x="222" y="511"/>
                      </a:lnTo>
                      <a:lnTo>
                        <a:pt x="209" y="524"/>
                      </a:lnTo>
                      <a:lnTo>
                        <a:pt x="178" y="530"/>
                      </a:lnTo>
                      <a:lnTo>
                        <a:pt x="128" y="541"/>
                      </a:lnTo>
                      <a:lnTo>
                        <a:pt x="78" y="567"/>
                      </a:lnTo>
                      <a:lnTo>
                        <a:pt x="39" y="583"/>
                      </a:lnTo>
                      <a:lnTo>
                        <a:pt x="17" y="572"/>
                      </a:lnTo>
                      <a:lnTo>
                        <a:pt x="0" y="545"/>
                      </a:lnTo>
                      <a:lnTo>
                        <a:pt x="20" y="530"/>
                      </a:lnTo>
                      <a:lnTo>
                        <a:pt x="81" y="519"/>
                      </a:lnTo>
                      <a:lnTo>
                        <a:pt x="150" y="511"/>
                      </a:lnTo>
                      <a:lnTo>
                        <a:pt x="181" y="511"/>
                      </a:lnTo>
                      <a:lnTo>
                        <a:pt x="189" y="491"/>
                      </a:lnTo>
                      <a:lnTo>
                        <a:pt x="187" y="434"/>
                      </a:lnTo>
                      <a:lnTo>
                        <a:pt x="178" y="345"/>
                      </a:lnTo>
                      <a:lnTo>
                        <a:pt x="165" y="252"/>
                      </a:lnTo>
                      <a:lnTo>
                        <a:pt x="154" y="158"/>
                      </a:lnTo>
                      <a:lnTo>
                        <a:pt x="122" y="86"/>
                      </a:lnTo>
                      <a:lnTo>
                        <a:pt x="105" y="30"/>
                      </a:lnTo>
                      <a:lnTo>
                        <a:pt x="117" y="12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40" name="Freeform 28">
                  <a:extLst>
                    <a:ext uri="{FF2B5EF4-FFF2-40B4-BE49-F238E27FC236}">
                      <a16:creationId xmlns:a16="http://schemas.microsoft.com/office/drawing/2014/main" id="{CC7E5A6D-0426-C727-5BEC-7A02B41720E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48" y="2327"/>
                  <a:ext cx="228" cy="516"/>
                </a:xfrm>
                <a:custGeom>
                  <a:avLst/>
                  <a:gdLst>
                    <a:gd name="T0" fmla="*/ 145 w 228"/>
                    <a:gd name="T1" fmla="*/ 109 h 516"/>
                    <a:gd name="T2" fmla="*/ 156 w 228"/>
                    <a:gd name="T3" fmla="*/ 44 h 516"/>
                    <a:gd name="T4" fmla="*/ 191 w 228"/>
                    <a:gd name="T5" fmla="*/ 0 h 516"/>
                    <a:gd name="T6" fmla="*/ 211 w 228"/>
                    <a:gd name="T7" fmla="*/ 11 h 516"/>
                    <a:gd name="T8" fmla="*/ 228 w 228"/>
                    <a:gd name="T9" fmla="*/ 39 h 516"/>
                    <a:gd name="T10" fmla="*/ 219 w 228"/>
                    <a:gd name="T11" fmla="*/ 70 h 516"/>
                    <a:gd name="T12" fmla="*/ 202 w 228"/>
                    <a:gd name="T13" fmla="*/ 87 h 516"/>
                    <a:gd name="T14" fmla="*/ 185 w 228"/>
                    <a:gd name="T15" fmla="*/ 142 h 516"/>
                    <a:gd name="T16" fmla="*/ 178 w 228"/>
                    <a:gd name="T17" fmla="*/ 194 h 516"/>
                    <a:gd name="T18" fmla="*/ 178 w 228"/>
                    <a:gd name="T19" fmla="*/ 264 h 516"/>
                    <a:gd name="T20" fmla="*/ 174 w 228"/>
                    <a:gd name="T21" fmla="*/ 325 h 516"/>
                    <a:gd name="T22" fmla="*/ 178 w 228"/>
                    <a:gd name="T23" fmla="*/ 403 h 516"/>
                    <a:gd name="T24" fmla="*/ 185 w 228"/>
                    <a:gd name="T25" fmla="*/ 447 h 516"/>
                    <a:gd name="T26" fmla="*/ 189 w 228"/>
                    <a:gd name="T27" fmla="*/ 466 h 516"/>
                    <a:gd name="T28" fmla="*/ 180 w 228"/>
                    <a:gd name="T29" fmla="*/ 477 h 516"/>
                    <a:gd name="T30" fmla="*/ 152 w 228"/>
                    <a:gd name="T31" fmla="*/ 481 h 516"/>
                    <a:gd name="T32" fmla="*/ 102 w 228"/>
                    <a:gd name="T33" fmla="*/ 488 h 516"/>
                    <a:gd name="T34" fmla="*/ 57 w 228"/>
                    <a:gd name="T35" fmla="*/ 510 h 516"/>
                    <a:gd name="T36" fmla="*/ 35 w 228"/>
                    <a:gd name="T37" fmla="*/ 516 h 516"/>
                    <a:gd name="T38" fmla="*/ 0 w 228"/>
                    <a:gd name="T39" fmla="*/ 494 h 516"/>
                    <a:gd name="T40" fmla="*/ 0 w 228"/>
                    <a:gd name="T41" fmla="*/ 483 h 516"/>
                    <a:gd name="T42" fmla="*/ 33 w 228"/>
                    <a:gd name="T43" fmla="*/ 477 h 516"/>
                    <a:gd name="T44" fmla="*/ 119 w 228"/>
                    <a:gd name="T45" fmla="*/ 466 h 516"/>
                    <a:gd name="T46" fmla="*/ 156 w 228"/>
                    <a:gd name="T47" fmla="*/ 466 h 516"/>
                    <a:gd name="T48" fmla="*/ 163 w 228"/>
                    <a:gd name="T49" fmla="*/ 449 h 516"/>
                    <a:gd name="T50" fmla="*/ 161 w 228"/>
                    <a:gd name="T51" fmla="*/ 403 h 516"/>
                    <a:gd name="T52" fmla="*/ 156 w 228"/>
                    <a:gd name="T53" fmla="*/ 320 h 516"/>
                    <a:gd name="T54" fmla="*/ 152 w 228"/>
                    <a:gd name="T55" fmla="*/ 242 h 516"/>
                    <a:gd name="T56" fmla="*/ 150 w 228"/>
                    <a:gd name="T57" fmla="*/ 161 h 516"/>
                    <a:gd name="T58" fmla="*/ 145 w 228"/>
                    <a:gd name="T59" fmla="*/ 109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8" h="516">
                      <a:moveTo>
                        <a:pt x="145" y="109"/>
                      </a:moveTo>
                      <a:lnTo>
                        <a:pt x="156" y="44"/>
                      </a:lnTo>
                      <a:lnTo>
                        <a:pt x="191" y="0"/>
                      </a:lnTo>
                      <a:lnTo>
                        <a:pt x="211" y="11"/>
                      </a:lnTo>
                      <a:lnTo>
                        <a:pt x="228" y="39"/>
                      </a:lnTo>
                      <a:lnTo>
                        <a:pt x="219" y="70"/>
                      </a:lnTo>
                      <a:lnTo>
                        <a:pt x="202" y="87"/>
                      </a:lnTo>
                      <a:lnTo>
                        <a:pt x="185" y="142"/>
                      </a:lnTo>
                      <a:lnTo>
                        <a:pt x="178" y="194"/>
                      </a:lnTo>
                      <a:lnTo>
                        <a:pt x="178" y="264"/>
                      </a:lnTo>
                      <a:lnTo>
                        <a:pt x="174" y="325"/>
                      </a:lnTo>
                      <a:lnTo>
                        <a:pt x="178" y="403"/>
                      </a:lnTo>
                      <a:lnTo>
                        <a:pt x="185" y="447"/>
                      </a:lnTo>
                      <a:lnTo>
                        <a:pt x="189" y="466"/>
                      </a:lnTo>
                      <a:lnTo>
                        <a:pt x="180" y="477"/>
                      </a:lnTo>
                      <a:lnTo>
                        <a:pt x="152" y="481"/>
                      </a:lnTo>
                      <a:lnTo>
                        <a:pt x="102" y="488"/>
                      </a:lnTo>
                      <a:lnTo>
                        <a:pt x="57" y="510"/>
                      </a:lnTo>
                      <a:lnTo>
                        <a:pt x="35" y="516"/>
                      </a:lnTo>
                      <a:lnTo>
                        <a:pt x="0" y="494"/>
                      </a:lnTo>
                      <a:lnTo>
                        <a:pt x="0" y="483"/>
                      </a:lnTo>
                      <a:lnTo>
                        <a:pt x="33" y="477"/>
                      </a:lnTo>
                      <a:lnTo>
                        <a:pt x="119" y="466"/>
                      </a:lnTo>
                      <a:lnTo>
                        <a:pt x="156" y="466"/>
                      </a:lnTo>
                      <a:lnTo>
                        <a:pt x="163" y="449"/>
                      </a:lnTo>
                      <a:lnTo>
                        <a:pt x="161" y="403"/>
                      </a:lnTo>
                      <a:lnTo>
                        <a:pt x="156" y="320"/>
                      </a:lnTo>
                      <a:lnTo>
                        <a:pt x="152" y="242"/>
                      </a:lnTo>
                      <a:lnTo>
                        <a:pt x="150" y="161"/>
                      </a:lnTo>
                      <a:lnTo>
                        <a:pt x="145" y="1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41" name="Freeform 29">
                  <a:extLst>
                    <a:ext uri="{FF2B5EF4-FFF2-40B4-BE49-F238E27FC236}">
                      <a16:creationId xmlns:a16="http://schemas.microsoft.com/office/drawing/2014/main" id="{6E4C6DB4-32E8-CD2B-88EF-B518FF10999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3" y="1799"/>
                  <a:ext cx="152" cy="570"/>
                </a:xfrm>
                <a:custGeom>
                  <a:avLst/>
                  <a:gdLst>
                    <a:gd name="T0" fmla="*/ 63 w 152"/>
                    <a:gd name="T1" fmla="*/ 52 h 570"/>
                    <a:gd name="T2" fmla="*/ 89 w 152"/>
                    <a:gd name="T3" fmla="*/ 4 h 570"/>
                    <a:gd name="T4" fmla="*/ 128 w 152"/>
                    <a:gd name="T5" fmla="*/ 0 h 570"/>
                    <a:gd name="T6" fmla="*/ 152 w 152"/>
                    <a:gd name="T7" fmla="*/ 33 h 570"/>
                    <a:gd name="T8" fmla="*/ 146 w 152"/>
                    <a:gd name="T9" fmla="*/ 70 h 570"/>
                    <a:gd name="T10" fmla="*/ 122 w 152"/>
                    <a:gd name="T11" fmla="*/ 82 h 570"/>
                    <a:gd name="T12" fmla="*/ 95 w 152"/>
                    <a:gd name="T13" fmla="*/ 103 h 570"/>
                    <a:gd name="T14" fmla="*/ 72 w 152"/>
                    <a:gd name="T15" fmla="*/ 138 h 570"/>
                    <a:gd name="T16" fmla="*/ 57 w 152"/>
                    <a:gd name="T17" fmla="*/ 175 h 570"/>
                    <a:gd name="T18" fmla="*/ 41 w 152"/>
                    <a:gd name="T19" fmla="*/ 239 h 570"/>
                    <a:gd name="T20" fmla="*/ 24 w 152"/>
                    <a:gd name="T21" fmla="*/ 321 h 570"/>
                    <a:gd name="T22" fmla="*/ 24 w 152"/>
                    <a:gd name="T23" fmla="*/ 407 h 570"/>
                    <a:gd name="T24" fmla="*/ 41 w 152"/>
                    <a:gd name="T25" fmla="*/ 461 h 570"/>
                    <a:gd name="T26" fmla="*/ 52 w 152"/>
                    <a:gd name="T27" fmla="*/ 502 h 570"/>
                    <a:gd name="T28" fmla="*/ 67 w 152"/>
                    <a:gd name="T29" fmla="*/ 529 h 570"/>
                    <a:gd name="T30" fmla="*/ 67 w 152"/>
                    <a:gd name="T31" fmla="*/ 558 h 570"/>
                    <a:gd name="T32" fmla="*/ 46 w 152"/>
                    <a:gd name="T33" fmla="*/ 570 h 570"/>
                    <a:gd name="T34" fmla="*/ 28 w 152"/>
                    <a:gd name="T35" fmla="*/ 549 h 570"/>
                    <a:gd name="T36" fmla="*/ 7 w 152"/>
                    <a:gd name="T37" fmla="*/ 519 h 570"/>
                    <a:gd name="T38" fmla="*/ 11 w 152"/>
                    <a:gd name="T39" fmla="*/ 490 h 570"/>
                    <a:gd name="T40" fmla="*/ 6 w 152"/>
                    <a:gd name="T41" fmla="*/ 403 h 570"/>
                    <a:gd name="T42" fmla="*/ 0 w 152"/>
                    <a:gd name="T43" fmla="*/ 338 h 570"/>
                    <a:gd name="T44" fmla="*/ 2 w 152"/>
                    <a:gd name="T45" fmla="*/ 272 h 570"/>
                    <a:gd name="T46" fmla="*/ 13 w 152"/>
                    <a:gd name="T47" fmla="*/ 181 h 570"/>
                    <a:gd name="T48" fmla="*/ 39 w 152"/>
                    <a:gd name="T49" fmla="*/ 109 h 570"/>
                    <a:gd name="T50" fmla="*/ 63 w 152"/>
                    <a:gd name="T51" fmla="*/ 52 h 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2" h="570">
                      <a:moveTo>
                        <a:pt x="63" y="52"/>
                      </a:moveTo>
                      <a:lnTo>
                        <a:pt x="89" y="4"/>
                      </a:lnTo>
                      <a:lnTo>
                        <a:pt x="128" y="0"/>
                      </a:lnTo>
                      <a:lnTo>
                        <a:pt x="152" y="33"/>
                      </a:lnTo>
                      <a:lnTo>
                        <a:pt x="146" y="70"/>
                      </a:lnTo>
                      <a:lnTo>
                        <a:pt x="122" y="82"/>
                      </a:lnTo>
                      <a:lnTo>
                        <a:pt x="95" y="103"/>
                      </a:lnTo>
                      <a:lnTo>
                        <a:pt x="72" y="138"/>
                      </a:lnTo>
                      <a:lnTo>
                        <a:pt x="57" y="175"/>
                      </a:lnTo>
                      <a:lnTo>
                        <a:pt x="41" y="239"/>
                      </a:lnTo>
                      <a:lnTo>
                        <a:pt x="24" y="321"/>
                      </a:lnTo>
                      <a:lnTo>
                        <a:pt x="24" y="407"/>
                      </a:lnTo>
                      <a:lnTo>
                        <a:pt x="41" y="461"/>
                      </a:lnTo>
                      <a:lnTo>
                        <a:pt x="52" y="502"/>
                      </a:lnTo>
                      <a:lnTo>
                        <a:pt x="67" y="529"/>
                      </a:lnTo>
                      <a:lnTo>
                        <a:pt x="67" y="558"/>
                      </a:lnTo>
                      <a:lnTo>
                        <a:pt x="46" y="570"/>
                      </a:lnTo>
                      <a:lnTo>
                        <a:pt x="28" y="549"/>
                      </a:lnTo>
                      <a:lnTo>
                        <a:pt x="7" y="519"/>
                      </a:lnTo>
                      <a:lnTo>
                        <a:pt x="11" y="490"/>
                      </a:lnTo>
                      <a:lnTo>
                        <a:pt x="6" y="403"/>
                      </a:lnTo>
                      <a:lnTo>
                        <a:pt x="0" y="338"/>
                      </a:lnTo>
                      <a:lnTo>
                        <a:pt x="2" y="272"/>
                      </a:lnTo>
                      <a:lnTo>
                        <a:pt x="13" y="181"/>
                      </a:lnTo>
                      <a:lnTo>
                        <a:pt x="39" y="109"/>
                      </a:lnTo>
                      <a:lnTo>
                        <a:pt x="63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42" name="Freeform 30">
                  <a:extLst>
                    <a:ext uri="{FF2B5EF4-FFF2-40B4-BE49-F238E27FC236}">
                      <a16:creationId xmlns:a16="http://schemas.microsoft.com/office/drawing/2014/main" id="{2E38BA9B-B23F-A0B0-44AD-B43F1B66D44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61" y="1440"/>
                  <a:ext cx="284" cy="313"/>
                </a:xfrm>
                <a:custGeom>
                  <a:avLst/>
                  <a:gdLst>
                    <a:gd name="T0" fmla="*/ 72 w 284"/>
                    <a:gd name="T1" fmla="*/ 152 h 313"/>
                    <a:gd name="T2" fmla="*/ 67 w 284"/>
                    <a:gd name="T3" fmla="*/ 108 h 313"/>
                    <a:gd name="T4" fmla="*/ 67 w 284"/>
                    <a:gd name="T5" fmla="*/ 63 h 313"/>
                    <a:gd name="T6" fmla="*/ 78 w 284"/>
                    <a:gd name="T7" fmla="*/ 30 h 313"/>
                    <a:gd name="T8" fmla="*/ 100 w 284"/>
                    <a:gd name="T9" fmla="*/ 12 h 313"/>
                    <a:gd name="T10" fmla="*/ 145 w 284"/>
                    <a:gd name="T11" fmla="*/ 0 h 313"/>
                    <a:gd name="T12" fmla="*/ 178 w 284"/>
                    <a:gd name="T13" fmla="*/ 2 h 313"/>
                    <a:gd name="T14" fmla="*/ 213 w 284"/>
                    <a:gd name="T15" fmla="*/ 17 h 313"/>
                    <a:gd name="T16" fmla="*/ 241 w 284"/>
                    <a:gd name="T17" fmla="*/ 52 h 313"/>
                    <a:gd name="T18" fmla="*/ 262 w 284"/>
                    <a:gd name="T19" fmla="*/ 91 h 313"/>
                    <a:gd name="T20" fmla="*/ 275 w 284"/>
                    <a:gd name="T21" fmla="*/ 145 h 313"/>
                    <a:gd name="T22" fmla="*/ 284 w 284"/>
                    <a:gd name="T23" fmla="*/ 197 h 313"/>
                    <a:gd name="T24" fmla="*/ 284 w 284"/>
                    <a:gd name="T25" fmla="*/ 236 h 313"/>
                    <a:gd name="T26" fmla="*/ 273 w 284"/>
                    <a:gd name="T27" fmla="*/ 278 h 313"/>
                    <a:gd name="T28" fmla="*/ 247 w 284"/>
                    <a:gd name="T29" fmla="*/ 302 h 313"/>
                    <a:gd name="T30" fmla="*/ 208 w 284"/>
                    <a:gd name="T31" fmla="*/ 313 h 313"/>
                    <a:gd name="T32" fmla="*/ 184 w 284"/>
                    <a:gd name="T33" fmla="*/ 312 h 313"/>
                    <a:gd name="T34" fmla="*/ 156 w 284"/>
                    <a:gd name="T35" fmla="*/ 295 h 313"/>
                    <a:gd name="T36" fmla="*/ 128 w 284"/>
                    <a:gd name="T37" fmla="*/ 258 h 313"/>
                    <a:gd name="T38" fmla="*/ 106 w 284"/>
                    <a:gd name="T39" fmla="*/ 223 h 313"/>
                    <a:gd name="T40" fmla="*/ 35 w 284"/>
                    <a:gd name="T41" fmla="*/ 245 h 313"/>
                    <a:gd name="T42" fmla="*/ 13 w 284"/>
                    <a:gd name="T43" fmla="*/ 252 h 313"/>
                    <a:gd name="T44" fmla="*/ 0 w 284"/>
                    <a:gd name="T45" fmla="*/ 247 h 313"/>
                    <a:gd name="T46" fmla="*/ 2 w 284"/>
                    <a:gd name="T47" fmla="*/ 234 h 313"/>
                    <a:gd name="T48" fmla="*/ 85 w 284"/>
                    <a:gd name="T49" fmla="*/ 197 h 313"/>
                    <a:gd name="T50" fmla="*/ 72 w 284"/>
                    <a:gd name="T51" fmla="*/ 152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84" h="313">
                      <a:moveTo>
                        <a:pt x="72" y="152"/>
                      </a:moveTo>
                      <a:lnTo>
                        <a:pt x="67" y="108"/>
                      </a:lnTo>
                      <a:lnTo>
                        <a:pt x="67" y="63"/>
                      </a:lnTo>
                      <a:lnTo>
                        <a:pt x="78" y="30"/>
                      </a:lnTo>
                      <a:lnTo>
                        <a:pt x="100" y="12"/>
                      </a:lnTo>
                      <a:lnTo>
                        <a:pt x="145" y="0"/>
                      </a:lnTo>
                      <a:lnTo>
                        <a:pt x="178" y="2"/>
                      </a:lnTo>
                      <a:lnTo>
                        <a:pt x="213" y="17"/>
                      </a:lnTo>
                      <a:lnTo>
                        <a:pt x="241" y="52"/>
                      </a:lnTo>
                      <a:lnTo>
                        <a:pt x="262" y="91"/>
                      </a:lnTo>
                      <a:lnTo>
                        <a:pt x="275" y="145"/>
                      </a:lnTo>
                      <a:lnTo>
                        <a:pt x="284" y="197"/>
                      </a:lnTo>
                      <a:lnTo>
                        <a:pt x="284" y="236"/>
                      </a:lnTo>
                      <a:lnTo>
                        <a:pt x="273" y="278"/>
                      </a:lnTo>
                      <a:lnTo>
                        <a:pt x="247" y="302"/>
                      </a:lnTo>
                      <a:lnTo>
                        <a:pt x="208" y="313"/>
                      </a:lnTo>
                      <a:lnTo>
                        <a:pt x="184" y="312"/>
                      </a:lnTo>
                      <a:lnTo>
                        <a:pt x="156" y="295"/>
                      </a:lnTo>
                      <a:lnTo>
                        <a:pt x="128" y="258"/>
                      </a:lnTo>
                      <a:lnTo>
                        <a:pt x="106" y="223"/>
                      </a:lnTo>
                      <a:lnTo>
                        <a:pt x="35" y="245"/>
                      </a:lnTo>
                      <a:lnTo>
                        <a:pt x="13" y="252"/>
                      </a:lnTo>
                      <a:lnTo>
                        <a:pt x="0" y="247"/>
                      </a:lnTo>
                      <a:lnTo>
                        <a:pt x="2" y="234"/>
                      </a:lnTo>
                      <a:lnTo>
                        <a:pt x="85" y="197"/>
                      </a:lnTo>
                      <a:lnTo>
                        <a:pt x="72" y="1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94943" name="Group 31">
              <a:extLst>
                <a:ext uri="{FF2B5EF4-FFF2-40B4-BE49-F238E27FC236}">
                  <a16:creationId xmlns:a16="http://schemas.microsoft.com/office/drawing/2014/main" id="{BD69E675-DDB1-4CA5-2783-578BA29543C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248" y="1824"/>
              <a:ext cx="3435" cy="980"/>
              <a:chOff x="1248" y="1824"/>
              <a:chExt cx="3435" cy="980"/>
            </a:xfrm>
          </p:grpSpPr>
          <p:sp>
            <p:nvSpPr>
              <p:cNvPr id="294944" name="Freeform 32">
                <a:extLst>
                  <a:ext uri="{FF2B5EF4-FFF2-40B4-BE49-F238E27FC236}">
                    <a16:creationId xmlns:a16="http://schemas.microsoft.com/office/drawing/2014/main" id="{008E1751-9703-DF38-1CE6-87EF5081B2D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88" y="1863"/>
                <a:ext cx="795" cy="941"/>
              </a:xfrm>
              <a:custGeom>
                <a:avLst/>
                <a:gdLst>
                  <a:gd name="T0" fmla="*/ 78 w 795"/>
                  <a:gd name="T1" fmla="*/ 476 h 941"/>
                  <a:gd name="T2" fmla="*/ 45 w 795"/>
                  <a:gd name="T3" fmla="*/ 524 h 941"/>
                  <a:gd name="T4" fmla="*/ 13 w 795"/>
                  <a:gd name="T5" fmla="*/ 607 h 941"/>
                  <a:gd name="T6" fmla="*/ 0 w 795"/>
                  <a:gd name="T7" fmla="*/ 713 h 941"/>
                  <a:gd name="T8" fmla="*/ 12 w 795"/>
                  <a:gd name="T9" fmla="*/ 792 h 941"/>
                  <a:gd name="T10" fmla="*/ 52 w 795"/>
                  <a:gd name="T11" fmla="*/ 857 h 941"/>
                  <a:gd name="T12" fmla="*/ 106 w 795"/>
                  <a:gd name="T13" fmla="*/ 913 h 941"/>
                  <a:gd name="T14" fmla="*/ 164 w 795"/>
                  <a:gd name="T15" fmla="*/ 941 h 941"/>
                  <a:gd name="T16" fmla="*/ 238 w 795"/>
                  <a:gd name="T17" fmla="*/ 929 h 941"/>
                  <a:gd name="T18" fmla="*/ 299 w 795"/>
                  <a:gd name="T19" fmla="*/ 913 h 941"/>
                  <a:gd name="T20" fmla="*/ 351 w 795"/>
                  <a:gd name="T21" fmla="*/ 885 h 941"/>
                  <a:gd name="T22" fmla="*/ 395 w 795"/>
                  <a:gd name="T23" fmla="*/ 822 h 941"/>
                  <a:gd name="T24" fmla="*/ 421 w 795"/>
                  <a:gd name="T25" fmla="*/ 765 h 941"/>
                  <a:gd name="T26" fmla="*/ 425 w 795"/>
                  <a:gd name="T27" fmla="*/ 689 h 941"/>
                  <a:gd name="T28" fmla="*/ 425 w 795"/>
                  <a:gd name="T29" fmla="*/ 652 h 941"/>
                  <a:gd name="T30" fmla="*/ 469 w 795"/>
                  <a:gd name="T31" fmla="*/ 713 h 941"/>
                  <a:gd name="T32" fmla="*/ 553 w 795"/>
                  <a:gd name="T33" fmla="*/ 757 h 941"/>
                  <a:gd name="T34" fmla="*/ 593 w 795"/>
                  <a:gd name="T35" fmla="*/ 765 h 941"/>
                  <a:gd name="T36" fmla="*/ 662 w 795"/>
                  <a:gd name="T37" fmla="*/ 753 h 941"/>
                  <a:gd name="T38" fmla="*/ 710 w 795"/>
                  <a:gd name="T39" fmla="*/ 733 h 941"/>
                  <a:gd name="T40" fmla="*/ 747 w 795"/>
                  <a:gd name="T41" fmla="*/ 670 h 941"/>
                  <a:gd name="T42" fmla="*/ 790 w 795"/>
                  <a:gd name="T43" fmla="*/ 611 h 941"/>
                  <a:gd name="T44" fmla="*/ 792 w 795"/>
                  <a:gd name="T45" fmla="*/ 522 h 941"/>
                  <a:gd name="T46" fmla="*/ 795 w 795"/>
                  <a:gd name="T47" fmla="*/ 457 h 941"/>
                  <a:gd name="T48" fmla="*/ 792 w 795"/>
                  <a:gd name="T49" fmla="*/ 400 h 941"/>
                  <a:gd name="T50" fmla="*/ 738 w 795"/>
                  <a:gd name="T51" fmla="*/ 320 h 941"/>
                  <a:gd name="T52" fmla="*/ 686 w 795"/>
                  <a:gd name="T53" fmla="*/ 283 h 941"/>
                  <a:gd name="T54" fmla="*/ 625 w 795"/>
                  <a:gd name="T55" fmla="*/ 266 h 941"/>
                  <a:gd name="T56" fmla="*/ 555 w 795"/>
                  <a:gd name="T57" fmla="*/ 266 h 941"/>
                  <a:gd name="T58" fmla="*/ 499 w 795"/>
                  <a:gd name="T59" fmla="*/ 276 h 941"/>
                  <a:gd name="T60" fmla="*/ 475 w 795"/>
                  <a:gd name="T61" fmla="*/ 309 h 941"/>
                  <a:gd name="T62" fmla="*/ 445 w 795"/>
                  <a:gd name="T63" fmla="*/ 335 h 941"/>
                  <a:gd name="T64" fmla="*/ 447 w 795"/>
                  <a:gd name="T65" fmla="*/ 251 h 941"/>
                  <a:gd name="T66" fmla="*/ 440 w 795"/>
                  <a:gd name="T67" fmla="*/ 157 h 941"/>
                  <a:gd name="T68" fmla="*/ 388 w 795"/>
                  <a:gd name="T69" fmla="*/ 83 h 941"/>
                  <a:gd name="T70" fmla="*/ 343 w 795"/>
                  <a:gd name="T71" fmla="*/ 38 h 941"/>
                  <a:gd name="T72" fmla="*/ 293 w 795"/>
                  <a:gd name="T73" fmla="*/ 7 h 941"/>
                  <a:gd name="T74" fmla="*/ 258 w 795"/>
                  <a:gd name="T75" fmla="*/ 0 h 941"/>
                  <a:gd name="T76" fmla="*/ 206 w 795"/>
                  <a:gd name="T77" fmla="*/ 1 h 941"/>
                  <a:gd name="T78" fmla="*/ 156 w 795"/>
                  <a:gd name="T79" fmla="*/ 16 h 941"/>
                  <a:gd name="T80" fmla="*/ 102 w 795"/>
                  <a:gd name="T81" fmla="*/ 44 h 941"/>
                  <a:gd name="T82" fmla="*/ 63 w 795"/>
                  <a:gd name="T83" fmla="*/ 96 h 941"/>
                  <a:gd name="T84" fmla="*/ 43 w 795"/>
                  <a:gd name="T85" fmla="*/ 148 h 941"/>
                  <a:gd name="T86" fmla="*/ 36 w 795"/>
                  <a:gd name="T87" fmla="*/ 240 h 941"/>
                  <a:gd name="T88" fmla="*/ 32 w 795"/>
                  <a:gd name="T89" fmla="*/ 285 h 941"/>
                  <a:gd name="T90" fmla="*/ 47 w 795"/>
                  <a:gd name="T91" fmla="*/ 340 h 941"/>
                  <a:gd name="T92" fmla="*/ 62 w 795"/>
                  <a:gd name="T93" fmla="*/ 376 h 941"/>
                  <a:gd name="T94" fmla="*/ 73 w 795"/>
                  <a:gd name="T95" fmla="*/ 400 h 941"/>
                  <a:gd name="T96" fmla="*/ 78 w 795"/>
                  <a:gd name="T97" fmla="*/ 476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5" h="941">
                    <a:moveTo>
                      <a:pt x="78" y="476"/>
                    </a:moveTo>
                    <a:lnTo>
                      <a:pt x="45" y="524"/>
                    </a:lnTo>
                    <a:lnTo>
                      <a:pt x="13" y="607"/>
                    </a:lnTo>
                    <a:lnTo>
                      <a:pt x="0" y="713"/>
                    </a:lnTo>
                    <a:lnTo>
                      <a:pt x="12" y="792"/>
                    </a:lnTo>
                    <a:lnTo>
                      <a:pt x="52" y="857"/>
                    </a:lnTo>
                    <a:lnTo>
                      <a:pt x="106" y="913"/>
                    </a:lnTo>
                    <a:lnTo>
                      <a:pt x="164" y="941"/>
                    </a:lnTo>
                    <a:lnTo>
                      <a:pt x="238" y="929"/>
                    </a:lnTo>
                    <a:lnTo>
                      <a:pt x="299" y="913"/>
                    </a:lnTo>
                    <a:lnTo>
                      <a:pt x="351" y="885"/>
                    </a:lnTo>
                    <a:lnTo>
                      <a:pt x="395" y="822"/>
                    </a:lnTo>
                    <a:lnTo>
                      <a:pt x="421" y="765"/>
                    </a:lnTo>
                    <a:lnTo>
                      <a:pt x="425" y="689"/>
                    </a:lnTo>
                    <a:lnTo>
                      <a:pt x="425" y="652"/>
                    </a:lnTo>
                    <a:lnTo>
                      <a:pt x="469" y="713"/>
                    </a:lnTo>
                    <a:lnTo>
                      <a:pt x="553" y="757"/>
                    </a:lnTo>
                    <a:lnTo>
                      <a:pt x="593" y="765"/>
                    </a:lnTo>
                    <a:lnTo>
                      <a:pt x="662" y="753"/>
                    </a:lnTo>
                    <a:lnTo>
                      <a:pt x="710" y="733"/>
                    </a:lnTo>
                    <a:lnTo>
                      <a:pt x="747" y="670"/>
                    </a:lnTo>
                    <a:lnTo>
                      <a:pt x="790" y="611"/>
                    </a:lnTo>
                    <a:lnTo>
                      <a:pt x="792" y="522"/>
                    </a:lnTo>
                    <a:lnTo>
                      <a:pt x="795" y="457"/>
                    </a:lnTo>
                    <a:lnTo>
                      <a:pt x="792" y="400"/>
                    </a:lnTo>
                    <a:lnTo>
                      <a:pt x="738" y="320"/>
                    </a:lnTo>
                    <a:lnTo>
                      <a:pt x="686" y="283"/>
                    </a:lnTo>
                    <a:lnTo>
                      <a:pt x="625" y="266"/>
                    </a:lnTo>
                    <a:lnTo>
                      <a:pt x="555" y="266"/>
                    </a:lnTo>
                    <a:lnTo>
                      <a:pt x="499" y="276"/>
                    </a:lnTo>
                    <a:lnTo>
                      <a:pt x="475" y="309"/>
                    </a:lnTo>
                    <a:lnTo>
                      <a:pt x="445" y="335"/>
                    </a:lnTo>
                    <a:lnTo>
                      <a:pt x="447" y="251"/>
                    </a:lnTo>
                    <a:lnTo>
                      <a:pt x="440" y="157"/>
                    </a:lnTo>
                    <a:lnTo>
                      <a:pt x="388" y="83"/>
                    </a:lnTo>
                    <a:lnTo>
                      <a:pt x="343" y="38"/>
                    </a:lnTo>
                    <a:lnTo>
                      <a:pt x="293" y="7"/>
                    </a:lnTo>
                    <a:lnTo>
                      <a:pt x="258" y="0"/>
                    </a:lnTo>
                    <a:lnTo>
                      <a:pt x="206" y="1"/>
                    </a:lnTo>
                    <a:lnTo>
                      <a:pt x="156" y="16"/>
                    </a:lnTo>
                    <a:lnTo>
                      <a:pt x="102" y="44"/>
                    </a:lnTo>
                    <a:lnTo>
                      <a:pt x="63" y="96"/>
                    </a:lnTo>
                    <a:lnTo>
                      <a:pt x="43" y="148"/>
                    </a:lnTo>
                    <a:lnTo>
                      <a:pt x="36" y="240"/>
                    </a:lnTo>
                    <a:lnTo>
                      <a:pt x="32" y="285"/>
                    </a:lnTo>
                    <a:lnTo>
                      <a:pt x="47" y="340"/>
                    </a:lnTo>
                    <a:lnTo>
                      <a:pt x="62" y="376"/>
                    </a:lnTo>
                    <a:lnTo>
                      <a:pt x="73" y="400"/>
                    </a:lnTo>
                    <a:lnTo>
                      <a:pt x="78" y="476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945" name="Freeform 33">
                <a:extLst>
                  <a:ext uri="{FF2B5EF4-FFF2-40B4-BE49-F238E27FC236}">
                    <a16:creationId xmlns:a16="http://schemas.microsoft.com/office/drawing/2014/main" id="{5C467D0F-4961-F249-0B16-0136B8DC504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70" y="1824"/>
                <a:ext cx="796" cy="938"/>
              </a:xfrm>
              <a:custGeom>
                <a:avLst/>
                <a:gdLst>
                  <a:gd name="T0" fmla="*/ 74 w 796"/>
                  <a:gd name="T1" fmla="*/ 475 h 938"/>
                  <a:gd name="T2" fmla="*/ 48 w 796"/>
                  <a:gd name="T3" fmla="*/ 528 h 938"/>
                  <a:gd name="T4" fmla="*/ 13 w 796"/>
                  <a:gd name="T5" fmla="*/ 604 h 938"/>
                  <a:gd name="T6" fmla="*/ 0 w 796"/>
                  <a:gd name="T7" fmla="*/ 708 h 938"/>
                  <a:gd name="T8" fmla="*/ 17 w 796"/>
                  <a:gd name="T9" fmla="*/ 797 h 938"/>
                  <a:gd name="T10" fmla="*/ 48 w 796"/>
                  <a:gd name="T11" fmla="*/ 855 h 938"/>
                  <a:gd name="T12" fmla="*/ 111 w 796"/>
                  <a:gd name="T13" fmla="*/ 914 h 938"/>
                  <a:gd name="T14" fmla="*/ 165 w 796"/>
                  <a:gd name="T15" fmla="*/ 938 h 938"/>
                  <a:gd name="T16" fmla="*/ 233 w 796"/>
                  <a:gd name="T17" fmla="*/ 929 h 938"/>
                  <a:gd name="T18" fmla="*/ 302 w 796"/>
                  <a:gd name="T19" fmla="*/ 918 h 938"/>
                  <a:gd name="T20" fmla="*/ 354 w 796"/>
                  <a:gd name="T21" fmla="*/ 882 h 938"/>
                  <a:gd name="T22" fmla="*/ 389 w 796"/>
                  <a:gd name="T23" fmla="*/ 821 h 938"/>
                  <a:gd name="T24" fmla="*/ 422 w 796"/>
                  <a:gd name="T25" fmla="*/ 764 h 938"/>
                  <a:gd name="T26" fmla="*/ 420 w 796"/>
                  <a:gd name="T27" fmla="*/ 686 h 938"/>
                  <a:gd name="T28" fmla="*/ 428 w 796"/>
                  <a:gd name="T29" fmla="*/ 653 h 938"/>
                  <a:gd name="T30" fmla="*/ 466 w 796"/>
                  <a:gd name="T31" fmla="*/ 712 h 938"/>
                  <a:gd name="T32" fmla="*/ 555 w 796"/>
                  <a:gd name="T33" fmla="*/ 762 h 938"/>
                  <a:gd name="T34" fmla="*/ 591 w 796"/>
                  <a:gd name="T35" fmla="*/ 762 h 938"/>
                  <a:gd name="T36" fmla="*/ 663 w 796"/>
                  <a:gd name="T37" fmla="*/ 751 h 938"/>
                  <a:gd name="T38" fmla="*/ 705 w 796"/>
                  <a:gd name="T39" fmla="*/ 732 h 938"/>
                  <a:gd name="T40" fmla="*/ 748 w 796"/>
                  <a:gd name="T41" fmla="*/ 665 h 938"/>
                  <a:gd name="T42" fmla="*/ 787 w 796"/>
                  <a:gd name="T43" fmla="*/ 610 h 938"/>
                  <a:gd name="T44" fmla="*/ 794 w 796"/>
                  <a:gd name="T45" fmla="*/ 519 h 938"/>
                  <a:gd name="T46" fmla="*/ 796 w 796"/>
                  <a:gd name="T47" fmla="*/ 462 h 938"/>
                  <a:gd name="T48" fmla="*/ 787 w 796"/>
                  <a:gd name="T49" fmla="*/ 399 h 938"/>
                  <a:gd name="T50" fmla="*/ 733 w 796"/>
                  <a:gd name="T51" fmla="*/ 319 h 938"/>
                  <a:gd name="T52" fmla="*/ 687 w 796"/>
                  <a:gd name="T53" fmla="*/ 280 h 938"/>
                  <a:gd name="T54" fmla="*/ 622 w 796"/>
                  <a:gd name="T55" fmla="*/ 273 h 938"/>
                  <a:gd name="T56" fmla="*/ 557 w 796"/>
                  <a:gd name="T57" fmla="*/ 263 h 938"/>
                  <a:gd name="T58" fmla="*/ 494 w 796"/>
                  <a:gd name="T59" fmla="*/ 273 h 938"/>
                  <a:gd name="T60" fmla="*/ 476 w 796"/>
                  <a:gd name="T61" fmla="*/ 308 h 938"/>
                  <a:gd name="T62" fmla="*/ 441 w 796"/>
                  <a:gd name="T63" fmla="*/ 332 h 938"/>
                  <a:gd name="T64" fmla="*/ 444 w 796"/>
                  <a:gd name="T65" fmla="*/ 248 h 938"/>
                  <a:gd name="T66" fmla="*/ 435 w 796"/>
                  <a:gd name="T67" fmla="*/ 154 h 938"/>
                  <a:gd name="T68" fmla="*/ 387 w 796"/>
                  <a:gd name="T69" fmla="*/ 78 h 938"/>
                  <a:gd name="T70" fmla="*/ 346 w 796"/>
                  <a:gd name="T71" fmla="*/ 35 h 938"/>
                  <a:gd name="T72" fmla="*/ 296 w 796"/>
                  <a:gd name="T73" fmla="*/ 6 h 938"/>
                  <a:gd name="T74" fmla="*/ 255 w 796"/>
                  <a:gd name="T75" fmla="*/ 4 h 938"/>
                  <a:gd name="T76" fmla="*/ 202 w 796"/>
                  <a:gd name="T77" fmla="*/ 0 h 938"/>
                  <a:gd name="T78" fmla="*/ 159 w 796"/>
                  <a:gd name="T79" fmla="*/ 13 h 938"/>
                  <a:gd name="T80" fmla="*/ 104 w 796"/>
                  <a:gd name="T81" fmla="*/ 41 h 938"/>
                  <a:gd name="T82" fmla="*/ 67 w 796"/>
                  <a:gd name="T83" fmla="*/ 91 h 938"/>
                  <a:gd name="T84" fmla="*/ 46 w 796"/>
                  <a:gd name="T85" fmla="*/ 146 h 938"/>
                  <a:gd name="T86" fmla="*/ 31 w 796"/>
                  <a:gd name="T87" fmla="*/ 245 h 938"/>
                  <a:gd name="T88" fmla="*/ 26 w 796"/>
                  <a:gd name="T89" fmla="*/ 284 h 938"/>
                  <a:gd name="T90" fmla="*/ 41 w 796"/>
                  <a:gd name="T91" fmla="*/ 339 h 938"/>
                  <a:gd name="T92" fmla="*/ 67 w 796"/>
                  <a:gd name="T93" fmla="*/ 378 h 938"/>
                  <a:gd name="T94" fmla="*/ 74 w 796"/>
                  <a:gd name="T95" fmla="*/ 399 h 938"/>
                  <a:gd name="T96" fmla="*/ 74 w 796"/>
                  <a:gd name="T97" fmla="*/ 475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6" h="938">
                    <a:moveTo>
                      <a:pt x="74" y="475"/>
                    </a:moveTo>
                    <a:lnTo>
                      <a:pt x="48" y="528"/>
                    </a:lnTo>
                    <a:lnTo>
                      <a:pt x="13" y="604"/>
                    </a:lnTo>
                    <a:lnTo>
                      <a:pt x="0" y="708"/>
                    </a:lnTo>
                    <a:lnTo>
                      <a:pt x="17" y="797"/>
                    </a:lnTo>
                    <a:lnTo>
                      <a:pt x="48" y="855"/>
                    </a:lnTo>
                    <a:lnTo>
                      <a:pt x="111" y="914"/>
                    </a:lnTo>
                    <a:lnTo>
                      <a:pt x="165" y="938"/>
                    </a:lnTo>
                    <a:lnTo>
                      <a:pt x="233" y="929"/>
                    </a:lnTo>
                    <a:lnTo>
                      <a:pt x="302" y="918"/>
                    </a:lnTo>
                    <a:lnTo>
                      <a:pt x="354" y="882"/>
                    </a:lnTo>
                    <a:lnTo>
                      <a:pt x="389" y="821"/>
                    </a:lnTo>
                    <a:lnTo>
                      <a:pt x="422" y="764"/>
                    </a:lnTo>
                    <a:lnTo>
                      <a:pt x="420" y="686"/>
                    </a:lnTo>
                    <a:lnTo>
                      <a:pt x="428" y="653"/>
                    </a:lnTo>
                    <a:lnTo>
                      <a:pt x="466" y="712"/>
                    </a:lnTo>
                    <a:lnTo>
                      <a:pt x="555" y="762"/>
                    </a:lnTo>
                    <a:lnTo>
                      <a:pt x="591" y="762"/>
                    </a:lnTo>
                    <a:lnTo>
                      <a:pt x="663" y="751"/>
                    </a:lnTo>
                    <a:lnTo>
                      <a:pt x="705" y="732"/>
                    </a:lnTo>
                    <a:lnTo>
                      <a:pt x="748" y="665"/>
                    </a:lnTo>
                    <a:lnTo>
                      <a:pt x="787" y="610"/>
                    </a:lnTo>
                    <a:lnTo>
                      <a:pt x="794" y="519"/>
                    </a:lnTo>
                    <a:lnTo>
                      <a:pt x="796" y="462"/>
                    </a:lnTo>
                    <a:lnTo>
                      <a:pt x="787" y="399"/>
                    </a:lnTo>
                    <a:lnTo>
                      <a:pt x="733" y="319"/>
                    </a:lnTo>
                    <a:lnTo>
                      <a:pt x="687" y="280"/>
                    </a:lnTo>
                    <a:lnTo>
                      <a:pt x="622" y="273"/>
                    </a:lnTo>
                    <a:lnTo>
                      <a:pt x="557" y="263"/>
                    </a:lnTo>
                    <a:lnTo>
                      <a:pt x="494" y="273"/>
                    </a:lnTo>
                    <a:lnTo>
                      <a:pt x="476" y="308"/>
                    </a:lnTo>
                    <a:lnTo>
                      <a:pt x="441" y="332"/>
                    </a:lnTo>
                    <a:lnTo>
                      <a:pt x="444" y="248"/>
                    </a:lnTo>
                    <a:lnTo>
                      <a:pt x="435" y="154"/>
                    </a:lnTo>
                    <a:lnTo>
                      <a:pt x="387" y="78"/>
                    </a:lnTo>
                    <a:lnTo>
                      <a:pt x="346" y="35"/>
                    </a:lnTo>
                    <a:lnTo>
                      <a:pt x="296" y="6"/>
                    </a:lnTo>
                    <a:lnTo>
                      <a:pt x="255" y="4"/>
                    </a:lnTo>
                    <a:lnTo>
                      <a:pt x="202" y="0"/>
                    </a:lnTo>
                    <a:lnTo>
                      <a:pt x="159" y="13"/>
                    </a:lnTo>
                    <a:lnTo>
                      <a:pt x="104" y="41"/>
                    </a:lnTo>
                    <a:lnTo>
                      <a:pt x="67" y="91"/>
                    </a:lnTo>
                    <a:lnTo>
                      <a:pt x="46" y="146"/>
                    </a:lnTo>
                    <a:lnTo>
                      <a:pt x="31" y="245"/>
                    </a:lnTo>
                    <a:lnTo>
                      <a:pt x="26" y="284"/>
                    </a:lnTo>
                    <a:lnTo>
                      <a:pt x="41" y="339"/>
                    </a:lnTo>
                    <a:lnTo>
                      <a:pt x="67" y="378"/>
                    </a:lnTo>
                    <a:lnTo>
                      <a:pt x="74" y="399"/>
                    </a:lnTo>
                    <a:lnTo>
                      <a:pt x="74" y="475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946" name="Freeform 34">
                <a:extLst>
                  <a:ext uri="{FF2B5EF4-FFF2-40B4-BE49-F238E27FC236}">
                    <a16:creationId xmlns:a16="http://schemas.microsoft.com/office/drawing/2014/main" id="{5DBDFCFF-908E-5D14-A3A9-974183A4AC5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48" y="1975"/>
                <a:ext cx="2870" cy="406"/>
              </a:xfrm>
              <a:custGeom>
                <a:avLst/>
                <a:gdLst>
                  <a:gd name="T0" fmla="*/ 2869 w 2870"/>
                  <a:gd name="T1" fmla="*/ 328 h 406"/>
                  <a:gd name="T2" fmla="*/ 2870 w 2870"/>
                  <a:gd name="T3" fmla="*/ 313 h 406"/>
                  <a:gd name="T4" fmla="*/ 2867 w 2870"/>
                  <a:gd name="T5" fmla="*/ 299 h 406"/>
                  <a:gd name="T6" fmla="*/ 2862 w 2870"/>
                  <a:gd name="T7" fmla="*/ 286 h 406"/>
                  <a:gd name="T8" fmla="*/ 2854 w 2870"/>
                  <a:gd name="T9" fmla="*/ 272 h 406"/>
                  <a:gd name="T10" fmla="*/ 2845 w 2870"/>
                  <a:gd name="T11" fmla="*/ 261 h 406"/>
                  <a:gd name="T12" fmla="*/ 2833 w 2870"/>
                  <a:gd name="T13" fmla="*/ 251 h 406"/>
                  <a:gd name="T14" fmla="*/ 2821 w 2870"/>
                  <a:gd name="T15" fmla="*/ 244 h 406"/>
                  <a:gd name="T16" fmla="*/ 2807 w 2870"/>
                  <a:gd name="T17" fmla="*/ 239 h 406"/>
                  <a:gd name="T18" fmla="*/ 2792 w 2870"/>
                  <a:gd name="T19" fmla="*/ 236 h 406"/>
                  <a:gd name="T20" fmla="*/ 93 w 2870"/>
                  <a:gd name="T21" fmla="*/ 0 h 406"/>
                  <a:gd name="T22" fmla="*/ 78 w 2870"/>
                  <a:gd name="T23" fmla="*/ 0 h 406"/>
                  <a:gd name="T24" fmla="*/ 63 w 2870"/>
                  <a:gd name="T25" fmla="*/ 3 h 406"/>
                  <a:gd name="T26" fmla="*/ 50 w 2870"/>
                  <a:gd name="T27" fmla="*/ 8 h 406"/>
                  <a:gd name="T28" fmla="*/ 36 w 2870"/>
                  <a:gd name="T29" fmla="*/ 15 h 406"/>
                  <a:gd name="T30" fmla="*/ 25 w 2870"/>
                  <a:gd name="T31" fmla="*/ 24 h 406"/>
                  <a:gd name="T32" fmla="*/ 15 w 2870"/>
                  <a:gd name="T33" fmla="*/ 37 h 406"/>
                  <a:gd name="T34" fmla="*/ 8 w 2870"/>
                  <a:gd name="T35" fmla="*/ 49 h 406"/>
                  <a:gd name="T36" fmla="*/ 3 w 2870"/>
                  <a:gd name="T37" fmla="*/ 63 h 406"/>
                  <a:gd name="T38" fmla="*/ 1 w 2870"/>
                  <a:gd name="T39" fmla="*/ 78 h 406"/>
                  <a:gd name="T40" fmla="*/ 1 w 2870"/>
                  <a:gd name="T41" fmla="*/ 78 h 406"/>
                  <a:gd name="T42" fmla="*/ 0 w 2870"/>
                  <a:gd name="T43" fmla="*/ 93 h 406"/>
                  <a:gd name="T44" fmla="*/ 3 w 2870"/>
                  <a:gd name="T45" fmla="*/ 107 h 406"/>
                  <a:gd name="T46" fmla="*/ 8 w 2870"/>
                  <a:gd name="T47" fmla="*/ 120 h 406"/>
                  <a:gd name="T48" fmla="*/ 16 w 2870"/>
                  <a:gd name="T49" fmla="*/ 134 h 406"/>
                  <a:gd name="T50" fmla="*/ 25 w 2870"/>
                  <a:gd name="T51" fmla="*/ 145 h 406"/>
                  <a:gd name="T52" fmla="*/ 37 w 2870"/>
                  <a:gd name="T53" fmla="*/ 155 h 406"/>
                  <a:gd name="T54" fmla="*/ 49 w 2870"/>
                  <a:gd name="T55" fmla="*/ 162 h 406"/>
                  <a:gd name="T56" fmla="*/ 63 w 2870"/>
                  <a:gd name="T57" fmla="*/ 167 h 406"/>
                  <a:gd name="T58" fmla="*/ 78 w 2870"/>
                  <a:gd name="T59" fmla="*/ 170 h 406"/>
                  <a:gd name="T60" fmla="*/ 2777 w 2870"/>
                  <a:gd name="T61" fmla="*/ 406 h 406"/>
                  <a:gd name="T62" fmla="*/ 2792 w 2870"/>
                  <a:gd name="T63" fmla="*/ 406 h 406"/>
                  <a:gd name="T64" fmla="*/ 2807 w 2870"/>
                  <a:gd name="T65" fmla="*/ 403 h 406"/>
                  <a:gd name="T66" fmla="*/ 2820 w 2870"/>
                  <a:gd name="T67" fmla="*/ 398 h 406"/>
                  <a:gd name="T68" fmla="*/ 2834 w 2870"/>
                  <a:gd name="T69" fmla="*/ 391 h 406"/>
                  <a:gd name="T70" fmla="*/ 2845 w 2870"/>
                  <a:gd name="T71" fmla="*/ 381 h 406"/>
                  <a:gd name="T72" fmla="*/ 2855 w 2870"/>
                  <a:gd name="T73" fmla="*/ 369 h 406"/>
                  <a:gd name="T74" fmla="*/ 2862 w 2870"/>
                  <a:gd name="T75" fmla="*/ 357 h 406"/>
                  <a:gd name="T76" fmla="*/ 2867 w 2870"/>
                  <a:gd name="T77" fmla="*/ 343 h 406"/>
                  <a:gd name="T78" fmla="*/ 2869 w 2870"/>
                  <a:gd name="T79" fmla="*/ 328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70" h="406">
                    <a:moveTo>
                      <a:pt x="2869" y="328"/>
                    </a:moveTo>
                    <a:lnTo>
                      <a:pt x="2870" y="313"/>
                    </a:lnTo>
                    <a:lnTo>
                      <a:pt x="2867" y="299"/>
                    </a:lnTo>
                    <a:lnTo>
                      <a:pt x="2862" y="286"/>
                    </a:lnTo>
                    <a:lnTo>
                      <a:pt x="2854" y="272"/>
                    </a:lnTo>
                    <a:lnTo>
                      <a:pt x="2845" y="261"/>
                    </a:lnTo>
                    <a:lnTo>
                      <a:pt x="2833" y="251"/>
                    </a:lnTo>
                    <a:lnTo>
                      <a:pt x="2821" y="244"/>
                    </a:lnTo>
                    <a:lnTo>
                      <a:pt x="2807" y="239"/>
                    </a:lnTo>
                    <a:lnTo>
                      <a:pt x="2792" y="236"/>
                    </a:lnTo>
                    <a:lnTo>
                      <a:pt x="93" y="0"/>
                    </a:lnTo>
                    <a:lnTo>
                      <a:pt x="78" y="0"/>
                    </a:lnTo>
                    <a:lnTo>
                      <a:pt x="63" y="3"/>
                    </a:lnTo>
                    <a:lnTo>
                      <a:pt x="50" y="8"/>
                    </a:lnTo>
                    <a:lnTo>
                      <a:pt x="36" y="15"/>
                    </a:lnTo>
                    <a:lnTo>
                      <a:pt x="25" y="24"/>
                    </a:lnTo>
                    <a:lnTo>
                      <a:pt x="15" y="37"/>
                    </a:lnTo>
                    <a:lnTo>
                      <a:pt x="8" y="49"/>
                    </a:lnTo>
                    <a:lnTo>
                      <a:pt x="3" y="63"/>
                    </a:lnTo>
                    <a:lnTo>
                      <a:pt x="1" y="78"/>
                    </a:lnTo>
                    <a:lnTo>
                      <a:pt x="1" y="78"/>
                    </a:lnTo>
                    <a:lnTo>
                      <a:pt x="0" y="93"/>
                    </a:lnTo>
                    <a:lnTo>
                      <a:pt x="3" y="107"/>
                    </a:lnTo>
                    <a:lnTo>
                      <a:pt x="8" y="120"/>
                    </a:lnTo>
                    <a:lnTo>
                      <a:pt x="16" y="134"/>
                    </a:lnTo>
                    <a:lnTo>
                      <a:pt x="25" y="145"/>
                    </a:lnTo>
                    <a:lnTo>
                      <a:pt x="37" y="155"/>
                    </a:lnTo>
                    <a:lnTo>
                      <a:pt x="49" y="162"/>
                    </a:lnTo>
                    <a:lnTo>
                      <a:pt x="63" y="167"/>
                    </a:lnTo>
                    <a:lnTo>
                      <a:pt x="78" y="170"/>
                    </a:lnTo>
                    <a:lnTo>
                      <a:pt x="2777" y="406"/>
                    </a:lnTo>
                    <a:lnTo>
                      <a:pt x="2792" y="406"/>
                    </a:lnTo>
                    <a:lnTo>
                      <a:pt x="2807" y="403"/>
                    </a:lnTo>
                    <a:lnTo>
                      <a:pt x="2820" y="398"/>
                    </a:lnTo>
                    <a:lnTo>
                      <a:pt x="2834" y="391"/>
                    </a:lnTo>
                    <a:lnTo>
                      <a:pt x="2845" y="381"/>
                    </a:lnTo>
                    <a:lnTo>
                      <a:pt x="2855" y="369"/>
                    </a:lnTo>
                    <a:lnTo>
                      <a:pt x="2862" y="357"/>
                    </a:lnTo>
                    <a:lnTo>
                      <a:pt x="2867" y="343"/>
                    </a:lnTo>
                    <a:lnTo>
                      <a:pt x="2869" y="328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947" name="Freeform 35">
                <a:extLst>
                  <a:ext uri="{FF2B5EF4-FFF2-40B4-BE49-F238E27FC236}">
                    <a16:creationId xmlns:a16="http://schemas.microsoft.com/office/drawing/2014/main" id="{67B2D304-D160-421F-2684-D5A27425FCA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70" y="2228"/>
                <a:ext cx="176" cy="210"/>
              </a:xfrm>
              <a:custGeom>
                <a:avLst/>
                <a:gdLst>
                  <a:gd name="T0" fmla="*/ 79 w 176"/>
                  <a:gd name="T1" fmla="*/ 210 h 210"/>
                  <a:gd name="T2" fmla="*/ 94 w 176"/>
                  <a:gd name="T3" fmla="*/ 209 h 210"/>
                  <a:gd name="T4" fmla="*/ 109 w 176"/>
                  <a:gd name="T5" fmla="*/ 206 h 210"/>
                  <a:gd name="T6" fmla="*/ 124 w 176"/>
                  <a:gd name="T7" fmla="*/ 199 h 210"/>
                  <a:gd name="T8" fmla="*/ 138 w 176"/>
                  <a:gd name="T9" fmla="*/ 190 h 210"/>
                  <a:gd name="T10" fmla="*/ 149 w 176"/>
                  <a:gd name="T11" fmla="*/ 178 h 210"/>
                  <a:gd name="T12" fmla="*/ 159 w 176"/>
                  <a:gd name="T13" fmla="*/ 163 h 210"/>
                  <a:gd name="T14" fmla="*/ 168 w 176"/>
                  <a:gd name="T15" fmla="*/ 148 h 210"/>
                  <a:gd name="T16" fmla="*/ 173 w 176"/>
                  <a:gd name="T17" fmla="*/ 131 h 210"/>
                  <a:gd name="T18" fmla="*/ 176 w 176"/>
                  <a:gd name="T19" fmla="*/ 113 h 210"/>
                  <a:gd name="T20" fmla="*/ 176 w 176"/>
                  <a:gd name="T21" fmla="*/ 95 h 210"/>
                  <a:gd name="T22" fmla="*/ 174 w 176"/>
                  <a:gd name="T23" fmla="*/ 76 h 210"/>
                  <a:gd name="T24" fmla="*/ 168 w 176"/>
                  <a:gd name="T25" fmla="*/ 60 h 210"/>
                  <a:gd name="T26" fmla="*/ 161 w 176"/>
                  <a:gd name="T27" fmla="*/ 44 h 210"/>
                  <a:gd name="T28" fmla="*/ 152 w 176"/>
                  <a:gd name="T29" fmla="*/ 30 h 210"/>
                  <a:gd name="T30" fmla="*/ 140 w 176"/>
                  <a:gd name="T31" fmla="*/ 18 h 210"/>
                  <a:gd name="T32" fmla="*/ 127 w 176"/>
                  <a:gd name="T33" fmla="*/ 9 h 210"/>
                  <a:gd name="T34" fmla="*/ 112 w 176"/>
                  <a:gd name="T35" fmla="*/ 4 h 210"/>
                  <a:gd name="T36" fmla="*/ 97 w 176"/>
                  <a:gd name="T37" fmla="*/ 0 h 210"/>
                  <a:gd name="T38" fmla="*/ 82 w 176"/>
                  <a:gd name="T39" fmla="*/ 1 h 210"/>
                  <a:gd name="T40" fmla="*/ 67 w 176"/>
                  <a:gd name="T41" fmla="*/ 4 h 210"/>
                  <a:gd name="T42" fmla="*/ 52 w 176"/>
                  <a:gd name="T43" fmla="*/ 11 h 210"/>
                  <a:gd name="T44" fmla="*/ 38 w 176"/>
                  <a:gd name="T45" fmla="*/ 20 h 210"/>
                  <a:gd name="T46" fmla="*/ 27 w 176"/>
                  <a:gd name="T47" fmla="*/ 32 h 210"/>
                  <a:gd name="T48" fmla="*/ 17 w 176"/>
                  <a:gd name="T49" fmla="*/ 47 h 210"/>
                  <a:gd name="T50" fmla="*/ 8 w 176"/>
                  <a:gd name="T51" fmla="*/ 62 h 210"/>
                  <a:gd name="T52" fmla="*/ 3 w 176"/>
                  <a:gd name="T53" fmla="*/ 79 h 210"/>
                  <a:gd name="T54" fmla="*/ 0 w 176"/>
                  <a:gd name="T55" fmla="*/ 97 h 210"/>
                  <a:gd name="T56" fmla="*/ 0 w 176"/>
                  <a:gd name="T57" fmla="*/ 115 h 210"/>
                  <a:gd name="T58" fmla="*/ 2 w 176"/>
                  <a:gd name="T59" fmla="*/ 134 h 210"/>
                  <a:gd name="T60" fmla="*/ 8 w 176"/>
                  <a:gd name="T61" fmla="*/ 150 h 210"/>
                  <a:gd name="T62" fmla="*/ 15 w 176"/>
                  <a:gd name="T63" fmla="*/ 166 h 210"/>
                  <a:gd name="T64" fmla="*/ 24 w 176"/>
                  <a:gd name="T65" fmla="*/ 180 h 210"/>
                  <a:gd name="T66" fmla="*/ 36 w 176"/>
                  <a:gd name="T67" fmla="*/ 192 h 210"/>
                  <a:gd name="T68" fmla="*/ 49 w 176"/>
                  <a:gd name="T69" fmla="*/ 201 h 210"/>
                  <a:gd name="T70" fmla="*/ 64 w 176"/>
                  <a:gd name="T71" fmla="*/ 206 h 210"/>
                  <a:gd name="T72" fmla="*/ 79 w 176"/>
                  <a:gd name="T73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6" h="210">
                    <a:moveTo>
                      <a:pt x="79" y="210"/>
                    </a:moveTo>
                    <a:lnTo>
                      <a:pt x="94" y="209"/>
                    </a:lnTo>
                    <a:lnTo>
                      <a:pt x="109" y="206"/>
                    </a:lnTo>
                    <a:lnTo>
                      <a:pt x="124" y="199"/>
                    </a:lnTo>
                    <a:lnTo>
                      <a:pt x="138" y="190"/>
                    </a:lnTo>
                    <a:lnTo>
                      <a:pt x="149" y="178"/>
                    </a:lnTo>
                    <a:lnTo>
                      <a:pt x="159" y="163"/>
                    </a:lnTo>
                    <a:lnTo>
                      <a:pt x="168" y="148"/>
                    </a:lnTo>
                    <a:lnTo>
                      <a:pt x="173" y="131"/>
                    </a:lnTo>
                    <a:lnTo>
                      <a:pt x="176" y="113"/>
                    </a:lnTo>
                    <a:lnTo>
                      <a:pt x="176" y="95"/>
                    </a:lnTo>
                    <a:lnTo>
                      <a:pt x="174" y="76"/>
                    </a:lnTo>
                    <a:lnTo>
                      <a:pt x="168" y="60"/>
                    </a:lnTo>
                    <a:lnTo>
                      <a:pt x="161" y="44"/>
                    </a:lnTo>
                    <a:lnTo>
                      <a:pt x="152" y="30"/>
                    </a:lnTo>
                    <a:lnTo>
                      <a:pt x="140" y="18"/>
                    </a:lnTo>
                    <a:lnTo>
                      <a:pt x="127" y="9"/>
                    </a:lnTo>
                    <a:lnTo>
                      <a:pt x="112" y="4"/>
                    </a:lnTo>
                    <a:lnTo>
                      <a:pt x="97" y="0"/>
                    </a:lnTo>
                    <a:lnTo>
                      <a:pt x="82" y="1"/>
                    </a:lnTo>
                    <a:lnTo>
                      <a:pt x="67" y="4"/>
                    </a:lnTo>
                    <a:lnTo>
                      <a:pt x="52" y="11"/>
                    </a:lnTo>
                    <a:lnTo>
                      <a:pt x="38" y="20"/>
                    </a:lnTo>
                    <a:lnTo>
                      <a:pt x="27" y="32"/>
                    </a:lnTo>
                    <a:lnTo>
                      <a:pt x="17" y="47"/>
                    </a:lnTo>
                    <a:lnTo>
                      <a:pt x="8" y="62"/>
                    </a:lnTo>
                    <a:lnTo>
                      <a:pt x="3" y="7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2" y="134"/>
                    </a:lnTo>
                    <a:lnTo>
                      <a:pt x="8" y="150"/>
                    </a:lnTo>
                    <a:lnTo>
                      <a:pt x="15" y="166"/>
                    </a:lnTo>
                    <a:lnTo>
                      <a:pt x="24" y="180"/>
                    </a:lnTo>
                    <a:lnTo>
                      <a:pt x="36" y="192"/>
                    </a:lnTo>
                    <a:lnTo>
                      <a:pt x="49" y="201"/>
                    </a:lnTo>
                    <a:lnTo>
                      <a:pt x="64" y="206"/>
                    </a:lnTo>
                    <a:lnTo>
                      <a:pt x="79" y="2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94948" name="Group 36">
                <a:extLst>
                  <a:ext uri="{FF2B5EF4-FFF2-40B4-BE49-F238E27FC236}">
                    <a16:creationId xmlns:a16="http://schemas.microsoft.com/office/drawing/2014/main" id="{B059090D-2F9D-98B4-E5AF-4969AB00F4E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43" y="2102"/>
                <a:ext cx="969" cy="424"/>
                <a:chOff x="1426" y="2079"/>
                <a:chExt cx="969" cy="424"/>
              </a:xfrm>
            </p:grpSpPr>
            <p:sp>
              <p:nvSpPr>
                <p:cNvPr id="294949" name="Freeform 37">
                  <a:extLst>
                    <a:ext uri="{FF2B5EF4-FFF2-40B4-BE49-F238E27FC236}">
                      <a16:creationId xmlns:a16="http://schemas.microsoft.com/office/drawing/2014/main" id="{DF1B2A5E-AF6E-9140-4B96-B96ABF1C082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26" y="2079"/>
                  <a:ext cx="182" cy="312"/>
                </a:xfrm>
                <a:custGeom>
                  <a:avLst/>
                  <a:gdLst>
                    <a:gd name="T0" fmla="*/ 182 w 182"/>
                    <a:gd name="T1" fmla="*/ 13 h 312"/>
                    <a:gd name="T2" fmla="*/ 26 w 182"/>
                    <a:gd name="T3" fmla="*/ 0 h 312"/>
                    <a:gd name="T4" fmla="*/ 0 w 182"/>
                    <a:gd name="T5" fmla="*/ 299 h 312"/>
                    <a:gd name="T6" fmla="*/ 156 w 182"/>
                    <a:gd name="T7" fmla="*/ 312 h 312"/>
                    <a:gd name="T8" fmla="*/ 182 w 182"/>
                    <a:gd name="T9" fmla="*/ 13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" h="312">
                      <a:moveTo>
                        <a:pt x="182" y="13"/>
                      </a:moveTo>
                      <a:lnTo>
                        <a:pt x="26" y="0"/>
                      </a:lnTo>
                      <a:lnTo>
                        <a:pt x="0" y="299"/>
                      </a:lnTo>
                      <a:lnTo>
                        <a:pt x="156" y="312"/>
                      </a:lnTo>
                      <a:lnTo>
                        <a:pt x="182" y="13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50" name="Freeform 38">
                  <a:extLst>
                    <a:ext uri="{FF2B5EF4-FFF2-40B4-BE49-F238E27FC236}">
                      <a16:creationId xmlns:a16="http://schemas.microsoft.com/office/drawing/2014/main" id="{7C96E8FF-51D3-1598-EA5B-EFE3102C740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38" y="2118"/>
                  <a:ext cx="194" cy="229"/>
                </a:xfrm>
                <a:custGeom>
                  <a:avLst/>
                  <a:gdLst>
                    <a:gd name="T0" fmla="*/ 194 w 194"/>
                    <a:gd name="T1" fmla="*/ 15 h 229"/>
                    <a:gd name="T2" fmla="*/ 19 w 194"/>
                    <a:gd name="T3" fmla="*/ 0 h 229"/>
                    <a:gd name="T4" fmla="*/ 0 w 194"/>
                    <a:gd name="T5" fmla="*/ 214 h 229"/>
                    <a:gd name="T6" fmla="*/ 175 w 194"/>
                    <a:gd name="T7" fmla="*/ 229 h 229"/>
                    <a:gd name="T8" fmla="*/ 194 w 194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229">
                      <a:moveTo>
                        <a:pt x="194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75" y="229"/>
                      </a:lnTo>
                      <a:lnTo>
                        <a:pt x="194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51" name="Freeform 39">
                  <a:extLst>
                    <a:ext uri="{FF2B5EF4-FFF2-40B4-BE49-F238E27FC236}">
                      <a16:creationId xmlns:a16="http://schemas.microsoft.com/office/drawing/2014/main" id="{64855F3C-5718-5971-77C2-C11E1F666E4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39" y="2150"/>
                  <a:ext cx="197" cy="353"/>
                </a:xfrm>
                <a:custGeom>
                  <a:avLst/>
                  <a:gdLst>
                    <a:gd name="T0" fmla="*/ 197 w 197"/>
                    <a:gd name="T1" fmla="*/ 15 h 353"/>
                    <a:gd name="T2" fmla="*/ 29 w 197"/>
                    <a:gd name="T3" fmla="*/ 0 h 353"/>
                    <a:gd name="T4" fmla="*/ 0 w 197"/>
                    <a:gd name="T5" fmla="*/ 338 h 353"/>
                    <a:gd name="T6" fmla="*/ 168 w 197"/>
                    <a:gd name="T7" fmla="*/ 353 h 353"/>
                    <a:gd name="T8" fmla="*/ 197 w 197"/>
                    <a:gd name="T9" fmla="*/ 15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353">
                      <a:moveTo>
                        <a:pt x="197" y="15"/>
                      </a:moveTo>
                      <a:lnTo>
                        <a:pt x="29" y="0"/>
                      </a:lnTo>
                      <a:lnTo>
                        <a:pt x="0" y="338"/>
                      </a:lnTo>
                      <a:lnTo>
                        <a:pt x="168" y="353"/>
                      </a:lnTo>
                      <a:lnTo>
                        <a:pt x="19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52" name="Freeform 40">
                  <a:extLst>
                    <a:ext uri="{FF2B5EF4-FFF2-40B4-BE49-F238E27FC236}">
                      <a16:creationId xmlns:a16="http://schemas.microsoft.com/office/drawing/2014/main" id="{D891A90B-0C92-CF96-B8A9-40D244CF197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8" y="2169"/>
                  <a:ext cx="187" cy="212"/>
                </a:xfrm>
                <a:custGeom>
                  <a:avLst/>
                  <a:gdLst>
                    <a:gd name="T0" fmla="*/ 187 w 187"/>
                    <a:gd name="T1" fmla="*/ 15 h 212"/>
                    <a:gd name="T2" fmla="*/ 17 w 187"/>
                    <a:gd name="T3" fmla="*/ 0 h 212"/>
                    <a:gd name="T4" fmla="*/ 0 w 187"/>
                    <a:gd name="T5" fmla="*/ 197 h 212"/>
                    <a:gd name="T6" fmla="*/ 170 w 187"/>
                    <a:gd name="T7" fmla="*/ 212 h 212"/>
                    <a:gd name="T8" fmla="*/ 187 w 187"/>
                    <a:gd name="T9" fmla="*/ 15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12">
                      <a:moveTo>
                        <a:pt x="187" y="15"/>
                      </a:moveTo>
                      <a:lnTo>
                        <a:pt x="17" y="0"/>
                      </a:lnTo>
                      <a:lnTo>
                        <a:pt x="0" y="197"/>
                      </a:lnTo>
                      <a:lnTo>
                        <a:pt x="170" y="212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4953" name="Group 41">
                <a:extLst>
                  <a:ext uri="{FF2B5EF4-FFF2-40B4-BE49-F238E27FC236}">
                    <a16:creationId xmlns:a16="http://schemas.microsoft.com/office/drawing/2014/main" id="{C81CF846-A7DD-C7A3-6553-FD9E68D6F1C6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04" y="2054"/>
                <a:ext cx="968" cy="430"/>
                <a:chOff x="1387" y="2031"/>
                <a:chExt cx="968" cy="430"/>
              </a:xfrm>
            </p:grpSpPr>
            <p:sp>
              <p:nvSpPr>
                <p:cNvPr id="294954" name="Freeform 42">
                  <a:extLst>
                    <a:ext uri="{FF2B5EF4-FFF2-40B4-BE49-F238E27FC236}">
                      <a16:creationId xmlns:a16="http://schemas.microsoft.com/office/drawing/2014/main" id="{A1F987A5-AE53-CD17-C6AE-48DCAF55EF1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87" y="2031"/>
                  <a:ext cx="193" cy="322"/>
                </a:xfrm>
                <a:custGeom>
                  <a:avLst/>
                  <a:gdLst>
                    <a:gd name="T0" fmla="*/ 193 w 193"/>
                    <a:gd name="T1" fmla="*/ 15 h 322"/>
                    <a:gd name="T2" fmla="*/ 27 w 193"/>
                    <a:gd name="T3" fmla="*/ 0 h 322"/>
                    <a:gd name="T4" fmla="*/ 0 w 193"/>
                    <a:gd name="T5" fmla="*/ 307 h 322"/>
                    <a:gd name="T6" fmla="*/ 166 w 193"/>
                    <a:gd name="T7" fmla="*/ 322 h 322"/>
                    <a:gd name="T8" fmla="*/ 193 w 193"/>
                    <a:gd name="T9" fmla="*/ 15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3" h="322">
                      <a:moveTo>
                        <a:pt x="193" y="15"/>
                      </a:moveTo>
                      <a:lnTo>
                        <a:pt x="27" y="0"/>
                      </a:lnTo>
                      <a:lnTo>
                        <a:pt x="0" y="307"/>
                      </a:lnTo>
                      <a:lnTo>
                        <a:pt x="166" y="322"/>
                      </a:lnTo>
                      <a:lnTo>
                        <a:pt x="193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55" name="Freeform 43">
                  <a:extLst>
                    <a:ext uri="{FF2B5EF4-FFF2-40B4-BE49-F238E27FC236}">
                      <a16:creationId xmlns:a16="http://schemas.microsoft.com/office/drawing/2014/main" id="{D6CCFC3A-86ED-1E64-BD69-D59895A964C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14" y="2077"/>
                  <a:ext cx="187" cy="229"/>
                </a:xfrm>
                <a:custGeom>
                  <a:avLst/>
                  <a:gdLst>
                    <a:gd name="T0" fmla="*/ 187 w 187"/>
                    <a:gd name="T1" fmla="*/ 15 h 229"/>
                    <a:gd name="T2" fmla="*/ 19 w 187"/>
                    <a:gd name="T3" fmla="*/ 0 h 229"/>
                    <a:gd name="T4" fmla="*/ 0 w 187"/>
                    <a:gd name="T5" fmla="*/ 214 h 229"/>
                    <a:gd name="T6" fmla="*/ 168 w 187"/>
                    <a:gd name="T7" fmla="*/ 229 h 229"/>
                    <a:gd name="T8" fmla="*/ 187 w 187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29">
                      <a:moveTo>
                        <a:pt x="187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68" y="229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56" name="Freeform 44">
                  <a:extLst>
                    <a:ext uri="{FF2B5EF4-FFF2-40B4-BE49-F238E27FC236}">
                      <a16:creationId xmlns:a16="http://schemas.microsoft.com/office/drawing/2014/main" id="{BF3D31B4-82EC-59EA-9729-96E377B8CC4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14" y="2114"/>
                  <a:ext cx="185" cy="347"/>
                </a:xfrm>
                <a:custGeom>
                  <a:avLst/>
                  <a:gdLst>
                    <a:gd name="T0" fmla="*/ 185 w 185"/>
                    <a:gd name="T1" fmla="*/ 13 h 347"/>
                    <a:gd name="T2" fmla="*/ 29 w 185"/>
                    <a:gd name="T3" fmla="*/ 0 h 347"/>
                    <a:gd name="T4" fmla="*/ 0 w 185"/>
                    <a:gd name="T5" fmla="*/ 333 h 347"/>
                    <a:gd name="T6" fmla="*/ 156 w 185"/>
                    <a:gd name="T7" fmla="*/ 347 h 347"/>
                    <a:gd name="T8" fmla="*/ 185 w 185"/>
                    <a:gd name="T9" fmla="*/ 1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5" h="347">
                      <a:moveTo>
                        <a:pt x="185" y="13"/>
                      </a:moveTo>
                      <a:lnTo>
                        <a:pt x="29" y="0"/>
                      </a:lnTo>
                      <a:lnTo>
                        <a:pt x="0" y="333"/>
                      </a:lnTo>
                      <a:lnTo>
                        <a:pt x="156" y="347"/>
                      </a:lnTo>
                      <a:lnTo>
                        <a:pt x="185" y="13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957" name="Freeform 45">
                  <a:extLst>
                    <a:ext uri="{FF2B5EF4-FFF2-40B4-BE49-F238E27FC236}">
                      <a16:creationId xmlns:a16="http://schemas.microsoft.com/office/drawing/2014/main" id="{BD09EE94-4D40-8F07-8E6F-729B88244A0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76" y="2122"/>
                  <a:ext cx="179" cy="223"/>
                </a:xfrm>
                <a:custGeom>
                  <a:avLst/>
                  <a:gdLst>
                    <a:gd name="T0" fmla="*/ 179 w 179"/>
                    <a:gd name="T1" fmla="*/ 14 h 223"/>
                    <a:gd name="T2" fmla="*/ 18 w 179"/>
                    <a:gd name="T3" fmla="*/ 0 h 223"/>
                    <a:gd name="T4" fmla="*/ 0 w 179"/>
                    <a:gd name="T5" fmla="*/ 209 h 223"/>
                    <a:gd name="T6" fmla="*/ 161 w 179"/>
                    <a:gd name="T7" fmla="*/ 223 h 223"/>
                    <a:gd name="T8" fmla="*/ 179 w 179"/>
                    <a:gd name="T9" fmla="*/ 14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9" h="223">
                      <a:moveTo>
                        <a:pt x="179" y="14"/>
                      </a:moveTo>
                      <a:lnTo>
                        <a:pt x="18" y="0"/>
                      </a:lnTo>
                      <a:lnTo>
                        <a:pt x="0" y="209"/>
                      </a:lnTo>
                      <a:lnTo>
                        <a:pt x="161" y="223"/>
                      </a:lnTo>
                      <a:lnTo>
                        <a:pt x="179" y="14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94958" name="Group 46">
              <a:extLst>
                <a:ext uri="{FF2B5EF4-FFF2-40B4-BE49-F238E27FC236}">
                  <a16:creationId xmlns:a16="http://schemas.microsoft.com/office/drawing/2014/main" id="{E371823E-E933-8996-3721-D538158A018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94" y="1793"/>
              <a:ext cx="2152" cy="606"/>
              <a:chOff x="1694" y="1793"/>
              <a:chExt cx="2152" cy="606"/>
            </a:xfrm>
          </p:grpSpPr>
          <p:sp>
            <p:nvSpPr>
              <p:cNvPr id="294959" name="Freeform 47">
                <a:extLst>
                  <a:ext uri="{FF2B5EF4-FFF2-40B4-BE49-F238E27FC236}">
                    <a16:creationId xmlns:a16="http://schemas.microsoft.com/office/drawing/2014/main" id="{03C117FA-A024-E1DD-7CF8-E385B002CB3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3" y="1793"/>
                <a:ext cx="146" cy="493"/>
              </a:xfrm>
              <a:custGeom>
                <a:avLst/>
                <a:gdLst>
                  <a:gd name="T0" fmla="*/ 0 w 146"/>
                  <a:gd name="T1" fmla="*/ 20 h 493"/>
                  <a:gd name="T2" fmla="*/ 13 w 146"/>
                  <a:gd name="T3" fmla="*/ 3 h 493"/>
                  <a:gd name="T4" fmla="*/ 33 w 146"/>
                  <a:gd name="T5" fmla="*/ 0 h 493"/>
                  <a:gd name="T6" fmla="*/ 55 w 146"/>
                  <a:gd name="T7" fmla="*/ 16 h 493"/>
                  <a:gd name="T8" fmla="*/ 85 w 146"/>
                  <a:gd name="T9" fmla="*/ 61 h 493"/>
                  <a:gd name="T10" fmla="*/ 107 w 146"/>
                  <a:gd name="T11" fmla="*/ 126 h 493"/>
                  <a:gd name="T12" fmla="*/ 127 w 146"/>
                  <a:gd name="T13" fmla="*/ 203 h 493"/>
                  <a:gd name="T14" fmla="*/ 140 w 146"/>
                  <a:gd name="T15" fmla="*/ 289 h 493"/>
                  <a:gd name="T16" fmla="*/ 146 w 146"/>
                  <a:gd name="T17" fmla="*/ 361 h 493"/>
                  <a:gd name="T18" fmla="*/ 140 w 146"/>
                  <a:gd name="T19" fmla="*/ 428 h 493"/>
                  <a:gd name="T20" fmla="*/ 122 w 146"/>
                  <a:gd name="T21" fmla="*/ 467 h 493"/>
                  <a:gd name="T22" fmla="*/ 90 w 146"/>
                  <a:gd name="T23" fmla="*/ 493 h 493"/>
                  <a:gd name="T24" fmla="*/ 55 w 146"/>
                  <a:gd name="T25" fmla="*/ 493 h 493"/>
                  <a:gd name="T26" fmla="*/ 39 w 146"/>
                  <a:gd name="T27" fmla="*/ 481 h 493"/>
                  <a:gd name="T28" fmla="*/ 39 w 146"/>
                  <a:gd name="T29" fmla="*/ 455 h 493"/>
                  <a:gd name="T30" fmla="*/ 55 w 146"/>
                  <a:gd name="T31" fmla="*/ 431 h 493"/>
                  <a:gd name="T32" fmla="*/ 96 w 146"/>
                  <a:gd name="T33" fmla="*/ 455 h 493"/>
                  <a:gd name="T34" fmla="*/ 113 w 146"/>
                  <a:gd name="T35" fmla="*/ 439 h 493"/>
                  <a:gd name="T36" fmla="*/ 124 w 146"/>
                  <a:gd name="T37" fmla="*/ 378 h 493"/>
                  <a:gd name="T38" fmla="*/ 116 w 146"/>
                  <a:gd name="T39" fmla="*/ 311 h 493"/>
                  <a:gd name="T40" fmla="*/ 96 w 146"/>
                  <a:gd name="T41" fmla="*/ 250 h 493"/>
                  <a:gd name="T42" fmla="*/ 66 w 146"/>
                  <a:gd name="T43" fmla="*/ 164 h 493"/>
                  <a:gd name="T44" fmla="*/ 29 w 146"/>
                  <a:gd name="T45" fmla="*/ 116 h 493"/>
                  <a:gd name="T46" fmla="*/ 2 w 146"/>
                  <a:gd name="T47" fmla="*/ 64 h 493"/>
                  <a:gd name="T48" fmla="*/ 0 w 146"/>
                  <a:gd name="T49" fmla="*/ 2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6" h="493">
                    <a:moveTo>
                      <a:pt x="0" y="20"/>
                    </a:moveTo>
                    <a:lnTo>
                      <a:pt x="13" y="3"/>
                    </a:lnTo>
                    <a:lnTo>
                      <a:pt x="33" y="0"/>
                    </a:lnTo>
                    <a:lnTo>
                      <a:pt x="55" y="16"/>
                    </a:lnTo>
                    <a:lnTo>
                      <a:pt x="85" y="61"/>
                    </a:lnTo>
                    <a:lnTo>
                      <a:pt x="107" y="126"/>
                    </a:lnTo>
                    <a:lnTo>
                      <a:pt x="127" y="203"/>
                    </a:lnTo>
                    <a:lnTo>
                      <a:pt x="140" y="289"/>
                    </a:lnTo>
                    <a:lnTo>
                      <a:pt x="146" y="361"/>
                    </a:lnTo>
                    <a:lnTo>
                      <a:pt x="140" y="428"/>
                    </a:lnTo>
                    <a:lnTo>
                      <a:pt x="122" y="467"/>
                    </a:lnTo>
                    <a:lnTo>
                      <a:pt x="90" y="493"/>
                    </a:lnTo>
                    <a:lnTo>
                      <a:pt x="55" y="493"/>
                    </a:lnTo>
                    <a:lnTo>
                      <a:pt x="39" y="481"/>
                    </a:lnTo>
                    <a:lnTo>
                      <a:pt x="39" y="455"/>
                    </a:lnTo>
                    <a:lnTo>
                      <a:pt x="55" y="431"/>
                    </a:lnTo>
                    <a:lnTo>
                      <a:pt x="96" y="455"/>
                    </a:lnTo>
                    <a:lnTo>
                      <a:pt x="113" y="439"/>
                    </a:lnTo>
                    <a:lnTo>
                      <a:pt x="124" y="378"/>
                    </a:lnTo>
                    <a:lnTo>
                      <a:pt x="116" y="311"/>
                    </a:lnTo>
                    <a:lnTo>
                      <a:pt x="96" y="250"/>
                    </a:lnTo>
                    <a:lnTo>
                      <a:pt x="66" y="164"/>
                    </a:lnTo>
                    <a:lnTo>
                      <a:pt x="29" y="116"/>
                    </a:lnTo>
                    <a:lnTo>
                      <a:pt x="2" y="64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960" name="Freeform 48">
                <a:extLst>
                  <a:ext uri="{FF2B5EF4-FFF2-40B4-BE49-F238E27FC236}">
                    <a16:creationId xmlns:a16="http://schemas.microsoft.com/office/drawing/2014/main" id="{352AB88B-0624-20CB-BC77-7491BE160E3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11" y="1887"/>
                <a:ext cx="272" cy="437"/>
              </a:xfrm>
              <a:custGeom>
                <a:avLst/>
                <a:gdLst>
                  <a:gd name="T0" fmla="*/ 96 w 272"/>
                  <a:gd name="T1" fmla="*/ 14 h 437"/>
                  <a:gd name="T2" fmla="*/ 122 w 272"/>
                  <a:gd name="T3" fmla="*/ 0 h 437"/>
                  <a:gd name="T4" fmla="*/ 141 w 272"/>
                  <a:gd name="T5" fmla="*/ 0 h 437"/>
                  <a:gd name="T6" fmla="*/ 185 w 272"/>
                  <a:gd name="T7" fmla="*/ 48 h 437"/>
                  <a:gd name="T8" fmla="*/ 211 w 272"/>
                  <a:gd name="T9" fmla="*/ 94 h 437"/>
                  <a:gd name="T10" fmla="*/ 246 w 272"/>
                  <a:gd name="T11" fmla="*/ 153 h 437"/>
                  <a:gd name="T12" fmla="*/ 268 w 272"/>
                  <a:gd name="T13" fmla="*/ 214 h 437"/>
                  <a:gd name="T14" fmla="*/ 272 w 272"/>
                  <a:gd name="T15" fmla="*/ 281 h 437"/>
                  <a:gd name="T16" fmla="*/ 263 w 272"/>
                  <a:gd name="T17" fmla="*/ 298 h 437"/>
                  <a:gd name="T18" fmla="*/ 196 w 272"/>
                  <a:gd name="T19" fmla="*/ 327 h 437"/>
                  <a:gd name="T20" fmla="*/ 129 w 272"/>
                  <a:gd name="T21" fmla="*/ 366 h 437"/>
                  <a:gd name="T22" fmla="*/ 83 w 272"/>
                  <a:gd name="T23" fmla="*/ 403 h 437"/>
                  <a:gd name="T24" fmla="*/ 74 w 272"/>
                  <a:gd name="T25" fmla="*/ 416 h 437"/>
                  <a:gd name="T26" fmla="*/ 44 w 272"/>
                  <a:gd name="T27" fmla="*/ 437 h 437"/>
                  <a:gd name="T28" fmla="*/ 18 w 272"/>
                  <a:gd name="T29" fmla="*/ 427 h 437"/>
                  <a:gd name="T30" fmla="*/ 2 w 272"/>
                  <a:gd name="T31" fmla="*/ 399 h 437"/>
                  <a:gd name="T32" fmla="*/ 0 w 272"/>
                  <a:gd name="T33" fmla="*/ 383 h 437"/>
                  <a:gd name="T34" fmla="*/ 7 w 272"/>
                  <a:gd name="T35" fmla="*/ 372 h 437"/>
                  <a:gd name="T36" fmla="*/ 33 w 272"/>
                  <a:gd name="T37" fmla="*/ 370 h 437"/>
                  <a:gd name="T38" fmla="*/ 57 w 272"/>
                  <a:gd name="T39" fmla="*/ 366 h 437"/>
                  <a:gd name="T40" fmla="*/ 122 w 272"/>
                  <a:gd name="T41" fmla="*/ 344 h 437"/>
                  <a:gd name="T42" fmla="*/ 179 w 272"/>
                  <a:gd name="T43" fmla="*/ 314 h 437"/>
                  <a:gd name="T44" fmla="*/ 228 w 272"/>
                  <a:gd name="T45" fmla="*/ 281 h 437"/>
                  <a:gd name="T46" fmla="*/ 244 w 272"/>
                  <a:gd name="T47" fmla="*/ 259 h 437"/>
                  <a:gd name="T48" fmla="*/ 235 w 272"/>
                  <a:gd name="T49" fmla="*/ 211 h 437"/>
                  <a:gd name="T50" fmla="*/ 202 w 272"/>
                  <a:gd name="T51" fmla="*/ 155 h 437"/>
                  <a:gd name="T52" fmla="*/ 163 w 272"/>
                  <a:gd name="T53" fmla="*/ 114 h 437"/>
                  <a:gd name="T54" fmla="*/ 122 w 272"/>
                  <a:gd name="T55" fmla="*/ 94 h 437"/>
                  <a:gd name="T56" fmla="*/ 89 w 272"/>
                  <a:gd name="T57" fmla="*/ 61 h 437"/>
                  <a:gd name="T58" fmla="*/ 91 w 272"/>
                  <a:gd name="T59" fmla="*/ 31 h 437"/>
                  <a:gd name="T60" fmla="*/ 96 w 272"/>
                  <a:gd name="T61" fmla="*/ 14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2" h="437">
                    <a:moveTo>
                      <a:pt x="96" y="14"/>
                    </a:moveTo>
                    <a:lnTo>
                      <a:pt x="122" y="0"/>
                    </a:lnTo>
                    <a:lnTo>
                      <a:pt x="141" y="0"/>
                    </a:lnTo>
                    <a:lnTo>
                      <a:pt x="185" y="48"/>
                    </a:lnTo>
                    <a:lnTo>
                      <a:pt x="211" y="94"/>
                    </a:lnTo>
                    <a:lnTo>
                      <a:pt x="246" y="153"/>
                    </a:lnTo>
                    <a:lnTo>
                      <a:pt x="268" y="214"/>
                    </a:lnTo>
                    <a:lnTo>
                      <a:pt x="272" y="281"/>
                    </a:lnTo>
                    <a:lnTo>
                      <a:pt x="263" y="298"/>
                    </a:lnTo>
                    <a:lnTo>
                      <a:pt x="196" y="327"/>
                    </a:lnTo>
                    <a:lnTo>
                      <a:pt x="129" y="366"/>
                    </a:lnTo>
                    <a:lnTo>
                      <a:pt x="83" y="403"/>
                    </a:lnTo>
                    <a:lnTo>
                      <a:pt x="74" y="416"/>
                    </a:lnTo>
                    <a:lnTo>
                      <a:pt x="44" y="437"/>
                    </a:lnTo>
                    <a:lnTo>
                      <a:pt x="18" y="427"/>
                    </a:lnTo>
                    <a:lnTo>
                      <a:pt x="2" y="399"/>
                    </a:lnTo>
                    <a:lnTo>
                      <a:pt x="0" y="383"/>
                    </a:lnTo>
                    <a:lnTo>
                      <a:pt x="7" y="372"/>
                    </a:lnTo>
                    <a:lnTo>
                      <a:pt x="33" y="370"/>
                    </a:lnTo>
                    <a:lnTo>
                      <a:pt x="57" y="366"/>
                    </a:lnTo>
                    <a:lnTo>
                      <a:pt x="122" y="344"/>
                    </a:lnTo>
                    <a:lnTo>
                      <a:pt x="179" y="314"/>
                    </a:lnTo>
                    <a:lnTo>
                      <a:pt x="228" y="281"/>
                    </a:lnTo>
                    <a:lnTo>
                      <a:pt x="244" y="259"/>
                    </a:lnTo>
                    <a:lnTo>
                      <a:pt x="235" y="211"/>
                    </a:lnTo>
                    <a:lnTo>
                      <a:pt x="202" y="155"/>
                    </a:lnTo>
                    <a:lnTo>
                      <a:pt x="163" y="114"/>
                    </a:lnTo>
                    <a:lnTo>
                      <a:pt x="122" y="94"/>
                    </a:lnTo>
                    <a:lnTo>
                      <a:pt x="89" y="61"/>
                    </a:lnTo>
                    <a:lnTo>
                      <a:pt x="91" y="31"/>
                    </a:lnTo>
                    <a:lnTo>
                      <a:pt x="96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961" name="Freeform 49">
                <a:extLst>
                  <a:ext uri="{FF2B5EF4-FFF2-40B4-BE49-F238E27FC236}">
                    <a16:creationId xmlns:a16="http://schemas.microsoft.com/office/drawing/2014/main" id="{C62D6001-D91D-C78A-7B9E-E69D5F6659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71" y="1948"/>
                <a:ext cx="275" cy="451"/>
              </a:xfrm>
              <a:custGeom>
                <a:avLst/>
                <a:gdLst>
                  <a:gd name="T0" fmla="*/ 78 w 275"/>
                  <a:gd name="T1" fmla="*/ 17 h 451"/>
                  <a:gd name="T2" fmla="*/ 102 w 275"/>
                  <a:gd name="T3" fmla="*/ 0 h 451"/>
                  <a:gd name="T4" fmla="*/ 163 w 275"/>
                  <a:gd name="T5" fmla="*/ 17 h 451"/>
                  <a:gd name="T6" fmla="*/ 200 w 275"/>
                  <a:gd name="T7" fmla="*/ 60 h 451"/>
                  <a:gd name="T8" fmla="*/ 222 w 275"/>
                  <a:gd name="T9" fmla="*/ 115 h 451"/>
                  <a:gd name="T10" fmla="*/ 250 w 275"/>
                  <a:gd name="T11" fmla="*/ 171 h 451"/>
                  <a:gd name="T12" fmla="*/ 275 w 275"/>
                  <a:gd name="T13" fmla="*/ 232 h 451"/>
                  <a:gd name="T14" fmla="*/ 273 w 275"/>
                  <a:gd name="T15" fmla="*/ 260 h 451"/>
                  <a:gd name="T16" fmla="*/ 252 w 275"/>
                  <a:gd name="T17" fmla="*/ 296 h 451"/>
                  <a:gd name="T18" fmla="*/ 180 w 275"/>
                  <a:gd name="T19" fmla="*/ 355 h 451"/>
                  <a:gd name="T20" fmla="*/ 113 w 275"/>
                  <a:gd name="T21" fmla="*/ 396 h 451"/>
                  <a:gd name="T22" fmla="*/ 111 w 275"/>
                  <a:gd name="T23" fmla="*/ 416 h 451"/>
                  <a:gd name="T24" fmla="*/ 105 w 275"/>
                  <a:gd name="T25" fmla="*/ 427 h 451"/>
                  <a:gd name="T26" fmla="*/ 78 w 275"/>
                  <a:gd name="T27" fmla="*/ 446 h 451"/>
                  <a:gd name="T28" fmla="*/ 46 w 275"/>
                  <a:gd name="T29" fmla="*/ 451 h 451"/>
                  <a:gd name="T30" fmla="*/ 22 w 275"/>
                  <a:gd name="T31" fmla="*/ 438 h 451"/>
                  <a:gd name="T32" fmla="*/ 1 w 275"/>
                  <a:gd name="T33" fmla="*/ 416 h 451"/>
                  <a:gd name="T34" fmla="*/ 0 w 275"/>
                  <a:gd name="T35" fmla="*/ 399 h 451"/>
                  <a:gd name="T36" fmla="*/ 13 w 275"/>
                  <a:gd name="T37" fmla="*/ 390 h 451"/>
                  <a:gd name="T38" fmla="*/ 50 w 275"/>
                  <a:gd name="T39" fmla="*/ 396 h 451"/>
                  <a:gd name="T40" fmla="*/ 83 w 275"/>
                  <a:gd name="T41" fmla="*/ 388 h 451"/>
                  <a:gd name="T42" fmla="*/ 91 w 275"/>
                  <a:gd name="T43" fmla="*/ 377 h 451"/>
                  <a:gd name="T44" fmla="*/ 124 w 275"/>
                  <a:gd name="T45" fmla="*/ 362 h 451"/>
                  <a:gd name="T46" fmla="*/ 180 w 275"/>
                  <a:gd name="T47" fmla="*/ 323 h 451"/>
                  <a:gd name="T48" fmla="*/ 222 w 275"/>
                  <a:gd name="T49" fmla="*/ 290 h 451"/>
                  <a:gd name="T50" fmla="*/ 235 w 275"/>
                  <a:gd name="T51" fmla="*/ 251 h 451"/>
                  <a:gd name="T52" fmla="*/ 222 w 275"/>
                  <a:gd name="T53" fmla="*/ 188 h 451"/>
                  <a:gd name="T54" fmla="*/ 180 w 275"/>
                  <a:gd name="T55" fmla="*/ 121 h 451"/>
                  <a:gd name="T56" fmla="*/ 128 w 275"/>
                  <a:gd name="T57" fmla="*/ 90 h 451"/>
                  <a:gd name="T58" fmla="*/ 91 w 275"/>
                  <a:gd name="T59" fmla="*/ 82 h 451"/>
                  <a:gd name="T60" fmla="*/ 78 w 275"/>
                  <a:gd name="T61" fmla="*/ 51 h 451"/>
                  <a:gd name="T62" fmla="*/ 78 w 275"/>
                  <a:gd name="T63" fmla="*/ 17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5" h="451">
                    <a:moveTo>
                      <a:pt x="78" y="17"/>
                    </a:moveTo>
                    <a:lnTo>
                      <a:pt x="102" y="0"/>
                    </a:lnTo>
                    <a:lnTo>
                      <a:pt x="163" y="17"/>
                    </a:lnTo>
                    <a:lnTo>
                      <a:pt x="200" y="60"/>
                    </a:lnTo>
                    <a:lnTo>
                      <a:pt x="222" y="115"/>
                    </a:lnTo>
                    <a:lnTo>
                      <a:pt x="250" y="171"/>
                    </a:lnTo>
                    <a:lnTo>
                      <a:pt x="275" y="232"/>
                    </a:lnTo>
                    <a:lnTo>
                      <a:pt x="273" y="260"/>
                    </a:lnTo>
                    <a:lnTo>
                      <a:pt x="252" y="296"/>
                    </a:lnTo>
                    <a:lnTo>
                      <a:pt x="180" y="355"/>
                    </a:lnTo>
                    <a:lnTo>
                      <a:pt x="113" y="396"/>
                    </a:lnTo>
                    <a:lnTo>
                      <a:pt x="111" y="416"/>
                    </a:lnTo>
                    <a:lnTo>
                      <a:pt x="105" y="427"/>
                    </a:lnTo>
                    <a:lnTo>
                      <a:pt x="78" y="446"/>
                    </a:lnTo>
                    <a:lnTo>
                      <a:pt x="46" y="451"/>
                    </a:lnTo>
                    <a:lnTo>
                      <a:pt x="22" y="438"/>
                    </a:lnTo>
                    <a:lnTo>
                      <a:pt x="1" y="416"/>
                    </a:lnTo>
                    <a:lnTo>
                      <a:pt x="0" y="399"/>
                    </a:lnTo>
                    <a:lnTo>
                      <a:pt x="13" y="390"/>
                    </a:lnTo>
                    <a:lnTo>
                      <a:pt x="50" y="396"/>
                    </a:lnTo>
                    <a:lnTo>
                      <a:pt x="83" y="388"/>
                    </a:lnTo>
                    <a:lnTo>
                      <a:pt x="91" y="377"/>
                    </a:lnTo>
                    <a:lnTo>
                      <a:pt x="124" y="362"/>
                    </a:lnTo>
                    <a:lnTo>
                      <a:pt x="180" y="323"/>
                    </a:lnTo>
                    <a:lnTo>
                      <a:pt x="222" y="290"/>
                    </a:lnTo>
                    <a:lnTo>
                      <a:pt x="235" y="251"/>
                    </a:lnTo>
                    <a:lnTo>
                      <a:pt x="222" y="188"/>
                    </a:lnTo>
                    <a:lnTo>
                      <a:pt x="180" y="121"/>
                    </a:lnTo>
                    <a:lnTo>
                      <a:pt x="128" y="90"/>
                    </a:lnTo>
                    <a:lnTo>
                      <a:pt x="91" y="82"/>
                    </a:lnTo>
                    <a:lnTo>
                      <a:pt x="78" y="51"/>
                    </a:lnTo>
                    <a:lnTo>
                      <a:pt x="78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962" name="Freeform 50">
                <a:extLst>
                  <a:ext uri="{FF2B5EF4-FFF2-40B4-BE49-F238E27FC236}">
                    <a16:creationId xmlns:a16="http://schemas.microsoft.com/office/drawing/2014/main" id="{0089FA44-2379-17F4-E94F-9E794996B35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4" y="1843"/>
                <a:ext cx="226" cy="444"/>
              </a:xfrm>
              <a:custGeom>
                <a:avLst/>
                <a:gdLst>
                  <a:gd name="T0" fmla="*/ 20 w 226"/>
                  <a:gd name="T1" fmla="*/ 81 h 444"/>
                  <a:gd name="T2" fmla="*/ 0 w 226"/>
                  <a:gd name="T3" fmla="*/ 43 h 444"/>
                  <a:gd name="T4" fmla="*/ 6 w 226"/>
                  <a:gd name="T5" fmla="*/ 9 h 444"/>
                  <a:gd name="T6" fmla="*/ 28 w 226"/>
                  <a:gd name="T7" fmla="*/ 0 h 444"/>
                  <a:gd name="T8" fmla="*/ 50 w 226"/>
                  <a:gd name="T9" fmla="*/ 6 h 444"/>
                  <a:gd name="T10" fmla="*/ 87 w 226"/>
                  <a:gd name="T11" fmla="*/ 33 h 444"/>
                  <a:gd name="T12" fmla="*/ 117 w 226"/>
                  <a:gd name="T13" fmla="*/ 81 h 444"/>
                  <a:gd name="T14" fmla="*/ 161 w 226"/>
                  <a:gd name="T15" fmla="*/ 165 h 444"/>
                  <a:gd name="T16" fmla="*/ 195 w 226"/>
                  <a:gd name="T17" fmla="*/ 216 h 444"/>
                  <a:gd name="T18" fmla="*/ 217 w 226"/>
                  <a:gd name="T19" fmla="*/ 266 h 444"/>
                  <a:gd name="T20" fmla="*/ 226 w 226"/>
                  <a:gd name="T21" fmla="*/ 292 h 444"/>
                  <a:gd name="T22" fmla="*/ 209 w 226"/>
                  <a:gd name="T23" fmla="*/ 311 h 444"/>
                  <a:gd name="T24" fmla="*/ 159 w 226"/>
                  <a:gd name="T25" fmla="*/ 316 h 444"/>
                  <a:gd name="T26" fmla="*/ 98 w 226"/>
                  <a:gd name="T27" fmla="*/ 331 h 444"/>
                  <a:gd name="T28" fmla="*/ 72 w 226"/>
                  <a:gd name="T29" fmla="*/ 344 h 444"/>
                  <a:gd name="T30" fmla="*/ 61 w 226"/>
                  <a:gd name="T31" fmla="*/ 383 h 444"/>
                  <a:gd name="T32" fmla="*/ 72 w 226"/>
                  <a:gd name="T33" fmla="*/ 400 h 444"/>
                  <a:gd name="T34" fmla="*/ 65 w 226"/>
                  <a:gd name="T35" fmla="*/ 426 h 444"/>
                  <a:gd name="T36" fmla="*/ 31 w 226"/>
                  <a:gd name="T37" fmla="*/ 444 h 444"/>
                  <a:gd name="T38" fmla="*/ 26 w 226"/>
                  <a:gd name="T39" fmla="*/ 431 h 444"/>
                  <a:gd name="T40" fmla="*/ 9 w 226"/>
                  <a:gd name="T41" fmla="*/ 409 h 444"/>
                  <a:gd name="T42" fmla="*/ 6 w 226"/>
                  <a:gd name="T43" fmla="*/ 377 h 444"/>
                  <a:gd name="T44" fmla="*/ 20 w 226"/>
                  <a:gd name="T45" fmla="*/ 361 h 444"/>
                  <a:gd name="T46" fmla="*/ 48 w 226"/>
                  <a:gd name="T47" fmla="*/ 337 h 444"/>
                  <a:gd name="T48" fmla="*/ 87 w 226"/>
                  <a:gd name="T49" fmla="*/ 303 h 444"/>
                  <a:gd name="T50" fmla="*/ 144 w 226"/>
                  <a:gd name="T51" fmla="*/ 292 h 444"/>
                  <a:gd name="T52" fmla="*/ 182 w 226"/>
                  <a:gd name="T53" fmla="*/ 278 h 444"/>
                  <a:gd name="T54" fmla="*/ 172 w 226"/>
                  <a:gd name="T55" fmla="*/ 250 h 444"/>
                  <a:gd name="T56" fmla="*/ 133 w 226"/>
                  <a:gd name="T57" fmla="*/ 205 h 444"/>
                  <a:gd name="T58" fmla="*/ 70 w 226"/>
                  <a:gd name="T59" fmla="*/ 161 h 444"/>
                  <a:gd name="T60" fmla="*/ 28 w 226"/>
                  <a:gd name="T61" fmla="*/ 109 h 444"/>
                  <a:gd name="T62" fmla="*/ 20 w 226"/>
                  <a:gd name="T63" fmla="*/ 8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" h="444">
                    <a:moveTo>
                      <a:pt x="20" y="81"/>
                    </a:moveTo>
                    <a:lnTo>
                      <a:pt x="0" y="43"/>
                    </a:lnTo>
                    <a:lnTo>
                      <a:pt x="6" y="9"/>
                    </a:lnTo>
                    <a:lnTo>
                      <a:pt x="28" y="0"/>
                    </a:lnTo>
                    <a:lnTo>
                      <a:pt x="50" y="6"/>
                    </a:lnTo>
                    <a:lnTo>
                      <a:pt x="87" y="33"/>
                    </a:lnTo>
                    <a:lnTo>
                      <a:pt x="117" y="81"/>
                    </a:lnTo>
                    <a:lnTo>
                      <a:pt x="161" y="165"/>
                    </a:lnTo>
                    <a:lnTo>
                      <a:pt x="195" y="216"/>
                    </a:lnTo>
                    <a:lnTo>
                      <a:pt x="217" y="266"/>
                    </a:lnTo>
                    <a:lnTo>
                      <a:pt x="226" y="292"/>
                    </a:lnTo>
                    <a:lnTo>
                      <a:pt x="209" y="311"/>
                    </a:lnTo>
                    <a:lnTo>
                      <a:pt x="159" y="316"/>
                    </a:lnTo>
                    <a:lnTo>
                      <a:pt x="98" y="331"/>
                    </a:lnTo>
                    <a:lnTo>
                      <a:pt x="72" y="344"/>
                    </a:lnTo>
                    <a:lnTo>
                      <a:pt x="61" y="383"/>
                    </a:lnTo>
                    <a:lnTo>
                      <a:pt x="72" y="400"/>
                    </a:lnTo>
                    <a:lnTo>
                      <a:pt x="65" y="426"/>
                    </a:lnTo>
                    <a:lnTo>
                      <a:pt x="31" y="444"/>
                    </a:lnTo>
                    <a:lnTo>
                      <a:pt x="26" y="431"/>
                    </a:lnTo>
                    <a:lnTo>
                      <a:pt x="9" y="409"/>
                    </a:lnTo>
                    <a:lnTo>
                      <a:pt x="6" y="377"/>
                    </a:lnTo>
                    <a:lnTo>
                      <a:pt x="20" y="361"/>
                    </a:lnTo>
                    <a:lnTo>
                      <a:pt x="48" y="337"/>
                    </a:lnTo>
                    <a:lnTo>
                      <a:pt x="87" y="303"/>
                    </a:lnTo>
                    <a:lnTo>
                      <a:pt x="144" y="292"/>
                    </a:lnTo>
                    <a:lnTo>
                      <a:pt x="182" y="278"/>
                    </a:lnTo>
                    <a:lnTo>
                      <a:pt x="172" y="250"/>
                    </a:lnTo>
                    <a:lnTo>
                      <a:pt x="133" y="205"/>
                    </a:lnTo>
                    <a:lnTo>
                      <a:pt x="70" y="161"/>
                    </a:lnTo>
                    <a:lnTo>
                      <a:pt x="28" y="109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FB4692A-446A-E442-999D-98F80134F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423759"/>
              </p:ext>
            </p:extLst>
          </p:nvPr>
        </p:nvGraphicFramePr>
        <p:xfrm>
          <a:off x="5745726" y="1765913"/>
          <a:ext cx="2559810" cy="29260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279905">
                  <a:extLst>
                    <a:ext uri="{9D8B030D-6E8A-4147-A177-3AD203B41FA5}">
                      <a16:colId xmlns:a16="http://schemas.microsoft.com/office/drawing/2014/main" val="1712993455"/>
                    </a:ext>
                  </a:extLst>
                </a:gridCol>
                <a:gridCol w="1279905">
                  <a:extLst>
                    <a:ext uri="{9D8B030D-6E8A-4147-A177-3AD203B41FA5}">
                      <a16:colId xmlns:a16="http://schemas.microsoft.com/office/drawing/2014/main" val="845393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Facility Type</a:t>
                      </a:r>
                      <a:endParaRPr lang="en-US" sz="24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Days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640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Inpatient Hospital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&lt;/=9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77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IRF</a:t>
                      </a:r>
                      <a:endParaRPr kumimoji="0" lang="en-US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&lt;/=27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31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SNF/Swing Bed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&lt;/=45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309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>
            <a:extLst>
              <a:ext uri="{FF2B5EF4-FFF2-40B4-BE49-F238E27FC236}">
                <a16:creationId xmlns:a16="http://schemas.microsoft.com/office/drawing/2014/main" id="{CDB66C5C-656D-3418-4325-9BCE7B9CA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High Cost Outliers</a:t>
            </a:r>
          </a:p>
        </p:txBody>
      </p:sp>
      <p:sp>
        <p:nvSpPr>
          <p:cNvPr id="299011" name="Rectangle 3">
            <a:extLst>
              <a:ext uri="{FF2B5EF4-FFF2-40B4-BE49-F238E27FC236}">
                <a16:creationId xmlns:a16="http://schemas.microsoft.com/office/drawing/2014/main" id="{A215B347-FCED-4615-B690-E4FFD8B587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Additional payment for exceeding outlier threshold </a:t>
            </a:r>
          </a:p>
          <a:p>
            <a:pPr lvl="1"/>
            <a:r>
              <a:rPr lang="en-US" altLang="en-US"/>
              <a:t>LTC-DRG payment + Fixed-loss amount</a:t>
            </a:r>
          </a:p>
          <a:p>
            <a:r>
              <a:rPr lang="en-US" altLang="en-US"/>
              <a:t>Paid at 80% of costs above outlier threshold </a:t>
            </a:r>
          </a:p>
          <a:p>
            <a:pPr lvl="1"/>
            <a:r>
              <a:rPr lang="en-US" altLang="en-US"/>
              <a:t>Costs determined using charges from claim and hospital-specific cost-to-charge ratio </a:t>
            </a:r>
          </a:p>
          <a:p>
            <a:pPr lvl="1"/>
            <a:r>
              <a:rPr lang="en-US" altLang="en-US"/>
              <a:t>No retroactive adjustments for changes to cost-to-charge ratio</a:t>
            </a:r>
          </a:p>
        </p:txBody>
      </p:sp>
      <p:grpSp>
        <p:nvGrpSpPr>
          <p:cNvPr id="299012" name="Group 4">
            <a:extLst>
              <a:ext uri="{FF2B5EF4-FFF2-40B4-BE49-F238E27FC236}">
                <a16:creationId xmlns:a16="http://schemas.microsoft.com/office/drawing/2014/main" id="{D43EC484-F7B7-1E54-F36B-F674CFB7F9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29400" y="5838825"/>
            <a:ext cx="2057400" cy="669925"/>
            <a:chOff x="1121" y="1463"/>
            <a:chExt cx="3562" cy="1484"/>
          </a:xfrm>
        </p:grpSpPr>
        <p:grpSp>
          <p:nvGrpSpPr>
            <p:cNvPr id="299013" name="Group 5">
              <a:extLst>
                <a:ext uri="{FF2B5EF4-FFF2-40B4-BE49-F238E27FC236}">
                  <a16:creationId xmlns:a16="http://schemas.microsoft.com/office/drawing/2014/main" id="{9925745D-0E46-83F0-34C0-AF4BFCCC432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21" y="1463"/>
              <a:ext cx="2774" cy="1484"/>
              <a:chOff x="1121" y="1463"/>
              <a:chExt cx="2774" cy="1484"/>
            </a:xfrm>
          </p:grpSpPr>
          <p:grpSp>
            <p:nvGrpSpPr>
              <p:cNvPr id="299014" name="Group 6">
                <a:extLst>
                  <a:ext uri="{FF2B5EF4-FFF2-40B4-BE49-F238E27FC236}">
                    <a16:creationId xmlns:a16="http://schemas.microsoft.com/office/drawing/2014/main" id="{C8A0EF7C-3D9A-E3D6-7537-2BFE26B755A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21" y="1493"/>
                <a:ext cx="717" cy="1421"/>
                <a:chOff x="1104" y="1470"/>
                <a:chExt cx="717" cy="1421"/>
              </a:xfrm>
            </p:grpSpPr>
            <p:sp>
              <p:nvSpPr>
                <p:cNvPr id="299015" name="Freeform 7">
                  <a:extLst>
                    <a:ext uri="{FF2B5EF4-FFF2-40B4-BE49-F238E27FC236}">
                      <a16:creationId xmlns:a16="http://schemas.microsoft.com/office/drawing/2014/main" id="{B1DF93D2-74F1-47FF-E3BD-4AA9FECB3DB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32" y="1470"/>
                  <a:ext cx="295" cy="315"/>
                </a:xfrm>
                <a:custGeom>
                  <a:avLst/>
                  <a:gdLst>
                    <a:gd name="T0" fmla="*/ 99 w 295"/>
                    <a:gd name="T1" fmla="*/ 150 h 315"/>
                    <a:gd name="T2" fmla="*/ 93 w 295"/>
                    <a:gd name="T3" fmla="*/ 105 h 315"/>
                    <a:gd name="T4" fmla="*/ 93 w 295"/>
                    <a:gd name="T5" fmla="*/ 61 h 315"/>
                    <a:gd name="T6" fmla="*/ 106 w 295"/>
                    <a:gd name="T7" fmla="*/ 25 h 315"/>
                    <a:gd name="T8" fmla="*/ 134 w 295"/>
                    <a:gd name="T9" fmla="*/ 9 h 315"/>
                    <a:gd name="T10" fmla="*/ 173 w 295"/>
                    <a:gd name="T11" fmla="*/ 0 h 315"/>
                    <a:gd name="T12" fmla="*/ 221 w 295"/>
                    <a:gd name="T13" fmla="*/ 16 h 315"/>
                    <a:gd name="T14" fmla="*/ 256 w 295"/>
                    <a:gd name="T15" fmla="*/ 64 h 315"/>
                    <a:gd name="T16" fmla="*/ 284 w 295"/>
                    <a:gd name="T17" fmla="*/ 137 h 315"/>
                    <a:gd name="T18" fmla="*/ 294 w 295"/>
                    <a:gd name="T19" fmla="*/ 192 h 315"/>
                    <a:gd name="T20" fmla="*/ 295 w 295"/>
                    <a:gd name="T21" fmla="*/ 261 h 315"/>
                    <a:gd name="T22" fmla="*/ 279 w 295"/>
                    <a:gd name="T23" fmla="*/ 298 h 315"/>
                    <a:gd name="T24" fmla="*/ 255 w 295"/>
                    <a:gd name="T25" fmla="*/ 315 h 315"/>
                    <a:gd name="T26" fmla="*/ 206 w 295"/>
                    <a:gd name="T27" fmla="*/ 315 h 315"/>
                    <a:gd name="T28" fmla="*/ 171 w 295"/>
                    <a:gd name="T29" fmla="*/ 292 h 315"/>
                    <a:gd name="T30" fmla="*/ 138 w 295"/>
                    <a:gd name="T31" fmla="*/ 244 h 315"/>
                    <a:gd name="T32" fmla="*/ 112 w 295"/>
                    <a:gd name="T33" fmla="*/ 205 h 315"/>
                    <a:gd name="T34" fmla="*/ 10 w 295"/>
                    <a:gd name="T35" fmla="*/ 194 h 315"/>
                    <a:gd name="T36" fmla="*/ 0 w 295"/>
                    <a:gd name="T37" fmla="*/ 177 h 315"/>
                    <a:gd name="T38" fmla="*/ 4 w 295"/>
                    <a:gd name="T39" fmla="*/ 166 h 315"/>
                    <a:gd name="T40" fmla="*/ 104 w 295"/>
                    <a:gd name="T41" fmla="*/ 164 h 315"/>
                    <a:gd name="T42" fmla="*/ 99 w 295"/>
                    <a:gd name="T43" fmla="*/ 15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5" h="315">
                      <a:moveTo>
                        <a:pt x="99" y="150"/>
                      </a:moveTo>
                      <a:lnTo>
                        <a:pt x="93" y="105"/>
                      </a:lnTo>
                      <a:lnTo>
                        <a:pt x="93" y="61"/>
                      </a:lnTo>
                      <a:lnTo>
                        <a:pt x="106" y="25"/>
                      </a:lnTo>
                      <a:lnTo>
                        <a:pt x="134" y="9"/>
                      </a:lnTo>
                      <a:lnTo>
                        <a:pt x="173" y="0"/>
                      </a:lnTo>
                      <a:lnTo>
                        <a:pt x="221" y="16"/>
                      </a:lnTo>
                      <a:lnTo>
                        <a:pt x="256" y="64"/>
                      </a:lnTo>
                      <a:lnTo>
                        <a:pt x="284" y="137"/>
                      </a:lnTo>
                      <a:lnTo>
                        <a:pt x="294" y="192"/>
                      </a:lnTo>
                      <a:lnTo>
                        <a:pt x="295" y="261"/>
                      </a:lnTo>
                      <a:lnTo>
                        <a:pt x="279" y="298"/>
                      </a:lnTo>
                      <a:lnTo>
                        <a:pt x="255" y="315"/>
                      </a:lnTo>
                      <a:lnTo>
                        <a:pt x="206" y="315"/>
                      </a:lnTo>
                      <a:lnTo>
                        <a:pt x="171" y="292"/>
                      </a:lnTo>
                      <a:lnTo>
                        <a:pt x="138" y="244"/>
                      </a:lnTo>
                      <a:lnTo>
                        <a:pt x="112" y="205"/>
                      </a:lnTo>
                      <a:lnTo>
                        <a:pt x="10" y="194"/>
                      </a:lnTo>
                      <a:lnTo>
                        <a:pt x="0" y="177"/>
                      </a:lnTo>
                      <a:lnTo>
                        <a:pt x="4" y="166"/>
                      </a:lnTo>
                      <a:lnTo>
                        <a:pt x="104" y="164"/>
                      </a:lnTo>
                      <a:lnTo>
                        <a:pt x="99" y="1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16" name="Freeform 8">
                  <a:extLst>
                    <a:ext uri="{FF2B5EF4-FFF2-40B4-BE49-F238E27FC236}">
                      <a16:creationId xmlns:a16="http://schemas.microsoft.com/office/drawing/2014/main" id="{29F67ED6-78A5-A079-9C79-4F84AB7806F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4" y="1703"/>
                  <a:ext cx="578" cy="209"/>
                </a:xfrm>
                <a:custGeom>
                  <a:avLst/>
                  <a:gdLst>
                    <a:gd name="T0" fmla="*/ 576 w 578"/>
                    <a:gd name="T1" fmla="*/ 176 h 209"/>
                    <a:gd name="T2" fmla="*/ 500 w 578"/>
                    <a:gd name="T3" fmla="*/ 150 h 209"/>
                    <a:gd name="T4" fmla="*/ 471 w 578"/>
                    <a:gd name="T5" fmla="*/ 143 h 209"/>
                    <a:gd name="T6" fmla="*/ 383 w 578"/>
                    <a:gd name="T7" fmla="*/ 121 h 209"/>
                    <a:gd name="T8" fmla="*/ 209 w 578"/>
                    <a:gd name="T9" fmla="*/ 71 h 209"/>
                    <a:gd name="T10" fmla="*/ 94 w 578"/>
                    <a:gd name="T11" fmla="*/ 37 h 209"/>
                    <a:gd name="T12" fmla="*/ 17 w 578"/>
                    <a:gd name="T13" fmla="*/ 0 h 209"/>
                    <a:gd name="T14" fmla="*/ 0 w 578"/>
                    <a:gd name="T15" fmla="*/ 10 h 209"/>
                    <a:gd name="T16" fmla="*/ 11 w 578"/>
                    <a:gd name="T17" fmla="*/ 26 h 209"/>
                    <a:gd name="T18" fmla="*/ 67 w 578"/>
                    <a:gd name="T19" fmla="*/ 54 h 209"/>
                    <a:gd name="T20" fmla="*/ 104 w 578"/>
                    <a:gd name="T21" fmla="*/ 61 h 209"/>
                    <a:gd name="T22" fmla="*/ 89 w 578"/>
                    <a:gd name="T23" fmla="*/ 78 h 209"/>
                    <a:gd name="T24" fmla="*/ 94 w 578"/>
                    <a:gd name="T25" fmla="*/ 104 h 209"/>
                    <a:gd name="T26" fmla="*/ 139 w 578"/>
                    <a:gd name="T27" fmla="*/ 134 h 209"/>
                    <a:gd name="T28" fmla="*/ 187 w 578"/>
                    <a:gd name="T29" fmla="*/ 145 h 209"/>
                    <a:gd name="T30" fmla="*/ 215 w 578"/>
                    <a:gd name="T31" fmla="*/ 126 h 209"/>
                    <a:gd name="T32" fmla="*/ 226 w 578"/>
                    <a:gd name="T33" fmla="*/ 100 h 209"/>
                    <a:gd name="T34" fmla="*/ 289 w 578"/>
                    <a:gd name="T35" fmla="*/ 111 h 209"/>
                    <a:gd name="T36" fmla="*/ 350 w 578"/>
                    <a:gd name="T37" fmla="*/ 137 h 209"/>
                    <a:gd name="T38" fmla="*/ 422 w 578"/>
                    <a:gd name="T39" fmla="*/ 161 h 209"/>
                    <a:gd name="T40" fmla="*/ 476 w 578"/>
                    <a:gd name="T41" fmla="*/ 187 h 209"/>
                    <a:gd name="T42" fmla="*/ 532 w 578"/>
                    <a:gd name="T43" fmla="*/ 206 h 209"/>
                    <a:gd name="T44" fmla="*/ 561 w 578"/>
                    <a:gd name="T45" fmla="*/ 209 h 209"/>
                    <a:gd name="T46" fmla="*/ 578 w 578"/>
                    <a:gd name="T47" fmla="*/ 195 h 209"/>
                    <a:gd name="T48" fmla="*/ 576 w 578"/>
                    <a:gd name="T49" fmla="*/ 176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78" h="209">
                      <a:moveTo>
                        <a:pt x="576" y="176"/>
                      </a:moveTo>
                      <a:lnTo>
                        <a:pt x="500" y="150"/>
                      </a:lnTo>
                      <a:lnTo>
                        <a:pt x="471" y="143"/>
                      </a:lnTo>
                      <a:lnTo>
                        <a:pt x="383" y="121"/>
                      </a:lnTo>
                      <a:lnTo>
                        <a:pt x="209" y="71"/>
                      </a:lnTo>
                      <a:lnTo>
                        <a:pt x="94" y="37"/>
                      </a:lnTo>
                      <a:lnTo>
                        <a:pt x="17" y="0"/>
                      </a:lnTo>
                      <a:lnTo>
                        <a:pt x="0" y="10"/>
                      </a:lnTo>
                      <a:lnTo>
                        <a:pt x="11" y="26"/>
                      </a:lnTo>
                      <a:lnTo>
                        <a:pt x="67" y="54"/>
                      </a:lnTo>
                      <a:lnTo>
                        <a:pt x="104" y="61"/>
                      </a:lnTo>
                      <a:lnTo>
                        <a:pt x="89" y="78"/>
                      </a:lnTo>
                      <a:lnTo>
                        <a:pt x="94" y="104"/>
                      </a:lnTo>
                      <a:lnTo>
                        <a:pt x="139" y="134"/>
                      </a:lnTo>
                      <a:lnTo>
                        <a:pt x="187" y="145"/>
                      </a:lnTo>
                      <a:lnTo>
                        <a:pt x="215" y="126"/>
                      </a:lnTo>
                      <a:lnTo>
                        <a:pt x="226" y="100"/>
                      </a:lnTo>
                      <a:lnTo>
                        <a:pt x="289" y="111"/>
                      </a:lnTo>
                      <a:lnTo>
                        <a:pt x="350" y="137"/>
                      </a:lnTo>
                      <a:lnTo>
                        <a:pt x="422" y="161"/>
                      </a:lnTo>
                      <a:lnTo>
                        <a:pt x="476" y="187"/>
                      </a:lnTo>
                      <a:lnTo>
                        <a:pt x="532" y="206"/>
                      </a:lnTo>
                      <a:lnTo>
                        <a:pt x="561" y="209"/>
                      </a:lnTo>
                      <a:lnTo>
                        <a:pt x="578" y="195"/>
                      </a:lnTo>
                      <a:lnTo>
                        <a:pt x="576" y="1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17" name="Freeform 9">
                  <a:extLst>
                    <a:ext uri="{FF2B5EF4-FFF2-40B4-BE49-F238E27FC236}">
                      <a16:creationId xmlns:a16="http://schemas.microsoft.com/office/drawing/2014/main" id="{32A015B8-7B4A-D5B9-5D68-05D70DF7E8D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630" y="1808"/>
                  <a:ext cx="191" cy="606"/>
                </a:xfrm>
                <a:custGeom>
                  <a:avLst/>
                  <a:gdLst>
                    <a:gd name="T0" fmla="*/ 28 w 191"/>
                    <a:gd name="T1" fmla="*/ 30 h 606"/>
                    <a:gd name="T2" fmla="*/ 41 w 191"/>
                    <a:gd name="T3" fmla="*/ 7 h 606"/>
                    <a:gd name="T4" fmla="*/ 75 w 191"/>
                    <a:gd name="T5" fmla="*/ 0 h 606"/>
                    <a:gd name="T6" fmla="*/ 117 w 191"/>
                    <a:gd name="T7" fmla="*/ 22 h 606"/>
                    <a:gd name="T8" fmla="*/ 156 w 191"/>
                    <a:gd name="T9" fmla="*/ 94 h 606"/>
                    <a:gd name="T10" fmla="*/ 173 w 191"/>
                    <a:gd name="T11" fmla="*/ 150 h 606"/>
                    <a:gd name="T12" fmla="*/ 186 w 191"/>
                    <a:gd name="T13" fmla="*/ 217 h 606"/>
                    <a:gd name="T14" fmla="*/ 191 w 191"/>
                    <a:gd name="T15" fmla="*/ 308 h 606"/>
                    <a:gd name="T16" fmla="*/ 190 w 191"/>
                    <a:gd name="T17" fmla="*/ 389 h 606"/>
                    <a:gd name="T18" fmla="*/ 186 w 191"/>
                    <a:gd name="T19" fmla="*/ 485 h 606"/>
                    <a:gd name="T20" fmla="*/ 180 w 191"/>
                    <a:gd name="T21" fmla="*/ 558 h 606"/>
                    <a:gd name="T22" fmla="*/ 164 w 191"/>
                    <a:gd name="T23" fmla="*/ 589 h 606"/>
                    <a:gd name="T24" fmla="*/ 136 w 191"/>
                    <a:gd name="T25" fmla="*/ 600 h 606"/>
                    <a:gd name="T26" fmla="*/ 102 w 191"/>
                    <a:gd name="T27" fmla="*/ 606 h 606"/>
                    <a:gd name="T28" fmla="*/ 58 w 191"/>
                    <a:gd name="T29" fmla="*/ 595 h 606"/>
                    <a:gd name="T30" fmla="*/ 25 w 191"/>
                    <a:gd name="T31" fmla="*/ 580 h 606"/>
                    <a:gd name="T32" fmla="*/ 8 w 191"/>
                    <a:gd name="T33" fmla="*/ 547 h 606"/>
                    <a:gd name="T34" fmla="*/ 0 w 191"/>
                    <a:gd name="T35" fmla="*/ 485 h 606"/>
                    <a:gd name="T36" fmla="*/ 2 w 191"/>
                    <a:gd name="T37" fmla="*/ 411 h 606"/>
                    <a:gd name="T38" fmla="*/ 19 w 191"/>
                    <a:gd name="T39" fmla="*/ 361 h 606"/>
                    <a:gd name="T40" fmla="*/ 25 w 191"/>
                    <a:gd name="T41" fmla="*/ 283 h 606"/>
                    <a:gd name="T42" fmla="*/ 23 w 191"/>
                    <a:gd name="T43" fmla="*/ 245 h 606"/>
                    <a:gd name="T44" fmla="*/ 13 w 191"/>
                    <a:gd name="T45" fmla="*/ 200 h 606"/>
                    <a:gd name="T46" fmla="*/ 6 w 191"/>
                    <a:gd name="T47" fmla="*/ 156 h 606"/>
                    <a:gd name="T48" fmla="*/ 2 w 191"/>
                    <a:gd name="T49" fmla="*/ 102 h 606"/>
                    <a:gd name="T50" fmla="*/ 2 w 191"/>
                    <a:gd name="T51" fmla="*/ 63 h 606"/>
                    <a:gd name="T52" fmla="*/ 17 w 191"/>
                    <a:gd name="T53" fmla="*/ 41 h 606"/>
                    <a:gd name="T54" fmla="*/ 28 w 191"/>
                    <a:gd name="T55" fmla="*/ 30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1" h="606">
                      <a:moveTo>
                        <a:pt x="28" y="30"/>
                      </a:moveTo>
                      <a:lnTo>
                        <a:pt x="41" y="7"/>
                      </a:lnTo>
                      <a:lnTo>
                        <a:pt x="75" y="0"/>
                      </a:lnTo>
                      <a:lnTo>
                        <a:pt x="117" y="22"/>
                      </a:lnTo>
                      <a:lnTo>
                        <a:pt x="156" y="94"/>
                      </a:lnTo>
                      <a:lnTo>
                        <a:pt x="173" y="150"/>
                      </a:lnTo>
                      <a:lnTo>
                        <a:pt x="186" y="217"/>
                      </a:lnTo>
                      <a:lnTo>
                        <a:pt x="191" y="308"/>
                      </a:lnTo>
                      <a:lnTo>
                        <a:pt x="190" y="389"/>
                      </a:lnTo>
                      <a:lnTo>
                        <a:pt x="186" y="485"/>
                      </a:lnTo>
                      <a:lnTo>
                        <a:pt x="180" y="558"/>
                      </a:lnTo>
                      <a:lnTo>
                        <a:pt x="164" y="589"/>
                      </a:lnTo>
                      <a:lnTo>
                        <a:pt x="136" y="600"/>
                      </a:lnTo>
                      <a:lnTo>
                        <a:pt x="102" y="606"/>
                      </a:lnTo>
                      <a:lnTo>
                        <a:pt x="58" y="595"/>
                      </a:lnTo>
                      <a:lnTo>
                        <a:pt x="25" y="580"/>
                      </a:lnTo>
                      <a:lnTo>
                        <a:pt x="8" y="547"/>
                      </a:lnTo>
                      <a:lnTo>
                        <a:pt x="0" y="485"/>
                      </a:lnTo>
                      <a:lnTo>
                        <a:pt x="2" y="411"/>
                      </a:lnTo>
                      <a:lnTo>
                        <a:pt x="19" y="361"/>
                      </a:lnTo>
                      <a:lnTo>
                        <a:pt x="25" y="283"/>
                      </a:lnTo>
                      <a:lnTo>
                        <a:pt x="23" y="245"/>
                      </a:lnTo>
                      <a:lnTo>
                        <a:pt x="13" y="200"/>
                      </a:lnTo>
                      <a:lnTo>
                        <a:pt x="6" y="156"/>
                      </a:lnTo>
                      <a:lnTo>
                        <a:pt x="2" y="102"/>
                      </a:lnTo>
                      <a:lnTo>
                        <a:pt x="2" y="63"/>
                      </a:lnTo>
                      <a:lnTo>
                        <a:pt x="17" y="41"/>
                      </a:lnTo>
                      <a:lnTo>
                        <a:pt x="28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18" name="Freeform 10">
                  <a:extLst>
                    <a:ext uri="{FF2B5EF4-FFF2-40B4-BE49-F238E27FC236}">
                      <a16:creationId xmlns:a16="http://schemas.microsoft.com/office/drawing/2014/main" id="{5F16CB78-8061-BB32-323A-7C4C6306DF9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71" y="2313"/>
                  <a:ext cx="244" cy="578"/>
                </a:xfrm>
                <a:custGeom>
                  <a:avLst/>
                  <a:gdLst>
                    <a:gd name="T0" fmla="*/ 153 w 244"/>
                    <a:gd name="T1" fmla="*/ 0 h 578"/>
                    <a:gd name="T2" fmla="*/ 198 w 244"/>
                    <a:gd name="T3" fmla="*/ 11 h 578"/>
                    <a:gd name="T4" fmla="*/ 205 w 244"/>
                    <a:gd name="T5" fmla="*/ 46 h 578"/>
                    <a:gd name="T6" fmla="*/ 209 w 244"/>
                    <a:gd name="T7" fmla="*/ 111 h 578"/>
                    <a:gd name="T8" fmla="*/ 198 w 244"/>
                    <a:gd name="T9" fmla="*/ 189 h 578"/>
                    <a:gd name="T10" fmla="*/ 189 w 244"/>
                    <a:gd name="T11" fmla="*/ 274 h 578"/>
                    <a:gd name="T12" fmla="*/ 181 w 244"/>
                    <a:gd name="T13" fmla="*/ 369 h 578"/>
                    <a:gd name="T14" fmla="*/ 187 w 244"/>
                    <a:gd name="T15" fmla="*/ 417 h 578"/>
                    <a:gd name="T16" fmla="*/ 200 w 244"/>
                    <a:gd name="T17" fmla="*/ 463 h 578"/>
                    <a:gd name="T18" fmla="*/ 231 w 244"/>
                    <a:gd name="T19" fmla="*/ 506 h 578"/>
                    <a:gd name="T20" fmla="*/ 244 w 244"/>
                    <a:gd name="T21" fmla="*/ 524 h 578"/>
                    <a:gd name="T22" fmla="*/ 238 w 244"/>
                    <a:gd name="T23" fmla="*/ 541 h 578"/>
                    <a:gd name="T24" fmla="*/ 203 w 244"/>
                    <a:gd name="T25" fmla="*/ 541 h 578"/>
                    <a:gd name="T26" fmla="*/ 150 w 244"/>
                    <a:gd name="T27" fmla="*/ 550 h 578"/>
                    <a:gd name="T28" fmla="*/ 78 w 244"/>
                    <a:gd name="T29" fmla="*/ 569 h 578"/>
                    <a:gd name="T30" fmla="*/ 33 w 244"/>
                    <a:gd name="T31" fmla="*/ 578 h 578"/>
                    <a:gd name="T32" fmla="*/ 6 w 244"/>
                    <a:gd name="T33" fmla="*/ 558 h 578"/>
                    <a:gd name="T34" fmla="*/ 0 w 244"/>
                    <a:gd name="T35" fmla="*/ 528 h 578"/>
                    <a:gd name="T36" fmla="*/ 33 w 244"/>
                    <a:gd name="T37" fmla="*/ 519 h 578"/>
                    <a:gd name="T38" fmla="*/ 92 w 244"/>
                    <a:gd name="T39" fmla="*/ 517 h 578"/>
                    <a:gd name="T40" fmla="*/ 159 w 244"/>
                    <a:gd name="T41" fmla="*/ 517 h 578"/>
                    <a:gd name="T42" fmla="*/ 209 w 244"/>
                    <a:gd name="T43" fmla="*/ 519 h 578"/>
                    <a:gd name="T44" fmla="*/ 205 w 244"/>
                    <a:gd name="T45" fmla="*/ 511 h 578"/>
                    <a:gd name="T46" fmla="*/ 183 w 244"/>
                    <a:gd name="T47" fmla="*/ 489 h 578"/>
                    <a:gd name="T48" fmla="*/ 165 w 244"/>
                    <a:gd name="T49" fmla="*/ 450 h 578"/>
                    <a:gd name="T50" fmla="*/ 150 w 244"/>
                    <a:gd name="T51" fmla="*/ 400 h 578"/>
                    <a:gd name="T52" fmla="*/ 150 w 244"/>
                    <a:gd name="T53" fmla="*/ 367 h 578"/>
                    <a:gd name="T54" fmla="*/ 159 w 244"/>
                    <a:gd name="T55" fmla="*/ 267 h 578"/>
                    <a:gd name="T56" fmla="*/ 159 w 244"/>
                    <a:gd name="T57" fmla="*/ 195 h 578"/>
                    <a:gd name="T58" fmla="*/ 153 w 244"/>
                    <a:gd name="T59" fmla="*/ 117 h 578"/>
                    <a:gd name="T60" fmla="*/ 142 w 244"/>
                    <a:gd name="T61" fmla="*/ 80 h 578"/>
                    <a:gd name="T62" fmla="*/ 133 w 244"/>
                    <a:gd name="T63" fmla="*/ 33 h 578"/>
                    <a:gd name="T64" fmla="*/ 148 w 244"/>
                    <a:gd name="T65" fmla="*/ 11 h 578"/>
                    <a:gd name="T66" fmla="*/ 153 w 244"/>
                    <a:gd name="T67" fmla="*/ 0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78">
                      <a:moveTo>
                        <a:pt x="153" y="0"/>
                      </a:moveTo>
                      <a:lnTo>
                        <a:pt x="198" y="11"/>
                      </a:lnTo>
                      <a:lnTo>
                        <a:pt x="205" y="46"/>
                      </a:lnTo>
                      <a:lnTo>
                        <a:pt x="209" y="111"/>
                      </a:lnTo>
                      <a:lnTo>
                        <a:pt x="198" y="189"/>
                      </a:lnTo>
                      <a:lnTo>
                        <a:pt x="189" y="274"/>
                      </a:lnTo>
                      <a:lnTo>
                        <a:pt x="181" y="369"/>
                      </a:lnTo>
                      <a:lnTo>
                        <a:pt x="187" y="417"/>
                      </a:lnTo>
                      <a:lnTo>
                        <a:pt x="200" y="463"/>
                      </a:lnTo>
                      <a:lnTo>
                        <a:pt x="231" y="506"/>
                      </a:lnTo>
                      <a:lnTo>
                        <a:pt x="244" y="524"/>
                      </a:lnTo>
                      <a:lnTo>
                        <a:pt x="238" y="541"/>
                      </a:lnTo>
                      <a:lnTo>
                        <a:pt x="203" y="541"/>
                      </a:lnTo>
                      <a:lnTo>
                        <a:pt x="150" y="550"/>
                      </a:lnTo>
                      <a:lnTo>
                        <a:pt x="78" y="569"/>
                      </a:lnTo>
                      <a:lnTo>
                        <a:pt x="33" y="578"/>
                      </a:lnTo>
                      <a:lnTo>
                        <a:pt x="6" y="558"/>
                      </a:lnTo>
                      <a:lnTo>
                        <a:pt x="0" y="528"/>
                      </a:lnTo>
                      <a:lnTo>
                        <a:pt x="33" y="519"/>
                      </a:lnTo>
                      <a:lnTo>
                        <a:pt x="92" y="517"/>
                      </a:lnTo>
                      <a:lnTo>
                        <a:pt x="159" y="517"/>
                      </a:lnTo>
                      <a:lnTo>
                        <a:pt x="209" y="519"/>
                      </a:lnTo>
                      <a:lnTo>
                        <a:pt x="205" y="511"/>
                      </a:lnTo>
                      <a:lnTo>
                        <a:pt x="183" y="489"/>
                      </a:lnTo>
                      <a:lnTo>
                        <a:pt x="165" y="450"/>
                      </a:lnTo>
                      <a:lnTo>
                        <a:pt x="150" y="400"/>
                      </a:lnTo>
                      <a:lnTo>
                        <a:pt x="150" y="367"/>
                      </a:lnTo>
                      <a:lnTo>
                        <a:pt x="159" y="267"/>
                      </a:lnTo>
                      <a:lnTo>
                        <a:pt x="159" y="195"/>
                      </a:lnTo>
                      <a:lnTo>
                        <a:pt x="153" y="117"/>
                      </a:lnTo>
                      <a:lnTo>
                        <a:pt x="142" y="80"/>
                      </a:lnTo>
                      <a:lnTo>
                        <a:pt x="133" y="33"/>
                      </a:lnTo>
                      <a:lnTo>
                        <a:pt x="148" y="11"/>
                      </a:ln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19" name="Freeform 11">
                  <a:extLst>
                    <a:ext uri="{FF2B5EF4-FFF2-40B4-BE49-F238E27FC236}">
                      <a16:creationId xmlns:a16="http://schemas.microsoft.com/office/drawing/2014/main" id="{1EEF2ACD-299E-40EB-D64F-CC42A5CE33C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73" y="2239"/>
                  <a:ext cx="244" cy="566"/>
                </a:xfrm>
                <a:custGeom>
                  <a:avLst/>
                  <a:gdLst>
                    <a:gd name="T0" fmla="*/ 190 w 244"/>
                    <a:gd name="T1" fmla="*/ 0 h 566"/>
                    <a:gd name="T2" fmla="*/ 233 w 244"/>
                    <a:gd name="T3" fmla="*/ 13 h 566"/>
                    <a:gd name="T4" fmla="*/ 238 w 244"/>
                    <a:gd name="T5" fmla="*/ 48 h 566"/>
                    <a:gd name="T6" fmla="*/ 238 w 244"/>
                    <a:gd name="T7" fmla="*/ 115 h 566"/>
                    <a:gd name="T8" fmla="*/ 222 w 244"/>
                    <a:gd name="T9" fmla="*/ 191 h 566"/>
                    <a:gd name="T10" fmla="*/ 205 w 244"/>
                    <a:gd name="T11" fmla="*/ 276 h 566"/>
                    <a:gd name="T12" fmla="*/ 192 w 244"/>
                    <a:gd name="T13" fmla="*/ 368 h 566"/>
                    <a:gd name="T14" fmla="*/ 194 w 244"/>
                    <a:gd name="T15" fmla="*/ 416 h 566"/>
                    <a:gd name="T16" fmla="*/ 203 w 244"/>
                    <a:gd name="T17" fmla="*/ 464 h 566"/>
                    <a:gd name="T18" fmla="*/ 233 w 244"/>
                    <a:gd name="T19" fmla="*/ 509 h 566"/>
                    <a:gd name="T20" fmla="*/ 244 w 244"/>
                    <a:gd name="T21" fmla="*/ 527 h 566"/>
                    <a:gd name="T22" fmla="*/ 237 w 244"/>
                    <a:gd name="T23" fmla="*/ 544 h 566"/>
                    <a:gd name="T24" fmla="*/ 201 w 244"/>
                    <a:gd name="T25" fmla="*/ 542 h 566"/>
                    <a:gd name="T26" fmla="*/ 148 w 244"/>
                    <a:gd name="T27" fmla="*/ 548 h 566"/>
                    <a:gd name="T28" fmla="*/ 76 w 244"/>
                    <a:gd name="T29" fmla="*/ 560 h 566"/>
                    <a:gd name="T30" fmla="*/ 30 w 244"/>
                    <a:gd name="T31" fmla="*/ 566 h 566"/>
                    <a:gd name="T32" fmla="*/ 4 w 244"/>
                    <a:gd name="T33" fmla="*/ 544 h 566"/>
                    <a:gd name="T34" fmla="*/ 0 w 244"/>
                    <a:gd name="T35" fmla="*/ 514 h 566"/>
                    <a:gd name="T36" fmla="*/ 33 w 244"/>
                    <a:gd name="T37" fmla="*/ 507 h 566"/>
                    <a:gd name="T38" fmla="*/ 92 w 244"/>
                    <a:gd name="T39" fmla="*/ 511 h 566"/>
                    <a:gd name="T40" fmla="*/ 159 w 244"/>
                    <a:gd name="T41" fmla="*/ 514 h 566"/>
                    <a:gd name="T42" fmla="*/ 209 w 244"/>
                    <a:gd name="T43" fmla="*/ 520 h 566"/>
                    <a:gd name="T44" fmla="*/ 207 w 244"/>
                    <a:gd name="T45" fmla="*/ 512 h 566"/>
                    <a:gd name="T46" fmla="*/ 185 w 244"/>
                    <a:gd name="T47" fmla="*/ 488 h 566"/>
                    <a:gd name="T48" fmla="*/ 170 w 244"/>
                    <a:gd name="T49" fmla="*/ 448 h 566"/>
                    <a:gd name="T50" fmla="*/ 159 w 244"/>
                    <a:gd name="T51" fmla="*/ 398 h 566"/>
                    <a:gd name="T52" fmla="*/ 161 w 244"/>
                    <a:gd name="T53" fmla="*/ 364 h 566"/>
                    <a:gd name="T54" fmla="*/ 177 w 244"/>
                    <a:gd name="T55" fmla="*/ 265 h 566"/>
                    <a:gd name="T56" fmla="*/ 183 w 244"/>
                    <a:gd name="T57" fmla="*/ 194 h 566"/>
                    <a:gd name="T58" fmla="*/ 181 w 244"/>
                    <a:gd name="T59" fmla="*/ 115 h 566"/>
                    <a:gd name="T60" fmla="*/ 174 w 244"/>
                    <a:gd name="T61" fmla="*/ 78 h 566"/>
                    <a:gd name="T62" fmla="*/ 168 w 244"/>
                    <a:gd name="T63" fmla="*/ 31 h 566"/>
                    <a:gd name="T64" fmla="*/ 183 w 244"/>
                    <a:gd name="T65" fmla="*/ 9 h 566"/>
                    <a:gd name="T66" fmla="*/ 190 w 244"/>
                    <a:gd name="T67" fmla="*/ 0 h 5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66">
                      <a:moveTo>
                        <a:pt x="190" y="0"/>
                      </a:moveTo>
                      <a:lnTo>
                        <a:pt x="233" y="13"/>
                      </a:lnTo>
                      <a:lnTo>
                        <a:pt x="238" y="48"/>
                      </a:lnTo>
                      <a:lnTo>
                        <a:pt x="238" y="115"/>
                      </a:lnTo>
                      <a:lnTo>
                        <a:pt x="222" y="191"/>
                      </a:lnTo>
                      <a:lnTo>
                        <a:pt x="205" y="276"/>
                      </a:lnTo>
                      <a:lnTo>
                        <a:pt x="192" y="368"/>
                      </a:lnTo>
                      <a:lnTo>
                        <a:pt x="194" y="416"/>
                      </a:lnTo>
                      <a:lnTo>
                        <a:pt x="203" y="464"/>
                      </a:lnTo>
                      <a:lnTo>
                        <a:pt x="233" y="509"/>
                      </a:lnTo>
                      <a:lnTo>
                        <a:pt x="244" y="527"/>
                      </a:lnTo>
                      <a:lnTo>
                        <a:pt x="237" y="544"/>
                      </a:lnTo>
                      <a:lnTo>
                        <a:pt x="201" y="542"/>
                      </a:lnTo>
                      <a:lnTo>
                        <a:pt x="148" y="548"/>
                      </a:lnTo>
                      <a:lnTo>
                        <a:pt x="76" y="560"/>
                      </a:lnTo>
                      <a:lnTo>
                        <a:pt x="30" y="566"/>
                      </a:lnTo>
                      <a:lnTo>
                        <a:pt x="4" y="544"/>
                      </a:lnTo>
                      <a:lnTo>
                        <a:pt x="0" y="514"/>
                      </a:lnTo>
                      <a:lnTo>
                        <a:pt x="33" y="507"/>
                      </a:lnTo>
                      <a:lnTo>
                        <a:pt x="92" y="511"/>
                      </a:lnTo>
                      <a:lnTo>
                        <a:pt x="159" y="514"/>
                      </a:lnTo>
                      <a:lnTo>
                        <a:pt x="209" y="520"/>
                      </a:lnTo>
                      <a:lnTo>
                        <a:pt x="207" y="512"/>
                      </a:lnTo>
                      <a:lnTo>
                        <a:pt x="185" y="488"/>
                      </a:lnTo>
                      <a:lnTo>
                        <a:pt x="170" y="448"/>
                      </a:lnTo>
                      <a:lnTo>
                        <a:pt x="159" y="398"/>
                      </a:lnTo>
                      <a:lnTo>
                        <a:pt x="161" y="364"/>
                      </a:lnTo>
                      <a:lnTo>
                        <a:pt x="177" y="265"/>
                      </a:lnTo>
                      <a:lnTo>
                        <a:pt x="183" y="194"/>
                      </a:lnTo>
                      <a:lnTo>
                        <a:pt x="181" y="115"/>
                      </a:lnTo>
                      <a:lnTo>
                        <a:pt x="174" y="78"/>
                      </a:lnTo>
                      <a:lnTo>
                        <a:pt x="168" y="31"/>
                      </a:lnTo>
                      <a:lnTo>
                        <a:pt x="183" y="9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9020" name="Group 12">
                <a:extLst>
                  <a:ext uri="{FF2B5EF4-FFF2-40B4-BE49-F238E27FC236}">
                    <a16:creationId xmlns:a16="http://schemas.microsoft.com/office/drawing/2014/main" id="{4F41FAA6-B667-C8D2-4956-64702C13208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90" y="1636"/>
                <a:ext cx="505" cy="1294"/>
                <a:chOff x="3373" y="1613"/>
                <a:chExt cx="505" cy="1294"/>
              </a:xfrm>
            </p:grpSpPr>
            <p:sp>
              <p:nvSpPr>
                <p:cNvPr id="299021" name="Freeform 13">
                  <a:extLst>
                    <a:ext uri="{FF2B5EF4-FFF2-40B4-BE49-F238E27FC236}">
                      <a16:creationId xmlns:a16="http://schemas.microsoft.com/office/drawing/2014/main" id="{3B31FDB7-283D-0AC9-D4FA-534312F33AB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04" y="1931"/>
                  <a:ext cx="208" cy="522"/>
                </a:xfrm>
                <a:custGeom>
                  <a:avLst/>
                  <a:gdLst>
                    <a:gd name="T0" fmla="*/ 56 w 208"/>
                    <a:gd name="T1" fmla="*/ 22 h 522"/>
                    <a:gd name="T2" fmla="*/ 78 w 208"/>
                    <a:gd name="T3" fmla="*/ 6 h 522"/>
                    <a:gd name="T4" fmla="*/ 106 w 208"/>
                    <a:gd name="T5" fmla="*/ 0 h 522"/>
                    <a:gd name="T6" fmla="*/ 128 w 208"/>
                    <a:gd name="T7" fmla="*/ 4 h 522"/>
                    <a:gd name="T8" fmla="*/ 147 w 208"/>
                    <a:gd name="T9" fmla="*/ 28 h 522"/>
                    <a:gd name="T10" fmla="*/ 162 w 208"/>
                    <a:gd name="T11" fmla="*/ 78 h 522"/>
                    <a:gd name="T12" fmla="*/ 175 w 208"/>
                    <a:gd name="T13" fmla="*/ 144 h 522"/>
                    <a:gd name="T14" fmla="*/ 189 w 208"/>
                    <a:gd name="T15" fmla="*/ 209 h 522"/>
                    <a:gd name="T16" fmla="*/ 201 w 208"/>
                    <a:gd name="T17" fmla="*/ 265 h 522"/>
                    <a:gd name="T18" fmla="*/ 201 w 208"/>
                    <a:gd name="T19" fmla="*/ 328 h 522"/>
                    <a:gd name="T20" fmla="*/ 208 w 208"/>
                    <a:gd name="T21" fmla="*/ 405 h 522"/>
                    <a:gd name="T22" fmla="*/ 201 w 208"/>
                    <a:gd name="T23" fmla="*/ 450 h 522"/>
                    <a:gd name="T24" fmla="*/ 191 w 208"/>
                    <a:gd name="T25" fmla="*/ 489 h 522"/>
                    <a:gd name="T26" fmla="*/ 158 w 208"/>
                    <a:gd name="T27" fmla="*/ 511 h 522"/>
                    <a:gd name="T28" fmla="*/ 97 w 208"/>
                    <a:gd name="T29" fmla="*/ 522 h 522"/>
                    <a:gd name="T30" fmla="*/ 52 w 208"/>
                    <a:gd name="T31" fmla="*/ 509 h 522"/>
                    <a:gd name="T32" fmla="*/ 11 w 208"/>
                    <a:gd name="T33" fmla="*/ 478 h 522"/>
                    <a:gd name="T34" fmla="*/ 0 w 208"/>
                    <a:gd name="T35" fmla="*/ 428 h 522"/>
                    <a:gd name="T36" fmla="*/ 0 w 208"/>
                    <a:gd name="T37" fmla="*/ 376 h 522"/>
                    <a:gd name="T38" fmla="*/ 13 w 208"/>
                    <a:gd name="T39" fmla="*/ 281 h 522"/>
                    <a:gd name="T40" fmla="*/ 13 w 208"/>
                    <a:gd name="T41" fmla="*/ 205 h 522"/>
                    <a:gd name="T42" fmla="*/ 17 w 208"/>
                    <a:gd name="T43" fmla="*/ 133 h 522"/>
                    <a:gd name="T44" fmla="*/ 33 w 208"/>
                    <a:gd name="T45" fmla="*/ 87 h 522"/>
                    <a:gd name="T46" fmla="*/ 52 w 208"/>
                    <a:gd name="T47" fmla="*/ 56 h 522"/>
                    <a:gd name="T48" fmla="*/ 56 w 208"/>
                    <a:gd name="T49" fmla="*/ 22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08" h="522">
                      <a:moveTo>
                        <a:pt x="56" y="22"/>
                      </a:moveTo>
                      <a:lnTo>
                        <a:pt x="78" y="6"/>
                      </a:lnTo>
                      <a:lnTo>
                        <a:pt x="106" y="0"/>
                      </a:lnTo>
                      <a:lnTo>
                        <a:pt x="128" y="4"/>
                      </a:lnTo>
                      <a:lnTo>
                        <a:pt x="147" y="28"/>
                      </a:lnTo>
                      <a:lnTo>
                        <a:pt x="162" y="78"/>
                      </a:lnTo>
                      <a:lnTo>
                        <a:pt x="175" y="144"/>
                      </a:lnTo>
                      <a:lnTo>
                        <a:pt x="189" y="209"/>
                      </a:lnTo>
                      <a:lnTo>
                        <a:pt x="201" y="265"/>
                      </a:lnTo>
                      <a:lnTo>
                        <a:pt x="201" y="328"/>
                      </a:lnTo>
                      <a:lnTo>
                        <a:pt x="208" y="405"/>
                      </a:lnTo>
                      <a:lnTo>
                        <a:pt x="201" y="450"/>
                      </a:lnTo>
                      <a:lnTo>
                        <a:pt x="191" y="489"/>
                      </a:lnTo>
                      <a:lnTo>
                        <a:pt x="158" y="511"/>
                      </a:lnTo>
                      <a:lnTo>
                        <a:pt x="97" y="522"/>
                      </a:lnTo>
                      <a:lnTo>
                        <a:pt x="52" y="509"/>
                      </a:lnTo>
                      <a:lnTo>
                        <a:pt x="11" y="478"/>
                      </a:lnTo>
                      <a:lnTo>
                        <a:pt x="0" y="428"/>
                      </a:lnTo>
                      <a:lnTo>
                        <a:pt x="0" y="376"/>
                      </a:lnTo>
                      <a:lnTo>
                        <a:pt x="13" y="281"/>
                      </a:lnTo>
                      <a:lnTo>
                        <a:pt x="13" y="205"/>
                      </a:lnTo>
                      <a:lnTo>
                        <a:pt x="17" y="133"/>
                      </a:lnTo>
                      <a:lnTo>
                        <a:pt x="33" y="87"/>
                      </a:lnTo>
                      <a:lnTo>
                        <a:pt x="52" y="56"/>
                      </a:lnTo>
                      <a:lnTo>
                        <a:pt x="5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22" name="Freeform 14">
                  <a:extLst>
                    <a:ext uri="{FF2B5EF4-FFF2-40B4-BE49-F238E27FC236}">
                      <a16:creationId xmlns:a16="http://schemas.microsoft.com/office/drawing/2014/main" id="{E7E62E5B-8A3C-265C-8256-DDD0191BB12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628" y="2357"/>
                  <a:ext cx="250" cy="517"/>
                </a:xfrm>
                <a:custGeom>
                  <a:avLst/>
                  <a:gdLst>
                    <a:gd name="T0" fmla="*/ 0 w 250"/>
                    <a:gd name="T1" fmla="*/ 45 h 517"/>
                    <a:gd name="T2" fmla="*/ 2 w 250"/>
                    <a:gd name="T3" fmla="*/ 6 h 517"/>
                    <a:gd name="T4" fmla="*/ 22 w 250"/>
                    <a:gd name="T5" fmla="*/ 0 h 517"/>
                    <a:gd name="T6" fmla="*/ 61 w 250"/>
                    <a:gd name="T7" fmla="*/ 2 h 517"/>
                    <a:gd name="T8" fmla="*/ 72 w 250"/>
                    <a:gd name="T9" fmla="*/ 36 h 517"/>
                    <a:gd name="T10" fmla="*/ 105 w 250"/>
                    <a:gd name="T11" fmla="*/ 106 h 517"/>
                    <a:gd name="T12" fmla="*/ 122 w 250"/>
                    <a:gd name="T13" fmla="*/ 162 h 517"/>
                    <a:gd name="T14" fmla="*/ 133 w 250"/>
                    <a:gd name="T15" fmla="*/ 228 h 517"/>
                    <a:gd name="T16" fmla="*/ 130 w 250"/>
                    <a:gd name="T17" fmla="*/ 267 h 517"/>
                    <a:gd name="T18" fmla="*/ 107 w 250"/>
                    <a:gd name="T19" fmla="*/ 328 h 517"/>
                    <a:gd name="T20" fmla="*/ 85 w 250"/>
                    <a:gd name="T21" fmla="*/ 386 h 517"/>
                    <a:gd name="T22" fmla="*/ 78 w 250"/>
                    <a:gd name="T23" fmla="*/ 434 h 517"/>
                    <a:gd name="T24" fmla="*/ 78 w 250"/>
                    <a:gd name="T25" fmla="*/ 453 h 517"/>
                    <a:gd name="T26" fmla="*/ 102 w 250"/>
                    <a:gd name="T27" fmla="*/ 456 h 517"/>
                    <a:gd name="T28" fmla="*/ 133 w 250"/>
                    <a:gd name="T29" fmla="*/ 445 h 517"/>
                    <a:gd name="T30" fmla="*/ 217 w 250"/>
                    <a:gd name="T31" fmla="*/ 453 h 517"/>
                    <a:gd name="T32" fmla="*/ 250 w 250"/>
                    <a:gd name="T33" fmla="*/ 473 h 517"/>
                    <a:gd name="T34" fmla="*/ 244 w 250"/>
                    <a:gd name="T35" fmla="*/ 486 h 517"/>
                    <a:gd name="T36" fmla="*/ 200 w 250"/>
                    <a:gd name="T37" fmla="*/ 512 h 517"/>
                    <a:gd name="T38" fmla="*/ 174 w 250"/>
                    <a:gd name="T39" fmla="*/ 517 h 517"/>
                    <a:gd name="T40" fmla="*/ 150 w 250"/>
                    <a:gd name="T41" fmla="*/ 495 h 517"/>
                    <a:gd name="T42" fmla="*/ 94 w 250"/>
                    <a:gd name="T43" fmla="*/ 484 h 517"/>
                    <a:gd name="T44" fmla="*/ 46 w 250"/>
                    <a:gd name="T45" fmla="*/ 484 h 517"/>
                    <a:gd name="T46" fmla="*/ 30 w 250"/>
                    <a:gd name="T47" fmla="*/ 479 h 517"/>
                    <a:gd name="T48" fmla="*/ 28 w 250"/>
                    <a:gd name="T49" fmla="*/ 462 h 517"/>
                    <a:gd name="T50" fmla="*/ 57 w 250"/>
                    <a:gd name="T51" fmla="*/ 375 h 517"/>
                    <a:gd name="T52" fmla="*/ 85 w 250"/>
                    <a:gd name="T53" fmla="*/ 308 h 517"/>
                    <a:gd name="T54" fmla="*/ 96 w 250"/>
                    <a:gd name="T55" fmla="*/ 264 h 517"/>
                    <a:gd name="T56" fmla="*/ 96 w 250"/>
                    <a:gd name="T57" fmla="*/ 202 h 517"/>
                    <a:gd name="T58" fmla="*/ 74 w 250"/>
                    <a:gd name="T59" fmla="*/ 147 h 517"/>
                    <a:gd name="T60" fmla="*/ 28 w 250"/>
                    <a:gd name="T61" fmla="*/ 89 h 517"/>
                    <a:gd name="T62" fmla="*/ 7 w 250"/>
                    <a:gd name="T63" fmla="*/ 62 h 517"/>
                    <a:gd name="T64" fmla="*/ 0 w 250"/>
                    <a:gd name="T65" fmla="*/ 45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50" h="517">
                      <a:moveTo>
                        <a:pt x="0" y="45"/>
                      </a:moveTo>
                      <a:lnTo>
                        <a:pt x="2" y="6"/>
                      </a:lnTo>
                      <a:lnTo>
                        <a:pt x="22" y="0"/>
                      </a:lnTo>
                      <a:lnTo>
                        <a:pt x="61" y="2"/>
                      </a:lnTo>
                      <a:lnTo>
                        <a:pt x="72" y="36"/>
                      </a:lnTo>
                      <a:lnTo>
                        <a:pt x="105" y="106"/>
                      </a:lnTo>
                      <a:lnTo>
                        <a:pt x="122" y="162"/>
                      </a:lnTo>
                      <a:lnTo>
                        <a:pt x="133" y="228"/>
                      </a:lnTo>
                      <a:lnTo>
                        <a:pt x="130" y="267"/>
                      </a:lnTo>
                      <a:lnTo>
                        <a:pt x="107" y="328"/>
                      </a:lnTo>
                      <a:lnTo>
                        <a:pt x="85" y="386"/>
                      </a:lnTo>
                      <a:lnTo>
                        <a:pt x="78" y="434"/>
                      </a:lnTo>
                      <a:lnTo>
                        <a:pt x="78" y="453"/>
                      </a:lnTo>
                      <a:lnTo>
                        <a:pt x="102" y="456"/>
                      </a:lnTo>
                      <a:lnTo>
                        <a:pt x="133" y="445"/>
                      </a:lnTo>
                      <a:lnTo>
                        <a:pt x="217" y="453"/>
                      </a:lnTo>
                      <a:lnTo>
                        <a:pt x="250" y="473"/>
                      </a:lnTo>
                      <a:lnTo>
                        <a:pt x="244" y="486"/>
                      </a:lnTo>
                      <a:lnTo>
                        <a:pt x="200" y="512"/>
                      </a:lnTo>
                      <a:lnTo>
                        <a:pt x="174" y="517"/>
                      </a:lnTo>
                      <a:lnTo>
                        <a:pt x="150" y="495"/>
                      </a:lnTo>
                      <a:lnTo>
                        <a:pt x="94" y="484"/>
                      </a:lnTo>
                      <a:lnTo>
                        <a:pt x="46" y="484"/>
                      </a:lnTo>
                      <a:lnTo>
                        <a:pt x="30" y="479"/>
                      </a:lnTo>
                      <a:lnTo>
                        <a:pt x="28" y="462"/>
                      </a:lnTo>
                      <a:lnTo>
                        <a:pt x="57" y="375"/>
                      </a:lnTo>
                      <a:lnTo>
                        <a:pt x="85" y="308"/>
                      </a:lnTo>
                      <a:lnTo>
                        <a:pt x="96" y="264"/>
                      </a:lnTo>
                      <a:lnTo>
                        <a:pt x="96" y="202"/>
                      </a:lnTo>
                      <a:lnTo>
                        <a:pt x="74" y="147"/>
                      </a:lnTo>
                      <a:lnTo>
                        <a:pt x="28" y="89"/>
                      </a:lnTo>
                      <a:lnTo>
                        <a:pt x="7" y="62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23" name="Freeform 15">
                  <a:extLst>
                    <a:ext uri="{FF2B5EF4-FFF2-40B4-BE49-F238E27FC236}">
                      <a16:creationId xmlns:a16="http://schemas.microsoft.com/office/drawing/2014/main" id="{F4668E74-7FA7-CB17-E0AB-F1D25520AB1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3" y="2364"/>
                  <a:ext cx="222" cy="543"/>
                </a:xfrm>
                <a:custGeom>
                  <a:avLst/>
                  <a:gdLst>
                    <a:gd name="T0" fmla="*/ 131 w 222"/>
                    <a:gd name="T1" fmla="*/ 88 h 543"/>
                    <a:gd name="T2" fmla="*/ 144 w 222"/>
                    <a:gd name="T3" fmla="*/ 43 h 543"/>
                    <a:gd name="T4" fmla="*/ 172 w 222"/>
                    <a:gd name="T5" fmla="*/ 0 h 543"/>
                    <a:gd name="T6" fmla="*/ 198 w 222"/>
                    <a:gd name="T7" fmla="*/ 0 h 543"/>
                    <a:gd name="T8" fmla="*/ 222 w 222"/>
                    <a:gd name="T9" fmla="*/ 23 h 543"/>
                    <a:gd name="T10" fmla="*/ 220 w 222"/>
                    <a:gd name="T11" fmla="*/ 50 h 543"/>
                    <a:gd name="T12" fmla="*/ 187 w 222"/>
                    <a:gd name="T13" fmla="*/ 89 h 543"/>
                    <a:gd name="T14" fmla="*/ 154 w 222"/>
                    <a:gd name="T15" fmla="*/ 160 h 543"/>
                    <a:gd name="T16" fmla="*/ 139 w 222"/>
                    <a:gd name="T17" fmla="*/ 223 h 543"/>
                    <a:gd name="T18" fmla="*/ 137 w 222"/>
                    <a:gd name="T19" fmla="*/ 295 h 543"/>
                    <a:gd name="T20" fmla="*/ 154 w 222"/>
                    <a:gd name="T21" fmla="*/ 377 h 543"/>
                    <a:gd name="T22" fmla="*/ 170 w 222"/>
                    <a:gd name="T23" fmla="*/ 423 h 543"/>
                    <a:gd name="T24" fmla="*/ 187 w 222"/>
                    <a:gd name="T25" fmla="*/ 460 h 543"/>
                    <a:gd name="T26" fmla="*/ 192 w 222"/>
                    <a:gd name="T27" fmla="*/ 479 h 543"/>
                    <a:gd name="T28" fmla="*/ 189 w 222"/>
                    <a:gd name="T29" fmla="*/ 505 h 543"/>
                    <a:gd name="T30" fmla="*/ 161 w 222"/>
                    <a:gd name="T31" fmla="*/ 506 h 543"/>
                    <a:gd name="T32" fmla="*/ 94 w 222"/>
                    <a:gd name="T33" fmla="*/ 521 h 543"/>
                    <a:gd name="T34" fmla="*/ 33 w 222"/>
                    <a:gd name="T35" fmla="*/ 543 h 543"/>
                    <a:gd name="T36" fmla="*/ 20 w 222"/>
                    <a:gd name="T37" fmla="*/ 534 h 543"/>
                    <a:gd name="T38" fmla="*/ 0 w 222"/>
                    <a:gd name="T39" fmla="*/ 510 h 543"/>
                    <a:gd name="T40" fmla="*/ 6 w 222"/>
                    <a:gd name="T41" fmla="*/ 495 h 543"/>
                    <a:gd name="T42" fmla="*/ 65 w 222"/>
                    <a:gd name="T43" fmla="*/ 488 h 543"/>
                    <a:gd name="T44" fmla="*/ 117 w 222"/>
                    <a:gd name="T45" fmla="*/ 488 h 543"/>
                    <a:gd name="T46" fmla="*/ 144 w 222"/>
                    <a:gd name="T47" fmla="*/ 488 h 543"/>
                    <a:gd name="T48" fmla="*/ 161 w 222"/>
                    <a:gd name="T49" fmla="*/ 473 h 543"/>
                    <a:gd name="T50" fmla="*/ 154 w 222"/>
                    <a:gd name="T51" fmla="*/ 440 h 543"/>
                    <a:gd name="T52" fmla="*/ 126 w 222"/>
                    <a:gd name="T53" fmla="*/ 373 h 543"/>
                    <a:gd name="T54" fmla="*/ 109 w 222"/>
                    <a:gd name="T55" fmla="*/ 310 h 543"/>
                    <a:gd name="T56" fmla="*/ 104 w 222"/>
                    <a:gd name="T57" fmla="*/ 245 h 543"/>
                    <a:gd name="T58" fmla="*/ 109 w 222"/>
                    <a:gd name="T59" fmla="*/ 184 h 543"/>
                    <a:gd name="T60" fmla="*/ 120 w 222"/>
                    <a:gd name="T61" fmla="*/ 132 h 543"/>
                    <a:gd name="T62" fmla="*/ 131 w 222"/>
                    <a:gd name="T63" fmla="*/ 88 h 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22" h="543">
                      <a:moveTo>
                        <a:pt x="131" y="88"/>
                      </a:moveTo>
                      <a:lnTo>
                        <a:pt x="144" y="43"/>
                      </a:lnTo>
                      <a:lnTo>
                        <a:pt x="172" y="0"/>
                      </a:lnTo>
                      <a:lnTo>
                        <a:pt x="198" y="0"/>
                      </a:lnTo>
                      <a:lnTo>
                        <a:pt x="222" y="23"/>
                      </a:lnTo>
                      <a:lnTo>
                        <a:pt x="220" y="50"/>
                      </a:lnTo>
                      <a:lnTo>
                        <a:pt x="187" y="89"/>
                      </a:lnTo>
                      <a:lnTo>
                        <a:pt x="154" y="160"/>
                      </a:lnTo>
                      <a:lnTo>
                        <a:pt x="139" y="223"/>
                      </a:lnTo>
                      <a:lnTo>
                        <a:pt x="137" y="295"/>
                      </a:lnTo>
                      <a:lnTo>
                        <a:pt x="154" y="377"/>
                      </a:lnTo>
                      <a:lnTo>
                        <a:pt x="170" y="423"/>
                      </a:lnTo>
                      <a:lnTo>
                        <a:pt x="187" y="460"/>
                      </a:lnTo>
                      <a:lnTo>
                        <a:pt x="192" y="479"/>
                      </a:lnTo>
                      <a:lnTo>
                        <a:pt x="189" y="505"/>
                      </a:lnTo>
                      <a:lnTo>
                        <a:pt x="161" y="506"/>
                      </a:lnTo>
                      <a:lnTo>
                        <a:pt x="94" y="521"/>
                      </a:lnTo>
                      <a:lnTo>
                        <a:pt x="33" y="543"/>
                      </a:lnTo>
                      <a:lnTo>
                        <a:pt x="20" y="534"/>
                      </a:lnTo>
                      <a:lnTo>
                        <a:pt x="0" y="510"/>
                      </a:lnTo>
                      <a:lnTo>
                        <a:pt x="6" y="495"/>
                      </a:lnTo>
                      <a:lnTo>
                        <a:pt x="65" y="488"/>
                      </a:lnTo>
                      <a:lnTo>
                        <a:pt x="117" y="488"/>
                      </a:lnTo>
                      <a:lnTo>
                        <a:pt x="144" y="488"/>
                      </a:lnTo>
                      <a:lnTo>
                        <a:pt x="161" y="473"/>
                      </a:lnTo>
                      <a:lnTo>
                        <a:pt x="154" y="440"/>
                      </a:lnTo>
                      <a:lnTo>
                        <a:pt x="126" y="373"/>
                      </a:lnTo>
                      <a:lnTo>
                        <a:pt x="109" y="310"/>
                      </a:lnTo>
                      <a:lnTo>
                        <a:pt x="104" y="245"/>
                      </a:lnTo>
                      <a:lnTo>
                        <a:pt x="109" y="184"/>
                      </a:lnTo>
                      <a:lnTo>
                        <a:pt x="120" y="132"/>
                      </a:lnTo>
                      <a:lnTo>
                        <a:pt x="131" y="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24" name="Freeform 16">
                  <a:extLst>
                    <a:ext uri="{FF2B5EF4-FFF2-40B4-BE49-F238E27FC236}">
                      <a16:creationId xmlns:a16="http://schemas.microsoft.com/office/drawing/2014/main" id="{C45117C6-8E6B-9740-5772-A7ED2F4DEC8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05" y="1942"/>
                  <a:ext cx="158" cy="437"/>
                </a:xfrm>
                <a:custGeom>
                  <a:avLst/>
                  <a:gdLst>
                    <a:gd name="T0" fmla="*/ 80 w 158"/>
                    <a:gd name="T1" fmla="*/ 11 h 437"/>
                    <a:gd name="T2" fmla="*/ 111 w 158"/>
                    <a:gd name="T3" fmla="*/ 0 h 437"/>
                    <a:gd name="T4" fmla="*/ 145 w 158"/>
                    <a:gd name="T5" fmla="*/ 3 h 437"/>
                    <a:gd name="T6" fmla="*/ 158 w 158"/>
                    <a:gd name="T7" fmla="*/ 22 h 437"/>
                    <a:gd name="T8" fmla="*/ 150 w 158"/>
                    <a:gd name="T9" fmla="*/ 72 h 437"/>
                    <a:gd name="T10" fmla="*/ 113 w 158"/>
                    <a:gd name="T11" fmla="*/ 88 h 437"/>
                    <a:gd name="T12" fmla="*/ 69 w 158"/>
                    <a:gd name="T13" fmla="*/ 120 h 437"/>
                    <a:gd name="T14" fmla="*/ 52 w 158"/>
                    <a:gd name="T15" fmla="*/ 164 h 437"/>
                    <a:gd name="T16" fmla="*/ 39 w 158"/>
                    <a:gd name="T17" fmla="*/ 205 h 437"/>
                    <a:gd name="T18" fmla="*/ 35 w 158"/>
                    <a:gd name="T19" fmla="*/ 266 h 437"/>
                    <a:gd name="T20" fmla="*/ 41 w 158"/>
                    <a:gd name="T21" fmla="*/ 325 h 437"/>
                    <a:gd name="T22" fmla="*/ 50 w 158"/>
                    <a:gd name="T23" fmla="*/ 349 h 437"/>
                    <a:gd name="T24" fmla="*/ 63 w 158"/>
                    <a:gd name="T25" fmla="*/ 366 h 437"/>
                    <a:gd name="T26" fmla="*/ 85 w 158"/>
                    <a:gd name="T27" fmla="*/ 372 h 437"/>
                    <a:gd name="T28" fmla="*/ 85 w 158"/>
                    <a:gd name="T29" fmla="*/ 399 h 437"/>
                    <a:gd name="T30" fmla="*/ 52 w 158"/>
                    <a:gd name="T31" fmla="*/ 425 h 437"/>
                    <a:gd name="T32" fmla="*/ 35 w 158"/>
                    <a:gd name="T33" fmla="*/ 437 h 437"/>
                    <a:gd name="T34" fmla="*/ 13 w 158"/>
                    <a:gd name="T35" fmla="*/ 420 h 437"/>
                    <a:gd name="T36" fmla="*/ 0 w 158"/>
                    <a:gd name="T37" fmla="*/ 372 h 437"/>
                    <a:gd name="T38" fmla="*/ 0 w 158"/>
                    <a:gd name="T39" fmla="*/ 311 h 437"/>
                    <a:gd name="T40" fmla="*/ 2 w 158"/>
                    <a:gd name="T41" fmla="*/ 233 h 437"/>
                    <a:gd name="T42" fmla="*/ 24 w 158"/>
                    <a:gd name="T43" fmla="*/ 153 h 437"/>
                    <a:gd name="T44" fmla="*/ 50 w 158"/>
                    <a:gd name="T45" fmla="*/ 87 h 437"/>
                    <a:gd name="T46" fmla="*/ 69 w 158"/>
                    <a:gd name="T47" fmla="*/ 37 h 437"/>
                    <a:gd name="T48" fmla="*/ 80 w 158"/>
                    <a:gd name="T49" fmla="*/ 11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8" h="437">
                      <a:moveTo>
                        <a:pt x="80" y="11"/>
                      </a:moveTo>
                      <a:lnTo>
                        <a:pt x="111" y="0"/>
                      </a:lnTo>
                      <a:lnTo>
                        <a:pt x="145" y="3"/>
                      </a:lnTo>
                      <a:lnTo>
                        <a:pt x="158" y="22"/>
                      </a:lnTo>
                      <a:lnTo>
                        <a:pt x="150" y="72"/>
                      </a:lnTo>
                      <a:lnTo>
                        <a:pt x="113" y="88"/>
                      </a:lnTo>
                      <a:lnTo>
                        <a:pt x="69" y="120"/>
                      </a:lnTo>
                      <a:lnTo>
                        <a:pt x="52" y="164"/>
                      </a:lnTo>
                      <a:lnTo>
                        <a:pt x="39" y="205"/>
                      </a:lnTo>
                      <a:lnTo>
                        <a:pt x="35" y="266"/>
                      </a:lnTo>
                      <a:lnTo>
                        <a:pt x="41" y="325"/>
                      </a:lnTo>
                      <a:lnTo>
                        <a:pt x="50" y="349"/>
                      </a:lnTo>
                      <a:lnTo>
                        <a:pt x="63" y="366"/>
                      </a:lnTo>
                      <a:lnTo>
                        <a:pt x="85" y="372"/>
                      </a:lnTo>
                      <a:lnTo>
                        <a:pt x="85" y="399"/>
                      </a:lnTo>
                      <a:lnTo>
                        <a:pt x="52" y="425"/>
                      </a:lnTo>
                      <a:lnTo>
                        <a:pt x="35" y="437"/>
                      </a:lnTo>
                      <a:lnTo>
                        <a:pt x="13" y="420"/>
                      </a:lnTo>
                      <a:lnTo>
                        <a:pt x="0" y="372"/>
                      </a:lnTo>
                      <a:lnTo>
                        <a:pt x="0" y="311"/>
                      </a:lnTo>
                      <a:lnTo>
                        <a:pt x="2" y="233"/>
                      </a:lnTo>
                      <a:lnTo>
                        <a:pt x="24" y="153"/>
                      </a:lnTo>
                      <a:lnTo>
                        <a:pt x="50" y="87"/>
                      </a:lnTo>
                      <a:lnTo>
                        <a:pt x="69" y="37"/>
                      </a:lnTo>
                      <a:lnTo>
                        <a:pt x="80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25" name="Freeform 17">
                  <a:extLst>
                    <a:ext uri="{FF2B5EF4-FFF2-40B4-BE49-F238E27FC236}">
                      <a16:creationId xmlns:a16="http://schemas.microsoft.com/office/drawing/2014/main" id="{B2F95128-77BD-2C5C-8B46-7573F5E4E25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91" y="1613"/>
                  <a:ext cx="271" cy="310"/>
                </a:xfrm>
                <a:custGeom>
                  <a:avLst/>
                  <a:gdLst>
                    <a:gd name="T0" fmla="*/ 142 w 271"/>
                    <a:gd name="T1" fmla="*/ 4 h 310"/>
                    <a:gd name="T2" fmla="*/ 168 w 271"/>
                    <a:gd name="T3" fmla="*/ 0 h 310"/>
                    <a:gd name="T4" fmla="*/ 204 w 271"/>
                    <a:gd name="T5" fmla="*/ 15 h 310"/>
                    <a:gd name="T6" fmla="*/ 245 w 271"/>
                    <a:gd name="T7" fmla="*/ 63 h 310"/>
                    <a:gd name="T8" fmla="*/ 271 w 271"/>
                    <a:gd name="T9" fmla="*/ 134 h 310"/>
                    <a:gd name="T10" fmla="*/ 267 w 271"/>
                    <a:gd name="T11" fmla="*/ 180 h 310"/>
                    <a:gd name="T12" fmla="*/ 259 w 271"/>
                    <a:gd name="T13" fmla="*/ 238 h 310"/>
                    <a:gd name="T14" fmla="*/ 241 w 271"/>
                    <a:gd name="T15" fmla="*/ 278 h 310"/>
                    <a:gd name="T16" fmla="*/ 202 w 271"/>
                    <a:gd name="T17" fmla="*/ 310 h 310"/>
                    <a:gd name="T18" fmla="*/ 161 w 271"/>
                    <a:gd name="T19" fmla="*/ 303 h 310"/>
                    <a:gd name="T20" fmla="*/ 116 w 271"/>
                    <a:gd name="T21" fmla="*/ 271 h 310"/>
                    <a:gd name="T22" fmla="*/ 96 w 271"/>
                    <a:gd name="T23" fmla="*/ 223 h 310"/>
                    <a:gd name="T24" fmla="*/ 79 w 271"/>
                    <a:gd name="T25" fmla="*/ 191 h 310"/>
                    <a:gd name="T26" fmla="*/ 31 w 271"/>
                    <a:gd name="T27" fmla="*/ 212 h 310"/>
                    <a:gd name="T28" fmla="*/ 9 w 271"/>
                    <a:gd name="T29" fmla="*/ 212 h 310"/>
                    <a:gd name="T30" fmla="*/ 0 w 271"/>
                    <a:gd name="T31" fmla="*/ 208 h 310"/>
                    <a:gd name="T32" fmla="*/ 7 w 271"/>
                    <a:gd name="T33" fmla="*/ 191 h 310"/>
                    <a:gd name="T34" fmla="*/ 53 w 271"/>
                    <a:gd name="T35" fmla="*/ 178 h 310"/>
                    <a:gd name="T36" fmla="*/ 76 w 271"/>
                    <a:gd name="T37" fmla="*/ 174 h 310"/>
                    <a:gd name="T38" fmla="*/ 74 w 271"/>
                    <a:gd name="T39" fmla="*/ 137 h 310"/>
                    <a:gd name="T40" fmla="*/ 85 w 271"/>
                    <a:gd name="T41" fmla="*/ 100 h 310"/>
                    <a:gd name="T42" fmla="*/ 96 w 271"/>
                    <a:gd name="T43" fmla="*/ 61 h 310"/>
                    <a:gd name="T44" fmla="*/ 118 w 271"/>
                    <a:gd name="T45" fmla="*/ 18 h 310"/>
                    <a:gd name="T46" fmla="*/ 142 w 271"/>
                    <a:gd name="T47" fmla="*/ 4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71" h="310">
                      <a:moveTo>
                        <a:pt x="142" y="4"/>
                      </a:moveTo>
                      <a:lnTo>
                        <a:pt x="168" y="0"/>
                      </a:lnTo>
                      <a:lnTo>
                        <a:pt x="204" y="15"/>
                      </a:lnTo>
                      <a:lnTo>
                        <a:pt x="245" y="63"/>
                      </a:lnTo>
                      <a:lnTo>
                        <a:pt x="271" y="134"/>
                      </a:lnTo>
                      <a:lnTo>
                        <a:pt x="267" y="180"/>
                      </a:lnTo>
                      <a:lnTo>
                        <a:pt x="259" y="238"/>
                      </a:lnTo>
                      <a:lnTo>
                        <a:pt x="241" y="278"/>
                      </a:lnTo>
                      <a:lnTo>
                        <a:pt x="202" y="310"/>
                      </a:lnTo>
                      <a:lnTo>
                        <a:pt x="161" y="303"/>
                      </a:lnTo>
                      <a:lnTo>
                        <a:pt x="116" y="271"/>
                      </a:lnTo>
                      <a:lnTo>
                        <a:pt x="96" y="223"/>
                      </a:lnTo>
                      <a:lnTo>
                        <a:pt x="79" y="191"/>
                      </a:lnTo>
                      <a:lnTo>
                        <a:pt x="31" y="212"/>
                      </a:lnTo>
                      <a:lnTo>
                        <a:pt x="9" y="212"/>
                      </a:lnTo>
                      <a:lnTo>
                        <a:pt x="0" y="208"/>
                      </a:lnTo>
                      <a:lnTo>
                        <a:pt x="7" y="191"/>
                      </a:lnTo>
                      <a:lnTo>
                        <a:pt x="53" y="178"/>
                      </a:lnTo>
                      <a:lnTo>
                        <a:pt x="76" y="174"/>
                      </a:lnTo>
                      <a:lnTo>
                        <a:pt x="74" y="137"/>
                      </a:lnTo>
                      <a:lnTo>
                        <a:pt x="85" y="100"/>
                      </a:lnTo>
                      <a:lnTo>
                        <a:pt x="96" y="61"/>
                      </a:lnTo>
                      <a:lnTo>
                        <a:pt x="118" y="18"/>
                      </a:lnTo>
                      <a:lnTo>
                        <a:pt x="14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9026" name="Group 18">
                <a:extLst>
                  <a:ext uri="{FF2B5EF4-FFF2-40B4-BE49-F238E27FC236}">
                    <a16:creationId xmlns:a16="http://schemas.microsoft.com/office/drawing/2014/main" id="{4FA2D3C5-C668-D164-AAD5-A87AB4AA7436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714" y="1531"/>
                <a:ext cx="423" cy="1416"/>
                <a:chOff x="2697" y="1508"/>
                <a:chExt cx="423" cy="1416"/>
              </a:xfrm>
            </p:grpSpPr>
            <p:sp>
              <p:nvSpPr>
                <p:cNvPr id="299027" name="Freeform 19">
                  <a:extLst>
                    <a:ext uri="{FF2B5EF4-FFF2-40B4-BE49-F238E27FC236}">
                      <a16:creationId xmlns:a16="http://schemas.microsoft.com/office/drawing/2014/main" id="{A3C96F6E-34A7-DC0E-0ED8-34FE17714E0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9" y="1852"/>
                  <a:ext cx="207" cy="606"/>
                </a:xfrm>
                <a:custGeom>
                  <a:avLst/>
                  <a:gdLst>
                    <a:gd name="T0" fmla="*/ 71 w 207"/>
                    <a:gd name="T1" fmla="*/ 52 h 606"/>
                    <a:gd name="T2" fmla="*/ 96 w 207"/>
                    <a:gd name="T3" fmla="*/ 13 h 606"/>
                    <a:gd name="T4" fmla="*/ 122 w 207"/>
                    <a:gd name="T5" fmla="*/ 0 h 606"/>
                    <a:gd name="T6" fmla="*/ 144 w 207"/>
                    <a:gd name="T7" fmla="*/ 7 h 606"/>
                    <a:gd name="T8" fmla="*/ 172 w 207"/>
                    <a:gd name="T9" fmla="*/ 41 h 606"/>
                    <a:gd name="T10" fmla="*/ 194 w 207"/>
                    <a:gd name="T11" fmla="*/ 94 h 606"/>
                    <a:gd name="T12" fmla="*/ 207 w 207"/>
                    <a:gd name="T13" fmla="*/ 163 h 606"/>
                    <a:gd name="T14" fmla="*/ 207 w 207"/>
                    <a:gd name="T15" fmla="*/ 261 h 606"/>
                    <a:gd name="T16" fmla="*/ 196 w 207"/>
                    <a:gd name="T17" fmla="*/ 374 h 606"/>
                    <a:gd name="T18" fmla="*/ 188 w 207"/>
                    <a:gd name="T19" fmla="*/ 489 h 606"/>
                    <a:gd name="T20" fmla="*/ 172 w 207"/>
                    <a:gd name="T21" fmla="*/ 545 h 606"/>
                    <a:gd name="T22" fmla="*/ 155 w 207"/>
                    <a:gd name="T23" fmla="*/ 574 h 606"/>
                    <a:gd name="T24" fmla="*/ 135 w 207"/>
                    <a:gd name="T25" fmla="*/ 595 h 606"/>
                    <a:gd name="T26" fmla="*/ 107 w 207"/>
                    <a:gd name="T27" fmla="*/ 606 h 606"/>
                    <a:gd name="T28" fmla="*/ 57 w 207"/>
                    <a:gd name="T29" fmla="*/ 606 h 606"/>
                    <a:gd name="T30" fmla="*/ 28 w 207"/>
                    <a:gd name="T31" fmla="*/ 595 h 606"/>
                    <a:gd name="T32" fmla="*/ 4 w 207"/>
                    <a:gd name="T33" fmla="*/ 545 h 606"/>
                    <a:gd name="T34" fmla="*/ 0 w 207"/>
                    <a:gd name="T35" fmla="*/ 474 h 606"/>
                    <a:gd name="T36" fmla="*/ 0 w 207"/>
                    <a:gd name="T37" fmla="*/ 385 h 606"/>
                    <a:gd name="T38" fmla="*/ 11 w 207"/>
                    <a:gd name="T39" fmla="*/ 267 h 606"/>
                    <a:gd name="T40" fmla="*/ 26 w 207"/>
                    <a:gd name="T41" fmla="*/ 172 h 606"/>
                    <a:gd name="T42" fmla="*/ 49 w 207"/>
                    <a:gd name="T43" fmla="*/ 89 h 606"/>
                    <a:gd name="T44" fmla="*/ 71 w 207"/>
                    <a:gd name="T45" fmla="*/ 52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06">
                      <a:moveTo>
                        <a:pt x="71" y="52"/>
                      </a:moveTo>
                      <a:lnTo>
                        <a:pt x="96" y="13"/>
                      </a:lnTo>
                      <a:lnTo>
                        <a:pt x="122" y="0"/>
                      </a:lnTo>
                      <a:lnTo>
                        <a:pt x="144" y="7"/>
                      </a:lnTo>
                      <a:lnTo>
                        <a:pt x="172" y="41"/>
                      </a:lnTo>
                      <a:lnTo>
                        <a:pt x="194" y="94"/>
                      </a:lnTo>
                      <a:lnTo>
                        <a:pt x="207" y="163"/>
                      </a:lnTo>
                      <a:lnTo>
                        <a:pt x="207" y="261"/>
                      </a:lnTo>
                      <a:lnTo>
                        <a:pt x="196" y="374"/>
                      </a:lnTo>
                      <a:lnTo>
                        <a:pt x="188" y="489"/>
                      </a:lnTo>
                      <a:lnTo>
                        <a:pt x="172" y="545"/>
                      </a:lnTo>
                      <a:lnTo>
                        <a:pt x="155" y="574"/>
                      </a:lnTo>
                      <a:lnTo>
                        <a:pt x="135" y="595"/>
                      </a:lnTo>
                      <a:lnTo>
                        <a:pt x="107" y="606"/>
                      </a:lnTo>
                      <a:lnTo>
                        <a:pt x="57" y="606"/>
                      </a:lnTo>
                      <a:lnTo>
                        <a:pt x="28" y="595"/>
                      </a:lnTo>
                      <a:lnTo>
                        <a:pt x="4" y="545"/>
                      </a:lnTo>
                      <a:lnTo>
                        <a:pt x="0" y="474"/>
                      </a:lnTo>
                      <a:lnTo>
                        <a:pt x="0" y="385"/>
                      </a:lnTo>
                      <a:lnTo>
                        <a:pt x="11" y="267"/>
                      </a:lnTo>
                      <a:lnTo>
                        <a:pt x="26" y="172"/>
                      </a:lnTo>
                      <a:lnTo>
                        <a:pt x="49" y="89"/>
                      </a:lnTo>
                      <a:lnTo>
                        <a:pt x="71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28" name="Freeform 20">
                  <a:extLst>
                    <a:ext uri="{FF2B5EF4-FFF2-40B4-BE49-F238E27FC236}">
                      <a16:creationId xmlns:a16="http://schemas.microsoft.com/office/drawing/2014/main" id="{EB01C2C7-9804-743C-0D31-21321577B58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47" y="1858"/>
                  <a:ext cx="192" cy="532"/>
                </a:xfrm>
                <a:custGeom>
                  <a:avLst/>
                  <a:gdLst>
                    <a:gd name="T0" fmla="*/ 101 w 192"/>
                    <a:gd name="T1" fmla="*/ 43 h 532"/>
                    <a:gd name="T2" fmla="*/ 132 w 192"/>
                    <a:gd name="T3" fmla="*/ 0 h 532"/>
                    <a:gd name="T4" fmla="*/ 172 w 192"/>
                    <a:gd name="T5" fmla="*/ 0 h 532"/>
                    <a:gd name="T6" fmla="*/ 192 w 192"/>
                    <a:gd name="T7" fmla="*/ 33 h 532"/>
                    <a:gd name="T8" fmla="*/ 183 w 192"/>
                    <a:gd name="T9" fmla="*/ 69 h 532"/>
                    <a:gd name="T10" fmla="*/ 159 w 192"/>
                    <a:gd name="T11" fmla="*/ 76 h 532"/>
                    <a:gd name="T12" fmla="*/ 128 w 192"/>
                    <a:gd name="T13" fmla="*/ 94 h 532"/>
                    <a:gd name="T14" fmla="*/ 102 w 192"/>
                    <a:gd name="T15" fmla="*/ 124 h 532"/>
                    <a:gd name="T16" fmla="*/ 84 w 192"/>
                    <a:gd name="T17" fmla="*/ 157 h 532"/>
                    <a:gd name="T18" fmla="*/ 62 w 192"/>
                    <a:gd name="T19" fmla="*/ 217 h 532"/>
                    <a:gd name="T20" fmla="*/ 36 w 192"/>
                    <a:gd name="T21" fmla="*/ 293 h 532"/>
                    <a:gd name="T22" fmla="*/ 28 w 192"/>
                    <a:gd name="T23" fmla="*/ 374 h 532"/>
                    <a:gd name="T24" fmla="*/ 39 w 192"/>
                    <a:gd name="T25" fmla="*/ 428 h 532"/>
                    <a:gd name="T26" fmla="*/ 45 w 192"/>
                    <a:gd name="T27" fmla="*/ 467 h 532"/>
                    <a:gd name="T28" fmla="*/ 58 w 192"/>
                    <a:gd name="T29" fmla="*/ 495 h 532"/>
                    <a:gd name="T30" fmla="*/ 54 w 192"/>
                    <a:gd name="T31" fmla="*/ 523 h 532"/>
                    <a:gd name="T32" fmla="*/ 34 w 192"/>
                    <a:gd name="T33" fmla="*/ 532 h 532"/>
                    <a:gd name="T34" fmla="*/ 17 w 192"/>
                    <a:gd name="T35" fmla="*/ 510 h 532"/>
                    <a:gd name="T36" fmla="*/ 0 w 192"/>
                    <a:gd name="T37" fmla="*/ 478 h 532"/>
                    <a:gd name="T38" fmla="*/ 6 w 192"/>
                    <a:gd name="T39" fmla="*/ 452 h 532"/>
                    <a:gd name="T40" fmla="*/ 10 w 192"/>
                    <a:gd name="T41" fmla="*/ 369 h 532"/>
                    <a:gd name="T42" fmla="*/ 10 w 192"/>
                    <a:gd name="T43" fmla="*/ 308 h 532"/>
                    <a:gd name="T44" fmla="*/ 19 w 192"/>
                    <a:gd name="T45" fmla="*/ 245 h 532"/>
                    <a:gd name="T46" fmla="*/ 39 w 192"/>
                    <a:gd name="T47" fmla="*/ 159 h 532"/>
                    <a:gd name="T48" fmla="*/ 73 w 192"/>
                    <a:gd name="T49" fmla="*/ 93 h 532"/>
                    <a:gd name="T50" fmla="*/ 101 w 192"/>
                    <a:gd name="T51" fmla="*/ 43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92" h="532">
                      <a:moveTo>
                        <a:pt x="101" y="43"/>
                      </a:moveTo>
                      <a:lnTo>
                        <a:pt x="132" y="0"/>
                      </a:lnTo>
                      <a:lnTo>
                        <a:pt x="172" y="0"/>
                      </a:lnTo>
                      <a:lnTo>
                        <a:pt x="192" y="33"/>
                      </a:lnTo>
                      <a:lnTo>
                        <a:pt x="183" y="69"/>
                      </a:lnTo>
                      <a:lnTo>
                        <a:pt x="159" y="76"/>
                      </a:lnTo>
                      <a:lnTo>
                        <a:pt x="128" y="94"/>
                      </a:lnTo>
                      <a:lnTo>
                        <a:pt x="102" y="124"/>
                      </a:lnTo>
                      <a:lnTo>
                        <a:pt x="84" y="157"/>
                      </a:lnTo>
                      <a:lnTo>
                        <a:pt x="62" y="217"/>
                      </a:lnTo>
                      <a:lnTo>
                        <a:pt x="36" y="293"/>
                      </a:lnTo>
                      <a:lnTo>
                        <a:pt x="28" y="374"/>
                      </a:lnTo>
                      <a:lnTo>
                        <a:pt x="39" y="428"/>
                      </a:lnTo>
                      <a:lnTo>
                        <a:pt x="45" y="467"/>
                      </a:lnTo>
                      <a:lnTo>
                        <a:pt x="58" y="495"/>
                      </a:lnTo>
                      <a:lnTo>
                        <a:pt x="54" y="523"/>
                      </a:lnTo>
                      <a:lnTo>
                        <a:pt x="34" y="532"/>
                      </a:lnTo>
                      <a:lnTo>
                        <a:pt x="17" y="510"/>
                      </a:lnTo>
                      <a:lnTo>
                        <a:pt x="0" y="478"/>
                      </a:lnTo>
                      <a:lnTo>
                        <a:pt x="6" y="452"/>
                      </a:lnTo>
                      <a:lnTo>
                        <a:pt x="10" y="369"/>
                      </a:lnTo>
                      <a:lnTo>
                        <a:pt x="10" y="308"/>
                      </a:lnTo>
                      <a:lnTo>
                        <a:pt x="19" y="245"/>
                      </a:lnTo>
                      <a:lnTo>
                        <a:pt x="39" y="159"/>
                      </a:lnTo>
                      <a:lnTo>
                        <a:pt x="73" y="93"/>
                      </a:lnTo>
                      <a:lnTo>
                        <a:pt x="101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29" name="Freeform 21">
                  <a:extLst>
                    <a:ext uri="{FF2B5EF4-FFF2-40B4-BE49-F238E27FC236}">
                      <a16:creationId xmlns:a16="http://schemas.microsoft.com/office/drawing/2014/main" id="{4DCCC360-E9C6-0261-D611-B5717FE174B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97" y="2329"/>
                  <a:ext cx="214" cy="547"/>
                </a:xfrm>
                <a:custGeom>
                  <a:avLst/>
                  <a:gdLst>
                    <a:gd name="T0" fmla="*/ 180 w 214"/>
                    <a:gd name="T1" fmla="*/ 0 h 547"/>
                    <a:gd name="T2" fmla="*/ 214 w 214"/>
                    <a:gd name="T3" fmla="*/ 28 h 547"/>
                    <a:gd name="T4" fmla="*/ 213 w 214"/>
                    <a:gd name="T5" fmla="*/ 75 h 547"/>
                    <a:gd name="T6" fmla="*/ 198 w 214"/>
                    <a:gd name="T7" fmla="*/ 117 h 547"/>
                    <a:gd name="T8" fmla="*/ 178 w 214"/>
                    <a:gd name="T9" fmla="*/ 197 h 547"/>
                    <a:gd name="T10" fmla="*/ 163 w 214"/>
                    <a:gd name="T11" fmla="*/ 279 h 547"/>
                    <a:gd name="T12" fmla="*/ 163 w 214"/>
                    <a:gd name="T13" fmla="*/ 342 h 547"/>
                    <a:gd name="T14" fmla="*/ 169 w 214"/>
                    <a:gd name="T15" fmla="*/ 425 h 547"/>
                    <a:gd name="T16" fmla="*/ 180 w 214"/>
                    <a:gd name="T17" fmla="*/ 473 h 547"/>
                    <a:gd name="T18" fmla="*/ 198 w 214"/>
                    <a:gd name="T19" fmla="*/ 496 h 547"/>
                    <a:gd name="T20" fmla="*/ 198 w 214"/>
                    <a:gd name="T21" fmla="*/ 525 h 547"/>
                    <a:gd name="T22" fmla="*/ 169 w 214"/>
                    <a:gd name="T23" fmla="*/ 531 h 547"/>
                    <a:gd name="T24" fmla="*/ 130 w 214"/>
                    <a:gd name="T25" fmla="*/ 542 h 547"/>
                    <a:gd name="T26" fmla="*/ 80 w 214"/>
                    <a:gd name="T27" fmla="*/ 547 h 547"/>
                    <a:gd name="T28" fmla="*/ 19 w 214"/>
                    <a:gd name="T29" fmla="*/ 547 h 547"/>
                    <a:gd name="T30" fmla="*/ 0 w 214"/>
                    <a:gd name="T31" fmla="*/ 531 h 547"/>
                    <a:gd name="T32" fmla="*/ 13 w 214"/>
                    <a:gd name="T33" fmla="*/ 512 h 547"/>
                    <a:gd name="T34" fmla="*/ 67 w 214"/>
                    <a:gd name="T35" fmla="*/ 514 h 547"/>
                    <a:gd name="T36" fmla="*/ 102 w 214"/>
                    <a:gd name="T37" fmla="*/ 514 h 547"/>
                    <a:gd name="T38" fmla="*/ 147 w 214"/>
                    <a:gd name="T39" fmla="*/ 507 h 547"/>
                    <a:gd name="T40" fmla="*/ 158 w 214"/>
                    <a:gd name="T41" fmla="*/ 492 h 547"/>
                    <a:gd name="T42" fmla="*/ 152 w 214"/>
                    <a:gd name="T43" fmla="*/ 453 h 547"/>
                    <a:gd name="T44" fmla="*/ 136 w 214"/>
                    <a:gd name="T45" fmla="*/ 379 h 547"/>
                    <a:gd name="T46" fmla="*/ 136 w 214"/>
                    <a:gd name="T47" fmla="*/ 303 h 547"/>
                    <a:gd name="T48" fmla="*/ 141 w 214"/>
                    <a:gd name="T49" fmla="*/ 208 h 547"/>
                    <a:gd name="T50" fmla="*/ 147 w 214"/>
                    <a:gd name="T51" fmla="*/ 112 h 547"/>
                    <a:gd name="T52" fmla="*/ 162 w 214"/>
                    <a:gd name="T53" fmla="*/ 39 h 547"/>
                    <a:gd name="T54" fmla="*/ 175 w 214"/>
                    <a:gd name="T55" fmla="*/ 13 h 547"/>
                    <a:gd name="T56" fmla="*/ 180 w 214"/>
                    <a:gd name="T57" fmla="*/ 0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14" h="547">
                      <a:moveTo>
                        <a:pt x="180" y="0"/>
                      </a:moveTo>
                      <a:lnTo>
                        <a:pt x="214" y="28"/>
                      </a:lnTo>
                      <a:lnTo>
                        <a:pt x="213" y="75"/>
                      </a:lnTo>
                      <a:lnTo>
                        <a:pt x="198" y="117"/>
                      </a:lnTo>
                      <a:lnTo>
                        <a:pt x="178" y="197"/>
                      </a:lnTo>
                      <a:lnTo>
                        <a:pt x="163" y="279"/>
                      </a:lnTo>
                      <a:lnTo>
                        <a:pt x="163" y="342"/>
                      </a:lnTo>
                      <a:lnTo>
                        <a:pt x="169" y="425"/>
                      </a:lnTo>
                      <a:lnTo>
                        <a:pt x="180" y="473"/>
                      </a:lnTo>
                      <a:lnTo>
                        <a:pt x="198" y="496"/>
                      </a:lnTo>
                      <a:lnTo>
                        <a:pt x="198" y="525"/>
                      </a:lnTo>
                      <a:lnTo>
                        <a:pt x="169" y="531"/>
                      </a:lnTo>
                      <a:lnTo>
                        <a:pt x="130" y="542"/>
                      </a:lnTo>
                      <a:lnTo>
                        <a:pt x="80" y="547"/>
                      </a:lnTo>
                      <a:lnTo>
                        <a:pt x="19" y="547"/>
                      </a:lnTo>
                      <a:lnTo>
                        <a:pt x="0" y="531"/>
                      </a:lnTo>
                      <a:lnTo>
                        <a:pt x="13" y="512"/>
                      </a:lnTo>
                      <a:lnTo>
                        <a:pt x="67" y="514"/>
                      </a:lnTo>
                      <a:lnTo>
                        <a:pt x="102" y="514"/>
                      </a:lnTo>
                      <a:lnTo>
                        <a:pt x="147" y="507"/>
                      </a:lnTo>
                      <a:lnTo>
                        <a:pt x="158" y="492"/>
                      </a:lnTo>
                      <a:lnTo>
                        <a:pt x="152" y="453"/>
                      </a:lnTo>
                      <a:lnTo>
                        <a:pt x="136" y="379"/>
                      </a:lnTo>
                      <a:lnTo>
                        <a:pt x="136" y="303"/>
                      </a:lnTo>
                      <a:lnTo>
                        <a:pt x="141" y="208"/>
                      </a:lnTo>
                      <a:lnTo>
                        <a:pt x="147" y="112"/>
                      </a:lnTo>
                      <a:lnTo>
                        <a:pt x="162" y="39"/>
                      </a:lnTo>
                      <a:lnTo>
                        <a:pt x="175" y="13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30" name="Freeform 22">
                  <a:extLst>
                    <a:ext uri="{FF2B5EF4-FFF2-40B4-BE49-F238E27FC236}">
                      <a16:creationId xmlns:a16="http://schemas.microsoft.com/office/drawing/2014/main" id="{F693F1A5-336B-4F64-D6F9-D395D254D57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77" y="2342"/>
                  <a:ext cx="149" cy="582"/>
                </a:xfrm>
                <a:custGeom>
                  <a:avLst/>
                  <a:gdLst>
                    <a:gd name="T0" fmla="*/ 101 w 149"/>
                    <a:gd name="T1" fmla="*/ 11 h 582"/>
                    <a:gd name="T2" fmla="*/ 68 w 149"/>
                    <a:gd name="T3" fmla="*/ 0 h 582"/>
                    <a:gd name="T4" fmla="*/ 49 w 149"/>
                    <a:gd name="T5" fmla="*/ 26 h 582"/>
                    <a:gd name="T6" fmla="*/ 45 w 149"/>
                    <a:gd name="T7" fmla="*/ 67 h 582"/>
                    <a:gd name="T8" fmla="*/ 57 w 149"/>
                    <a:gd name="T9" fmla="*/ 104 h 582"/>
                    <a:gd name="T10" fmla="*/ 73 w 149"/>
                    <a:gd name="T11" fmla="*/ 143 h 582"/>
                    <a:gd name="T12" fmla="*/ 88 w 149"/>
                    <a:gd name="T13" fmla="*/ 204 h 582"/>
                    <a:gd name="T14" fmla="*/ 90 w 149"/>
                    <a:gd name="T15" fmla="*/ 265 h 582"/>
                    <a:gd name="T16" fmla="*/ 90 w 149"/>
                    <a:gd name="T17" fmla="*/ 328 h 582"/>
                    <a:gd name="T18" fmla="*/ 94 w 149"/>
                    <a:gd name="T19" fmla="*/ 460 h 582"/>
                    <a:gd name="T20" fmla="*/ 99 w 149"/>
                    <a:gd name="T21" fmla="*/ 495 h 582"/>
                    <a:gd name="T22" fmla="*/ 51 w 149"/>
                    <a:gd name="T23" fmla="*/ 515 h 582"/>
                    <a:gd name="T24" fmla="*/ 16 w 149"/>
                    <a:gd name="T25" fmla="*/ 550 h 582"/>
                    <a:gd name="T26" fmla="*/ 0 w 149"/>
                    <a:gd name="T27" fmla="*/ 565 h 582"/>
                    <a:gd name="T28" fmla="*/ 10 w 149"/>
                    <a:gd name="T29" fmla="*/ 576 h 582"/>
                    <a:gd name="T30" fmla="*/ 57 w 149"/>
                    <a:gd name="T31" fmla="*/ 582 h 582"/>
                    <a:gd name="T32" fmla="*/ 68 w 149"/>
                    <a:gd name="T33" fmla="*/ 549 h 582"/>
                    <a:gd name="T34" fmla="*/ 106 w 149"/>
                    <a:gd name="T35" fmla="*/ 517 h 582"/>
                    <a:gd name="T36" fmla="*/ 140 w 149"/>
                    <a:gd name="T37" fmla="*/ 499 h 582"/>
                    <a:gd name="T38" fmla="*/ 149 w 149"/>
                    <a:gd name="T39" fmla="*/ 484 h 582"/>
                    <a:gd name="T40" fmla="*/ 134 w 149"/>
                    <a:gd name="T41" fmla="*/ 471 h 582"/>
                    <a:gd name="T42" fmla="*/ 121 w 149"/>
                    <a:gd name="T43" fmla="*/ 445 h 582"/>
                    <a:gd name="T44" fmla="*/ 121 w 149"/>
                    <a:gd name="T45" fmla="*/ 384 h 582"/>
                    <a:gd name="T46" fmla="*/ 116 w 149"/>
                    <a:gd name="T47" fmla="*/ 272 h 582"/>
                    <a:gd name="T48" fmla="*/ 112 w 149"/>
                    <a:gd name="T49" fmla="*/ 183 h 582"/>
                    <a:gd name="T50" fmla="*/ 112 w 149"/>
                    <a:gd name="T51" fmla="*/ 111 h 582"/>
                    <a:gd name="T52" fmla="*/ 112 w 149"/>
                    <a:gd name="T53" fmla="*/ 43 h 582"/>
                    <a:gd name="T54" fmla="*/ 101 w 149"/>
                    <a:gd name="T55" fmla="*/ 1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9" h="582">
                      <a:moveTo>
                        <a:pt x="101" y="11"/>
                      </a:moveTo>
                      <a:lnTo>
                        <a:pt x="68" y="0"/>
                      </a:lnTo>
                      <a:lnTo>
                        <a:pt x="49" y="26"/>
                      </a:lnTo>
                      <a:lnTo>
                        <a:pt x="45" y="67"/>
                      </a:lnTo>
                      <a:lnTo>
                        <a:pt x="57" y="104"/>
                      </a:lnTo>
                      <a:lnTo>
                        <a:pt x="73" y="143"/>
                      </a:lnTo>
                      <a:lnTo>
                        <a:pt x="88" y="204"/>
                      </a:lnTo>
                      <a:lnTo>
                        <a:pt x="90" y="265"/>
                      </a:lnTo>
                      <a:lnTo>
                        <a:pt x="90" y="328"/>
                      </a:lnTo>
                      <a:lnTo>
                        <a:pt x="94" y="460"/>
                      </a:lnTo>
                      <a:lnTo>
                        <a:pt x="99" y="495"/>
                      </a:lnTo>
                      <a:lnTo>
                        <a:pt x="51" y="515"/>
                      </a:lnTo>
                      <a:lnTo>
                        <a:pt x="16" y="550"/>
                      </a:lnTo>
                      <a:lnTo>
                        <a:pt x="0" y="565"/>
                      </a:lnTo>
                      <a:lnTo>
                        <a:pt x="10" y="576"/>
                      </a:lnTo>
                      <a:lnTo>
                        <a:pt x="57" y="582"/>
                      </a:lnTo>
                      <a:lnTo>
                        <a:pt x="68" y="549"/>
                      </a:lnTo>
                      <a:lnTo>
                        <a:pt x="106" y="517"/>
                      </a:lnTo>
                      <a:lnTo>
                        <a:pt x="140" y="499"/>
                      </a:lnTo>
                      <a:lnTo>
                        <a:pt x="149" y="484"/>
                      </a:lnTo>
                      <a:lnTo>
                        <a:pt x="134" y="471"/>
                      </a:lnTo>
                      <a:lnTo>
                        <a:pt x="121" y="445"/>
                      </a:lnTo>
                      <a:lnTo>
                        <a:pt x="121" y="384"/>
                      </a:lnTo>
                      <a:lnTo>
                        <a:pt x="116" y="272"/>
                      </a:lnTo>
                      <a:lnTo>
                        <a:pt x="112" y="183"/>
                      </a:lnTo>
                      <a:lnTo>
                        <a:pt x="112" y="111"/>
                      </a:lnTo>
                      <a:lnTo>
                        <a:pt x="112" y="43"/>
                      </a:lnTo>
                      <a:lnTo>
                        <a:pt x="101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31" name="Freeform 23">
                  <a:extLst>
                    <a:ext uri="{FF2B5EF4-FFF2-40B4-BE49-F238E27FC236}">
                      <a16:creationId xmlns:a16="http://schemas.microsoft.com/office/drawing/2014/main" id="{917976F5-305F-1E3C-D020-EC3781A2AC3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5" y="1508"/>
                  <a:ext cx="285" cy="322"/>
                </a:xfrm>
                <a:custGeom>
                  <a:avLst/>
                  <a:gdLst>
                    <a:gd name="T0" fmla="*/ 266 w 285"/>
                    <a:gd name="T1" fmla="*/ 183 h 322"/>
                    <a:gd name="T2" fmla="*/ 275 w 285"/>
                    <a:gd name="T3" fmla="*/ 146 h 322"/>
                    <a:gd name="T4" fmla="*/ 285 w 285"/>
                    <a:gd name="T5" fmla="*/ 94 h 322"/>
                    <a:gd name="T6" fmla="*/ 262 w 285"/>
                    <a:gd name="T7" fmla="*/ 44 h 322"/>
                    <a:gd name="T8" fmla="*/ 217 w 285"/>
                    <a:gd name="T9" fmla="*/ 0 h 322"/>
                    <a:gd name="T10" fmla="*/ 179 w 285"/>
                    <a:gd name="T11" fmla="*/ 4 h 322"/>
                    <a:gd name="T12" fmla="*/ 147 w 285"/>
                    <a:gd name="T13" fmla="*/ 28 h 322"/>
                    <a:gd name="T14" fmla="*/ 108 w 285"/>
                    <a:gd name="T15" fmla="*/ 75 h 322"/>
                    <a:gd name="T16" fmla="*/ 86 w 285"/>
                    <a:gd name="T17" fmla="*/ 127 h 322"/>
                    <a:gd name="T18" fmla="*/ 60 w 285"/>
                    <a:gd name="T19" fmla="*/ 145 h 322"/>
                    <a:gd name="T20" fmla="*/ 18 w 285"/>
                    <a:gd name="T21" fmla="*/ 158 h 322"/>
                    <a:gd name="T22" fmla="*/ 0 w 285"/>
                    <a:gd name="T23" fmla="*/ 179 h 322"/>
                    <a:gd name="T24" fmla="*/ 9 w 285"/>
                    <a:gd name="T25" fmla="*/ 189 h 322"/>
                    <a:gd name="T26" fmla="*/ 49 w 285"/>
                    <a:gd name="T27" fmla="*/ 177 h 322"/>
                    <a:gd name="T28" fmla="*/ 72 w 285"/>
                    <a:gd name="T29" fmla="*/ 176 h 322"/>
                    <a:gd name="T30" fmla="*/ 68 w 285"/>
                    <a:gd name="T31" fmla="*/ 224 h 322"/>
                    <a:gd name="T32" fmla="*/ 76 w 285"/>
                    <a:gd name="T33" fmla="*/ 274 h 322"/>
                    <a:gd name="T34" fmla="*/ 92 w 285"/>
                    <a:gd name="T35" fmla="*/ 303 h 322"/>
                    <a:gd name="T36" fmla="*/ 115 w 285"/>
                    <a:gd name="T37" fmla="*/ 322 h 322"/>
                    <a:gd name="T38" fmla="*/ 170 w 285"/>
                    <a:gd name="T39" fmla="*/ 306 h 322"/>
                    <a:gd name="T40" fmla="*/ 221 w 285"/>
                    <a:gd name="T41" fmla="*/ 274 h 322"/>
                    <a:gd name="T42" fmla="*/ 250 w 285"/>
                    <a:gd name="T43" fmla="*/ 233 h 322"/>
                    <a:gd name="T44" fmla="*/ 266 w 285"/>
                    <a:gd name="T45" fmla="*/ 183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5" h="322">
                      <a:moveTo>
                        <a:pt x="266" y="183"/>
                      </a:moveTo>
                      <a:lnTo>
                        <a:pt x="275" y="146"/>
                      </a:lnTo>
                      <a:lnTo>
                        <a:pt x="285" y="94"/>
                      </a:lnTo>
                      <a:lnTo>
                        <a:pt x="262" y="44"/>
                      </a:lnTo>
                      <a:lnTo>
                        <a:pt x="217" y="0"/>
                      </a:lnTo>
                      <a:lnTo>
                        <a:pt x="179" y="4"/>
                      </a:lnTo>
                      <a:lnTo>
                        <a:pt x="147" y="28"/>
                      </a:lnTo>
                      <a:lnTo>
                        <a:pt x="108" y="75"/>
                      </a:lnTo>
                      <a:lnTo>
                        <a:pt x="86" y="127"/>
                      </a:lnTo>
                      <a:lnTo>
                        <a:pt x="60" y="145"/>
                      </a:lnTo>
                      <a:lnTo>
                        <a:pt x="18" y="158"/>
                      </a:lnTo>
                      <a:lnTo>
                        <a:pt x="0" y="179"/>
                      </a:lnTo>
                      <a:lnTo>
                        <a:pt x="9" y="189"/>
                      </a:lnTo>
                      <a:lnTo>
                        <a:pt x="49" y="177"/>
                      </a:lnTo>
                      <a:lnTo>
                        <a:pt x="72" y="176"/>
                      </a:lnTo>
                      <a:lnTo>
                        <a:pt x="68" y="224"/>
                      </a:lnTo>
                      <a:lnTo>
                        <a:pt x="76" y="274"/>
                      </a:lnTo>
                      <a:lnTo>
                        <a:pt x="92" y="303"/>
                      </a:lnTo>
                      <a:lnTo>
                        <a:pt x="115" y="322"/>
                      </a:lnTo>
                      <a:lnTo>
                        <a:pt x="170" y="306"/>
                      </a:lnTo>
                      <a:lnTo>
                        <a:pt x="221" y="274"/>
                      </a:lnTo>
                      <a:lnTo>
                        <a:pt x="250" y="233"/>
                      </a:lnTo>
                      <a:lnTo>
                        <a:pt x="266" y="1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9032" name="Group 24">
                <a:extLst>
                  <a:ext uri="{FF2B5EF4-FFF2-40B4-BE49-F238E27FC236}">
                    <a16:creationId xmlns:a16="http://schemas.microsoft.com/office/drawing/2014/main" id="{31B3109C-8509-0076-884F-AEB06C9DC3AB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165" y="1463"/>
                <a:ext cx="351" cy="1456"/>
                <a:chOff x="2148" y="1440"/>
                <a:chExt cx="351" cy="1456"/>
              </a:xfrm>
            </p:grpSpPr>
            <p:sp>
              <p:nvSpPr>
                <p:cNvPr id="299033" name="Freeform 25">
                  <a:extLst>
                    <a:ext uri="{FF2B5EF4-FFF2-40B4-BE49-F238E27FC236}">
                      <a16:creationId xmlns:a16="http://schemas.microsoft.com/office/drawing/2014/main" id="{C4CBCF4A-FE9A-E9F9-A757-7C5595CB90A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91" y="1775"/>
                  <a:ext cx="207" cy="634"/>
                </a:xfrm>
                <a:custGeom>
                  <a:avLst/>
                  <a:gdLst>
                    <a:gd name="T0" fmla="*/ 34 w 207"/>
                    <a:gd name="T1" fmla="*/ 48 h 634"/>
                    <a:gd name="T2" fmla="*/ 50 w 207"/>
                    <a:gd name="T3" fmla="*/ 17 h 634"/>
                    <a:gd name="T4" fmla="*/ 78 w 207"/>
                    <a:gd name="T5" fmla="*/ 0 h 634"/>
                    <a:gd name="T6" fmla="*/ 108 w 207"/>
                    <a:gd name="T7" fmla="*/ 0 h 634"/>
                    <a:gd name="T8" fmla="*/ 161 w 207"/>
                    <a:gd name="T9" fmla="*/ 11 h 634"/>
                    <a:gd name="T10" fmla="*/ 174 w 207"/>
                    <a:gd name="T11" fmla="*/ 61 h 634"/>
                    <a:gd name="T12" fmla="*/ 195 w 207"/>
                    <a:gd name="T13" fmla="*/ 165 h 634"/>
                    <a:gd name="T14" fmla="*/ 202 w 207"/>
                    <a:gd name="T15" fmla="*/ 250 h 634"/>
                    <a:gd name="T16" fmla="*/ 207 w 207"/>
                    <a:gd name="T17" fmla="*/ 334 h 634"/>
                    <a:gd name="T18" fmla="*/ 207 w 207"/>
                    <a:gd name="T19" fmla="*/ 456 h 634"/>
                    <a:gd name="T20" fmla="*/ 195 w 207"/>
                    <a:gd name="T21" fmla="*/ 567 h 634"/>
                    <a:gd name="T22" fmla="*/ 172 w 207"/>
                    <a:gd name="T23" fmla="*/ 628 h 634"/>
                    <a:gd name="T24" fmla="*/ 134 w 207"/>
                    <a:gd name="T25" fmla="*/ 634 h 634"/>
                    <a:gd name="T26" fmla="*/ 52 w 207"/>
                    <a:gd name="T27" fmla="*/ 634 h 634"/>
                    <a:gd name="T28" fmla="*/ 13 w 207"/>
                    <a:gd name="T29" fmla="*/ 601 h 634"/>
                    <a:gd name="T30" fmla="*/ 0 w 207"/>
                    <a:gd name="T31" fmla="*/ 523 h 634"/>
                    <a:gd name="T32" fmla="*/ 6 w 207"/>
                    <a:gd name="T33" fmla="*/ 421 h 634"/>
                    <a:gd name="T34" fmla="*/ 13 w 207"/>
                    <a:gd name="T35" fmla="*/ 339 h 634"/>
                    <a:gd name="T36" fmla="*/ 36 w 207"/>
                    <a:gd name="T37" fmla="*/ 289 h 634"/>
                    <a:gd name="T38" fmla="*/ 36 w 207"/>
                    <a:gd name="T39" fmla="*/ 217 h 634"/>
                    <a:gd name="T40" fmla="*/ 36 w 207"/>
                    <a:gd name="T41" fmla="*/ 139 h 634"/>
                    <a:gd name="T42" fmla="*/ 30 w 207"/>
                    <a:gd name="T43" fmla="*/ 82 h 634"/>
                    <a:gd name="T44" fmla="*/ 34 w 207"/>
                    <a:gd name="T45" fmla="*/ 48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34">
                      <a:moveTo>
                        <a:pt x="34" y="48"/>
                      </a:moveTo>
                      <a:lnTo>
                        <a:pt x="50" y="17"/>
                      </a:lnTo>
                      <a:lnTo>
                        <a:pt x="78" y="0"/>
                      </a:lnTo>
                      <a:lnTo>
                        <a:pt x="108" y="0"/>
                      </a:lnTo>
                      <a:lnTo>
                        <a:pt x="161" y="11"/>
                      </a:lnTo>
                      <a:lnTo>
                        <a:pt x="174" y="61"/>
                      </a:lnTo>
                      <a:lnTo>
                        <a:pt x="195" y="165"/>
                      </a:lnTo>
                      <a:lnTo>
                        <a:pt x="202" y="250"/>
                      </a:lnTo>
                      <a:lnTo>
                        <a:pt x="207" y="334"/>
                      </a:lnTo>
                      <a:lnTo>
                        <a:pt x="207" y="456"/>
                      </a:lnTo>
                      <a:lnTo>
                        <a:pt x="195" y="567"/>
                      </a:lnTo>
                      <a:lnTo>
                        <a:pt x="172" y="628"/>
                      </a:lnTo>
                      <a:lnTo>
                        <a:pt x="134" y="634"/>
                      </a:lnTo>
                      <a:lnTo>
                        <a:pt x="52" y="634"/>
                      </a:lnTo>
                      <a:lnTo>
                        <a:pt x="13" y="601"/>
                      </a:lnTo>
                      <a:lnTo>
                        <a:pt x="0" y="523"/>
                      </a:lnTo>
                      <a:lnTo>
                        <a:pt x="6" y="421"/>
                      </a:lnTo>
                      <a:lnTo>
                        <a:pt x="13" y="339"/>
                      </a:lnTo>
                      <a:lnTo>
                        <a:pt x="36" y="289"/>
                      </a:lnTo>
                      <a:lnTo>
                        <a:pt x="36" y="217"/>
                      </a:lnTo>
                      <a:lnTo>
                        <a:pt x="36" y="139"/>
                      </a:lnTo>
                      <a:lnTo>
                        <a:pt x="30" y="82"/>
                      </a:lnTo>
                      <a:lnTo>
                        <a:pt x="34" y="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34" name="Freeform 26">
                  <a:extLst>
                    <a:ext uri="{FF2B5EF4-FFF2-40B4-BE49-F238E27FC236}">
                      <a16:creationId xmlns:a16="http://schemas.microsoft.com/office/drawing/2014/main" id="{5E940AAC-DE04-85DA-5C84-F1F1046967F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77" y="2313"/>
                  <a:ext cx="222" cy="583"/>
                </a:xfrm>
                <a:custGeom>
                  <a:avLst/>
                  <a:gdLst>
                    <a:gd name="T0" fmla="*/ 139 w 222"/>
                    <a:gd name="T1" fmla="*/ 0 h 583"/>
                    <a:gd name="T2" fmla="*/ 172 w 222"/>
                    <a:gd name="T3" fmla="*/ 23 h 583"/>
                    <a:gd name="T4" fmla="*/ 183 w 222"/>
                    <a:gd name="T5" fmla="*/ 58 h 583"/>
                    <a:gd name="T6" fmla="*/ 187 w 222"/>
                    <a:gd name="T7" fmla="*/ 139 h 583"/>
                    <a:gd name="T8" fmla="*/ 194 w 222"/>
                    <a:gd name="T9" fmla="*/ 217 h 583"/>
                    <a:gd name="T10" fmla="*/ 203 w 222"/>
                    <a:gd name="T11" fmla="*/ 308 h 583"/>
                    <a:gd name="T12" fmla="*/ 209 w 222"/>
                    <a:gd name="T13" fmla="*/ 400 h 583"/>
                    <a:gd name="T14" fmla="*/ 211 w 222"/>
                    <a:gd name="T15" fmla="*/ 461 h 583"/>
                    <a:gd name="T16" fmla="*/ 220 w 222"/>
                    <a:gd name="T17" fmla="*/ 495 h 583"/>
                    <a:gd name="T18" fmla="*/ 222 w 222"/>
                    <a:gd name="T19" fmla="*/ 511 h 583"/>
                    <a:gd name="T20" fmla="*/ 209 w 222"/>
                    <a:gd name="T21" fmla="*/ 524 h 583"/>
                    <a:gd name="T22" fmla="*/ 178 w 222"/>
                    <a:gd name="T23" fmla="*/ 530 h 583"/>
                    <a:gd name="T24" fmla="*/ 128 w 222"/>
                    <a:gd name="T25" fmla="*/ 541 h 583"/>
                    <a:gd name="T26" fmla="*/ 78 w 222"/>
                    <a:gd name="T27" fmla="*/ 567 h 583"/>
                    <a:gd name="T28" fmla="*/ 39 w 222"/>
                    <a:gd name="T29" fmla="*/ 583 h 583"/>
                    <a:gd name="T30" fmla="*/ 17 w 222"/>
                    <a:gd name="T31" fmla="*/ 572 h 583"/>
                    <a:gd name="T32" fmla="*/ 0 w 222"/>
                    <a:gd name="T33" fmla="*/ 545 h 583"/>
                    <a:gd name="T34" fmla="*/ 20 w 222"/>
                    <a:gd name="T35" fmla="*/ 530 h 583"/>
                    <a:gd name="T36" fmla="*/ 81 w 222"/>
                    <a:gd name="T37" fmla="*/ 519 h 583"/>
                    <a:gd name="T38" fmla="*/ 150 w 222"/>
                    <a:gd name="T39" fmla="*/ 511 h 583"/>
                    <a:gd name="T40" fmla="*/ 181 w 222"/>
                    <a:gd name="T41" fmla="*/ 511 h 583"/>
                    <a:gd name="T42" fmla="*/ 189 w 222"/>
                    <a:gd name="T43" fmla="*/ 491 h 583"/>
                    <a:gd name="T44" fmla="*/ 187 w 222"/>
                    <a:gd name="T45" fmla="*/ 434 h 583"/>
                    <a:gd name="T46" fmla="*/ 178 w 222"/>
                    <a:gd name="T47" fmla="*/ 345 h 583"/>
                    <a:gd name="T48" fmla="*/ 165 w 222"/>
                    <a:gd name="T49" fmla="*/ 252 h 583"/>
                    <a:gd name="T50" fmla="*/ 154 w 222"/>
                    <a:gd name="T51" fmla="*/ 158 h 583"/>
                    <a:gd name="T52" fmla="*/ 122 w 222"/>
                    <a:gd name="T53" fmla="*/ 86 h 583"/>
                    <a:gd name="T54" fmla="*/ 105 w 222"/>
                    <a:gd name="T55" fmla="*/ 30 h 583"/>
                    <a:gd name="T56" fmla="*/ 117 w 222"/>
                    <a:gd name="T57" fmla="*/ 12 h 583"/>
                    <a:gd name="T58" fmla="*/ 139 w 222"/>
                    <a:gd name="T59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2" h="583">
                      <a:moveTo>
                        <a:pt x="139" y="0"/>
                      </a:moveTo>
                      <a:lnTo>
                        <a:pt x="172" y="23"/>
                      </a:lnTo>
                      <a:lnTo>
                        <a:pt x="183" y="58"/>
                      </a:lnTo>
                      <a:lnTo>
                        <a:pt x="187" y="139"/>
                      </a:lnTo>
                      <a:lnTo>
                        <a:pt x="194" y="217"/>
                      </a:lnTo>
                      <a:lnTo>
                        <a:pt x="203" y="308"/>
                      </a:lnTo>
                      <a:lnTo>
                        <a:pt x="209" y="400"/>
                      </a:lnTo>
                      <a:lnTo>
                        <a:pt x="211" y="461"/>
                      </a:lnTo>
                      <a:lnTo>
                        <a:pt x="220" y="495"/>
                      </a:lnTo>
                      <a:lnTo>
                        <a:pt x="222" y="511"/>
                      </a:lnTo>
                      <a:lnTo>
                        <a:pt x="209" y="524"/>
                      </a:lnTo>
                      <a:lnTo>
                        <a:pt x="178" y="530"/>
                      </a:lnTo>
                      <a:lnTo>
                        <a:pt x="128" y="541"/>
                      </a:lnTo>
                      <a:lnTo>
                        <a:pt x="78" y="567"/>
                      </a:lnTo>
                      <a:lnTo>
                        <a:pt x="39" y="583"/>
                      </a:lnTo>
                      <a:lnTo>
                        <a:pt x="17" y="572"/>
                      </a:lnTo>
                      <a:lnTo>
                        <a:pt x="0" y="545"/>
                      </a:lnTo>
                      <a:lnTo>
                        <a:pt x="20" y="530"/>
                      </a:lnTo>
                      <a:lnTo>
                        <a:pt x="81" y="519"/>
                      </a:lnTo>
                      <a:lnTo>
                        <a:pt x="150" y="511"/>
                      </a:lnTo>
                      <a:lnTo>
                        <a:pt x="181" y="511"/>
                      </a:lnTo>
                      <a:lnTo>
                        <a:pt x="189" y="491"/>
                      </a:lnTo>
                      <a:lnTo>
                        <a:pt x="187" y="434"/>
                      </a:lnTo>
                      <a:lnTo>
                        <a:pt x="178" y="345"/>
                      </a:lnTo>
                      <a:lnTo>
                        <a:pt x="165" y="252"/>
                      </a:lnTo>
                      <a:lnTo>
                        <a:pt x="154" y="158"/>
                      </a:lnTo>
                      <a:lnTo>
                        <a:pt x="122" y="86"/>
                      </a:lnTo>
                      <a:lnTo>
                        <a:pt x="105" y="30"/>
                      </a:lnTo>
                      <a:lnTo>
                        <a:pt x="117" y="12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35" name="Freeform 27">
                  <a:extLst>
                    <a:ext uri="{FF2B5EF4-FFF2-40B4-BE49-F238E27FC236}">
                      <a16:creationId xmlns:a16="http://schemas.microsoft.com/office/drawing/2014/main" id="{DE1DFEEC-1078-9CA5-336C-08133C75539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48" y="2327"/>
                  <a:ext cx="228" cy="516"/>
                </a:xfrm>
                <a:custGeom>
                  <a:avLst/>
                  <a:gdLst>
                    <a:gd name="T0" fmla="*/ 145 w 228"/>
                    <a:gd name="T1" fmla="*/ 109 h 516"/>
                    <a:gd name="T2" fmla="*/ 156 w 228"/>
                    <a:gd name="T3" fmla="*/ 44 h 516"/>
                    <a:gd name="T4" fmla="*/ 191 w 228"/>
                    <a:gd name="T5" fmla="*/ 0 h 516"/>
                    <a:gd name="T6" fmla="*/ 211 w 228"/>
                    <a:gd name="T7" fmla="*/ 11 h 516"/>
                    <a:gd name="T8" fmla="*/ 228 w 228"/>
                    <a:gd name="T9" fmla="*/ 39 h 516"/>
                    <a:gd name="T10" fmla="*/ 219 w 228"/>
                    <a:gd name="T11" fmla="*/ 70 h 516"/>
                    <a:gd name="T12" fmla="*/ 202 w 228"/>
                    <a:gd name="T13" fmla="*/ 87 h 516"/>
                    <a:gd name="T14" fmla="*/ 185 w 228"/>
                    <a:gd name="T15" fmla="*/ 142 h 516"/>
                    <a:gd name="T16" fmla="*/ 178 w 228"/>
                    <a:gd name="T17" fmla="*/ 194 h 516"/>
                    <a:gd name="T18" fmla="*/ 178 w 228"/>
                    <a:gd name="T19" fmla="*/ 264 h 516"/>
                    <a:gd name="T20" fmla="*/ 174 w 228"/>
                    <a:gd name="T21" fmla="*/ 325 h 516"/>
                    <a:gd name="T22" fmla="*/ 178 w 228"/>
                    <a:gd name="T23" fmla="*/ 403 h 516"/>
                    <a:gd name="T24" fmla="*/ 185 w 228"/>
                    <a:gd name="T25" fmla="*/ 447 h 516"/>
                    <a:gd name="T26" fmla="*/ 189 w 228"/>
                    <a:gd name="T27" fmla="*/ 466 h 516"/>
                    <a:gd name="T28" fmla="*/ 180 w 228"/>
                    <a:gd name="T29" fmla="*/ 477 h 516"/>
                    <a:gd name="T30" fmla="*/ 152 w 228"/>
                    <a:gd name="T31" fmla="*/ 481 h 516"/>
                    <a:gd name="T32" fmla="*/ 102 w 228"/>
                    <a:gd name="T33" fmla="*/ 488 h 516"/>
                    <a:gd name="T34" fmla="*/ 57 w 228"/>
                    <a:gd name="T35" fmla="*/ 510 h 516"/>
                    <a:gd name="T36" fmla="*/ 35 w 228"/>
                    <a:gd name="T37" fmla="*/ 516 h 516"/>
                    <a:gd name="T38" fmla="*/ 0 w 228"/>
                    <a:gd name="T39" fmla="*/ 494 h 516"/>
                    <a:gd name="T40" fmla="*/ 0 w 228"/>
                    <a:gd name="T41" fmla="*/ 483 h 516"/>
                    <a:gd name="T42" fmla="*/ 33 w 228"/>
                    <a:gd name="T43" fmla="*/ 477 h 516"/>
                    <a:gd name="T44" fmla="*/ 119 w 228"/>
                    <a:gd name="T45" fmla="*/ 466 h 516"/>
                    <a:gd name="T46" fmla="*/ 156 w 228"/>
                    <a:gd name="T47" fmla="*/ 466 h 516"/>
                    <a:gd name="T48" fmla="*/ 163 w 228"/>
                    <a:gd name="T49" fmla="*/ 449 h 516"/>
                    <a:gd name="T50" fmla="*/ 161 w 228"/>
                    <a:gd name="T51" fmla="*/ 403 h 516"/>
                    <a:gd name="T52" fmla="*/ 156 w 228"/>
                    <a:gd name="T53" fmla="*/ 320 h 516"/>
                    <a:gd name="T54" fmla="*/ 152 w 228"/>
                    <a:gd name="T55" fmla="*/ 242 h 516"/>
                    <a:gd name="T56" fmla="*/ 150 w 228"/>
                    <a:gd name="T57" fmla="*/ 161 h 516"/>
                    <a:gd name="T58" fmla="*/ 145 w 228"/>
                    <a:gd name="T59" fmla="*/ 109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8" h="516">
                      <a:moveTo>
                        <a:pt x="145" y="109"/>
                      </a:moveTo>
                      <a:lnTo>
                        <a:pt x="156" y="44"/>
                      </a:lnTo>
                      <a:lnTo>
                        <a:pt x="191" y="0"/>
                      </a:lnTo>
                      <a:lnTo>
                        <a:pt x="211" y="11"/>
                      </a:lnTo>
                      <a:lnTo>
                        <a:pt x="228" y="39"/>
                      </a:lnTo>
                      <a:lnTo>
                        <a:pt x="219" y="70"/>
                      </a:lnTo>
                      <a:lnTo>
                        <a:pt x="202" y="87"/>
                      </a:lnTo>
                      <a:lnTo>
                        <a:pt x="185" y="142"/>
                      </a:lnTo>
                      <a:lnTo>
                        <a:pt x="178" y="194"/>
                      </a:lnTo>
                      <a:lnTo>
                        <a:pt x="178" y="264"/>
                      </a:lnTo>
                      <a:lnTo>
                        <a:pt x="174" y="325"/>
                      </a:lnTo>
                      <a:lnTo>
                        <a:pt x="178" y="403"/>
                      </a:lnTo>
                      <a:lnTo>
                        <a:pt x="185" y="447"/>
                      </a:lnTo>
                      <a:lnTo>
                        <a:pt x="189" y="466"/>
                      </a:lnTo>
                      <a:lnTo>
                        <a:pt x="180" y="477"/>
                      </a:lnTo>
                      <a:lnTo>
                        <a:pt x="152" y="481"/>
                      </a:lnTo>
                      <a:lnTo>
                        <a:pt x="102" y="488"/>
                      </a:lnTo>
                      <a:lnTo>
                        <a:pt x="57" y="510"/>
                      </a:lnTo>
                      <a:lnTo>
                        <a:pt x="35" y="516"/>
                      </a:lnTo>
                      <a:lnTo>
                        <a:pt x="0" y="494"/>
                      </a:lnTo>
                      <a:lnTo>
                        <a:pt x="0" y="483"/>
                      </a:lnTo>
                      <a:lnTo>
                        <a:pt x="33" y="477"/>
                      </a:lnTo>
                      <a:lnTo>
                        <a:pt x="119" y="466"/>
                      </a:lnTo>
                      <a:lnTo>
                        <a:pt x="156" y="466"/>
                      </a:lnTo>
                      <a:lnTo>
                        <a:pt x="163" y="449"/>
                      </a:lnTo>
                      <a:lnTo>
                        <a:pt x="161" y="403"/>
                      </a:lnTo>
                      <a:lnTo>
                        <a:pt x="156" y="320"/>
                      </a:lnTo>
                      <a:lnTo>
                        <a:pt x="152" y="242"/>
                      </a:lnTo>
                      <a:lnTo>
                        <a:pt x="150" y="161"/>
                      </a:lnTo>
                      <a:lnTo>
                        <a:pt x="145" y="1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36" name="Freeform 28">
                  <a:extLst>
                    <a:ext uri="{FF2B5EF4-FFF2-40B4-BE49-F238E27FC236}">
                      <a16:creationId xmlns:a16="http://schemas.microsoft.com/office/drawing/2014/main" id="{481522CB-04FC-4DFE-3F72-98066F02A81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3" y="1799"/>
                  <a:ext cx="152" cy="570"/>
                </a:xfrm>
                <a:custGeom>
                  <a:avLst/>
                  <a:gdLst>
                    <a:gd name="T0" fmla="*/ 63 w 152"/>
                    <a:gd name="T1" fmla="*/ 52 h 570"/>
                    <a:gd name="T2" fmla="*/ 89 w 152"/>
                    <a:gd name="T3" fmla="*/ 4 h 570"/>
                    <a:gd name="T4" fmla="*/ 128 w 152"/>
                    <a:gd name="T5" fmla="*/ 0 h 570"/>
                    <a:gd name="T6" fmla="*/ 152 w 152"/>
                    <a:gd name="T7" fmla="*/ 33 h 570"/>
                    <a:gd name="T8" fmla="*/ 146 w 152"/>
                    <a:gd name="T9" fmla="*/ 70 h 570"/>
                    <a:gd name="T10" fmla="*/ 122 w 152"/>
                    <a:gd name="T11" fmla="*/ 82 h 570"/>
                    <a:gd name="T12" fmla="*/ 95 w 152"/>
                    <a:gd name="T13" fmla="*/ 103 h 570"/>
                    <a:gd name="T14" fmla="*/ 72 w 152"/>
                    <a:gd name="T15" fmla="*/ 138 h 570"/>
                    <a:gd name="T16" fmla="*/ 57 w 152"/>
                    <a:gd name="T17" fmla="*/ 175 h 570"/>
                    <a:gd name="T18" fmla="*/ 41 w 152"/>
                    <a:gd name="T19" fmla="*/ 239 h 570"/>
                    <a:gd name="T20" fmla="*/ 24 w 152"/>
                    <a:gd name="T21" fmla="*/ 321 h 570"/>
                    <a:gd name="T22" fmla="*/ 24 w 152"/>
                    <a:gd name="T23" fmla="*/ 407 h 570"/>
                    <a:gd name="T24" fmla="*/ 41 w 152"/>
                    <a:gd name="T25" fmla="*/ 461 h 570"/>
                    <a:gd name="T26" fmla="*/ 52 w 152"/>
                    <a:gd name="T27" fmla="*/ 502 h 570"/>
                    <a:gd name="T28" fmla="*/ 67 w 152"/>
                    <a:gd name="T29" fmla="*/ 529 h 570"/>
                    <a:gd name="T30" fmla="*/ 67 w 152"/>
                    <a:gd name="T31" fmla="*/ 558 h 570"/>
                    <a:gd name="T32" fmla="*/ 46 w 152"/>
                    <a:gd name="T33" fmla="*/ 570 h 570"/>
                    <a:gd name="T34" fmla="*/ 28 w 152"/>
                    <a:gd name="T35" fmla="*/ 549 h 570"/>
                    <a:gd name="T36" fmla="*/ 7 w 152"/>
                    <a:gd name="T37" fmla="*/ 519 h 570"/>
                    <a:gd name="T38" fmla="*/ 11 w 152"/>
                    <a:gd name="T39" fmla="*/ 490 h 570"/>
                    <a:gd name="T40" fmla="*/ 6 w 152"/>
                    <a:gd name="T41" fmla="*/ 403 h 570"/>
                    <a:gd name="T42" fmla="*/ 0 w 152"/>
                    <a:gd name="T43" fmla="*/ 338 h 570"/>
                    <a:gd name="T44" fmla="*/ 2 w 152"/>
                    <a:gd name="T45" fmla="*/ 272 h 570"/>
                    <a:gd name="T46" fmla="*/ 13 w 152"/>
                    <a:gd name="T47" fmla="*/ 181 h 570"/>
                    <a:gd name="T48" fmla="*/ 39 w 152"/>
                    <a:gd name="T49" fmla="*/ 109 h 570"/>
                    <a:gd name="T50" fmla="*/ 63 w 152"/>
                    <a:gd name="T51" fmla="*/ 52 h 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2" h="570">
                      <a:moveTo>
                        <a:pt x="63" y="52"/>
                      </a:moveTo>
                      <a:lnTo>
                        <a:pt x="89" y="4"/>
                      </a:lnTo>
                      <a:lnTo>
                        <a:pt x="128" y="0"/>
                      </a:lnTo>
                      <a:lnTo>
                        <a:pt x="152" y="33"/>
                      </a:lnTo>
                      <a:lnTo>
                        <a:pt x="146" y="70"/>
                      </a:lnTo>
                      <a:lnTo>
                        <a:pt x="122" y="82"/>
                      </a:lnTo>
                      <a:lnTo>
                        <a:pt x="95" y="103"/>
                      </a:lnTo>
                      <a:lnTo>
                        <a:pt x="72" y="138"/>
                      </a:lnTo>
                      <a:lnTo>
                        <a:pt x="57" y="175"/>
                      </a:lnTo>
                      <a:lnTo>
                        <a:pt x="41" y="239"/>
                      </a:lnTo>
                      <a:lnTo>
                        <a:pt x="24" y="321"/>
                      </a:lnTo>
                      <a:lnTo>
                        <a:pt x="24" y="407"/>
                      </a:lnTo>
                      <a:lnTo>
                        <a:pt x="41" y="461"/>
                      </a:lnTo>
                      <a:lnTo>
                        <a:pt x="52" y="502"/>
                      </a:lnTo>
                      <a:lnTo>
                        <a:pt x="67" y="529"/>
                      </a:lnTo>
                      <a:lnTo>
                        <a:pt x="67" y="558"/>
                      </a:lnTo>
                      <a:lnTo>
                        <a:pt x="46" y="570"/>
                      </a:lnTo>
                      <a:lnTo>
                        <a:pt x="28" y="549"/>
                      </a:lnTo>
                      <a:lnTo>
                        <a:pt x="7" y="519"/>
                      </a:lnTo>
                      <a:lnTo>
                        <a:pt x="11" y="490"/>
                      </a:lnTo>
                      <a:lnTo>
                        <a:pt x="6" y="403"/>
                      </a:lnTo>
                      <a:lnTo>
                        <a:pt x="0" y="338"/>
                      </a:lnTo>
                      <a:lnTo>
                        <a:pt x="2" y="272"/>
                      </a:lnTo>
                      <a:lnTo>
                        <a:pt x="13" y="181"/>
                      </a:lnTo>
                      <a:lnTo>
                        <a:pt x="39" y="109"/>
                      </a:lnTo>
                      <a:lnTo>
                        <a:pt x="63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37" name="Freeform 29">
                  <a:extLst>
                    <a:ext uri="{FF2B5EF4-FFF2-40B4-BE49-F238E27FC236}">
                      <a16:creationId xmlns:a16="http://schemas.microsoft.com/office/drawing/2014/main" id="{5C69BE5C-124C-C026-05D1-3E6BF81F0CA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61" y="1440"/>
                  <a:ext cx="284" cy="313"/>
                </a:xfrm>
                <a:custGeom>
                  <a:avLst/>
                  <a:gdLst>
                    <a:gd name="T0" fmla="*/ 72 w 284"/>
                    <a:gd name="T1" fmla="*/ 152 h 313"/>
                    <a:gd name="T2" fmla="*/ 67 w 284"/>
                    <a:gd name="T3" fmla="*/ 108 h 313"/>
                    <a:gd name="T4" fmla="*/ 67 w 284"/>
                    <a:gd name="T5" fmla="*/ 63 h 313"/>
                    <a:gd name="T6" fmla="*/ 78 w 284"/>
                    <a:gd name="T7" fmla="*/ 30 h 313"/>
                    <a:gd name="T8" fmla="*/ 100 w 284"/>
                    <a:gd name="T9" fmla="*/ 12 h 313"/>
                    <a:gd name="T10" fmla="*/ 145 w 284"/>
                    <a:gd name="T11" fmla="*/ 0 h 313"/>
                    <a:gd name="T12" fmla="*/ 178 w 284"/>
                    <a:gd name="T13" fmla="*/ 2 h 313"/>
                    <a:gd name="T14" fmla="*/ 213 w 284"/>
                    <a:gd name="T15" fmla="*/ 17 h 313"/>
                    <a:gd name="T16" fmla="*/ 241 w 284"/>
                    <a:gd name="T17" fmla="*/ 52 h 313"/>
                    <a:gd name="T18" fmla="*/ 262 w 284"/>
                    <a:gd name="T19" fmla="*/ 91 h 313"/>
                    <a:gd name="T20" fmla="*/ 275 w 284"/>
                    <a:gd name="T21" fmla="*/ 145 h 313"/>
                    <a:gd name="T22" fmla="*/ 284 w 284"/>
                    <a:gd name="T23" fmla="*/ 197 h 313"/>
                    <a:gd name="T24" fmla="*/ 284 w 284"/>
                    <a:gd name="T25" fmla="*/ 236 h 313"/>
                    <a:gd name="T26" fmla="*/ 273 w 284"/>
                    <a:gd name="T27" fmla="*/ 278 h 313"/>
                    <a:gd name="T28" fmla="*/ 247 w 284"/>
                    <a:gd name="T29" fmla="*/ 302 h 313"/>
                    <a:gd name="T30" fmla="*/ 208 w 284"/>
                    <a:gd name="T31" fmla="*/ 313 h 313"/>
                    <a:gd name="T32" fmla="*/ 184 w 284"/>
                    <a:gd name="T33" fmla="*/ 312 h 313"/>
                    <a:gd name="T34" fmla="*/ 156 w 284"/>
                    <a:gd name="T35" fmla="*/ 295 h 313"/>
                    <a:gd name="T36" fmla="*/ 128 w 284"/>
                    <a:gd name="T37" fmla="*/ 258 h 313"/>
                    <a:gd name="T38" fmla="*/ 106 w 284"/>
                    <a:gd name="T39" fmla="*/ 223 h 313"/>
                    <a:gd name="T40" fmla="*/ 35 w 284"/>
                    <a:gd name="T41" fmla="*/ 245 h 313"/>
                    <a:gd name="T42" fmla="*/ 13 w 284"/>
                    <a:gd name="T43" fmla="*/ 252 h 313"/>
                    <a:gd name="T44" fmla="*/ 0 w 284"/>
                    <a:gd name="T45" fmla="*/ 247 h 313"/>
                    <a:gd name="T46" fmla="*/ 2 w 284"/>
                    <a:gd name="T47" fmla="*/ 234 h 313"/>
                    <a:gd name="T48" fmla="*/ 85 w 284"/>
                    <a:gd name="T49" fmla="*/ 197 h 313"/>
                    <a:gd name="T50" fmla="*/ 72 w 284"/>
                    <a:gd name="T51" fmla="*/ 152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84" h="313">
                      <a:moveTo>
                        <a:pt x="72" y="152"/>
                      </a:moveTo>
                      <a:lnTo>
                        <a:pt x="67" y="108"/>
                      </a:lnTo>
                      <a:lnTo>
                        <a:pt x="67" y="63"/>
                      </a:lnTo>
                      <a:lnTo>
                        <a:pt x="78" y="30"/>
                      </a:lnTo>
                      <a:lnTo>
                        <a:pt x="100" y="12"/>
                      </a:lnTo>
                      <a:lnTo>
                        <a:pt x="145" y="0"/>
                      </a:lnTo>
                      <a:lnTo>
                        <a:pt x="178" y="2"/>
                      </a:lnTo>
                      <a:lnTo>
                        <a:pt x="213" y="17"/>
                      </a:lnTo>
                      <a:lnTo>
                        <a:pt x="241" y="52"/>
                      </a:lnTo>
                      <a:lnTo>
                        <a:pt x="262" y="91"/>
                      </a:lnTo>
                      <a:lnTo>
                        <a:pt x="275" y="145"/>
                      </a:lnTo>
                      <a:lnTo>
                        <a:pt x="284" y="197"/>
                      </a:lnTo>
                      <a:lnTo>
                        <a:pt x="284" y="236"/>
                      </a:lnTo>
                      <a:lnTo>
                        <a:pt x="273" y="278"/>
                      </a:lnTo>
                      <a:lnTo>
                        <a:pt x="247" y="302"/>
                      </a:lnTo>
                      <a:lnTo>
                        <a:pt x="208" y="313"/>
                      </a:lnTo>
                      <a:lnTo>
                        <a:pt x="184" y="312"/>
                      </a:lnTo>
                      <a:lnTo>
                        <a:pt x="156" y="295"/>
                      </a:lnTo>
                      <a:lnTo>
                        <a:pt x="128" y="258"/>
                      </a:lnTo>
                      <a:lnTo>
                        <a:pt x="106" y="223"/>
                      </a:lnTo>
                      <a:lnTo>
                        <a:pt x="35" y="245"/>
                      </a:lnTo>
                      <a:lnTo>
                        <a:pt x="13" y="252"/>
                      </a:lnTo>
                      <a:lnTo>
                        <a:pt x="0" y="247"/>
                      </a:lnTo>
                      <a:lnTo>
                        <a:pt x="2" y="234"/>
                      </a:lnTo>
                      <a:lnTo>
                        <a:pt x="85" y="197"/>
                      </a:lnTo>
                      <a:lnTo>
                        <a:pt x="72" y="1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99038" name="Group 30">
              <a:extLst>
                <a:ext uri="{FF2B5EF4-FFF2-40B4-BE49-F238E27FC236}">
                  <a16:creationId xmlns:a16="http://schemas.microsoft.com/office/drawing/2014/main" id="{AF599C9E-2DBC-4C58-3194-C453F9C587E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248" y="1824"/>
              <a:ext cx="3435" cy="980"/>
              <a:chOff x="1248" y="1824"/>
              <a:chExt cx="3435" cy="980"/>
            </a:xfrm>
          </p:grpSpPr>
          <p:sp>
            <p:nvSpPr>
              <p:cNvPr id="299039" name="Freeform 31">
                <a:extLst>
                  <a:ext uri="{FF2B5EF4-FFF2-40B4-BE49-F238E27FC236}">
                    <a16:creationId xmlns:a16="http://schemas.microsoft.com/office/drawing/2014/main" id="{C9C626D9-CCCB-36E4-0F11-A868C7D9C74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88" y="1863"/>
                <a:ext cx="795" cy="941"/>
              </a:xfrm>
              <a:custGeom>
                <a:avLst/>
                <a:gdLst>
                  <a:gd name="T0" fmla="*/ 78 w 795"/>
                  <a:gd name="T1" fmla="*/ 476 h 941"/>
                  <a:gd name="T2" fmla="*/ 45 w 795"/>
                  <a:gd name="T3" fmla="*/ 524 h 941"/>
                  <a:gd name="T4" fmla="*/ 13 w 795"/>
                  <a:gd name="T5" fmla="*/ 607 h 941"/>
                  <a:gd name="T6" fmla="*/ 0 w 795"/>
                  <a:gd name="T7" fmla="*/ 713 h 941"/>
                  <a:gd name="T8" fmla="*/ 12 w 795"/>
                  <a:gd name="T9" fmla="*/ 792 h 941"/>
                  <a:gd name="T10" fmla="*/ 52 w 795"/>
                  <a:gd name="T11" fmla="*/ 857 h 941"/>
                  <a:gd name="T12" fmla="*/ 106 w 795"/>
                  <a:gd name="T13" fmla="*/ 913 h 941"/>
                  <a:gd name="T14" fmla="*/ 164 w 795"/>
                  <a:gd name="T15" fmla="*/ 941 h 941"/>
                  <a:gd name="T16" fmla="*/ 238 w 795"/>
                  <a:gd name="T17" fmla="*/ 929 h 941"/>
                  <a:gd name="T18" fmla="*/ 299 w 795"/>
                  <a:gd name="T19" fmla="*/ 913 h 941"/>
                  <a:gd name="T20" fmla="*/ 351 w 795"/>
                  <a:gd name="T21" fmla="*/ 885 h 941"/>
                  <a:gd name="T22" fmla="*/ 395 w 795"/>
                  <a:gd name="T23" fmla="*/ 822 h 941"/>
                  <a:gd name="T24" fmla="*/ 421 w 795"/>
                  <a:gd name="T25" fmla="*/ 765 h 941"/>
                  <a:gd name="T26" fmla="*/ 425 w 795"/>
                  <a:gd name="T27" fmla="*/ 689 h 941"/>
                  <a:gd name="T28" fmla="*/ 425 w 795"/>
                  <a:gd name="T29" fmla="*/ 652 h 941"/>
                  <a:gd name="T30" fmla="*/ 469 w 795"/>
                  <a:gd name="T31" fmla="*/ 713 h 941"/>
                  <a:gd name="T32" fmla="*/ 553 w 795"/>
                  <a:gd name="T33" fmla="*/ 757 h 941"/>
                  <a:gd name="T34" fmla="*/ 593 w 795"/>
                  <a:gd name="T35" fmla="*/ 765 h 941"/>
                  <a:gd name="T36" fmla="*/ 662 w 795"/>
                  <a:gd name="T37" fmla="*/ 753 h 941"/>
                  <a:gd name="T38" fmla="*/ 710 w 795"/>
                  <a:gd name="T39" fmla="*/ 733 h 941"/>
                  <a:gd name="T40" fmla="*/ 747 w 795"/>
                  <a:gd name="T41" fmla="*/ 670 h 941"/>
                  <a:gd name="T42" fmla="*/ 790 w 795"/>
                  <a:gd name="T43" fmla="*/ 611 h 941"/>
                  <a:gd name="T44" fmla="*/ 792 w 795"/>
                  <a:gd name="T45" fmla="*/ 522 h 941"/>
                  <a:gd name="T46" fmla="*/ 795 w 795"/>
                  <a:gd name="T47" fmla="*/ 457 h 941"/>
                  <a:gd name="T48" fmla="*/ 792 w 795"/>
                  <a:gd name="T49" fmla="*/ 400 h 941"/>
                  <a:gd name="T50" fmla="*/ 738 w 795"/>
                  <a:gd name="T51" fmla="*/ 320 h 941"/>
                  <a:gd name="T52" fmla="*/ 686 w 795"/>
                  <a:gd name="T53" fmla="*/ 283 h 941"/>
                  <a:gd name="T54" fmla="*/ 625 w 795"/>
                  <a:gd name="T55" fmla="*/ 266 h 941"/>
                  <a:gd name="T56" fmla="*/ 555 w 795"/>
                  <a:gd name="T57" fmla="*/ 266 h 941"/>
                  <a:gd name="T58" fmla="*/ 499 w 795"/>
                  <a:gd name="T59" fmla="*/ 276 h 941"/>
                  <a:gd name="T60" fmla="*/ 475 w 795"/>
                  <a:gd name="T61" fmla="*/ 309 h 941"/>
                  <a:gd name="T62" fmla="*/ 445 w 795"/>
                  <a:gd name="T63" fmla="*/ 335 h 941"/>
                  <a:gd name="T64" fmla="*/ 447 w 795"/>
                  <a:gd name="T65" fmla="*/ 251 h 941"/>
                  <a:gd name="T66" fmla="*/ 440 w 795"/>
                  <a:gd name="T67" fmla="*/ 157 h 941"/>
                  <a:gd name="T68" fmla="*/ 388 w 795"/>
                  <a:gd name="T69" fmla="*/ 83 h 941"/>
                  <a:gd name="T70" fmla="*/ 343 w 795"/>
                  <a:gd name="T71" fmla="*/ 38 h 941"/>
                  <a:gd name="T72" fmla="*/ 293 w 795"/>
                  <a:gd name="T73" fmla="*/ 7 h 941"/>
                  <a:gd name="T74" fmla="*/ 258 w 795"/>
                  <a:gd name="T75" fmla="*/ 0 h 941"/>
                  <a:gd name="T76" fmla="*/ 206 w 795"/>
                  <a:gd name="T77" fmla="*/ 1 h 941"/>
                  <a:gd name="T78" fmla="*/ 156 w 795"/>
                  <a:gd name="T79" fmla="*/ 16 h 941"/>
                  <a:gd name="T80" fmla="*/ 102 w 795"/>
                  <a:gd name="T81" fmla="*/ 44 h 941"/>
                  <a:gd name="T82" fmla="*/ 63 w 795"/>
                  <a:gd name="T83" fmla="*/ 96 h 941"/>
                  <a:gd name="T84" fmla="*/ 43 w 795"/>
                  <a:gd name="T85" fmla="*/ 148 h 941"/>
                  <a:gd name="T86" fmla="*/ 36 w 795"/>
                  <a:gd name="T87" fmla="*/ 240 h 941"/>
                  <a:gd name="T88" fmla="*/ 32 w 795"/>
                  <a:gd name="T89" fmla="*/ 285 h 941"/>
                  <a:gd name="T90" fmla="*/ 47 w 795"/>
                  <a:gd name="T91" fmla="*/ 340 h 941"/>
                  <a:gd name="T92" fmla="*/ 62 w 795"/>
                  <a:gd name="T93" fmla="*/ 376 h 941"/>
                  <a:gd name="T94" fmla="*/ 73 w 795"/>
                  <a:gd name="T95" fmla="*/ 400 h 941"/>
                  <a:gd name="T96" fmla="*/ 78 w 795"/>
                  <a:gd name="T97" fmla="*/ 476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5" h="941">
                    <a:moveTo>
                      <a:pt x="78" y="476"/>
                    </a:moveTo>
                    <a:lnTo>
                      <a:pt x="45" y="524"/>
                    </a:lnTo>
                    <a:lnTo>
                      <a:pt x="13" y="607"/>
                    </a:lnTo>
                    <a:lnTo>
                      <a:pt x="0" y="713"/>
                    </a:lnTo>
                    <a:lnTo>
                      <a:pt x="12" y="792"/>
                    </a:lnTo>
                    <a:lnTo>
                      <a:pt x="52" y="857"/>
                    </a:lnTo>
                    <a:lnTo>
                      <a:pt x="106" y="913"/>
                    </a:lnTo>
                    <a:lnTo>
                      <a:pt x="164" y="941"/>
                    </a:lnTo>
                    <a:lnTo>
                      <a:pt x="238" y="929"/>
                    </a:lnTo>
                    <a:lnTo>
                      <a:pt x="299" y="913"/>
                    </a:lnTo>
                    <a:lnTo>
                      <a:pt x="351" y="885"/>
                    </a:lnTo>
                    <a:lnTo>
                      <a:pt x="395" y="822"/>
                    </a:lnTo>
                    <a:lnTo>
                      <a:pt x="421" y="765"/>
                    </a:lnTo>
                    <a:lnTo>
                      <a:pt x="425" y="689"/>
                    </a:lnTo>
                    <a:lnTo>
                      <a:pt x="425" y="652"/>
                    </a:lnTo>
                    <a:lnTo>
                      <a:pt x="469" y="713"/>
                    </a:lnTo>
                    <a:lnTo>
                      <a:pt x="553" y="757"/>
                    </a:lnTo>
                    <a:lnTo>
                      <a:pt x="593" y="765"/>
                    </a:lnTo>
                    <a:lnTo>
                      <a:pt x="662" y="753"/>
                    </a:lnTo>
                    <a:lnTo>
                      <a:pt x="710" y="733"/>
                    </a:lnTo>
                    <a:lnTo>
                      <a:pt x="747" y="670"/>
                    </a:lnTo>
                    <a:lnTo>
                      <a:pt x="790" y="611"/>
                    </a:lnTo>
                    <a:lnTo>
                      <a:pt x="792" y="522"/>
                    </a:lnTo>
                    <a:lnTo>
                      <a:pt x="795" y="457"/>
                    </a:lnTo>
                    <a:lnTo>
                      <a:pt x="792" y="400"/>
                    </a:lnTo>
                    <a:lnTo>
                      <a:pt x="738" y="320"/>
                    </a:lnTo>
                    <a:lnTo>
                      <a:pt x="686" y="283"/>
                    </a:lnTo>
                    <a:lnTo>
                      <a:pt x="625" y="266"/>
                    </a:lnTo>
                    <a:lnTo>
                      <a:pt x="555" y="266"/>
                    </a:lnTo>
                    <a:lnTo>
                      <a:pt x="499" y="276"/>
                    </a:lnTo>
                    <a:lnTo>
                      <a:pt x="475" y="309"/>
                    </a:lnTo>
                    <a:lnTo>
                      <a:pt x="445" y="335"/>
                    </a:lnTo>
                    <a:lnTo>
                      <a:pt x="447" y="251"/>
                    </a:lnTo>
                    <a:lnTo>
                      <a:pt x="440" y="157"/>
                    </a:lnTo>
                    <a:lnTo>
                      <a:pt x="388" y="83"/>
                    </a:lnTo>
                    <a:lnTo>
                      <a:pt x="343" y="38"/>
                    </a:lnTo>
                    <a:lnTo>
                      <a:pt x="293" y="7"/>
                    </a:lnTo>
                    <a:lnTo>
                      <a:pt x="258" y="0"/>
                    </a:lnTo>
                    <a:lnTo>
                      <a:pt x="206" y="1"/>
                    </a:lnTo>
                    <a:lnTo>
                      <a:pt x="156" y="16"/>
                    </a:lnTo>
                    <a:lnTo>
                      <a:pt x="102" y="44"/>
                    </a:lnTo>
                    <a:lnTo>
                      <a:pt x="63" y="96"/>
                    </a:lnTo>
                    <a:lnTo>
                      <a:pt x="43" y="148"/>
                    </a:lnTo>
                    <a:lnTo>
                      <a:pt x="36" y="240"/>
                    </a:lnTo>
                    <a:lnTo>
                      <a:pt x="32" y="285"/>
                    </a:lnTo>
                    <a:lnTo>
                      <a:pt x="47" y="340"/>
                    </a:lnTo>
                    <a:lnTo>
                      <a:pt x="62" y="376"/>
                    </a:lnTo>
                    <a:lnTo>
                      <a:pt x="73" y="400"/>
                    </a:lnTo>
                    <a:lnTo>
                      <a:pt x="78" y="476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40" name="Freeform 32">
                <a:extLst>
                  <a:ext uri="{FF2B5EF4-FFF2-40B4-BE49-F238E27FC236}">
                    <a16:creationId xmlns:a16="http://schemas.microsoft.com/office/drawing/2014/main" id="{32890E4B-A83B-DF21-7F22-1D3E4E8547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70" y="1824"/>
                <a:ext cx="796" cy="938"/>
              </a:xfrm>
              <a:custGeom>
                <a:avLst/>
                <a:gdLst>
                  <a:gd name="T0" fmla="*/ 74 w 796"/>
                  <a:gd name="T1" fmla="*/ 475 h 938"/>
                  <a:gd name="T2" fmla="*/ 48 w 796"/>
                  <a:gd name="T3" fmla="*/ 528 h 938"/>
                  <a:gd name="T4" fmla="*/ 13 w 796"/>
                  <a:gd name="T5" fmla="*/ 604 h 938"/>
                  <a:gd name="T6" fmla="*/ 0 w 796"/>
                  <a:gd name="T7" fmla="*/ 708 h 938"/>
                  <a:gd name="T8" fmla="*/ 17 w 796"/>
                  <a:gd name="T9" fmla="*/ 797 h 938"/>
                  <a:gd name="T10" fmla="*/ 48 w 796"/>
                  <a:gd name="T11" fmla="*/ 855 h 938"/>
                  <a:gd name="T12" fmla="*/ 111 w 796"/>
                  <a:gd name="T13" fmla="*/ 914 h 938"/>
                  <a:gd name="T14" fmla="*/ 165 w 796"/>
                  <a:gd name="T15" fmla="*/ 938 h 938"/>
                  <a:gd name="T16" fmla="*/ 233 w 796"/>
                  <a:gd name="T17" fmla="*/ 929 h 938"/>
                  <a:gd name="T18" fmla="*/ 302 w 796"/>
                  <a:gd name="T19" fmla="*/ 918 h 938"/>
                  <a:gd name="T20" fmla="*/ 354 w 796"/>
                  <a:gd name="T21" fmla="*/ 882 h 938"/>
                  <a:gd name="T22" fmla="*/ 389 w 796"/>
                  <a:gd name="T23" fmla="*/ 821 h 938"/>
                  <a:gd name="T24" fmla="*/ 422 w 796"/>
                  <a:gd name="T25" fmla="*/ 764 h 938"/>
                  <a:gd name="T26" fmla="*/ 420 w 796"/>
                  <a:gd name="T27" fmla="*/ 686 h 938"/>
                  <a:gd name="T28" fmla="*/ 428 w 796"/>
                  <a:gd name="T29" fmla="*/ 653 h 938"/>
                  <a:gd name="T30" fmla="*/ 466 w 796"/>
                  <a:gd name="T31" fmla="*/ 712 h 938"/>
                  <a:gd name="T32" fmla="*/ 555 w 796"/>
                  <a:gd name="T33" fmla="*/ 762 h 938"/>
                  <a:gd name="T34" fmla="*/ 591 w 796"/>
                  <a:gd name="T35" fmla="*/ 762 h 938"/>
                  <a:gd name="T36" fmla="*/ 663 w 796"/>
                  <a:gd name="T37" fmla="*/ 751 h 938"/>
                  <a:gd name="T38" fmla="*/ 705 w 796"/>
                  <a:gd name="T39" fmla="*/ 732 h 938"/>
                  <a:gd name="T40" fmla="*/ 748 w 796"/>
                  <a:gd name="T41" fmla="*/ 665 h 938"/>
                  <a:gd name="T42" fmla="*/ 787 w 796"/>
                  <a:gd name="T43" fmla="*/ 610 h 938"/>
                  <a:gd name="T44" fmla="*/ 794 w 796"/>
                  <a:gd name="T45" fmla="*/ 519 h 938"/>
                  <a:gd name="T46" fmla="*/ 796 w 796"/>
                  <a:gd name="T47" fmla="*/ 462 h 938"/>
                  <a:gd name="T48" fmla="*/ 787 w 796"/>
                  <a:gd name="T49" fmla="*/ 399 h 938"/>
                  <a:gd name="T50" fmla="*/ 733 w 796"/>
                  <a:gd name="T51" fmla="*/ 319 h 938"/>
                  <a:gd name="T52" fmla="*/ 687 w 796"/>
                  <a:gd name="T53" fmla="*/ 280 h 938"/>
                  <a:gd name="T54" fmla="*/ 622 w 796"/>
                  <a:gd name="T55" fmla="*/ 273 h 938"/>
                  <a:gd name="T56" fmla="*/ 557 w 796"/>
                  <a:gd name="T57" fmla="*/ 263 h 938"/>
                  <a:gd name="T58" fmla="*/ 494 w 796"/>
                  <a:gd name="T59" fmla="*/ 273 h 938"/>
                  <a:gd name="T60" fmla="*/ 476 w 796"/>
                  <a:gd name="T61" fmla="*/ 308 h 938"/>
                  <a:gd name="T62" fmla="*/ 441 w 796"/>
                  <a:gd name="T63" fmla="*/ 332 h 938"/>
                  <a:gd name="T64" fmla="*/ 444 w 796"/>
                  <a:gd name="T65" fmla="*/ 248 h 938"/>
                  <a:gd name="T66" fmla="*/ 435 w 796"/>
                  <a:gd name="T67" fmla="*/ 154 h 938"/>
                  <a:gd name="T68" fmla="*/ 387 w 796"/>
                  <a:gd name="T69" fmla="*/ 78 h 938"/>
                  <a:gd name="T70" fmla="*/ 346 w 796"/>
                  <a:gd name="T71" fmla="*/ 35 h 938"/>
                  <a:gd name="T72" fmla="*/ 296 w 796"/>
                  <a:gd name="T73" fmla="*/ 6 h 938"/>
                  <a:gd name="T74" fmla="*/ 255 w 796"/>
                  <a:gd name="T75" fmla="*/ 4 h 938"/>
                  <a:gd name="T76" fmla="*/ 202 w 796"/>
                  <a:gd name="T77" fmla="*/ 0 h 938"/>
                  <a:gd name="T78" fmla="*/ 159 w 796"/>
                  <a:gd name="T79" fmla="*/ 13 h 938"/>
                  <a:gd name="T80" fmla="*/ 104 w 796"/>
                  <a:gd name="T81" fmla="*/ 41 h 938"/>
                  <a:gd name="T82" fmla="*/ 67 w 796"/>
                  <a:gd name="T83" fmla="*/ 91 h 938"/>
                  <a:gd name="T84" fmla="*/ 46 w 796"/>
                  <a:gd name="T85" fmla="*/ 146 h 938"/>
                  <a:gd name="T86" fmla="*/ 31 w 796"/>
                  <a:gd name="T87" fmla="*/ 245 h 938"/>
                  <a:gd name="T88" fmla="*/ 26 w 796"/>
                  <a:gd name="T89" fmla="*/ 284 h 938"/>
                  <a:gd name="T90" fmla="*/ 41 w 796"/>
                  <a:gd name="T91" fmla="*/ 339 h 938"/>
                  <a:gd name="T92" fmla="*/ 67 w 796"/>
                  <a:gd name="T93" fmla="*/ 378 h 938"/>
                  <a:gd name="T94" fmla="*/ 74 w 796"/>
                  <a:gd name="T95" fmla="*/ 399 h 938"/>
                  <a:gd name="T96" fmla="*/ 74 w 796"/>
                  <a:gd name="T97" fmla="*/ 475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6" h="938">
                    <a:moveTo>
                      <a:pt x="74" y="475"/>
                    </a:moveTo>
                    <a:lnTo>
                      <a:pt x="48" y="528"/>
                    </a:lnTo>
                    <a:lnTo>
                      <a:pt x="13" y="604"/>
                    </a:lnTo>
                    <a:lnTo>
                      <a:pt x="0" y="708"/>
                    </a:lnTo>
                    <a:lnTo>
                      <a:pt x="17" y="797"/>
                    </a:lnTo>
                    <a:lnTo>
                      <a:pt x="48" y="855"/>
                    </a:lnTo>
                    <a:lnTo>
                      <a:pt x="111" y="914"/>
                    </a:lnTo>
                    <a:lnTo>
                      <a:pt x="165" y="938"/>
                    </a:lnTo>
                    <a:lnTo>
                      <a:pt x="233" y="929"/>
                    </a:lnTo>
                    <a:lnTo>
                      <a:pt x="302" y="918"/>
                    </a:lnTo>
                    <a:lnTo>
                      <a:pt x="354" y="882"/>
                    </a:lnTo>
                    <a:lnTo>
                      <a:pt x="389" y="821"/>
                    </a:lnTo>
                    <a:lnTo>
                      <a:pt x="422" y="764"/>
                    </a:lnTo>
                    <a:lnTo>
                      <a:pt x="420" y="686"/>
                    </a:lnTo>
                    <a:lnTo>
                      <a:pt x="428" y="653"/>
                    </a:lnTo>
                    <a:lnTo>
                      <a:pt x="466" y="712"/>
                    </a:lnTo>
                    <a:lnTo>
                      <a:pt x="555" y="762"/>
                    </a:lnTo>
                    <a:lnTo>
                      <a:pt x="591" y="762"/>
                    </a:lnTo>
                    <a:lnTo>
                      <a:pt x="663" y="751"/>
                    </a:lnTo>
                    <a:lnTo>
                      <a:pt x="705" y="732"/>
                    </a:lnTo>
                    <a:lnTo>
                      <a:pt x="748" y="665"/>
                    </a:lnTo>
                    <a:lnTo>
                      <a:pt x="787" y="610"/>
                    </a:lnTo>
                    <a:lnTo>
                      <a:pt x="794" y="519"/>
                    </a:lnTo>
                    <a:lnTo>
                      <a:pt x="796" y="462"/>
                    </a:lnTo>
                    <a:lnTo>
                      <a:pt x="787" y="399"/>
                    </a:lnTo>
                    <a:lnTo>
                      <a:pt x="733" y="319"/>
                    </a:lnTo>
                    <a:lnTo>
                      <a:pt x="687" y="280"/>
                    </a:lnTo>
                    <a:lnTo>
                      <a:pt x="622" y="273"/>
                    </a:lnTo>
                    <a:lnTo>
                      <a:pt x="557" y="263"/>
                    </a:lnTo>
                    <a:lnTo>
                      <a:pt x="494" y="273"/>
                    </a:lnTo>
                    <a:lnTo>
                      <a:pt x="476" y="308"/>
                    </a:lnTo>
                    <a:lnTo>
                      <a:pt x="441" y="332"/>
                    </a:lnTo>
                    <a:lnTo>
                      <a:pt x="444" y="248"/>
                    </a:lnTo>
                    <a:lnTo>
                      <a:pt x="435" y="154"/>
                    </a:lnTo>
                    <a:lnTo>
                      <a:pt x="387" y="78"/>
                    </a:lnTo>
                    <a:lnTo>
                      <a:pt x="346" y="35"/>
                    </a:lnTo>
                    <a:lnTo>
                      <a:pt x="296" y="6"/>
                    </a:lnTo>
                    <a:lnTo>
                      <a:pt x="255" y="4"/>
                    </a:lnTo>
                    <a:lnTo>
                      <a:pt x="202" y="0"/>
                    </a:lnTo>
                    <a:lnTo>
                      <a:pt x="159" y="13"/>
                    </a:lnTo>
                    <a:lnTo>
                      <a:pt x="104" y="41"/>
                    </a:lnTo>
                    <a:lnTo>
                      <a:pt x="67" y="91"/>
                    </a:lnTo>
                    <a:lnTo>
                      <a:pt x="46" y="146"/>
                    </a:lnTo>
                    <a:lnTo>
                      <a:pt x="31" y="245"/>
                    </a:lnTo>
                    <a:lnTo>
                      <a:pt x="26" y="284"/>
                    </a:lnTo>
                    <a:lnTo>
                      <a:pt x="41" y="339"/>
                    </a:lnTo>
                    <a:lnTo>
                      <a:pt x="67" y="378"/>
                    </a:lnTo>
                    <a:lnTo>
                      <a:pt x="74" y="399"/>
                    </a:lnTo>
                    <a:lnTo>
                      <a:pt x="74" y="475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41" name="Freeform 33">
                <a:extLst>
                  <a:ext uri="{FF2B5EF4-FFF2-40B4-BE49-F238E27FC236}">
                    <a16:creationId xmlns:a16="http://schemas.microsoft.com/office/drawing/2014/main" id="{5D7CBBAF-9863-C645-919B-7A5CCE58E1A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48" y="1975"/>
                <a:ext cx="2870" cy="406"/>
              </a:xfrm>
              <a:custGeom>
                <a:avLst/>
                <a:gdLst>
                  <a:gd name="T0" fmla="*/ 2869 w 2870"/>
                  <a:gd name="T1" fmla="*/ 328 h 406"/>
                  <a:gd name="T2" fmla="*/ 2870 w 2870"/>
                  <a:gd name="T3" fmla="*/ 313 h 406"/>
                  <a:gd name="T4" fmla="*/ 2867 w 2870"/>
                  <a:gd name="T5" fmla="*/ 299 h 406"/>
                  <a:gd name="T6" fmla="*/ 2862 w 2870"/>
                  <a:gd name="T7" fmla="*/ 286 h 406"/>
                  <a:gd name="T8" fmla="*/ 2854 w 2870"/>
                  <a:gd name="T9" fmla="*/ 272 h 406"/>
                  <a:gd name="T10" fmla="*/ 2845 w 2870"/>
                  <a:gd name="T11" fmla="*/ 261 h 406"/>
                  <a:gd name="T12" fmla="*/ 2833 w 2870"/>
                  <a:gd name="T13" fmla="*/ 251 h 406"/>
                  <a:gd name="T14" fmla="*/ 2821 w 2870"/>
                  <a:gd name="T15" fmla="*/ 244 h 406"/>
                  <a:gd name="T16" fmla="*/ 2807 w 2870"/>
                  <a:gd name="T17" fmla="*/ 239 h 406"/>
                  <a:gd name="T18" fmla="*/ 2792 w 2870"/>
                  <a:gd name="T19" fmla="*/ 236 h 406"/>
                  <a:gd name="T20" fmla="*/ 93 w 2870"/>
                  <a:gd name="T21" fmla="*/ 0 h 406"/>
                  <a:gd name="T22" fmla="*/ 78 w 2870"/>
                  <a:gd name="T23" fmla="*/ 0 h 406"/>
                  <a:gd name="T24" fmla="*/ 63 w 2870"/>
                  <a:gd name="T25" fmla="*/ 3 h 406"/>
                  <a:gd name="T26" fmla="*/ 50 w 2870"/>
                  <a:gd name="T27" fmla="*/ 8 h 406"/>
                  <a:gd name="T28" fmla="*/ 36 w 2870"/>
                  <a:gd name="T29" fmla="*/ 15 h 406"/>
                  <a:gd name="T30" fmla="*/ 25 w 2870"/>
                  <a:gd name="T31" fmla="*/ 24 h 406"/>
                  <a:gd name="T32" fmla="*/ 15 w 2870"/>
                  <a:gd name="T33" fmla="*/ 37 h 406"/>
                  <a:gd name="T34" fmla="*/ 8 w 2870"/>
                  <a:gd name="T35" fmla="*/ 49 h 406"/>
                  <a:gd name="T36" fmla="*/ 3 w 2870"/>
                  <a:gd name="T37" fmla="*/ 63 h 406"/>
                  <a:gd name="T38" fmla="*/ 1 w 2870"/>
                  <a:gd name="T39" fmla="*/ 78 h 406"/>
                  <a:gd name="T40" fmla="*/ 1 w 2870"/>
                  <a:gd name="T41" fmla="*/ 78 h 406"/>
                  <a:gd name="T42" fmla="*/ 0 w 2870"/>
                  <a:gd name="T43" fmla="*/ 93 h 406"/>
                  <a:gd name="T44" fmla="*/ 3 w 2870"/>
                  <a:gd name="T45" fmla="*/ 107 h 406"/>
                  <a:gd name="T46" fmla="*/ 8 w 2870"/>
                  <a:gd name="T47" fmla="*/ 120 h 406"/>
                  <a:gd name="T48" fmla="*/ 16 w 2870"/>
                  <a:gd name="T49" fmla="*/ 134 h 406"/>
                  <a:gd name="T50" fmla="*/ 25 w 2870"/>
                  <a:gd name="T51" fmla="*/ 145 h 406"/>
                  <a:gd name="T52" fmla="*/ 37 w 2870"/>
                  <a:gd name="T53" fmla="*/ 155 h 406"/>
                  <a:gd name="T54" fmla="*/ 49 w 2870"/>
                  <a:gd name="T55" fmla="*/ 162 h 406"/>
                  <a:gd name="T56" fmla="*/ 63 w 2870"/>
                  <a:gd name="T57" fmla="*/ 167 h 406"/>
                  <a:gd name="T58" fmla="*/ 78 w 2870"/>
                  <a:gd name="T59" fmla="*/ 170 h 406"/>
                  <a:gd name="T60" fmla="*/ 2777 w 2870"/>
                  <a:gd name="T61" fmla="*/ 406 h 406"/>
                  <a:gd name="T62" fmla="*/ 2792 w 2870"/>
                  <a:gd name="T63" fmla="*/ 406 h 406"/>
                  <a:gd name="T64" fmla="*/ 2807 w 2870"/>
                  <a:gd name="T65" fmla="*/ 403 h 406"/>
                  <a:gd name="T66" fmla="*/ 2820 w 2870"/>
                  <a:gd name="T67" fmla="*/ 398 h 406"/>
                  <a:gd name="T68" fmla="*/ 2834 w 2870"/>
                  <a:gd name="T69" fmla="*/ 391 h 406"/>
                  <a:gd name="T70" fmla="*/ 2845 w 2870"/>
                  <a:gd name="T71" fmla="*/ 381 h 406"/>
                  <a:gd name="T72" fmla="*/ 2855 w 2870"/>
                  <a:gd name="T73" fmla="*/ 369 h 406"/>
                  <a:gd name="T74" fmla="*/ 2862 w 2870"/>
                  <a:gd name="T75" fmla="*/ 357 h 406"/>
                  <a:gd name="T76" fmla="*/ 2867 w 2870"/>
                  <a:gd name="T77" fmla="*/ 343 h 406"/>
                  <a:gd name="T78" fmla="*/ 2869 w 2870"/>
                  <a:gd name="T79" fmla="*/ 328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70" h="406">
                    <a:moveTo>
                      <a:pt x="2869" y="328"/>
                    </a:moveTo>
                    <a:lnTo>
                      <a:pt x="2870" y="313"/>
                    </a:lnTo>
                    <a:lnTo>
                      <a:pt x="2867" y="299"/>
                    </a:lnTo>
                    <a:lnTo>
                      <a:pt x="2862" y="286"/>
                    </a:lnTo>
                    <a:lnTo>
                      <a:pt x="2854" y="272"/>
                    </a:lnTo>
                    <a:lnTo>
                      <a:pt x="2845" y="261"/>
                    </a:lnTo>
                    <a:lnTo>
                      <a:pt x="2833" y="251"/>
                    </a:lnTo>
                    <a:lnTo>
                      <a:pt x="2821" y="244"/>
                    </a:lnTo>
                    <a:lnTo>
                      <a:pt x="2807" y="239"/>
                    </a:lnTo>
                    <a:lnTo>
                      <a:pt x="2792" y="236"/>
                    </a:lnTo>
                    <a:lnTo>
                      <a:pt x="93" y="0"/>
                    </a:lnTo>
                    <a:lnTo>
                      <a:pt x="78" y="0"/>
                    </a:lnTo>
                    <a:lnTo>
                      <a:pt x="63" y="3"/>
                    </a:lnTo>
                    <a:lnTo>
                      <a:pt x="50" y="8"/>
                    </a:lnTo>
                    <a:lnTo>
                      <a:pt x="36" y="15"/>
                    </a:lnTo>
                    <a:lnTo>
                      <a:pt x="25" y="24"/>
                    </a:lnTo>
                    <a:lnTo>
                      <a:pt x="15" y="37"/>
                    </a:lnTo>
                    <a:lnTo>
                      <a:pt x="8" y="49"/>
                    </a:lnTo>
                    <a:lnTo>
                      <a:pt x="3" y="63"/>
                    </a:lnTo>
                    <a:lnTo>
                      <a:pt x="1" y="78"/>
                    </a:lnTo>
                    <a:lnTo>
                      <a:pt x="1" y="78"/>
                    </a:lnTo>
                    <a:lnTo>
                      <a:pt x="0" y="93"/>
                    </a:lnTo>
                    <a:lnTo>
                      <a:pt x="3" y="107"/>
                    </a:lnTo>
                    <a:lnTo>
                      <a:pt x="8" y="120"/>
                    </a:lnTo>
                    <a:lnTo>
                      <a:pt x="16" y="134"/>
                    </a:lnTo>
                    <a:lnTo>
                      <a:pt x="25" y="145"/>
                    </a:lnTo>
                    <a:lnTo>
                      <a:pt x="37" y="155"/>
                    </a:lnTo>
                    <a:lnTo>
                      <a:pt x="49" y="162"/>
                    </a:lnTo>
                    <a:lnTo>
                      <a:pt x="63" y="167"/>
                    </a:lnTo>
                    <a:lnTo>
                      <a:pt x="78" y="170"/>
                    </a:lnTo>
                    <a:lnTo>
                      <a:pt x="2777" y="406"/>
                    </a:lnTo>
                    <a:lnTo>
                      <a:pt x="2792" y="406"/>
                    </a:lnTo>
                    <a:lnTo>
                      <a:pt x="2807" y="403"/>
                    </a:lnTo>
                    <a:lnTo>
                      <a:pt x="2820" y="398"/>
                    </a:lnTo>
                    <a:lnTo>
                      <a:pt x="2834" y="391"/>
                    </a:lnTo>
                    <a:lnTo>
                      <a:pt x="2845" y="381"/>
                    </a:lnTo>
                    <a:lnTo>
                      <a:pt x="2855" y="369"/>
                    </a:lnTo>
                    <a:lnTo>
                      <a:pt x="2862" y="357"/>
                    </a:lnTo>
                    <a:lnTo>
                      <a:pt x="2867" y="343"/>
                    </a:lnTo>
                    <a:lnTo>
                      <a:pt x="2869" y="328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42" name="Freeform 34">
                <a:extLst>
                  <a:ext uri="{FF2B5EF4-FFF2-40B4-BE49-F238E27FC236}">
                    <a16:creationId xmlns:a16="http://schemas.microsoft.com/office/drawing/2014/main" id="{6CF199FA-12A3-F57B-9538-784ECE561B6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70" y="2228"/>
                <a:ext cx="176" cy="210"/>
              </a:xfrm>
              <a:custGeom>
                <a:avLst/>
                <a:gdLst>
                  <a:gd name="T0" fmla="*/ 79 w 176"/>
                  <a:gd name="T1" fmla="*/ 210 h 210"/>
                  <a:gd name="T2" fmla="*/ 94 w 176"/>
                  <a:gd name="T3" fmla="*/ 209 h 210"/>
                  <a:gd name="T4" fmla="*/ 109 w 176"/>
                  <a:gd name="T5" fmla="*/ 206 h 210"/>
                  <a:gd name="T6" fmla="*/ 124 w 176"/>
                  <a:gd name="T7" fmla="*/ 199 h 210"/>
                  <a:gd name="T8" fmla="*/ 138 w 176"/>
                  <a:gd name="T9" fmla="*/ 190 h 210"/>
                  <a:gd name="T10" fmla="*/ 149 w 176"/>
                  <a:gd name="T11" fmla="*/ 178 h 210"/>
                  <a:gd name="T12" fmla="*/ 159 w 176"/>
                  <a:gd name="T13" fmla="*/ 163 h 210"/>
                  <a:gd name="T14" fmla="*/ 168 w 176"/>
                  <a:gd name="T15" fmla="*/ 148 h 210"/>
                  <a:gd name="T16" fmla="*/ 173 w 176"/>
                  <a:gd name="T17" fmla="*/ 131 h 210"/>
                  <a:gd name="T18" fmla="*/ 176 w 176"/>
                  <a:gd name="T19" fmla="*/ 113 h 210"/>
                  <a:gd name="T20" fmla="*/ 176 w 176"/>
                  <a:gd name="T21" fmla="*/ 95 h 210"/>
                  <a:gd name="T22" fmla="*/ 174 w 176"/>
                  <a:gd name="T23" fmla="*/ 76 h 210"/>
                  <a:gd name="T24" fmla="*/ 168 w 176"/>
                  <a:gd name="T25" fmla="*/ 60 h 210"/>
                  <a:gd name="T26" fmla="*/ 161 w 176"/>
                  <a:gd name="T27" fmla="*/ 44 h 210"/>
                  <a:gd name="T28" fmla="*/ 152 w 176"/>
                  <a:gd name="T29" fmla="*/ 30 h 210"/>
                  <a:gd name="T30" fmla="*/ 140 w 176"/>
                  <a:gd name="T31" fmla="*/ 18 h 210"/>
                  <a:gd name="T32" fmla="*/ 127 w 176"/>
                  <a:gd name="T33" fmla="*/ 9 h 210"/>
                  <a:gd name="T34" fmla="*/ 112 w 176"/>
                  <a:gd name="T35" fmla="*/ 4 h 210"/>
                  <a:gd name="T36" fmla="*/ 97 w 176"/>
                  <a:gd name="T37" fmla="*/ 0 h 210"/>
                  <a:gd name="T38" fmla="*/ 82 w 176"/>
                  <a:gd name="T39" fmla="*/ 1 h 210"/>
                  <a:gd name="T40" fmla="*/ 67 w 176"/>
                  <a:gd name="T41" fmla="*/ 4 h 210"/>
                  <a:gd name="T42" fmla="*/ 52 w 176"/>
                  <a:gd name="T43" fmla="*/ 11 h 210"/>
                  <a:gd name="T44" fmla="*/ 38 w 176"/>
                  <a:gd name="T45" fmla="*/ 20 h 210"/>
                  <a:gd name="T46" fmla="*/ 27 w 176"/>
                  <a:gd name="T47" fmla="*/ 32 h 210"/>
                  <a:gd name="T48" fmla="*/ 17 w 176"/>
                  <a:gd name="T49" fmla="*/ 47 h 210"/>
                  <a:gd name="T50" fmla="*/ 8 w 176"/>
                  <a:gd name="T51" fmla="*/ 62 h 210"/>
                  <a:gd name="T52" fmla="*/ 3 w 176"/>
                  <a:gd name="T53" fmla="*/ 79 h 210"/>
                  <a:gd name="T54" fmla="*/ 0 w 176"/>
                  <a:gd name="T55" fmla="*/ 97 h 210"/>
                  <a:gd name="T56" fmla="*/ 0 w 176"/>
                  <a:gd name="T57" fmla="*/ 115 h 210"/>
                  <a:gd name="T58" fmla="*/ 2 w 176"/>
                  <a:gd name="T59" fmla="*/ 134 h 210"/>
                  <a:gd name="T60" fmla="*/ 8 w 176"/>
                  <a:gd name="T61" fmla="*/ 150 h 210"/>
                  <a:gd name="T62" fmla="*/ 15 w 176"/>
                  <a:gd name="T63" fmla="*/ 166 h 210"/>
                  <a:gd name="T64" fmla="*/ 24 w 176"/>
                  <a:gd name="T65" fmla="*/ 180 h 210"/>
                  <a:gd name="T66" fmla="*/ 36 w 176"/>
                  <a:gd name="T67" fmla="*/ 192 h 210"/>
                  <a:gd name="T68" fmla="*/ 49 w 176"/>
                  <a:gd name="T69" fmla="*/ 201 h 210"/>
                  <a:gd name="T70" fmla="*/ 64 w 176"/>
                  <a:gd name="T71" fmla="*/ 206 h 210"/>
                  <a:gd name="T72" fmla="*/ 79 w 176"/>
                  <a:gd name="T73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6" h="210">
                    <a:moveTo>
                      <a:pt x="79" y="210"/>
                    </a:moveTo>
                    <a:lnTo>
                      <a:pt x="94" y="209"/>
                    </a:lnTo>
                    <a:lnTo>
                      <a:pt x="109" y="206"/>
                    </a:lnTo>
                    <a:lnTo>
                      <a:pt x="124" y="199"/>
                    </a:lnTo>
                    <a:lnTo>
                      <a:pt x="138" y="190"/>
                    </a:lnTo>
                    <a:lnTo>
                      <a:pt x="149" y="178"/>
                    </a:lnTo>
                    <a:lnTo>
                      <a:pt x="159" y="163"/>
                    </a:lnTo>
                    <a:lnTo>
                      <a:pt x="168" y="148"/>
                    </a:lnTo>
                    <a:lnTo>
                      <a:pt x="173" y="131"/>
                    </a:lnTo>
                    <a:lnTo>
                      <a:pt x="176" y="113"/>
                    </a:lnTo>
                    <a:lnTo>
                      <a:pt x="176" y="95"/>
                    </a:lnTo>
                    <a:lnTo>
                      <a:pt x="174" y="76"/>
                    </a:lnTo>
                    <a:lnTo>
                      <a:pt x="168" y="60"/>
                    </a:lnTo>
                    <a:lnTo>
                      <a:pt x="161" y="44"/>
                    </a:lnTo>
                    <a:lnTo>
                      <a:pt x="152" y="30"/>
                    </a:lnTo>
                    <a:lnTo>
                      <a:pt x="140" y="18"/>
                    </a:lnTo>
                    <a:lnTo>
                      <a:pt x="127" y="9"/>
                    </a:lnTo>
                    <a:lnTo>
                      <a:pt x="112" y="4"/>
                    </a:lnTo>
                    <a:lnTo>
                      <a:pt x="97" y="0"/>
                    </a:lnTo>
                    <a:lnTo>
                      <a:pt x="82" y="1"/>
                    </a:lnTo>
                    <a:lnTo>
                      <a:pt x="67" y="4"/>
                    </a:lnTo>
                    <a:lnTo>
                      <a:pt x="52" y="11"/>
                    </a:lnTo>
                    <a:lnTo>
                      <a:pt x="38" y="20"/>
                    </a:lnTo>
                    <a:lnTo>
                      <a:pt x="27" y="32"/>
                    </a:lnTo>
                    <a:lnTo>
                      <a:pt x="17" y="47"/>
                    </a:lnTo>
                    <a:lnTo>
                      <a:pt x="8" y="62"/>
                    </a:lnTo>
                    <a:lnTo>
                      <a:pt x="3" y="7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2" y="134"/>
                    </a:lnTo>
                    <a:lnTo>
                      <a:pt x="8" y="150"/>
                    </a:lnTo>
                    <a:lnTo>
                      <a:pt x="15" y="166"/>
                    </a:lnTo>
                    <a:lnTo>
                      <a:pt x="24" y="180"/>
                    </a:lnTo>
                    <a:lnTo>
                      <a:pt x="36" y="192"/>
                    </a:lnTo>
                    <a:lnTo>
                      <a:pt x="49" y="201"/>
                    </a:lnTo>
                    <a:lnTo>
                      <a:pt x="64" y="206"/>
                    </a:lnTo>
                    <a:lnTo>
                      <a:pt x="79" y="2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99043" name="Group 35">
                <a:extLst>
                  <a:ext uri="{FF2B5EF4-FFF2-40B4-BE49-F238E27FC236}">
                    <a16:creationId xmlns:a16="http://schemas.microsoft.com/office/drawing/2014/main" id="{E284F681-5534-BB6C-8C5B-CDDA178496AC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43" y="2102"/>
                <a:ext cx="969" cy="424"/>
                <a:chOff x="1426" y="2079"/>
                <a:chExt cx="969" cy="424"/>
              </a:xfrm>
            </p:grpSpPr>
            <p:sp>
              <p:nvSpPr>
                <p:cNvPr id="299044" name="Freeform 36">
                  <a:extLst>
                    <a:ext uri="{FF2B5EF4-FFF2-40B4-BE49-F238E27FC236}">
                      <a16:creationId xmlns:a16="http://schemas.microsoft.com/office/drawing/2014/main" id="{A6E1374E-DFE7-E0EC-C1AE-CFFC81C701C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26" y="2079"/>
                  <a:ext cx="182" cy="312"/>
                </a:xfrm>
                <a:custGeom>
                  <a:avLst/>
                  <a:gdLst>
                    <a:gd name="T0" fmla="*/ 182 w 182"/>
                    <a:gd name="T1" fmla="*/ 13 h 312"/>
                    <a:gd name="T2" fmla="*/ 26 w 182"/>
                    <a:gd name="T3" fmla="*/ 0 h 312"/>
                    <a:gd name="T4" fmla="*/ 0 w 182"/>
                    <a:gd name="T5" fmla="*/ 299 h 312"/>
                    <a:gd name="T6" fmla="*/ 156 w 182"/>
                    <a:gd name="T7" fmla="*/ 312 h 312"/>
                    <a:gd name="T8" fmla="*/ 182 w 182"/>
                    <a:gd name="T9" fmla="*/ 13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" h="312">
                      <a:moveTo>
                        <a:pt x="182" y="13"/>
                      </a:moveTo>
                      <a:lnTo>
                        <a:pt x="26" y="0"/>
                      </a:lnTo>
                      <a:lnTo>
                        <a:pt x="0" y="299"/>
                      </a:lnTo>
                      <a:lnTo>
                        <a:pt x="156" y="312"/>
                      </a:lnTo>
                      <a:lnTo>
                        <a:pt x="182" y="13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45" name="Freeform 37">
                  <a:extLst>
                    <a:ext uri="{FF2B5EF4-FFF2-40B4-BE49-F238E27FC236}">
                      <a16:creationId xmlns:a16="http://schemas.microsoft.com/office/drawing/2014/main" id="{BBC26559-C147-BA7C-BC7C-7D2C088AEB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38" y="2118"/>
                  <a:ext cx="194" cy="229"/>
                </a:xfrm>
                <a:custGeom>
                  <a:avLst/>
                  <a:gdLst>
                    <a:gd name="T0" fmla="*/ 194 w 194"/>
                    <a:gd name="T1" fmla="*/ 15 h 229"/>
                    <a:gd name="T2" fmla="*/ 19 w 194"/>
                    <a:gd name="T3" fmla="*/ 0 h 229"/>
                    <a:gd name="T4" fmla="*/ 0 w 194"/>
                    <a:gd name="T5" fmla="*/ 214 h 229"/>
                    <a:gd name="T6" fmla="*/ 175 w 194"/>
                    <a:gd name="T7" fmla="*/ 229 h 229"/>
                    <a:gd name="T8" fmla="*/ 194 w 194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229">
                      <a:moveTo>
                        <a:pt x="194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75" y="229"/>
                      </a:lnTo>
                      <a:lnTo>
                        <a:pt x="194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46" name="Freeform 38">
                  <a:extLst>
                    <a:ext uri="{FF2B5EF4-FFF2-40B4-BE49-F238E27FC236}">
                      <a16:creationId xmlns:a16="http://schemas.microsoft.com/office/drawing/2014/main" id="{A534249A-42EC-7C6E-6645-04DDF6A9C7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39" y="2150"/>
                  <a:ext cx="197" cy="353"/>
                </a:xfrm>
                <a:custGeom>
                  <a:avLst/>
                  <a:gdLst>
                    <a:gd name="T0" fmla="*/ 197 w 197"/>
                    <a:gd name="T1" fmla="*/ 15 h 353"/>
                    <a:gd name="T2" fmla="*/ 29 w 197"/>
                    <a:gd name="T3" fmla="*/ 0 h 353"/>
                    <a:gd name="T4" fmla="*/ 0 w 197"/>
                    <a:gd name="T5" fmla="*/ 338 h 353"/>
                    <a:gd name="T6" fmla="*/ 168 w 197"/>
                    <a:gd name="T7" fmla="*/ 353 h 353"/>
                    <a:gd name="T8" fmla="*/ 197 w 197"/>
                    <a:gd name="T9" fmla="*/ 15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353">
                      <a:moveTo>
                        <a:pt x="197" y="15"/>
                      </a:moveTo>
                      <a:lnTo>
                        <a:pt x="29" y="0"/>
                      </a:lnTo>
                      <a:lnTo>
                        <a:pt x="0" y="338"/>
                      </a:lnTo>
                      <a:lnTo>
                        <a:pt x="168" y="353"/>
                      </a:lnTo>
                      <a:lnTo>
                        <a:pt x="19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47" name="Freeform 39">
                  <a:extLst>
                    <a:ext uri="{FF2B5EF4-FFF2-40B4-BE49-F238E27FC236}">
                      <a16:creationId xmlns:a16="http://schemas.microsoft.com/office/drawing/2014/main" id="{FBF1FBA4-69D6-1488-0B22-52101486A9A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8" y="2169"/>
                  <a:ext cx="187" cy="212"/>
                </a:xfrm>
                <a:custGeom>
                  <a:avLst/>
                  <a:gdLst>
                    <a:gd name="T0" fmla="*/ 187 w 187"/>
                    <a:gd name="T1" fmla="*/ 15 h 212"/>
                    <a:gd name="T2" fmla="*/ 17 w 187"/>
                    <a:gd name="T3" fmla="*/ 0 h 212"/>
                    <a:gd name="T4" fmla="*/ 0 w 187"/>
                    <a:gd name="T5" fmla="*/ 197 h 212"/>
                    <a:gd name="T6" fmla="*/ 170 w 187"/>
                    <a:gd name="T7" fmla="*/ 212 h 212"/>
                    <a:gd name="T8" fmla="*/ 187 w 187"/>
                    <a:gd name="T9" fmla="*/ 15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12">
                      <a:moveTo>
                        <a:pt x="187" y="15"/>
                      </a:moveTo>
                      <a:lnTo>
                        <a:pt x="17" y="0"/>
                      </a:lnTo>
                      <a:lnTo>
                        <a:pt x="0" y="197"/>
                      </a:lnTo>
                      <a:lnTo>
                        <a:pt x="170" y="212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9048" name="Group 40">
                <a:extLst>
                  <a:ext uri="{FF2B5EF4-FFF2-40B4-BE49-F238E27FC236}">
                    <a16:creationId xmlns:a16="http://schemas.microsoft.com/office/drawing/2014/main" id="{6686A228-0FAA-D3DF-2942-5156A8E2CA92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04" y="2054"/>
                <a:ext cx="968" cy="430"/>
                <a:chOff x="1387" y="2031"/>
                <a:chExt cx="968" cy="430"/>
              </a:xfrm>
            </p:grpSpPr>
            <p:sp>
              <p:nvSpPr>
                <p:cNvPr id="299049" name="Freeform 41">
                  <a:extLst>
                    <a:ext uri="{FF2B5EF4-FFF2-40B4-BE49-F238E27FC236}">
                      <a16:creationId xmlns:a16="http://schemas.microsoft.com/office/drawing/2014/main" id="{A9F0F4EB-815A-929B-480D-ADBAC9E6E8B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87" y="2031"/>
                  <a:ext cx="193" cy="322"/>
                </a:xfrm>
                <a:custGeom>
                  <a:avLst/>
                  <a:gdLst>
                    <a:gd name="T0" fmla="*/ 193 w 193"/>
                    <a:gd name="T1" fmla="*/ 15 h 322"/>
                    <a:gd name="T2" fmla="*/ 27 w 193"/>
                    <a:gd name="T3" fmla="*/ 0 h 322"/>
                    <a:gd name="T4" fmla="*/ 0 w 193"/>
                    <a:gd name="T5" fmla="*/ 307 h 322"/>
                    <a:gd name="T6" fmla="*/ 166 w 193"/>
                    <a:gd name="T7" fmla="*/ 322 h 322"/>
                    <a:gd name="T8" fmla="*/ 193 w 193"/>
                    <a:gd name="T9" fmla="*/ 15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3" h="322">
                      <a:moveTo>
                        <a:pt x="193" y="15"/>
                      </a:moveTo>
                      <a:lnTo>
                        <a:pt x="27" y="0"/>
                      </a:lnTo>
                      <a:lnTo>
                        <a:pt x="0" y="307"/>
                      </a:lnTo>
                      <a:lnTo>
                        <a:pt x="166" y="322"/>
                      </a:lnTo>
                      <a:lnTo>
                        <a:pt x="193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50" name="Freeform 42">
                  <a:extLst>
                    <a:ext uri="{FF2B5EF4-FFF2-40B4-BE49-F238E27FC236}">
                      <a16:creationId xmlns:a16="http://schemas.microsoft.com/office/drawing/2014/main" id="{941BBE59-25B0-0041-4421-C5640D10936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14" y="2077"/>
                  <a:ext cx="187" cy="229"/>
                </a:xfrm>
                <a:custGeom>
                  <a:avLst/>
                  <a:gdLst>
                    <a:gd name="T0" fmla="*/ 187 w 187"/>
                    <a:gd name="T1" fmla="*/ 15 h 229"/>
                    <a:gd name="T2" fmla="*/ 19 w 187"/>
                    <a:gd name="T3" fmla="*/ 0 h 229"/>
                    <a:gd name="T4" fmla="*/ 0 w 187"/>
                    <a:gd name="T5" fmla="*/ 214 h 229"/>
                    <a:gd name="T6" fmla="*/ 168 w 187"/>
                    <a:gd name="T7" fmla="*/ 229 h 229"/>
                    <a:gd name="T8" fmla="*/ 187 w 187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29">
                      <a:moveTo>
                        <a:pt x="187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68" y="229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51" name="Freeform 43">
                  <a:extLst>
                    <a:ext uri="{FF2B5EF4-FFF2-40B4-BE49-F238E27FC236}">
                      <a16:creationId xmlns:a16="http://schemas.microsoft.com/office/drawing/2014/main" id="{FC159930-6963-26D0-8E20-5913603B4A7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14" y="2114"/>
                  <a:ext cx="185" cy="347"/>
                </a:xfrm>
                <a:custGeom>
                  <a:avLst/>
                  <a:gdLst>
                    <a:gd name="T0" fmla="*/ 185 w 185"/>
                    <a:gd name="T1" fmla="*/ 13 h 347"/>
                    <a:gd name="T2" fmla="*/ 29 w 185"/>
                    <a:gd name="T3" fmla="*/ 0 h 347"/>
                    <a:gd name="T4" fmla="*/ 0 w 185"/>
                    <a:gd name="T5" fmla="*/ 333 h 347"/>
                    <a:gd name="T6" fmla="*/ 156 w 185"/>
                    <a:gd name="T7" fmla="*/ 347 h 347"/>
                    <a:gd name="T8" fmla="*/ 185 w 185"/>
                    <a:gd name="T9" fmla="*/ 1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5" h="347">
                      <a:moveTo>
                        <a:pt x="185" y="13"/>
                      </a:moveTo>
                      <a:lnTo>
                        <a:pt x="29" y="0"/>
                      </a:lnTo>
                      <a:lnTo>
                        <a:pt x="0" y="333"/>
                      </a:lnTo>
                      <a:lnTo>
                        <a:pt x="156" y="347"/>
                      </a:lnTo>
                      <a:lnTo>
                        <a:pt x="185" y="13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052" name="Freeform 44">
                  <a:extLst>
                    <a:ext uri="{FF2B5EF4-FFF2-40B4-BE49-F238E27FC236}">
                      <a16:creationId xmlns:a16="http://schemas.microsoft.com/office/drawing/2014/main" id="{DE215518-24A8-74FB-3732-D906E171260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76" y="2122"/>
                  <a:ext cx="179" cy="223"/>
                </a:xfrm>
                <a:custGeom>
                  <a:avLst/>
                  <a:gdLst>
                    <a:gd name="T0" fmla="*/ 179 w 179"/>
                    <a:gd name="T1" fmla="*/ 14 h 223"/>
                    <a:gd name="T2" fmla="*/ 18 w 179"/>
                    <a:gd name="T3" fmla="*/ 0 h 223"/>
                    <a:gd name="T4" fmla="*/ 0 w 179"/>
                    <a:gd name="T5" fmla="*/ 209 h 223"/>
                    <a:gd name="T6" fmla="*/ 161 w 179"/>
                    <a:gd name="T7" fmla="*/ 223 h 223"/>
                    <a:gd name="T8" fmla="*/ 179 w 179"/>
                    <a:gd name="T9" fmla="*/ 14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9" h="223">
                      <a:moveTo>
                        <a:pt x="179" y="14"/>
                      </a:moveTo>
                      <a:lnTo>
                        <a:pt x="18" y="0"/>
                      </a:lnTo>
                      <a:lnTo>
                        <a:pt x="0" y="209"/>
                      </a:lnTo>
                      <a:lnTo>
                        <a:pt x="161" y="223"/>
                      </a:lnTo>
                      <a:lnTo>
                        <a:pt x="179" y="14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99053" name="Group 45">
              <a:extLst>
                <a:ext uri="{FF2B5EF4-FFF2-40B4-BE49-F238E27FC236}">
                  <a16:creationId xmlns:a16="http://schemas.microsoft.com/office/drawing/2014/main" id="{750804B9-AD5C-5F2C-4400-69951BE5317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94" y="1793"/>
              <a:ext cx="2152" cy="606"/>
              <a:chOff x="1694" y="1793"/>
              <a:chExt cx="2152" cy="606"/>
            </a:xfrm>
          </p:grpSpPr>
          <p:sp>
            <p:nvSpPr>
              <p:cNvPr id="299054" name="Freeform 46">
                <a:extLst>
                  <a:ext uri="{FF2B5EF4-FFF2-40B4-BE49-F238E27FC236}">
                    <a16:creationId xmlns:a16="http://schemas.microsoft.com/office/drawing/2014/main" id="{A71F4E33-F0FF-4C31-330E-ECA8E8F0310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3" y="1793"/>
                <a:ext cx="146" cy="493"/>
              </a:xfrm>
              <a:custGeom>
                <a:avLst/>
                <a:gdLst>
                  <a:gd name="T0" fmla="*/ 0 w 146"/>
                  <a:gd name="T1" fmla="*/ 20 h 493"/>
                  <a:gd name="T2" fmla="*/ 13 w 146"/>
                  <a:gd name="T3" fmla="*/ 3 h 493"/>
                  <a:gd name="T4" fmla="*/ 33 w 146"/>
                  <a:gd name="T5" fmla="*/ 0 h 493"/>
                  <a:gd name="T6" fmla="*/ 55 w 146"/>
                  <a:gd name="T7" fmla="*/ 16 h 493"/>
                  <a:gd name="T8" fmla="*/ 85 w 146"/>
                  <a:gd name="T9" fmla="*/ 61 h 493"/>
                  <a:gd name="T10" fmla="*/ 107 w 146"/>
                  <a:gd name="T11" fmla="*/ 126 h 493"/>
                  <a:gd name="T12" fmla="*/ 127 w 146"/>
                  <a:gd name="T13" fmla="*/ 203 h 493"/>
                  <a:gd name="T14" fmla="*/ 140 w 146"/>
                  <a:gd name="T15" fmla="*/ 289 h 493"/>
                  <a:gd name="T16" fmla="*/ 146 w 146"/>
                  <a:gd name="T17" fmla="*/ 361 h 493"/>
                  <a:gd name="T18" fmla="*/ 140 w 146"/>
                  <a:gd name="T19" fmla="*/ 428 h 493"/>
                  <a:gd name="T20" fmla="*/ 122 w 146"/>
                  <a:gd name="T21" fmla="*/ 467 h 493"/>
                  <a:gd name="T22" fmla="*/ 90 w 146"/>
                  <a:gd name="T23" fmla="*/ 493 h 493"/>
                  <a:gd name="T24" fmla="*/ 55 w 146"/>
                  <a:gd name="T25" fmla="*/ 493 h 493"/>
                  <a:gd name="T26" fmla="*/ 39 w 146"/>
                  <a:gd name="T27" fmla="*/ 481 h 493"/>
                  <a:gd name="T28" fmla="*/ 39 w 146"/>
                  <a:gd name="T29" fmla="*/ 455 h 493"/>
                  <a:gd name="T30" fmla="*/ 55 w 146"/>
                  <a:gd name="T31" fmla="*/ 431 h 493"/>
                  <a:gd name="T32" fmla="*/ 96 w 146"/>
                  <a:gd name="T33" fmla="*/ 455 h 493"/>
                  <a:gd name="T34" fmla="*/ 113 w 146"/>
                  <a:gd name="T35" fmla="*/ 439 h 493"/>
                  <a:gd name="T36" fmla="*/ 124 w 146"/>
                  <a:gd name="T37" fmla="*/ 378 h 493"/>
                  <a:gd name="T38" fmla="*/ 116 w 146"/>
                  <a:gd name="T39" fmla="*/ 311 h 493"/>
                  <a:gd name="T40" fmla="*/ 96 w 146"/>
                  <a:gd name="T41" fmla="*/ 250 h 493"/>
                  <a:gd name="T42" fmla="*/ 66 w 146"/>
                  <a:gd name="T43" fmla="*/ 164 h 493"/>
                  <a:gd name="T44" fmla="*/ 29 w 146"/>
                  <a:gd name="T45" fmla="*/ 116 h 493"/>
                  <a:gd name="T46" fmla="*/ 2 w 146"/>
                  <a:gd name="T47" fmla="*/ 64 h 493"/>
                  <a:gd name="T48" fmla="*/ 0 w 146"/>
                  <a:gd name="T49" fmla="*/ 2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6" h="493">
                    <a:moveTo>
                      <a:pt x="0" y="20"/>
                    </a:moveTo>
                    <a:lnTo>
                      <a:pt x="13" y="3"/>
                    </a:lnTo>
                    <a:lnTo>
                      <a:pt x="33" y="0"/>
                    </a:lnTo>
                    <a:lnTo>
                      <a:pt x="55" y="16"/>
                    </a:lnTo>
                    <a:lnTo>
                      <a:pt x="85" y="61"/>
                    </a:lnTo>
                    <a:lnTo>
                      <a:pt x="107" y="126"/>
                    </a:lnTo>
                    <a:lnTo>
                      <a:pt x="127" y="203"/>
                    </a:lnTo>
                    <a:lnTo>
                      <a:pt x="140" y="289"/>
                    </a:lnTo>
                    <a:lnTo>
                      <a:pt x="146" y="361"/>
                    </a:lnTo>
                    <a:lnTo>
                      <a:pt x="140" y="428"/>
                    </a:lnTo>
                    <a:lnTo>
                      <a:pt x="122" y="467"/>
                    </a:lnTo>
                    <a:lnTo>
                      <a:pt x="90" y="493"/>
                    </a:lnTo>
                    <a:lnTo>
                      <a:pt x="55" y="493"/>
                    </a:lnTo>
                    <a:lnTo>
                      <a:pt x="39" y="481"/>
                    </a:lnTo>
                    <a:lnTo>
                      <a:pt x="39" y="455"/>
                    </a:lnTo>
                    <a:lnTo>
                      <a:pt x="55" y="431"/>
                    </a:lnTo>
                    <a:lnTo>
                      <a:pt x="96" y="455"/>
                    </a:lnTo>
                    <a:lnTo>
                      <a:pt x="113" y="439"/>
                    </a:lnTo>
                    <a:lnTo>
                      <a:pt x="124" y="378"/>
                    </a:lnTo>
                    <a:lnTo>
                      <a:pt x="116" y="311"/>
                    </a:lnTo>
                    <a:lnTo>
                      <a:pt x="96" y="250"/>
                    </a:lnTo>
                    <a:lnTo>
                      <a:pt x="66" y="164"/>
                    </a:lnTo>
                    <a:lnTo>
                      <a:pt x="29" y="116"/>
                    </a:lnTo>
                    <a:lnTo>
                      <a:pt x="2" y="64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55" name="Freeform 47">
                <a:extLst>
                  <a:ext uri="{FF2B5EF4-FFF2-40B4-BE49-F238E27FC236}">
                    <a16:creationId xmlns:a16="http://schemas.microsoft.com/office/drawing/2014/main" id="{CBE88A87-9EF5-82EF-E74E-5D18196F084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11" y="1887"/>
                <a:ext cx="272" cy="437"/>
              </a:xfrm>
              <a:custGeom>
                <a:avLst/>
                <a:gdLst>
                  <a:gd name="T0" fmla="*/ 96 w 272"/>
                  <a:gd name="T1" fmla="*/ 14 h 437"/>
                  <a:gd name="T2" fmla="*/ 122 w 272"/>
                  <a:gd name="T3" fmla="*/ 0 h 437"/>
                  <a:gd name="T4" fmla="*/ 141 w 272"/>
                  <a:gd name="T5" fmla="*/ 0 h 437"/>
                  <a:gd name="T6" fmla="*/ 185 w 272"/>
                  <a:gd name="T7" fmla="*/ 48 h 437"/>
                  <a:gd name="T8" fmla="*/ 211 w 272"/>
                  <a:gd name="T9" fmla="*/ 94 h 437"/>
                  <a:gd name="T10" fmla="*/ 246 w 272"/>
                  <a:gd name="T11" fmla="*/ 153 h 437"/>
                  <a:gd name="T12" fmla="*/ 268 w 272"/>
                  <a:gd name="T13" fmla="*/ 214 h 437"/>
                  <a:gd name="T14" fmla="*/ 272 w 272"/>
                  <a:gd name="T15" fmla="*/ 281 h 437"/>
                  <a:gd name="T16" fmla="*/ 263 w 272"/>
                  <a:gd name="T17" fmla="*/ 298 h 437"/>
                  <a:gd name="T18" fmla="*/ 196 w 272"/>
                  <a:gd name="T19" fmla="*/ 327 h 437"/>
                  <a:gd name="T20" fmla="*/ 129 w 272"/>
                  <a:gd name="T21" fmla="*/ 366 h 437"/>
                  <a:gd name="T22" fmla="*/ 83 w 272"/>
                  <a:gd name="T23" fmla="*/ 403 h 437"/>
                  <a:gd name="T24" fmla="*/ 74 w 272"/>
                  <a:gd name="T25" fmla="*/ 416 h 437"/>
                  <a:gd name="T26" fmla="*/ 44 w 272"/>
                  <a:gd name="T27" fmla="*/ 437 h 437"/>
                  <a:gd name="T28" fmla="*/ 18 w 272"/>
                  <a:gd name="T29" fmla="*/ 427 h 437"/>
                  <a:gd name="T30" fmla="*/ 2 w 272"/>
                  <a:gd name="T31" fmla="*/ 399 h 437"/>
                  <a:gd name="T32" fmla="*/ 0 w 272"/>
                  <a:gd name="T33" fmla="*/ 383 h 437"/>
                  <a:gd name="T34" fmla="*/ 7 w 272"/>
                  <a:gd name="T35" fmla="*/ 372 h 437"/>
                  <a:gd name="T36" fmla="*/ 33 w 272"/>
                  <a:gd name="T37" fmla="*/ 370 h 437"/>
                  <a:gd name="T38" fmla="*/ 57 w 272"/>
                  <a:gd name="T39" fmla="*/ 366 h 437"/>
                  <a:gd name="T40" fmla="*/ 122 w 272"/>
                  <a:gd name="T41" fmla="*/ 344 h 437"/>
                  <a:gd name="T42" fmla="*/ 179 w 272"/>
                  <a:gd name="T43" fmla="*/ 314 h 437"/>
                  <a:gd name="T44" fmla="*/ 228 w 272"/>
                  <a:gd name="T45" fmla="*/ 281 h 437"/>
                  <a:gd name="T46" fmla="*/ 244 w 272"/>
                  <a:gd name="T47" fmla="*/ 259 h 437"/>
                  <a:gd name="T48" fmla="*/ 235 w 272"/>
                  <a:gd name="T49" fmla="*/ 211 h 437"/>
                  <a:gd name="T50" fmla="*/ 202 w 272"/>
                  <a:gd name="T51" fmla="*/ 155 h 437"/>
                  <a:gd name="T52" fmla="*/ 163 w 272"/>
                  <a:gd name="T53" fmla="*/ 114 h 437"/>
                  <a:gd name="T54" fmla="*/ 122 w 272"/>
                  <a:gd name="T55" fmla="*/ 94 h 437"/>
                  <a:gd name="T56" fmla="*/ 89 w 272"/>
                  <a:gd name="T57" fmla="*/ 61 h 437"/>
                  <a:gd name="T58" fmla="*/ 91 w 272"/>
                  <a:gd name="T59" fmla="*/ 31 h 437"/>
                  <a:gd name="T60" fmla="*/ 96 w 272"/>
                  <a:gd name="T61" fmla="*/ 14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2" h="437">
                    <a:moveTo>
                      <a:pt x="96" y="14"/>
                    </a:moveTo>
                    <a:lnTo>
                      <a:pt x="122" y="0"/>
                    </a:lnTo>
                    <a:lnTo>
                      <a:pt x="141" y="0"/>
                    </a:lnTo>
                    <a:lnTo>
                      <a:pt x="185" y="48"/>
                    </a:lnTo>
                    <a:lnTo>
                      <a:pt x="211" y="94"/>
                    </a:lnTo>
                    <a:lnTo>
                      <a:pt x="246" y="153"/>
                    </a:lnTo>
                    <a:lnTo>
                      <a:pt x="268" y="214"/>
                    </a:lnTo>
                    <a:lnTo>
                      <a:pt x="272" y="281"/>
                    </a:lnTo>
                    <a:lnTo>
                      <a:pt x="263" y="298"/>
                    </a:lnTo>
                    <a:lnTo>
                      <a:pt x="196" y="327"/>
                    </a:lnTo>
                    <a:lnTo>
                      <a:pt x="129" y="366"/>
                    </a:lnTo>
                    <a:lnTo>
                      <a:pt x="83" y="403"/>
                    </a:lnTo>
                    <a:lnTo>
                      <a:pt x="74" y="416"/>
                    </a:lnTo>
                    <a:lnTo>
                      <a:pt x="44" y="437"/>
                    </a:lnTo>
                    <a:lnTo>
                      <a:pt x="18" y="427"/>
                    </a:lnTo>
                    <a:lnTo>
                      <a:pt x="2" y="399"/>
                    </a:lnTo>
                    <a:lnTo>
                      <a:pt x="0" y="383"/>
                    </a:lnTo>
                    <a:lnTo>
                      <a:pt x="7" y="372"/>
                    </a:lnTo>
                    <a:lnTo>
                      <a:pt x="33" y="370"/>
                    </a:lnTo>
                    <a:lnTo>
                      <a:pt x="57" y="366"/>
                    </a:lnTo>
                    <a:lnTo>
                      <a:pt x="122" y="344"/>
                    </a:lnTo>
                    <a:lnTo>
                      <a:pt x="179" y="314"/>
                    </a:lnTo>
                    <a:lnTo>
                      <a:pt x="228" y="281"/>
                    </a:lnTo>
                    <a:lnTo>
                      <a:pt x="244" y="259"/>
                    </a:lnTo>
                    <a:lnTo>
                      <a:pt x="235" y="211"/>
                    </a:lnTo>
                    <a:lnTo>
                      <a:pt x="202" y="155"/>
                    </a:lnTo>
                    <a:lnTo>
                      <a:pt x="163" y="114"/>
                    </a:lnTo>
                    <a:lnTo>
                      <a:pt x="122" y="94"/>
                    </a:lnTo>
                    <a:lnTo>
                      <a:pt x="89" y="61"/>
                    </a:lnTo>
                    <a:lnTo>
                      <a:pt x="91" y="31"/>
                    </a:lnTo>
                    <a:lnTo>
                      <a:pt x="96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56" name="Freeform 48">
                <a:extLst>
                  <a:ext uri="{FF2B5EF4-FFF2-40B4-BE49-F238E27FC236}">
                    <a16:creationId xmlns:a16="http://schemas.microsoft.com/office/drawing/2014/main" id="{3255649F-EC02-FAFB-0B3E-9DAF0DA49E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71" y="1948"/>
                <a:ext cx="275" cy="451"/>
              </a:xfrm>
              <a:custGeom>
                <a:avLst/>
                <a:gdLst>
                  <a:gd name="T0" fmla="*/ 78 w 275"/>
                  <a:gd name="T1" fmla="*/ 17 h 451"/>
                  <a:gd name="T2" fmla="*/ 102 w 275"/>
                  <a:gd name="T3" fmla="*/ 0 h 451"/>
                  <a:gd name="T4" fmla="*/ 163 w 275"/>
                  <a:gd name="T5" fmla="*/ 17 h 451"/>
                  <a:gd name="T6" fmla="*/ 200 w 275"/>
                  <a:gd name="T7" fmla="*/ 60 h 451"/>
                  <a:gd name="T8" fmla="*/ 222 w 275"/>
                  <a:gd name="T9" fmla="*/ 115 h 451"/>
                  <a:gd name="T10" fmla="*/ 250 w 275"/>
                  <a:gd name="T11" fmla="*/ 171 h 451"/>
                  <a:gd name="T12" fmla="*/ 275 w 275"/>
                  <a:gd name="T13" fmla="*/ 232 h 451"/>
                  <a:gd name="T14" fmla="*/ 273 w 275"/>
                  <a:gd name="T15" fmla="*/ 260 h 451"/>
                  <a:gd name="T16" fmla="*/ 252 w 275"/>
                  <a:gd name="T17" fmla="*/ 296 h 451"/>
                  <a:gd name="T18" fmla="*/ 180 w 275"/>
                  <a:gd name="T19" fmla="*/ 355 h 451"/>
                  <a:gd name="T20" fmla="*/ 113 w 275"/>
                  <a:gd name="T21" fmla="*/ 396 h 451"/>
                  <a:gd name="T22" fmla="*/ 111 w 275"/>
                  <a:gd name="T23" fmla="*/ 416 h 451"/>
                  <a:gd name="T24" fmla="*/ 105 w 275"/>
                  <a:gd name="T25" fmla="*/ 427 h 451"/>
                  <a:gd name="T26" fmla="*/ 78 w 275"/>
                  <a:gd name="T27" fmla="*/ 446 h 451"/>
                  <a:gd name="T28" fmla="*/ 46 w 275"/>
                  <a:gd name="T29" fmla="*/ 451 h 451"/>
                  <a:gd name="T30" fmla="*/ 22 w 275"/>
                  <a:gd name="T31" fmla="*/ 438 h 451"/>
                  <a:gd name="T32" fmla="*/ 1 w 275"/>
                  <a:gd name="T33" fmla="*/ 416 h 451"/>
                  <a:gd name="T34" fmla="*/ 0 w 275"/>
                  <a:gd name="T35" fmla="*/ 399 h 451"/>
                  <a:gd name="T36" fmla="*/ 13 w 275"/>
                  <a:gd name="T37" fmla="*/ 390 h 451"/>
                  <a:gd name="T38" fmla="*/ 50 w 275"/>
                  <a:gd name="T39" fmla="*/ 396 h 451"/>
                  <a:gd name="T40" fmla="*/ 83 w 275"/>
                  <a:gd name="T41" fmla="*/ 388 h 451"/>
                  <a:gd name="T42" fmla="*/ 91 w 275"/>
                  <a:gd name="T43" fmla="*/ 377 h 451"/>
                  <a:gd name="T44" fmla="*/ 124 w 275"/>
                  <a:gd name="T45" fmla="*/ 362 h 451"/>
                  <a:gd name="T46" fmla="*/ 180 w 275"/>
                  <a:gd name="T47" fmla="*/ 323 h 451"/>
                  <a:gd name="T48" fmla="*/ 222 w 275"/>
                  <a:gd name="T49" fmla="*/ 290 h 451"/>
                  <a:gd name="T50" fmla="*/ 235 w 275"/>
                  <a:gd name="T51" fmla="*/ 251 h 451"/>
                  <a:gd name="T52" fmla="*/ 222 w 275"/>
                  <a:gd name="T53" fmla="*/ 188 h 451"/>
                  <a:gd name="T54" fmla="*/ 180 w 275"/>
                  <a:gd name="T55" fmla="*/ 121 h 451"/>
                  <a:gd name="T56" fmla="*/ 128 w 275"/>
                  <a:gd name="T57" fmla="*/ 90 h 451"/>
                  <a:gd name="T58" fmla="*/ 91 w 275"/>
                  <a:gd name="T59" fmla="*/ 82 h 451"/>
                  <a:gd name="T60" fmla="*/ 78 w 275"/>
                  <a:gd name="T61" fmla="*/ 51 h 451"/>
                  <a:gd name="T62" fmla="*/ 78 w 275"/>
                  <a:gd name="T63" fmla="*/ 17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5" h="451">
                    <a:moveTo>
                      <a:pt x="78" y="17"/>
                    </a:moveTo>
                    <a:lnTo>
                      <a:pt x="102" y="0"/>
                    </a:lnTo>
                    <a:lnTo>
                      <a:pt x="163" y="17"/>
                    </a:lnTo>
                    <a:lnTo>
                      <a:pt x="200" y="60"/>
                    </a:lnTo>
                    <a:lnTo>
                      <a:pt x="222" y="115"/>
                    </a:lnTo>
                    <a:lnTo>
                      <a:pt x="250" y="171"/>
                    </a:lnTo>
                    <a:lnTo>
                      <a:pt x="275" y="232"/>
                    </a:lnTo>
                    <a:lnTo>
                      <a:pt x="273" y="260"/>
                    </a:lnTo>
                    <a:lnTo>
                      <a:pt x="252" y="296"/>
                    </a:lnTo>
                    <a:lnTo>
                      <a:pt x="180" y="355"/>
                    </a:lnTo>
                    <a:lnTo>
                      <a:pt x="113" y="396"/>
                    </a:lnTo>
                    <a:lnTo>
                      <a:pt x="111" y="416"/>
                    </a:lnTo>
                    <a:lnTo>
                      <a:pt x="105" y="427"/>
                    </a:lnTo>
                    <a:lnTo>
                      <a:pt x="78" y="446"/>
                    </a:lnTo>
                    <a:lnTo>
                      <a:pt x="46" y="451"/>
                    </a:lnTo>
                    <a:lnTo>
                      <a:pt x="22" y="438"/>
                    </a:lnTo>
                    <a:lnTo>
                      <a:pt x="1" y="416"/>
                    </a:lnTo>
                    <a:lnTo>
                      <a:pt x="0" y="399"/>
                    </a:lnTo>
                    <a:lnTo>
                      <a:pt x="13" y="390"/>
                    </a:lnTo>
                    <a:lnTo>
                      <a:pt x="50" y="396"/>
                    </a:lnTo>
                    <a:lnTo>
                      <a:pt x="83" y="388"/>
                    </a:lnTo>
                    <a:lnTo>
                      <a:pt x="91" y="377"/>
                    </a:lnTo>
                    <a:lnTo>
                      <a:pt x="124" y="362"/>
                    </a:lnTo>
                    <a:lnTo>
                      <a:pt x="180" y="323"/>
                    </a:lnTo>
                    <a:lnTo>
                      <a:pt x="222" y="290"/>
                    </a:lnTo>
                    <a:lnTo>
                      <a:pt x="235" y="251"/>
                    </a:lnTo>
                    <a:lnTo>
                      <a:pt x="222" y="188"/>
                    </a:lnTo>
                    <a:lnTo>
                      <a:pt x="180" y="121"/>
                    </a:lnTo>
                    <a:lnTo>
                      <a:pt x="128" y="90"/>
                    </a:lnTo>
                    <a:lnTo>
                      <a:pt x="91" y="82"/>
                    </a:lnTo>
                    <a:lnTo>
                      <a:pt x="78" y="51"/>
                    </a:lnTo>
                    <a:lnTo>
                      <a:pt x="78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57" name="Freeform 49">
                <a:extLst>
                  <a:ext uri="{FF2B5EF4-FFF2-40B4-BE49-F238E27FC236}">
                    <a16:creationId xmlns:a16="http://schemas.microsoft.com/office/drawing/2014/main" id="{169CBEF3-9D3D-BD96-BBA3-3CC319C94D0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4" y="1843"/>
                <a:ext cx="226" cy="444"/>
              </a:xfrm>
              <a:custGeom>
                <a:avLst/>
                <a:gdLst>
                  <a:gd name="T0" fmla="*/ 20 w 226"/>
                  <a:gd name="T1" fmla="*/ 81 h 444"/>
                  <a:gd name="T2" fmla="*/ 0 w 226"/>
                  <a:gd name="T3" fmla="*/ 43 h 444"/>
                  <a:gd name="T4" fmla="*/ 6 w 226"/>
                  <a:gd name="T5" fmla="*/ 9 h 444"/>
                  <a:gd name="T6" fmla="*/ 28 w 226"/>
                  <a:gd name="T7" fmla="*/ 0 h 444"/>
                  <a:gd name="T8" fmla="*/ 50 w 226"/>
                  <a:gd name="T9" fmla="*/ 6 h 444"/>
                  <a:gd name="T10" fmla="*/ 87 w 226"/>
                  <a:gd name="T11" fmla="*/ 33 h 444"/>
                  <a:gd name="T12" fmla="*/ 117 w 226"/>
                  <a:gd name="T13" fmla="*/ 81 h 444"/>
                  <a:gd name="T14" fmla="*/ 161 w 226"/>
                  <a:gd name="T15" fmla="*/ 165 h 444"/>
                  <a:gd name="T16" fmla="*/ 195 w 226"/>
                  <a:gd name="T17" fmla="*/ 216 h 444"/>
                  <a:gd name="T18" fmla="*/ 217 w 226"/>
                  <a:gd name="T19" fmla="*/ 266 h 444"/>
                  <a:gd name="T20" fmla="*/ 226 w 226"/>
                  <a:gd name="T21" fmla="*/ 292 h 444"/>
                  <a:gd name="T22" fmla="*/ 209 w 226"/>
                  <a:gd name="T23" fmla="*/ 311 h 444"/>
                  <a:gd name="T24" fmla="*/ 159 w 226"/>
                  <a:gd name="T25" fmla="*/ 316 h 444"/>
                  <a:gd name="T26" fmla="*/ 98 w 226"/>
                  <a:gd name="T27" fmla="*/ 331 h 444"/>
                  <a:gd name="T28" fmla="*/ 72 w 226"/>
                  <a:gd name="T29" fmla="*/ 344 h 444"/>
                  <a:gd name="T30" fmla="*/ 61 w 226"/>
                  <a:gd name="T31" fmla="*/ 383 h 444"/>
                  <a:gd name="T32" fmla="*/ 72 w 226"/>
                  <a:gd name="T33" fmla="*/ 400 h 444"/>
                  <a:gd name="T34" fmla="*/ 65 w 226"/>
                  <a:gd name="T35" fmla="*/ 426 h 444"/>
                  <a:gd name="T36" fmla="*/ 31 w 226"/>
                  <a:gd name="T37" fmla="*/ 444 h 444"/>
                  <a:gd name="T38" fmla="*/ 26 w 226"/>
                  <a:gd name="T39" fmla="*/ 431 h 444"/>
                  <a:gd name="T40" fmla="*/ 9 w 226"/>
                  <a:gd name="T41" fmla="*/ 409 h 444"/>
                  <a:gd name="T42" fmla="*/ 6 w 226"/>
                  <a:gd name="T43" fmla="*/ 377 h 444"/>
                  <a:gd name="T44" fmla="*/ 20 w 226"/>
                  <a:gd name="T45" fmla="*/ 361 h 444"/>
                  <a:gd name="T46" fmla="*/ 48 w 226"/>
                  <a:gd name="T47" fmla="*/ 337 h 444"/>
                  <a:gd name="T48" fmla="*/ 87 w 226"/>
                  <a:gd name="T49" fmla="*/ 303 h 444"/>
                  <a:gd name="T50" fmla="*/ 144 w 226"/>
                  <a:gd name="T51" fmla="*/ 292 h 444"/>
                  <a:gd name="T52" fmla="*/ 182 w 226"/>
                  <a:gd name="T53" fmla="*/ 278 h 444"/>
                  <a:gd name="T54" fmla="*/ 172 w 226"/>
                  <a:gd name="T55" fmla="*/ 250 h 444"/>
                  <a:gd name="T56" fmla="*/ 133 w 226"/>
                  <a:gd name="T57" fmla="*/ 205 h 444"/>
                  <a:gd name="T58" fmla="*/ 70 w 226"/>
                  <a:gd name="T59" fmla="*/ 161 h 444"/>
                  <a:gd name="T60" fmla="*/ 28 w 226"/>
                  <a:gd name="T61" fmla="*/ 109 h 444"/>
                  <a:gd name="T62" fmla="*/ 20 w 226"/>
                  <a:gd name="T63" fmla="*/ 8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" h="444">
                    <a:moveTo>
                      <a:pt x="20" y="81"/>
                    </a:moveTo>
                    <a:lnTo>
                      <a:pt x="0" y="43"/>
                    </a:lnTo>
                    <a:lnTo>
                      <a:pt x="6" y="9"/>
                    </a:lnTo>
                    <a:lnTo>
                      <a:pt x="28" y="0"/>
                    </a:lnTo>
                    <a:lnTo>
                      <a:pt x="50" y="6"/>
                    </a:lnTo>
                    <a:lnTo>
                      <a:pt x="87" y="33"/>
                    </a:lnTo>
                    <a:lnTo>
                      <a:pt x="117" y="81"/>
                    </a:lnTo>
                    <a:lnTo>
                      <a:pt x="161" y="165"/>
                    </a:lnTo>
                    <a:lnTo>
                      <a:pt x="195" y="216"/>
                    </a:lnTo>
                    <a:lnTo>
                      <a:pt x="217" y="266"/>
                    </a:lnTo>
                    <a:lnTo>
                      <a:pt x="226" y="292"/>
                    </a:lnTo>
                    <a:lnTo>
                      <a:pt x="209" y="311"/>
                    </a:lnTo>
                    <a:lnTo>
                      <a:pt x="159" y="316"/>
                    </a:lnTo>
                    <a:lnTo>
                      <a:pt x="98" y="331"/>
                    </a:lnTo>
                    <a:lnTo>
                      <a:pt x="72" y="344"/>
                    </a:lnTo>
                    <a:lnTo>
                      <a:pt x="61" y="383"/>
                    </a:lnTo>
                    <a:lnTo>
                      <a:pt x="72" y="400"/>
                    </a:lnTo>
                    <a:lnTo>
                      <a:pt x="65" y="426"/>
                    </a:lnTo>
                    <a:lnTo>
                      <a:pt x="31" y="444"/>
                    </a:lnTo>
                    <a:lnTo>
                      <a:pt x="26" y="431"/>
                    </a:lnTo>
                    <a:lnTo>
                      <a:pt x="9" y="409"/>
                    </a:lnTo>
                    <a:lnTo>
                      <a:pt x="6" y="377"/>
                    </a:lnTo>
                    <a:lnTo>
                      <a:pt x="20" y="361"/>
                    </a:lnTo>
                    <a:lnTo>
                      <a:pt x="48" y="337"/>
                    </a:lnTo>
                    <a:lnTo>
                      <a:pt x="87" y="303"/>
                    </a:lnTo>
                    <a:lnTo>
                      <a:pt x="144" y="292"/>
                    </a:lnTo>
                    <a:lnTo>
                      <a:pt x="182" y="278"/>
                    </a:lnTo>
                    <a:lnTo>
                      <a:pt x="172" y="250"/>
                    </a:lnTo>
                    <a:lnTo>
                      <a:pt x="133" y="205"/>
                    </a:lnTo>
                    <a:lnTo>
                      <a:pt x="70" y="161"/>
                    </a:lnTo>
                    <a:lnTo>
                      <a:pt x="28" y="109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>
            <a:extLst>
              <a:ext uri="{FF2B5EF4-FFF2-40B4-BE49-F238E27FC236}">
                <a16:creationId xmlns:a16="http://schemas.microsoft.com/office/drawing/2014/main" id="{EC10115B-261E-98AB-51EA-5585F607AE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Facility-Level Adjustments</a:t>
            </a:r>
          </a:p>
        </p:txBody>
      </p:sp>
      <p:sp>
        <p:nvSpPr>
          <p:cNvPr id="300035" name="Rectangle 3">
            <a:extLst>
              <a:ext uri="{FF2B5EF4-FFF2-40B4-BE49-F238E27FC236}">
                <a16:creationId xmlns:a16="http://schemas.microsoft.com/office/drawing/2014/main" id="{07EEF9C3-6175-3EC6-0D22-827179E435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LTCH PPS does not include the following “typical” facility-level adjustments found in other PPS</a:t>
            </a:r>
          </a:p>
          <a:p>
            <a:pPr lvl="1"/>
            <a:r>
              <a:rPr lang="en-US" altLang="en-US"/>
              <a:t>Rural location</a:t>
            </a:r>
          </a:p>
          <a:p>
            <a:pPr lvl="1"/>
            <a:r>
              <a:rPr lang="en-US" altLang="en-US"/>
              <a:t>Geographic reclassification</a:t>
            </a:r>
          </a:p>
          <a:p>
            <a:pPr lvl="1"/>
            <a:r>
              <a:rPr lang="en-US" altLang="en-US"/>
              <a:t>Disproportionate share (DSH)</a:t>
            </a:r>
          </a:p>
          <a:p>
            <a:pPr lvl="1"/>
            <a:r>
              <a:rPr lang="en-US" altLang="en-US"/>
              <a:t>Indirect medical education (IME)</a:t>
            </a:r>
          </a:p>
        </p:txBody>
      </p:sp>
      <p:grpSp>
        <p:nvGrpSpPr>
          <p:cNvPr id="300036" name="Group 4">
            <a:extLst>
              <a:ext uri="{FF2B5EF4-FFF2-40B4-BE49-F238E27FC236}">
                <a16:creationId xmlns:a16="http://schemas.microsoft.com/office/drawing/2014/main" id="{81B886FF-05CB-A5F7-6CA8-96FC030F2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29400" y="5838825"/>
            <a:ext cx="2057400" cy="669925"/>
            <a:chOff x="1121" y="1463"/>
            <a:chExt cx="3562" cy="1484"/>
          </a:xfrm>
        </p:grpSpPr>
        <p:grpSp>
          <p:nvGrpSpPr>
            <p:cNvPr id="300037" name="Group 5">
              <a:extLst>
                <a:ext uri="{FF2B5EF4-FFF2-40B4-BE49-F238E27FC236}">
                  <a16:creationId xmlns:a16="http://schemas.microsoft.com/office/drawing/2014/main" id="{19AABFAD-1284-D5F3-73E7-E3AFD6EF8A2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21" y="1463"/>
              <a:ext cx="2774" cy="1484"/>
              <a:chOff x="1121" y="1463"/>
              <a:chExt cx="2774" cy="1484"/>
            </a:xfrm>
          </p:grpSpPr>
          <p:grpSp>
            <p:nvGrpSpPr>
              <p:cNvPr id="300038" name="Group 6">
                <a:extLst>
                  <a:ext uri="{FF2B5EF4-FFF2-40B4-BE49-F238E27FC236}">
                    <a16:creationId xmlns:a16="http://schemas.microsoft.com/office/drawing/2014/main" id="{EA795E4F-3FF4-1677-CD44-30499F9B8D98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21" y="1493"/>
                <a:ext cx="717" cy="1421"/>
                <a:chOff x="1104" y="1470"/>
                <a:chExt cx="717" cy="1421"/>
              </a:xfrm>
            </p:grpSpPr>
            <p:sp>
              <p:nvSpPr>
                <p:cNvPr id="300039" name="Freeform 7">
                  <a:extLst>
                    <a:ext uri="{FF2B5EF4-FFF2-40B4-BE49-F238E27FC236}">
                      <a16:creationId xmlns:a16="http://schemas.microsoft.com/office/drawing/2014/main" id="{AE68DA80-369A-1F67-DBAE-BF9B13CA07E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32" y="1470"/>
                  <a:ext cx="295" cy="315"/>
                </a:xfrm>
                <a:custGeom>
                  <a:avLst/>
                  <a:gdLst>
                    <a:gd name="T0" fmla="*/ 99 w 295"/>
                    <a:gd name="T1" fmla="*/ 150 h 315"/>
                    <a:gd name="T2" fmla="*/ 93 w 295"/>
                    <a:gd name="T3" fmla="*/ 105 h 315"/>
                    <a:gd name="T4" fmla="*/ 93 w 295"/>
                    <a:gd name="T5" fmla="*/ 61 h 315"/>
                    <a:gd name="T6" fmla="*/ 106 w 295"/>
                    <a:gd name="T7" fmla="*/ 25 h 315"/>
                    <a:gd name="T8" fmla="*/ 134 w 295"/>
                    <a:gd name="T9" fmla="*/ 9 h 315"/>
                    <a:gd name="T10" fmla="*/ 173 w 295"/>
                    <a:gd name="T11" fmla="*/ 0 h 315"/>
                    <a:gd name="T12" fmla="*/ 221 w 295"/>
                    <a:gd name="T13" fmla="*/ 16 h 315"/>
                    <a:gd name="T14" fmla="*/ 256 w 295"/>
                    <a:gd name="T15" fmla="*/ 64 h 315"/>
                    <a:gd name="T16" fmla="*/ 284 w 295"/>
                    <a:gd name="T17" fmla="*/ 137 h 315"/>
                    <a:gd name="T18" fmla="*/ 294 w 295"/>
                    <a:gd name="T19" fmla="*/ 192 h 315"/>
                    <a:gd name="T20" fmla="*/ 295 w 295"/>
                    <a:gd name="T21" fmla="*/ 261 h 315"/>
                    <a:gd name="T22" fmla="*/ 279 w 295"/>
                    <a:gd name="T23" fmla="*/ 298 h 315"/>
                    <a:gd name="T24" fmla="*/ 255 w 295"/>
                    <a:gd name="T25" fmla="*/ 315 h 315"/>
                    <a:gd name="T26" fmla="*/ 206 w 295"/>
                    <a:gd name="T27" fmla="*/ 315 h 315"/>
                    <a:gd name="T28" fmla="*/ 171 w 295"/>
                    <a:gd name="T29" fmla="*/ 292 h 315"/>
                    <a:gd name="T30" fmla="*/ 138 w 295"/>
                    <a:gd name="T31" fmla="*/ 244 h 315"/>
                    <a:gd name="T32" fmla="*/ 112 w 295"/>
                    <a:gd name="T33" fmla="*/ 205 h 315"/>
                    <a:gd name="T34" fmla="*/ 10 w 295"/>
                    <a:gd name="T35" fmla="*/ 194 h 315"/>
                    <a:gd name="T36" fmla="*/ 0 w 295"/>
                    <a:gd name="T37" fmla="*/ 177 h 315"/>
                    <a:gd name="T38" fmla="*/ 4 w 295"/>
                    <a:gd name="T39" fmla="*/ 166 h 315"/>
                    <a:gd name="T40" fmla="*/ 104 w 295"/>
                    <a:gd name="T41" fmla="*/ 164 h 315"/>
                    <a:gd name="T42" fmla="*/ 99 w 295"/>
                    <a:gd name="T43" fmla="*/ 15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5" h="315">
                      <a:moveTo>
                        <a:pt x="99" y="150"/>
                      </a:moveTo>
                      <a:lnTo>
                        <a:pt x="93" y="105"/>
                      </a:lnTo>
                      <a:lnTo>
                        <a:pt x="93" y="61"/>
                      </a:lnTo>
                      <a:lnTo>
                        <a:pt x="106" y="25"/>
                      </a:lnTo>
                      <a:lnTo>
                        <a:pt x="134" y="9"/>
                      </a:lnTo>
                      <a:lnTo>
                        <a:pt x="173" y="0"/>
                      </a:lnTo>
                      <a:lnTo>
                        <a:pt x="221" y="16"/>
                      </a:lnTo>
                      <a:lnTo>
                        <a:pt x="256" y="64"/>
                      </a:lnTo>
                      <a:lnTo>
                        <a:pt x="284" y="137"/>
                      </a:lnTo>
                      <a:lnTo>
                        <a:pt x="294" y="192"/>
                      </a:lnTo>
                      <a:lnTo>
                        <a:pt x="295" y="261"/>
                      </a:lnTo>
                      <a:lnTo>
                        <a:pt x="279" y="298"/>
                      </a:lnTo>
                      <a:lnTo>
                        <a:pt x="255" y="315"/>
                      </a:lnTo>
                      <a:lnTo>
                        <a:pt x="206" y="315"/>
                      </a:lnTo>
                      <a:lnTo>
                        <a:pt x="171" y="292"/>
                      </a:lnTo>
                      <a:lnTo>
                        <a:pt x="138" y="244"/>
                      </a:lnTo>
                      <a:lnTo>
                        <a:pt x="112" y="205"/>
                      </a:lnTo>
                      <a:lnTo>
                        <a:pt x="10" y="194"/>
                      </a:lnTo>
                      <a:lnTo>
                        <a:pt x="0" y="177"/>
                      </a:lnTo>
                      <a:lnTo>
                        <a:pt x="4" y="166"/>
                      </a:lnTo>
                      <a:lnTo>
                        <a:pt x="104" y="164"/>
                      </a:lnTo>
                      <a:lnTo>
                        <a:pt x="99" y="1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40" name="Freeform 8">
                  <a:extLst>
                    <a:ext uri="{FF2B5EF4-FFF2-40B4-BE49-F238E27FC236}">
                      <a16:creationId xmlns:a16="http://schemas.microsoft.com/office/drawing/2014/main" id="{2C870724-DE9A-50AE-3DB0-BFD489E21F0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4" y="1703"/>
                  <a:ext cx="578" cy="209"/>
                </a:xfrm>
                <a:custGeom>
                  <a:avLst/>
                  <a:gdLst>
                    <a:gd name="T0" fmla="*/ 576 w 578"/>
                    <a:gd name="T1" fmla="*/ 176 h 209"/>
                    <a:gd name="T2" fmla="*/ 500 w 578"/>
                    <a:gd name="T3" fmla="*/ 150 h 209"/>
                    <a:gd name="T4" fmla="*/ 471 w 578"/>
                    <a:gd name="T5" fmla="*/ 143 h 209"/>
                    <a:gd name="T6" fmla="*/ 383 w 578"/>
                    <a:gd name="T7" fmla="*/ 121 h 209"/>
                    <a:gd name="T8" fmla="*/ 209 w 578"/>
                    <a:gd name="T9" fmla="*/ 71 h 209"/>
                    <a:gd name="T10" fmla="*/ 94 w 578"/>
                    <a:gd name="T11" fmla="*/ 37 h 209"/>
                    <a:gd name="T12" fmla="*/ 17 w 578"/>
                    <a:gd name="T13" fmla="*/ 0 h 209"/>
                    <a:gd name="T14" fmla="*/ 0 w 578"/>
                    <a:gd name="T15" fmla="*/ 10 h 209"/>
                    <a:gd name="T16" fmla="*/ 11 w 578"/>
                    <a:gd name="T17" fmla="*/ 26 h 209"/>
                    <a:gd name="T18" fmla="*/ 67 w 578"/>
                    <a:gd name="T19" fmla="*/ 54 h 209"/>
                    <a:gd name="T20" fmla="*/ 104 w 578"/>
                    <a:gd name="T21" fmla="*/ 61 h 209"/>
                    <a:gd name="T22" fmla="*/ 89 w 578"/>
                    <a:gd name="T23" fmla="*/ 78 h 209"/>
                    <a:gd name="T24" fmla="*/ 94 w 578"/>
                    <a:gd name="T25" fmla="*/ 104 h 209"/>
                    <a:gd name="T26" fmla="*/ 139 w 578"/>
                    <a:gd name="T27" fmla="*/ 134 h 209"/>
                    <a:gd name="T28" fmla="*/ 187 w 578"/>
                    <a:gd name="T29" fmla="*/ 145 h 209"/>
                    <a:gd name="T30" fmla="*/ 215 w 578"/>
                    <a:gd name="T31" fmla="*/ 126 h 209"/>
                    <a:gd name="T32" fmla="*/ 226 w 578"/>
                    <a:gd name="T33" fmla="*/ 100 h 209"/>
                    <a:gd name="T34" fmla="*/ 289 w 578"/>
                    <a:gd name="T35" fmla="*/ 111 h 209"/>
                    <a:gd name="T36" fmla="*/ 350 w 578"/>
                    <a:gd name="T37" fmla="*/ 137 h 209"/>
                    <a:gd name="T38" fmla="*/ 422 w 578"/>
                    <a:gd name="T39" fmla="*/ 161 h 209"/>
                    <a:gd name="T40" fmla="*/ 476 w 578"/>
                    <a:gd name="T41" fmla="*/ 187 h 209"/>
                    <a:gd name="T42" fmla="*/ 532 w 578"/>
                    <a:gd name="T43" fmla="*/ 206 h 209"/>
                    <a:gd name="T44" fmla="*/ 561 w 578"/>
                    <a:gd name="T45" fmla="*/ 209 h 209"/>
                    <a:gd name="T46" fmla="*/ 578 w 578"/>
                    <a:gd name="T47" fmla="*/ 195 h 209"/>
                    <a:gd name="T48" fmla="*/ 576 w 578"/>
                    <a:gd name="T49" fmla="*/ 176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78" h="209">
                      <a:moveTo>
                        <a:pt x="576" y="176"/>
                      </a:moveTo>
                      <a:lnTo>
                        <a:pt x="500" y="150"/>
                      </a:lnTo>
                      <a:lnTo>
                        <a:pt x="471" y="143"/>
                      </a:lnTo>
                      <a:lnTo>
                        <a:pt x="383" y="121"/>
                      </a:lnTo>
                      <a:lnTo>
                        <a:pt x="209" y="71"/>
                      </a:lnTo>
                      <a:lnTo>
                        <a:pt x="94" y="37"/>
                      </a:lnTo>
                      <a:lnTo>
                        <a:pt x="17" y="0"/>
                      </a:lnTo>
                      <a:lnTo>
                        <a:pt x="0" y="10"/>
                      </a:lnTo>
                      <a:lnTo>
                        <a:pt x="11" y="26"/>
                      </a:lnTo>
                      <a:lnTo>
                        <a:pt x="67" y="54"/>
                      </a:lnTo>
                      <a:lnTo>
                        <a:pt x="104" y="61"/>
                      </a:lnTo>
                      <a:lnTo>
                        <a:pt x="89" y="78"/>
                      </a:lnTo>
                      <a:lnTo>
                        <a:pt x="94" y="104"/>
                      </a:lnTo>
                      <a:lnTo>
                        <a:pt x="139" y="134"/>
                      </a:lnTo>
                      <a:lnTo>
                        <a:pt x="187" y="145"/>
                      </a:lnTo>
                      <a:lnTo>
                        <a:pt x="215" y="126"/>
                      </a:lnTo>
                      <a:lnTo>
                        <a:pt x="226" y="100"/>
                      </a:lnTo>
                      <a:lnTo>
                        <a:pt x="289" y="111"/>
                      </a:lnTo>
                      <a:lnTo>
                        <a:pt x="350" y="137"/>
                      </a:lnTo>
                      <a:lnTo>
                        <a:pt x="422" y="161"/>
                      </a:lnTo>
                      <a:lnTo>
                        <a:pt x="476" y="187"/>
                      </a:lnTo>
                      <a:lnTo>
                        <a:pt x="532" y="206"/>
                      </a:lnTo>
                      <a:lnTo>
                        <a:pt x="561" y="209"/>
                      </a:lnTo>
                      <a:lnTo>
                        <a:pt x="578" y="195"/>
                      </a:lnTo>
                      <a:lnTo>
                        <a:pt x="576" y="1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41" name="Freeform 9">
                  <a:extLst>
                    <a:ext uri="{FF2B5EF4-FFF2-40B4-BE49-F238E27FC236}">
                      <a16:creationId xmlns:a16="http://schemas.microsoft.com/office/drawing/2014/main" id="{311F7531-9A7A-B736-2363-666CC59D412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630" y="1808"/>
                  <a:ext cx="191" cy="606"/>
                </a:xfrm>
                <a:custGeom>
                  <a:avLst/>
                  <a:gdLst>
                    <a:gd name="T0" fmla="*/ 28 w 191"/>
                    <a:gd name="T1" fmla="*/ 30 h 606"/>
                    <a:gd name="T2" fmla="*/ 41 w 191"/>
                    <a:gd name="T3" fmla="*/ 7 h 606"/>
                    <a:gd name="T4" fmla="*/ 75 w 191"/>
                    <a:gd name="T5" fmla="*/ 0 h 606"/>
                    <a:gd name="T6" fmla="*/ 117 w 191"/>
                    <a:gd name="T7" fmla="*/ 22 h 606"/>
                    <a:gd name="T8" fmla="*/ 156 w 191"/>
                    <a:gd name="T9" fmla="*/ 94 h 606"/>
                    <a:gd name="T10" fmla="*/ 173 w 191"/>
                    <a:gd name="T11" fmla="*/ 150 h 606"/>
                    <a:gd name="T12" fmla="*/ 186 w 191"/>
                    <a:gd name="T13" fmla="*/ 217 h 606"/>
                    <a:gd name="T14" fmla="*/ 191 w 191"/>
                    <a:gd name="T15" fmla="*/ 308 h 606"/>
                    <a:gd name="T16" fmla="*/ 190 w 191"/>
                    <a:gd name="T17" fmla="*/ 389 h 606"/>
                    <a:gd name="T18" fmla="*/ 186 w 191"/>
                    <a:gd name="T19" fmla="*/ 485 h 606"/>
                    <a:gd name="T20" fmla="*/ 180 w 191"/>
                    <a:gd name="T21" fmla="*/ 558 h 606"/>
                    <a:gd name="T22" fmla="*/ 164 w 191"/>
                    <a:gd name="T23" fmla="*/ 589 h 606"/>
                    <a:gd name="T24" fmla="*/ 136 w 191"/>
                    <a:gd name="T25" fmla="*/ 600 h 606"/>
                    <a:gd name="T26" fmla="*/ 102 w 191"/>
                    <a:gd name="T27" fmla="*/ 606 h 606"/>
                    <a:gd name="T28" fmla="*/ 58 w 191"/>
                    <a:gd name="T29" fmla="*/ 595 h 606"/>
                    <a:gd name="T30" fmla="*/ 25 w 191"/>
                    <a:gd name="T31" fmla="*/ 580 h 606"/>
                    <a:gd name="T32" fmla="*/ 8 w 191"/>
                    <a:gd name="T33" fmla="*/ 547 h 606"/>
                    <a:gd name="T34" fmla="*/ 0 w 191"/>
                    <a:gd name="T35" fmla="*/ 485 h 606"/>
                    <a:gd name="T36" fmla="*/ 2 w 191"/>
                    <a:gd name="T37" fmla="*/ 411 h 606"/>
                    <a:gd name="T38" fmla="*/ 19 w 191"/>
                    <a:gd name="T39" fmla="*/ 361 h 606"/>
                    <a:gd name="T40" fmla="*/ 25 w 191"/>
                    <a:gd name="T41" fmla="*/ 283 h 606"/>
                    <a:gd name="T42" fmla="*/ 23 w 191"/>
                    <a:gd name="T43" fmla="*/ 245 h 606"/>
                    <a:gd name="T44" fmla="*/ 13 w 191"/>
                    <a:gd name="T45" fmla="*/ 200 h 606"/>
                    <a:gd name="T46" fmla="*/ 6 w 191"/>
                    <a:gd name="T47" fmla="*/ 156 h 606"/>
                    <a:gd name="T48" fmla="*/ 2 w 191"/>
                    <a:gd name="T49" fmla="*/ 102 h 606"/>
                    <a:gd name="T50" fmla="*/ 2 w 191"/>
                    <a:gd name="T51" fmla="*/ 63 h 606"/>
                    <a:gd name="T52" fmla="*/ 17 w 191"/>
                    <a:gd name="T53" fmla="*/ 41 h 606"/>
                    <a:gd name="T54" fmla="*/ 28 w 191"/>
                    <a:gd name="T55" fmla="*/ 30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1" h="606">
                      <a:moveTo>
                        <a:pt x="28" y="30"/>
                      </a:moveTo>
                      <a:lnTo>
                        <a:pt x="41" y="7"/>
                      </a:lnTo>
                      <a:lnTo>
                        <a:pt x="75" y="0"/>
                      </a:lnTo>
                      <a:lnTo>
                        <a:pt x="117" y="22"/>
                      </a:lnTo>
                      <a:lnTo>
                        <a:pt x="156" y="94"/>
                      </a:lnTo>
                      <a:lnTo>
                        <a:pt x="173" y="150"/>
                      </a:lnTo>
                      <a:lnTo>
                        <a:pt x="186" y="217"/>
                      </a:lnTo>
                      <a:lnTo>
                        <a:pt x="191" y="308"/>
                      </a:lnTo>
                      <a:lnTo>
                        <a:pt x="190" y="389"/>
                      </a:lnTo>
                      <a:lnTo>
                        <a:pt x="186" y="485"/>
                      </a:lnTo>
                      <a:lnTo>
                        <a:pt x="180" y="558"/>
                      </a:lnTo>
                      <a:lnTo>
                        <a:pt x="164" y="589"/>
                      </a:lnTo>
                      <a:lnTo>
                        <a:pt x="136" y="600"/>
                      </a:lnTo>
                      <a:lnTo>
                        <a:pt x="102" y="606"/>
                      </a:lnTo>
                      <a:lnTo>
                        <a:pt x="58" y="595"/>
                      </a:lnTo>
                      <a:lnTo>
                        <a:pt x="25" y="580"/>
                      </a:lnTo>
                      <a:lnTo>
                        <a:pt x="8" y="547"/>
                      </a:lnTo>
                      <a:lnTo>
                        <a:pt x="0" y="485"/>
                      </a:lnTo>
                      <a:lnTo>
                        <a:pt x="2" y="411"/>
                      </a:lnTo>
                      <a:lnTo>
                        <a:pt x="19" y="361"/>
                      </a:lnTo>
                      <a:lnTo>
                        <a:pt x="25" y="283"/>
                      </a:lnTo>
                      <a:lnTo>
                        <a:pt x="23" y="245"/>
                      </a:lnTo>
                      <a:lnTo>
                        <a:pt x="13" y="200"/>
                      </a:lnTo>
                      <a:lnTo>
                        <a:pt x="6" y="156"/>
                      </a:lnTo>
                      <a:lnTo>
                        <a:pt x="2" y="102"/>
                      </a:lnTo>
                      <a:lnTo>
                        <a:pt x="2" y="63"/>
                      </a:lnTo>
                      <a:lnTo>
                        <a:pt x="17" y="41"/>
                      </a:lnTo>
                      <a:lnTo>
                        <a:pt x="28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42" name="Freeform 10">
                  <a:extLst>
                    <a:ext uri="{FF2B5EF4-FFF2-40B4-BE49-F238E27FC236}">
                      <a16:creationId xmlns:a16="http://schemas.microsoft.com/office/drawing/2014/main" id="{9033B595-4D6D-7A4B-5648-F99123D88EF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71" y="2313"/>
                  <a:ext cx="244" cy="578"/>
                </a:xfrm>
                <a:custGeom>
                  <a:avLst/>
                  <a:gdLst>
                    <a:gd name="T0" fmla="*/ 153 w 244"/>
                    <a:gd name="T1" fmla="*/ 0 h 578"/>
                    <a:gd name="T2" fmla="*/ 198 w 244"/>
                    <a:gd name="T3" fmla="*/ 11 h 578"/>
                    <a:gd name="T4" fmla="*/ 205 w 244"/>
                    <a:gd name="T5" fmla="*/ 46 h 578"/>
                    <a:gd name="T6" fmla="*/ 209 w 244"/>
                    <a:gd name="T7" fmla="*/ 111 h 578"/>
                    <a:gd name="T8" fmla="*/ 198 w 244"/>
                    <a:gd name="T9" fmla="*/ 189 h 578"/>
                    <a:gd name="T10" fmla="*/ 189 w 244"/>
                    <a:gd name="T11" fmla="*/ 274 h 578"/>
                    <a:gd name="T12" fmla="*/ 181 w 244"/>
                    <a:gd name="T13" fmla="*/ 369 h 578"/>
                    <a:gd name="T14" fmla="*/ 187 w 244"/>
                    <a:gd name="T15" fmla="*/ 417 h 578"/>
                    <a:gd name="T16" fmla="*/ 200 w 244"/>
                    <a:gd name="T17" fmla="*/ 463 h 578"/>
                    <a:gd name="T18" fmla="*/ 231 w 244"/>
                    <a:gd name="T19" fmla="*/ 506 h 578"/>
                    <a:gd name="T20" fmla="*/ 244 w 244"/>
                    <a:gd name="T21" fmla="*/ 524 h 578"/>
                    <a:gd name="T22" fmla="*/ 238 w 244"/>
                    <a:gd name="T23" fmla="*/ 541 h 578"/>
                    <a:gd name="T24" fmla="*/ 203 w 244"/>
                    <a:gd name="T25" fmla="*/ 541 h 578"/>
                    <a:gd name="T26" fmla="*/ 150 w 244"/>
                    <a:gd name="T27" fmla="*/ 550 h 578"/>
                    <a:gd name="T28" fmla="*/ 78 w 244"/>
                    <a:gd name="T29" fmla="*/ 569 h 578"/>
                    <a:gd name="T30" fmla="*/ 33 w 244"/>
                    <a:gd name="T31" fmla="*/ 578 h 578"/>
                    <a:gd name="T32" fmla="*/ 6 w 244"/>
                    <a:gd name="T33" fmla="*/ 558 h 578"/>
                    <a:gd name="T34" fmla="*/ 0 w 244"/>
                    <a:gd name="T35" fmla="*/ 528 h 578"/>
                    <a:gd name="T36" fmla="*/ 33 w 244"/>
                    <a:gd name="T37" fmla="*/ 519 h 578"/>
                    <a:gd name="T38" fmla="*/ 92 w 244"/>
                    <a:gd name="T39" fmla="*/ 517 h 578"/>
                    <a:gd name="T40" fmla="*/ 159 w 244"/>
                    <a:gd name="T41" fmla="*/ 517 h 578"/>
                    <a:gd name="T42" fmla="*/ 209 w 244"/>
                    <a:gd name="T43" fmla="*/ 519 h 578"/>
                    <a:gd name="T44" fmla="*/ 205 w 244"/>
                    <a:gd name="T45" fmla="*/ 511 h 578"/>
                    <a:gd name="T46" fmla="*/ 183 w 244"/>
                    <a:gd name="T47" fmla="*/ 489 h 578"/>
                    <a:gd name="T48" fmla="*/ 165 w 244"/>
                    <a:gd name="T49" fmla="*/ 450 h 578"/>
                    <a:gd name="T50" fmla="*/ 150 w 244"/>
                    <a:gd name="T51" fmla="*/ 400 h 578"/>
                    <a:gd name="T52" fmla="*/ 150 w 244"/>
                    <a:gd name="T53" fmla="*/ 367 h 578"/>
                    <a:gd name="T54" fmla="*/ 159 w 244"/>
                    <a:gd name="T55" fmla="*/ 267 h 578"/>
                    <a:gd name="T56" fmla="*/ 159 w 244"/>
                    <a:gd name="T57" fmla="*/ 195 h 578"/>
                    <a:gd name="T58" fmla="*/ 153 w 244"/>
                    <a:gd name="T59" fmla="*/ 117 h 578"/>
                    <a:gd name="T60" fmla="*/ 142 w 244"/>
                    <a:gd name="T61" fmla="*/ 80 h 578"/>
                    <a:gd name="T62" fmla="*/ 133 w 244"/>
                    <a:gd name="T63" fmla="*/ 33 h 578"/>
                    <a:gd name="T64" fmla="*/ 148 w 244"/>
                    <a:gd name="T65" fmla="*/ 11 h 578"/>
                    <a:gd name="T66" fmla="*/ 153 w 244"/>
                    <a:gd name="T67" fmla="*/ 0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78">
                      <a:moveTo>
                        <a:pt x="153" y="0"/>
                      </a:moveTo>
                      <a:lnTo>
                        <a:pt x="198" y="11"/>
                      </a:lnTo>
                      <a:lnTo>
                        <a:pt x="205" y="46"/>
                      </a:lnTo>
                      <a:lnTo>
                        <a:pt x="209" y="111"/>
                      </a:lnTo>
                      <a:lnTo>
                        <a:pt x="198" y="189"/>
                      </a:lnTo>
                      <a:lnTo>
                        <a:pt x="189" y="274"/>
                      </a:lnTo>
                      <a:lnTo>
                        <a:pt x="181" y="369"/>
                      </a:lnTo>
                      <a:lnTo>
                        <a:pt x="187" y="417"/>
                      </a:lnTo>
                      <a:lnTo>
                        <a:pt x="200" y="463"/>
                      </a:lnTo>
                      <a:lnTo>
                        <a:pt x="231" y="506"/>
                      </a:lnTo>
                      <a:lnTo>
                        <a:pt x="244" y="524"/>
                      </a:lnTo>
                      <a:lnTo>
                        <a:pt x="238" y="541"/>
                      </a:lnTo>
                      <a:lnTo>
                        <a:pt x="203" y="541"/>
                      </a:lnTo>
                      <a:lnTo>
                        <a:pt x="150" y="550"/>
                      </a:lnTo>
                      <a:lnTo>
                        <a:pt x="78" y="569"/>
                      </a:lnTo>
                      <a:lnTo>
                        <a:pt x="33" y="578"/>
                      </a:lnTo>
                      <a:lnTo>
                        <a:pt x="6" y="558"/>
                      </a:lnTo>
                      <a:lnTo>
                        <a:pt x="0" y="528"/>
                      </a:lnTo>
                      <a:lnTo>
                        <a:pt x="33" y="519"/>
                      </a:lnTo>
                      <a:lnTo>
                        <a:pt x="92" y="517"/>
                      </a:lnTo>
                      <a:lnTo>
                        <a:pt x="159" y="517"/>
                      </a:lnTo>
                      <a:lnTo>
                        <a:pt x="209" y="519"/>
                      </a:lnTo>
                      <a:lnTo>
                        <a:pt x="205" y="511"/>
                      </a:lnTo>
                      <a:lnTo>
                        <a:pt x="183" y="489"/>
                      </a:lnTo>
                      <a:lnTo>
                        <a:pt x="165" y="450"/>
                      </a:lnTo>
                      <a:lnTo>
                        <a:pt x="150" y="400"/>
                      </a:lnTo>
                      <a:lnTo>
                        <a:pt x="150" y="367"/>
                      </a:lnTo>
                      <a:lnTo>
                        <a:pt x="159" y="267"/>
                      </a:lnTo>
                      <a:lnTo>
                        <a:pt x="159" y="195"/>
                      </a:lnTo>
                      <a:lnTo>
                        <a:pt x="153" y="117"/>
                      </a:lnTo>
                      <a:lnTo>
                        <a:pt x="142" y="80"/>
                      </a:lnTo>
                      <a:lnTo>
                        <a:pt x="133" y="33"/>
                      </a:lnTo>
                      <a:lnTo>
                        <a:pt x="148" y="11"/>
                      </a:ln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43" name="Freeform 11">
                  <a:extLst>
                    <a:ext uri="{FF2B5EF4-FFF2-40B4-BE49-F238E27FC236}">
                      <a16:creationId xmlns:a16="http://schemas.microsoft.com/office/drawing/2014/main" id="{15987F70-B66F-D39E-6CBE-001B80ECA6E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73" y="2239"/>
                  <a:ext cx="244" cy="566"/>
                </a:xfrm>
                <a:custGeom>
                  <a:avLst/>
                  <a:gdLst>
                    <a:gd name="T0" fmla="*/ 190 w 244"/>
                    <a:gd name="T1" fmla="*/ 0 h 566"/>
                    <a:gd name="T2" fmla="*/ 233 w 244"/>
                    <a:gd name="T3" fmla="*/ 13 h 566"/>
                    <a:gd name="T4" fmla="*/ 238 w 244"/>
                    <a:gd name="T5" fmla="*/ 48 h 566"/>
                    <a:gd name="T6" fmla="*/ 238 w 244"/>
                    <a:gd name="T7" fmla="*/ 115 h 566"/>
                    <a:gd name="T8" fmla="*/ 222 w 244"/>
                    <a:gd name="T9" fmla="*/ 191 h 566"/>
                    <a:gd name="T10" fmla="*/ 205 w 244"/>
                    <a:gd name="T11" fmla="*/ 276 h 566"/>
                    <a:gd name="T12" fmla="*/ 192 w 244"/>
                    <a:gd name="T13" fmla="*/ 368 h 566"/>
                    <a:gd name="T14" fmla="*/ 194 w 244"/>
                    <a:gd name="T15" fmla="*/ 416 h 566"/>
                    <a:gd name="T16" fmla="*/ 203 w 244"/>
                    <a:gd name="T17" fmla="*/ 464 h 566"/>
                    <a:gd name="T18" fmla="*/ 233 w 244"/>
                    <a:gd name="T19" fmla="*/ 509 h 566"/>
                    <a:gd name="T20" fmla="*/ 244 w 244"/>
                    <a:gd name="T21" fmla="*/ 527 h 566"/>
                    <a:gd name="T22" fmla="*/ 237 w 244"/>
                    <a:gd name="T23" fmla="*/ 544 h 566"/>
                    <a:gd name="T24" fmla="*/ 201 w 244"/>
                    <a:gd name="T25" fmla="*/ 542 h 566"/>
                    <a:gd name="T26" fmla="*/ 148 w 244"/>
                    <a:gd name="T27" fmla="*/ 548 h 566"/>
                    <a:gd name="T28" fmla="*/ 76 w 244"/>
                    <a:gd name="T29" fmla="*/ 560 h 566"/>
                    <a:gd name="T30" fmla="*/ 30 w 244"/>
                    <a:gd name="T31" fmla="*/ 566 h 566"/>
                    <a:gd name="T32" fmla="*/ 4 w 244"/>
                    <a:gd name="T33" fmla="*/ 544 h 566"/>
                    <a:gd name="T34" fmla="*/ 0 w 244"/>
                    <a:gd name="T35" fmla="*/ 514 h 566"/>
                    <a:gd name="T36" fmla="*/ 33 w 244"/>
                    <a:gd name="T37" fmla="*/ 507 h 566"/>
                    <a:gd name="T38" fmla="*/ 92 w 244"/>
                    <a:gd name="T39" fmla="*/ 511 h 566"/>
                    <a:gd name="T40" fmla="*/ 159 w 244"/>
                    <a:gd name="T41" fmla="*/ 514 h 566"/>
                    <a:gd name="T42" fmla="*/ 209 w 244"/>
                    <a:gd name="T43" fmla="*/ 520 h 566"/>
                    <a:gd name="T44" fmla="*/ 207 w 244"/>
                    <a:gd name="T45" fmla="*/ 512 h 566"/>
                    <a:gd name="T46" fmla="*/ 185 w 244"/>
                    <a:gd name="T47" fmla="*/ 488 h 566"/>
                    <a:gd name="T48" fmla="*/ 170 w 244"/>
                    <a:gd name="T49" fmla="*/ 448 h 566"/>
                    <a:gd name="T50" fmla="*/ 159 w 244"/>
                    <a:gd name="T51" fmla="*/ 398 h 566"/>
                    <a:gd name="T52" fmla="*/ 161 w 244"/>
                    <a:gd name="T53" fmla="*/ 364 h 566"/>
                    <a:gd name="T54" fmla="*/ 177 w 244"/>
                    <a:gd name="T55" fmla="*/ 265 h 566"/>
                    <a:gd name="T56" fmla="*/ 183 w 244"/>
                    <a:gd name="T57" fmla="*/ 194 h 566"/>
                    <a:gd name="T58" fmla="*/ 181 w 244"/>
                    <a:gd name="T59" fmla="*/ 115 h 566"/>
                    <a:gd name="T60" fmla="*/ 174 w 244"/>
                    <a:gd name="T61" fmla="*/ 78 h 566"/>
                    <a:gd name="T62" fmla="*/ 168 w 244"/>
                    <a:gd name="T63" fmla="*/ 31 h 566"/>
                    <a:gd name="T64" fmla="*/ 183 w 244"/>
                    <a:gd name="T65" fmla="*/ 9 h 566"/>
                    <a:gd name="T66" fmla="*/ 190 w 244"/>
                    <a:gd name="T67" fmla="*/ 0 h 5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66">
                      <a:moveTo>
                        <a:pt x="190" y="0"/>
                      </a:moveTo>
                      <a:lnTo>
                        <a:pt x="233" y="13"/>
                      </a:lnTo>
                      <a:lnTo>
                        <a:pt x="238" y="48"/>
                      </a:lnTo>
                      <a:lnTo>
                        <a:pt x="238" y="115"/>
                      </a:lnTo>
                      <a:lnTo>
                        <a:pt x="222" y="191"/>
                      </a:lnTo>
                      <a:lnTo>
                        <a:pt x="205" y="276"/>
                      </a:lnTo>
                      <a:lnTo>
                        <a:pt x="192" y="368"/>
                      </a:lnTo>
                      <a:lnTo>
                        <a:pt x="194" y="416"/>
                      </a:lnTo>
                      <a:lnTo>
                        <a:pt x="203" y="464"/>
                      </a:lnTo>
                      <a:lnTo>
                        <a:pt x="233" y="509"/>
                      </a:lnTo>
                      <a:lnTo>
                        <a:pt x="244" y="527"/>
                      </a:lnTo>
                      <a:lnTo>
                        <a:pt x="237" y="544"/>
                      </a:lnTo>
                      <a:lnTo>
                        <a:pt x="201" y="542"/>
                      </a:lnTo>
                      <a:lnTo>
                        <a:pt x="148" y="548"/>
                      </a:lnTo>
                      <a:lnTo>
                        <a:pt x="76" y="560"/>
                      </a:lnTo>
                      <a:lnTo>
                        <a:pt x="30" y="566"/>
                      </a:lnTo>
                      <a:lnTo>
                        <a:pt x="4" y="544"/>
                      </a:lnTo>
                      <a:lnTo>
                        <a:pt x="0" y="514"/>
                      </a:lnTo>
                      <a:lnTo>
                        <a:pt x="33" y="507"/>
                      </a:lnTo>
                      <a:lnTo>
                        <a:pt x="92" y="511"/>
                      </a:lnTo>
                      <a:lnTo>
                        <a:pt x="159" y="514"/>
                      </a:lnTo>
                      <a:lnTo>
                        <a:pt x="209" y="520"/>
                      </a:lnTo>
                      <a:lnTo>
                        <a:pt x="207" y="512"/>
                      </a:lnTo>
                      <a:lnTo>
                        <a:pt x="185" y="488"/>
                      </a:lnTo>
                      <a:lnTo>
                        <a:pt x="170" y="448"/>
                      </a:lnTo>
                      <a:lnTo>
                        <a:pt x="159" y="398"/>
                      </a:lnTo>
                      <a:lnTo>
                        <a:pt x="161" y="364"/>
                      </a:lnTo>
                      <a:lnTo>
                        <a:pt x="177" y="265"/>
                      </a:lnTo>
                      <a:lnTo>
                        <a:pt x="183" y="194"/>
                      </a:lnTo>
                      <a:lnTo>
                        <a:pt x="181" y="115"/>
                      </a:lnTo>
                      <a:lnTo>
                        <a:pt x="174" y="78"/>
                      </a:lnTo>
                      <a:lnTo>
                        <a:pt x="168" y="31"/>
                      </a:lnTo>
                      <a:lnTo>
                        <a:pt x="183" y="9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0044" name="Group 12">
                <a:extLst>
                  <a:ext uri="{FF2B5EF4-FFF2-40B4-BE49-F238E27FC236}">
                    <a16:creationId xmlns:a16="http://schemas.microsoft.com/office/drawing/2014/main" id="{1E245E03-70CD-4720-76F6-A6FD1CEDC17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90" y="1636"/>
                <a:ext cx="505" cy="1294"/>
                <a:chOff x="3373" y="1613"/>
                <a:chExt cx="505" cy="1294"/>
              </a:xfrm>
            </p:grpSpPr>
            <p:sp>
              <p:nvSpPr>
                <p:cNvPr id="300045" name="Freeform 13">
                  <a:extLst>
                    <a:ext uri="{FF2B5EF4-FFF2-40B4-BE49-F238E27FC236}">
                      <a16:creationId xmlns:a16="http://schemas.microsoft.com/office/drawing/2014/main" id="{087CAD8C-077B-7FC8-3CD0-A911113BBB3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04" y="1931"/>
                  <a:ext cx="208" cy="522"/>
                </a:xfrm>
                <a:custGeom>
                  <a:avLst/>
                  <a:gdLst>
                    <a:gd name="T0" fmla="*/ 56 w 208"/>
                    <a:gd name="T1" fmla="*/ 22 h 522"/>
                    <a:gd name="T2" fmla="*/ 78 w 208"/>
                    <a:gd name="T3" fmla="*/ 6 h 522"/>
                    <a:gd name="T4" fmla="*/ 106 w 208"/>
                    <a:gd name="T5" fmla="*/ 0 h 522"/>
                    <a:gd name="T6" fmla="*/ 128 w 208"/>
                    <a:gd name="T7" fmla="*/ 4 h 522"/>
                    <a:gd name="T8" fmla="*/ 147 w 208"/>
                    <a:gd name="T9" fmla="*/ 28 h 522"/>
                    <a:gd name="T10" fmla="*/ 162 w 208"/>
                    <a:gd name="T11" fmla="*/ 78 h 522"/>
                    <a:gd name="T12" fmla="*/ 175 w 208"/>
                    <a:gd name="T13" fmla="*/ 144 h 522"/>
                    <a:gd name="T14" fmla="*/ 189 w 208"/>
                    <a:gd name="T15" fmla="*/ 209 h 522"/>
                    <a:gd name="T16" fmla="*/ 201 w 208"/>
                    <a:gd name="T17" fmla="*/ 265 h 522"/>
                    <a:gd name="T18" fmla="*/ 201 w 208"/>
                    <a:gd name="T19" fmla="*/ 328 h 522"/>
                    <a:gd name="T20" fmla="*/ 208 w 208"/>
                    <a:gd name="T21" fmla="*/ 405 h 522"/>
                    <a:gd name="T22" fmla="*/ 201 w 208"/>
                    <a:gd name="T23" fmla="*/ 450 h 522"/>
                    <a:gd name="T24" fmla="*/ 191 w 208"/>
                    <a:gd name="T25" fmla="*/ 489 h 522"/>
                    <a:gd name="T26" fmla="*/ 158 w 208"/>
                    <a:gd name="T27" fmla="*/ 511 h 522"/>
                    <a:gd name="T28" fmla="*/ 97 w 208"/>
                    <a:gd name="T29" fmla="*/ 522 h 522"/>
                    <a:gd name="T30" fmla="*/ 52 w 208"/>
                    <a:gd name="T31" fmla="*/ 509 h 522"/>
                    <a:gd name="T32" fmla="*/ 11 w 208"/>
                    <a:gd name="T33" fmla="*/ 478 h 522"/>
                    <a:gd name="T34" fmla="*/ 0 w 208"/>
                    <a:gd name="T35" fmla="*/ 428 h 522"/>
                    <a:gd name="T36" fmla="*/ 0 w 208"/>
                    <a:gd name="T37" fmla="*/ 376 h 522"/>
                    <a:gd name="T38" fmla="*/ 13 w 208"/>
                    <a:gd name="T39" fmla="*/ 281 h 522"/>
                    <a:gd name="T40" fmla="*/ 13 w 208"/>
                    <a:gd name="T41" fmla="*/ 205 h 522"/>
                    <a:gd name="T42" fmla="*/ 17 w 208"/>
                    <a:gd name="T43" fmla="*/ 133 h 522"/>
                    <a:gd name="T44" fmla="*/ 33 w 208"/>
                    <a:gd name="T45" fmla="*/ 87 h 522"/>
                    <a:gd name="T46" fmla="*/ 52 w 208"/>
                    <a:gd name="T47" fmla="*/ 56 h 522"/>
                    <a:gd name="T48" fmla="*/ 56 w 208"/>
                    <a:gd name="T49" fmla="*/ 22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08" h="522">
                      <a:moveTo>
                        <a:pt x="56" y="22"/>
                      </a:moveTo>
                      <a:lnTo>
                        <a:pt x="78" y="6"/>
                      </a:lnTo>
                      <a:lnTo>
                        <a:pt x="106" y="0"/>
                      </a:lnTo>
                      <a:lnTo>
                        <a:pt x="128" y="4"/>
                      </a:lnTo>
                      <a:lnTo>
                        <a:pt x="147" y="28"/>
                      </a:lnTo>
                      <a:lnTo>
                        <a:pt x="162" y="78"/>
                      </a:lnTo>
                      <a:lnTo>
                        <a:pt x="175" y="144"/>
                      </a:lnTo>
                      <a:lnTo>
                        <a:pt x="189" y="209"/>
                      </a:lnTo>
                      <a:lnTo>
                        <a:pt x="201" y="265"/>
                      </a:lnTo>
                      <a:lnTo>
                        <a:pt x="201" y="328"/>
                      </a:lnTo>
                      <a:lnTo>
                        <a:pt x="208" y="405"/>
                      </a:lnTo>
                      <a:lnTo>
                        <a:pt x="201" y="450"/>
                      </a:lnTo>
                      <a:lnTo>
                        <a:pt x="191" y="489"/>
                      </a:lnTo>
                      <a:lnTo>
                        <a:pt x="158" y="511"/>
                      </a:lnTo>
                      <a:lnTo>
                        <a:pt x="97" y="522"/>
                      </a:lnTo>
                      <a:lnTo>
                        <a:pt x="52" y="509"/>
                      </a:lnTo>
                      <a:lnTo>
                        <a:pt x="11" y="478"/>
                      </a:lnTo>
                      <a:lnTo>
                        <a:pt x="0" y="428"/>
                      </a:lnTo>
                      <a:lnTo>
                        <a:pt x="0" y="376"/>
                      </a:lnTo>
                      <a:lnTo>
                        <a:pt x="13" y="281"/>
                      </a:lnTo>
                      <a:lnTo>
                        <a:pt x="13" y="205"/>
                      </a:lnTo>
                      <a:lnTo>
                        <a:pt x="17" y="133"/>
                      </a:lnTo>
                      <a:lnTo>
                        <a:pt x="33" y="87"/>
                      </a:lnTo>
                      <a:lnTo>
                        <a:pt x="52" y="56"/>
                      </a:lnTo>
                      <a:lnTo>
                        <a:pt x="5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46" name="Freeform 14">
                  <a:extLst>
                    <a:ext uri="{FF2B5EF4-FFF2-40B4-BE49-F238E27FC236}">
                      <a16:creationId xmlns:a16="http://schemas.microsoft.com/office/drawing/2014/main" id="{681E14F1-BE36-5E79-33ED-380AFB2EDE3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628" y="2357"/>
                  <a:ext cx="250" cy="517"/>
                </a:xfrm>
                <a:custGeom>
                  <a:avLst/>
                  <a:gdLst>
                    <a:gd name="T0" fmla="*/ 0 w 250"/>
                    <a:gd name="T1" fmla="*/ 45 h 517"/>
                    <a:gd name="T2" fmla="*/ 2 w 250"/>
                    <a:gd name="T3" fmla="*/ 6 h 517"/>
                    <a:gd name="T4" fmla="*/ 22 w 250"/>
                    <a:gd name="T5" fmla="*/ 0 h 517"/>
                    <a:gd name="T6" fmla="*/ 61 w 250"/>
                    <a:gd name="T7" fmla="*/ 2 h 517"/>
                    <a:gd name="T8" fmla="*/ 72 w 250"/>
                    <a:gd name="T9" fmla="*/ 36 h 517"/>
                    <a:gd name="T10" fmla="*/ 105 w 250"/>
                    <a:gd name="T11" fmla="*/ 106 h 517"/>
                    <a:gd name="T12" fmla="*/ 122 w 250"/>
                    <a:gd name="T13" fmla="*/ 162 h 517"/>
                    <a:gd name="T14" fmla="*/ 133 w 250"/>
                    <a:gd name="T15" fmla="*/ 228 h 517"/>
                    <a:gd name="T16" fmla="*/ 130 w 250"/>
                    <a:gd name="T17" fmla="*/ 267 h 517"/>
                    <a:gd name="T18" fmla="*/ 107 w 250"/>
                    <a:gd name="T19" fmla="*/ 328 h 517"/>
                    <a:gd name="T20" fmla="*/ 85 w 250"/>
                    <a:gd name="T21" fmla="*/ 386 h 517"/>
                    <a:gd name="T22" fmla="*/ 78 w 250"/>
                    <a:gd name="T23" fmla="*/ 434 h 517"/>
                    <a:gd name="T24" fmla="*/ 78 w 250"/>
                    <a:gd name="T25" fmla="*/ 453 h 517"/>
                    <a:gd name="T26" fmla="*/ 102 w 250"/>
                    <a:gd name="T27" fmla="*/ 456 h 517"/>
                    <a:gd name="T28" fmla="*/ 133 w 250"/>
                    <a:gd name="T29" fmla="*/ 445 h 517"/>
                    <a:gd name="T30" fmla="*/ 217 w 250"/>
                    <a:gd name="T31" fmla="*/ 453 h 517"/>
                    <a:gd name="T32" fmla="*/ 250 w 250"/>
                    <a:gd name="T33" fmla="*/ 473 h 517"/>
                    <a:gd name="T34" fmla="*/ 244 w 250"/>
                    <a:gd name="T35" fmla="*/ 486 h 517"/>
                    <a:gd name="T36" fmla="*/ 200 w 250"/>
                    <a:gd name="T37" fmla="*/ 512 h 517"/>
                    <a:gd name="T38" fmla="*/ 174 w 250"/>
                    <a:gd name="T39" fmla="*/ 517 h 517"/>
                    <a:gd name="T40" fmla="*/ 150 w 250"/>
                    <a:gd name="T41" fmla="*/ 495 h 517"/>
                    <a:gd name="T42" fmla="*/ 94 w 250"/>
                    <a:gd name="T43" fmla="*/ 484 h 517"/>
                    <a:gd name="T44" fmla="*/ 46 w 250"/>
                    <a:gd name="T45" fmla="*/ 484 h 517"/>
                    <a:gd name="T46" fmla="*/ 30 w 250"/>
                    <a:gd name="T47" fmla="*/ 479 h 517"/>
                    <a:gd name="T48" fmla="*/ 28 w 250"/>
                    <a:gd name="T49" fmla="*/ 462 h 517"/>
                    <a:gd name="T50" fmla="*/ 57 w 250"/>
                    <a:gd name="T51" fmla="*/ 375 h 517"/>
                    <a:gd name="T52" fmla="*/ 85 w 250"/>
                    <a:gd name="T53" fmla="*/ 308 h 517"/>
                    <a:gd name="T54" fmla="*/ 96 w 250"/>
                    <a:gd name="T55" fmla="*/ 264 h 517"/>
                    <a:gd name="T56" fmla="*/ 96 w 250"/>
                    <a:gd name="T57" fmla="*/ 202 h 517"/>
                    <a:gd name="T58" fmla="*/ 74 w 250"/>
                    <a:gd name="T59" fmla="*/ 147 h 517"/>
                    <a:gd name="T60" fmla="*/ 28 w 250"/>
                    <a:gd name="T61" fmla="*/ 89 h 517"/>
                    <a:gd name="T62" fmla="*/ 7 w 250"/>
                    <a:gd name="T63" fmla="*/ 62 h 517"/>
                    <a:gd name="T64" fmla="*/ 0 w 250"/>
                    <a:gd name="T65" fmla="*/ 45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50" h="517">
                      <a:moveTo>
                        <a:pt x="0" y="45"/>
                      </a:moveTo>
                      <a:lnTo>
                        <a:pt x="2" y="6"/>
                      </a:lnTo>
                      <a:lnTo>
                        <a:pt x="22" y="0"/>
                      </a:lnTo>
                      <a:lnTo>
                        <a:pt x="61" y="2"/>
                      </a:lnTo>
                      <a:lnTo>
                        <a:pt x="72" y="36"/>
                      </a:lnTo>
                      <a:lnTo>
                        <a:pt x="105" y="106"/>
                      </a:lnTo>
                      <a:lnTo>
                        <a:pt x="122" y="162"/>
                      </a:lnTo>
                      <a:lnTo>
                        <a:pt x="133" y="228"/>
                      </a:lnTo>
                      <a:lnTo>
                        <a:pt x="130" y="267"/>
                      </a:lnTo>
                      <a:lnTo>
                        <a:pt x="107" y="328"/>
                      </a:lnTo>
                      <a:lnTo>
                        <a:pt x="85" y="386"/>
                      </a:lnTo>
                      <a:lnTo>
                        <a:pt x="78" y="434"/>
                      </a:lnTo>
                      <a:lnTo>
                        <a:pt x="78" y="453"/>
                      </a:lnTo>
                      <a:lnTo>
                        <a:pt x="102" y="456"/>
                      </a:lnTo>
                      <a:lnTo>
                        <a:pt x="133" y="445"/>
                      </a:lnTo>
                      <a:lnTo>
                        <a:pt x="217" y="453"/>
                      </a:lnTo>
                      <a:lnTo>
                        <a:pt x="250" y="473"/>
                      </a:lnTo>
                      <a:lnTo>
                        <a:pt x="244" y="486"/>
                      </a:lnTo>
                      <a:lnTo>
                        <a:pt x="200" y="512"/>
                      </a:lnTo>
                      <a:lnTo>
                        <a:pt x="174" y="517"/>
                      </a:lnTo>
                      <a:lnTo>
                        <a:pt x="150" y="495"/>
                      </a:lnTo>
                      <a:lnTo>
                        <a:pt x="94" y="484"/>
                      </a:lnTo>
                      <a:lnTo>
                        <a:pt x="46" y="484"/>
                      </a:lnTo>
                      <a:lnTo>
                        <a:pt x="30" y="479"/>
                      </a:lnTo>
                      <a:lnTo>
                        <a:pt x="28" y="462"/>
                      </a:lnTo>
                      <a:lnTo>
                        <a:pt x="57" y="375"/>
                      </a:lnTo>
                      <a:lnTo>
                        <a:pt x="85" y="308"/>
                      </a:lnTo>
                      <a:lnTo>
                        <a:pt x="96" y="264"/>
                      </a:lnTo>
                      <a:lnTo>
                        <a:pt x="96" y="202"/>
                      </a:lnTo>
                      <a:lnTo>
                        <a:pt x="74" y="147"/>
                      </a:lnTo>
                      <a:lnTo>
                        <a:pt x="28" y="89"/>
                      </a:lnTo>
                      <a:lnTo>
                        <a:pt x="7" y="62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47" name="Freeform 15">
                  <a:extLst>
                    <a:ext uri="{FF2B5EF4-FFF2-40B4-BE49-F238E27FC236}">
                      <a16:creationId xmlns:a16="http://schemas.microsoft.com/office/drawing/2014/main" id="{2AAC7AE5-EB76-7C5C-A571-56F30264A47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3" y="2364"/>
                  <a:ext cx="222" cy="543"/>
                </a:xfrm>
                <a:custGeom>
                  <a:avLst/>
                  <a:gdLst>
                    <a:gd name="T0" fmla="*/ 131 w 222"/>
                    <a:gd name="T1" fmla="*/ 88 h 543"/>
                    <a:gd name="T2" fmla="*/ 144 w 222"/>
                    <a:gd name="T3" fmla="*/ 43 h 543"/>
                    <a:gd name="T4" fmla="*/ 172 w 222"/>
                    <a:gd name="T5" fmla="*/ 0 h 543"/>
                    <a:gd name="T6" fmla="*/ 198 w 222"/>
                    <a:gd name="T7" fmla="*/ 0 h 543"/>
                    <a:gd name="T8" fmla="*/ 222 w 222"/>
                    <a:gd name="T9" fmla="*/ 23 h 543"/>
                    <a:gd name="T10" fmla="*/ 220 w 222"/>
                    <a:gd name="T11" fmla="*/ 50 h 543"/>
                    <a:gd name="T12" fmla="*/ 187 w 222"/>
                    <a:gd name="T13" fmla="*/ 89 h 543"/>
                    <a:gd name="T14" fmla="*/ 154 w 222"/>
                    <a:gd name="T15" fmla="*/ 160 h 543"/>
                    <a:gd name="T16" fmla="*/ 139 w 222"/>
                    <a:gd name="T17" fmla="*/ 223 h 543"/>
                    <a:gd name="T18" fmla="*/ 137 w 222"/>
                    <a:gd name="T19" fmla="*/ 295 h 543"/>
                    <a:gd name="T20" fmla="*/ 154 w 222"/>
                    <a:gd name="T21" fmla="*/ 377 h 543"/>
                    <a:gd name="T22" fmla="*/ 170 w 222"/>
                    <a:gd name="T23" fmla="*/ 423 h 543"/>
                    <a:gd name="T24" fmla="*/ 187 w 222"/>
                    <a:gd name="T25" fmla="*/ 460 h 543"/>
                    <a:gd name="T26" fmla="*/ 192 w 222"/>
                    <a:gd name="T27" fmla="*/ 479 h 543"/>
                    <a:gd name="T28" fmla="*/ 189 w 222"/>
                    <a:gd name="T29" fmla="*/ 505 h 543"/>
                    <a:gd name="T30" fmla="*/ 161 w 222"/>
                    <a:gd name="T31" fmla="*/ 506 h 543"/>
                    <a:gd name="T32" fmla="*/ 94 w 222"/>
                    <a:gd name="T33" fmla="*/ 521 h 543"/>
                    <a:gd name="T34" fmla="*/ 33 w 222"/>
                    <a:gd name="T35" fmla="*/ 543 h 543"/>
                    <a:gd name="T36" fmla="*/ 20 w 222"/>
                    <a:gd name="T37" fmla="*/ 534 h 543"/>
                    <a:gd name="T38" fmla="*/ 0 w 222"/>
                    <a:gd name="T39" fmla="*/ 510 h 543"/>
                    <a:gd name="T40" fmla="*/ 6 w 222"/>
                    <a:gd name="T41" fmla="*/ 495 h 543"/>
                    <a:gd name="T42" fmla="*/ 65 w 222"/>
                    <a:gd name="T43" fmla="*/ 488 h 543"/>
                    <a:gd name="T44" fmla="*/ 117 w 222"/>
                    <a:gd name="T45" fmla="*/ 488 h 543"/>
                    <a:gd name="T46" fmla="*/ 144 w 222"/>
                    <a:gd name="T47" fmla="*/ 488 h 543"/>
                    <a:gd name="T48" fmla="*/ 161 w 222"/>
                    <a:gd name="T49" fmla="*/ 473 h 543"/>
                    <a:gd name="T50" fmla="*/ 154 w 222"/>
                    <a:gd name="T51" fmla="*/ 440 h 543"/>
                    <a:gd name="T52" fmla="*/ 126 w 222"/>
                    <a:gd name="T53" fmla="*/ 373 h 543"/>
                    <a:gd name="T54" fmla="*/ 109 w 222"/>
                    <a:gd name="T55" fmla="*/ 310 h 543"/>
                    <a:gd name="T56" fmla="*/ 104 w 222"/>
                    <a:gd name="T57" fmla="*/ 245 h 543"/>
                    <a:gd name="T58" fmla="*/ 109 w 222"/>
                    <a:gd name="T59" fmla="*/ 184 h 543"/>
                    <a:gd name="T60" fmla="*/ 120 w 222"/>
                    <a:gd name="T61" fmla="*/ 132 h 543"/>
                    <a:gd name="T62" fmla="*/ 131 w 222"/>
                    <a:gd name="T63" fmla="*/ 88 h 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22" h="543">
                      <a:moveTo>
                        <a:pt x="131" y="88"/>
                      </a:moveTo>
                      <a:lnTo>
                        <a:pt x="144" y="43"/>
                      </a:lnTo>
                      <a:lnTo>
                        <a:pt x="172" y="0"/>
                      </a:lnTo>
                      <a:lnTo>
                        <a:pt x="198" y="0"/>
                      </a:lnTo>
                      <a:lnTo>
                        <a:pt x="222" y="23"/>
                      </a:lnTo>
                      <a:lnTo>
                        <a:pt x="220" y="50"/>
                      </a:lnTo>
                      <a:lnTo>
                        <a:pt x="187" y="89"/>
                      </a:lnTo>
                      <a:lnTo>
                        <a:pt x="154" y="160"/>
                      </a:lnTo>
                      <a:lnTo>
                        <a:pt x="139" y="223"/>
                      </a:lnTo>
                      <a:lnTo>
                        <a:pt x="137" y="295"/>
                      </a:lnTo>
                      <a:lnTo>
                        <a:pt x="154" y="377"/>
                      </a:lnTo>
                      <a:lnTo>
                        <a:pt x="170" y="423"/>
                      </a:lnTo>
                      <a:lnTo>
                        <a:pt x="187" y="460"/>
                      </a:lnTo>
                      <a:lnTo>
                        <a:pt x="192" y="479"/>
                      </a:lnTo>
                      <a:lnTo>
                        <a:pt x="189" y="505"/>
                      </a:lnTo>
                      <a:lnTo>
                        <a:pt x="161" y="506"/>
                      </a:lnTo>
                      <a:lnTo>
                        <a:pt x="94" y="521"/>
                      </a:lnTo>
                      <a:lnTo>
                        <a:pt x="33" y="543"/>
                      </a:lnTo>
                      <a:lnTo>
                        <a:pt x="20" y="534"/>
                      </a:lnTo>
                      <a:lnTo>
                        <a:pt x="0" y="510"/>
                      </a:lnTo>
                      <a:lnTo>
                        <a:pt x="6" y="495"/>
                      </a:lnTo>
                      <a:lnTo>
                        <a:pt x="65" y="488"/>
                      </a:lnTo>
                      <a:lnTo>
                        <a:pt x="117" y="488"/>
                      </a:lnTo>
                      <a:lnTo>
                        <a:pt x="144" y="488"/>
                      </a:lnTo>
                      <a:lnTo>
                        <a:pt x="161" y="473"/>
                      </a:lnTo>
                      <a:lnTo>
                        <a:pt x="154" y="440"/>
                      </a:lnTo>
                      <a:lnTo>
                        <a:pt x="126" y="373"/>
                      </a:lnTo>
                      <a:lnTo>
                        <a:pt x="109" y="310"/>
                      </a:lnTo>
                      <a:lnTo>
                        <a:pt x="104" y="245"/>
                      </a:lnTo>
                      <a:lnTo>
                        <a:pt x="109" y="184"/>
                      </a:lnTo>
                      <a:lnTo>
                        <a:pt x="120" y="132"/>
                      </a:lnTo>
                      <a:lnTo>
                        <a:pt x="131" y="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48" name="Freeform 16">
                  <a:extLst>
                    <a:ext uri="{FF2B5EF4-FFF2-40B4-BE49-F238E27FC236}">
                      <a16:creationId xmlns:a16="http://schemas.microsoft.com/office/drawing/2014/main" id="{67CAAB6B-466E-BC66-4E48-4C85F05FEE5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05" y="1942"/>
                  <a:ext cx="158" cy="437"/>
                </a:xfrm>
                <a:custGeom>
                  <a:avLst/>
                  <a:gdLst>
                    <a:gd name="T0" fmla="*/ 80 w 158"/>
                    <a:gd name="T1" fmla="*/ 11 h 437"/>
                    <a:gd name="T2" fmla="*/ 111 w 158"/>
                    <a:gd name="T3" fmla="*/ 0 h 437"/>
                    <a:gd name="T4" fmla="*/ 145 w 158"/>
                    <a:gd name="T5" fmla="*/ 3 h 437"/>
                    <a:gd name="T6" fmla="*/ 158 w 158"/>
                    <a:gd name="T7" fmla="*/ 22 h 437"/>
                    <a:gd name="T8" fmla="*/ 150 w 158"/>
                    <a:gd name="T9" fmla="*/ 72 h 437"/>
                    <a:gd name="T10" fmla="*/ 113 w 158"/>
                    <a:gd name="T11" fmla="*/ 88 h 437"/>
                    <a:gd name="T12" fmla="*/ 69 w 158"/>
                    <a:gd name="T13" fmla="*/ 120 h 437"/>
                    <a:gd name="T14" fmla="*/ 52 w 158"/>
                    <a:gd name="T15" fmla="*/ 164 h 437"/>
                    <a:gd name="T16" fmla="*/ 39 w 158"/>
                    <a:gd name="T17" fmla="*/ 205 h 437"/>
                    <a:gd name="T18" fmla="*/ 35 w 158"/>
                    <a:gd name="T19" fmla="*/ 266 h 437"/>
                    <a:gd name="T20" fmla="*/ 41 w 158"/>
                    <a:gd name="T21" fmla="*/ 325 h 437"/>
                    <a:gd name="T22" fmla="*/ 50 w 158"/>
                    <a:gd name="T23" fmla="*/ 349 h 437"/>
                    <a:gd name="T24" fmla="*/ 63 w 158"/>
                    <a:gd name="T25" fmla="*/ 366 h 437"/>
                    <a:gd name="T26" fmla="*/ 85 w 158"/>
                    <a:gd name="T27" fmla="*/ 372 h 437"/>
                    <a:gd name="T28" fmla="*/ 85 w 158"/>
                    <a:gd name="T29" fmla="*/ 399 h 437"/>
                    <a:gd name="T30" fmla="*/ 52 w 158"/>
                    <a:gd name="T31" fmla="*/ 425 h 437"/>
                    <a:gd name="T32" fmla="*/ 35 w 158"/>
                    <a:gd name="T33" fmla="*/ 437 h 437"/>
                    <a:gd name="T34" fmla="*/ 13 w 158"/>
                    <a:gd name="T35" fmla="*/ 420 h 437"/>
                    <a:gd name="T36" fmla="*/ 0 w 158"/>
                    <a:gd name="T37" fmla="*/ 372 h 437"/>
                    <a:gd name="T38" fmla="*/ 0 w 158"/>
                    <a:gd name="T39" fmla="*/ 311 h 437"/>
                    <a:gd name="T40" fmla="*/ 2 w 158"/>
                    <a:gd name="T41" fmla="*/ 233 h 437"/>
                    <a:gd name="T42" fmla="*/ 24 w 158"/>
                    <a:gd name="T43" fmla="*/ 153 h 437"/>
                    <a:gd name="T44" fmla="*/ 50 w 158"/>
                    <a:gd name="T45" fmla="*/ 87 h 437"/>
                    <a:gd name="T46" fmla="*/ 69 w 158"/>
                    <a:gd name="T47" fmla="*/ 37 h 437"/>
                    <a:gd name="T48" fmla="*/ 80 w 158"/>
                    <a:gd name="T49" fmla="*/ 11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8" h="437">
                      <a:moveTo>
                        <a:pt x="80" y="11"/>
                      </a:moveTo>
                      <a:lnTo>
                        <a:pt x="111" y="0"/>
                      </a:lnTo>
                      <a:lnTo>
                        <a:pt x="145" y="3"/>
                      </a:lnTo>
                      <a:lnTo>
                        <a:pt x="158" y="22"/>
                      </a:lnTo>
                      <a:lnTo>
                        <a:pt x="150" y="72"/>
                      </a:lnTo>
                      <a:lnTo>
                        <a:pt x="113" y="88"/>
                      </a:lnTo>
                      <a:lnTo>
                        <a:pt x="69" y="120"/>
                      </a:lnTo>
                      <a:lnTo>
                        <a:pt x="52" y="164"/>
                      </a:lnTo>
                      <a:lnTo>
                        <a:pt x="39" y="205"/>
                      </a:lnTo>
                      <a:lnTo>
                        <a:pt x="35" y="266"/>
                      </a:lnTo>
                      <a:lnTo>
                        <a:pt x="41" y="325"/>
                      </a:lnTo>
                      <a:lnTo>
                        <a:pt x="50" y="349"/>
                      </a:lnTo>
                      <a:lnTo>
                        <a:pt x="63" y="366"/>
                      </a:lnTo>
                      <a:lnTo>
                        <a:pt x="85" y="372"/>
                      </a:lnTo>
                      <a:lnTo>
                        <a:pt x="85" y="399"/>
                      </a:lnTo>
                      <a:lnTo>
                        <a:pt x="52" y="425"/>
                      </a:lnTo>
                      <a:lnTo>
                        <a:pt x="35" y="437"/>
                      </a:lnTo>
                      <a:lnTo>
                        <a:pt x="13" y="420"/>
                      </a:lnTo>
                      <a:lnTo>
                        <a:pt x="0" y="372"/>
                      </a:lnTo>
                      <a:lnTo>
                        <a:pt x="0" y="311"/>
                      </a:lnTo>
                      <a:lnTo>
                        <a:pt x="2" y="233"/>
                      </a:lnTo>
                      <a:lnTo>
                        <a:pt x="24" y="153"/>
                      </a:lnTo>
                      <a:lnTo>
                        <a:pt x="50" y="87"/>
                      </a:lnTo>
                      <a:lnTo>
                        <a:pt x="69" y="37"/>
                      </a:lnTo>
                      <a:lnTo>
                        <a:pt x="80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49" name="Freeform 17">
                  <a:extLst>
                    <a:ext uri="{FF2B5EF4-FFF2-40B4-BE49-F238E27FC236}">
                      <a16:creationId xmlns:a16="http://schemas.microsoft.com/office/drawing/2014/main" id="{454303ED-577E-693F-6AC3-BC5BE984223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91" y="1613"/>
                  <a:ext cx="271" cy="310"/>
                </a:xfrm>
                <a:custGeom>
                  <a:avLst/>
                  <a:gdLst>
                    <a:gd name="T0" fmla="*/ 142 w 271"/>
                    <a:gd name="T1" fmla="*/ 4 h 310"/>
                    <a:gd name="T2" fmla="*/ 168 w 271"/>
                    <a:gd name="T3" fmla="*/ 0 h 310"/>
                    <a:gd name="T4" fmla="*/ 204 w 271"/>
                    <a:gd name="T5" fmla="*/ 15 h 310"/>
                    <a:gd name="T6" fmla="*/ 245 w 271"/>
                    <a:gd name="T7" fmla="*/ 63 h 310"/>
                    <a:gd name="T8" fmla="*/ 271 w 271"/>
                    <a:gd name="T9" fmla="*/ 134 h 310"/>
                    <a:gd name="T10" fmla="*/ 267 w 271"/>
                    <a:gd name="T11" fmla="*/ 180 h 310"/>
                    <a:gd name="T12" fmla="*/ 259 w 271"/>
                    <a:gd name="T13" fmla="*/ 238 h 310"/>
                    <a:gd name="T14" fmla="*/ 241 w 271"/>
                    <a:gd name="T15" fmla="*/ 278 h 310"/>
                    <a:gd name="T16" fmla="*/ 202 w 271"/>
                    <a:gd name="T17" fmla="*/ 310 h 310"/>
                    <a:gd name="T18" fmla="*/ 161 w 271"/>
                    <a:gd name="T19" fmla="*/ 303 h 310"/>
                    <a:gd name="T20" fmla="*/ 116 w 271"/>
                    <a:gd name="T21" fmla="*/ 271 h 310"/>
                    <a:gd name="T22" fmla="*/ 96 w 271"/>
                    <a:gd name="T23" fmla="*/ 223 h 310"/>
                    <a:gd name="T24" fmla="*/ 79 w 271"/>
                    <a:gd name="T25" fmla="*/ 191 h 310"/>
                    <a:gd name="T26" fmla="*/ 31 w 271"/>
                    <a:gd name="T27" fmla="*/ 212 h 310"/>
                    <a:gd name="T28" fmla="*/ 9 w 271"/>
                    <a:gd name="T29" fmla="*/ 212 h 310"/>
                    <a:gd name="T30" fmla="*/ 0 w 271"/>
                    <a:gd name="T31" fmla="*/ 208 h 310"/>
                    <a:gd name="T32" fmla="*/ 7 w 271"/>
                    <a:gd name="T33" fmla="*/ 191 h 310"/>
                    <a:gd name="T34" fmla="*/ 53 w 271"/>
                    <a:gd name="T35" fmla="*/ 178 h 310"/>
                    <a:gd name="T36" fmla="*/ 76 w 271"/>
                    <a:gd name="T37" fmla="*/ 174 h 310"/>
                    <a:gd name="T38" fmla="*/ 74 w 271"/>
                    <a:gd name="T39" fmla="*/ 137 h 310"/>
                    <a:gd name="T40" fmla="*/ 85 w 271"/>
                    <a:gd name="T41" fmla="*/ 100 h 310"/>
                    <a:gd name="T42" fmla="*/ 96 w 271"/>
                    <a:gd name="T43" fmla="*/ 61 h 310"/>
                    <a:gd name="T44" fmla="*/ 118 w 271"/>
                    <a:gd name="T45" fmla="*/ 18 h 310"/>
                    <a:gd name="T46" fmla="*/ 142 w 271"/>
                    <a:gd name="T47" fmla="*/ 4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71" h="310">
                      <a:moveTo>
                        <a:pt x="142" y="4"/>
                      </a:moveTo>
                      <a:lnTo>
                        <a:pt x="168" y="0"/>
                      </a:lnTo>
                      <a:lnTo>
                        <a:pt x="204" y="15"/>
                      </a:lnTo>
                      <a:lnTo>
                        <a:pt x="245" y="63"/>
                      </a:lnTo>
                      <a:lnTo>
                        <a:pt x="271" y="134"/>
                      </a:lnTo>
                      <a:lnTo>
                        <a:pt x="267" y="180"/>
                      </a:lnTo>
                      <a:lnTo>
                        <a:pt x="259" y="238"/>
                      </a:lnTo>
                      <a:lnTo>
                        <a:pt x="241" y="278"/>
                      </a:lnTo>
                      <a:lnTo>
                        <a:pt x="202" y="310"/>
                      </a:lnTo>
                      <a:lnTo>
                        <a:pt x="161" y="303"/>
                      </a:lnTo>
                      <a:lnTo>
                        <a:pt x="116" y="271"/>
                      </a:lnTo>
                      <a:lnTo>
                        <a:pt x="96" y="223"/>
                      </a:lnTo>
                      <a:lnTo>
                        <a:pt x="79" y="191"/>
                      </a:lnTo>
                      <a:lnTo>
                        <a:pt x="31" y="212"/>
                      </a:lnTo>
                      <a:lnTo>
                        <a:pt x="9" y="212"/>
                      </a:lnTo>
                      <a:lnTo>
                        <a:pt x="0" y="208"/>
                      </a:lnTo>
                      <a:lnTo>
                        <a:pt x="7" y="191"/>
                      </a:lnTo>
                      <a:lnTo>
                        <a:pt x="53" y="178"/>
                      </a:lnTo>
                      <a:lnTo>
                        <a:pt x="76" y="174"/>
                      </a:lnTo>
                      <a:lnTo>
                        <a:pt x="74" y="137"/>
                      </a:lnTo>
                      <a:lnTo>
                        <a:pt x="85" y="100"/>
                      </a:lnTo>
                      <a:lnTo>
                        <a:pt x="96" y="61"/>
                      </a:lnTo>
                      <a:lnTo>
                        <a:pt x="118" y="18"/>
                      </a:lnTo>
                      <a:lnTo>
                        <a:pt x="14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0050" name="Group 18">
                <a:extLst>
                  <a:ext uri="{FF2B5EF4-FFF2-40B4-BE49-F238E27FC236}">
                    <a16:creationId xmlns:a16="http://schemas.microsoft.com/office/drawing/2014/main" id="{32038EE5-BAAA-8469-2858-6B1D66DA021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714" y="1531"/>
                <a:ext cx="423" cy="1416"/>
                <a:chOff x="2697" y="1508"/>
                <a:chExt cx="423" cy="1416"/>
              </a:xfrm>
            </p:grpSpPr>
            <p:sp>
              <p:nvSpPr>
                <p:cNvPr id="300051" name="Freeform 19">
                  <a:extLst>
                    <a:ext uri="{FF2B5EF4-FFF2-40B4-BE49-F238E27FC236}">
                      <a16:creationId xmlns:a16="http://schemas.microsoft.com/office/drawing/2014/main" id="{0B22726C-97FA-1395-728C-EE7D5287A55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9" y="1852"/>
                  <a:ext cx="207" cy="606"/>
                </a:xfrm>
                <a:custGeom>
                  <a:avLst/>
                  <a:gdLst>
                    <a:gd name="T0" fmla="*/ 71 w 207"/>
                    <a:gd name="T1" fmla="*/ 52 h 606"/>
                    <a:gd name="T2" fmla="*/ 96 w 207"/>
                    <a:gd name="T3" fmla="*/ 13 h 606"/>
                    <a:gd name="T4" fmla="*/ 122 w 207"/>
                    <a:gd name="T5" fmla="*/ 0 h 606"/>
                    <a:gd name="T6" fmla="*/ 144 w 207"/>
                    <a:gd name="T7" fmla="*/ 7 h 606"/>
                    <a:gd name="T8" fmla="*/ 172 w 207"/>
                    <a:gd name="T9" fmla="*/ 41 h 606"/>
                    <a:gd name="T10" fmla="*/ 194 w 207"/>
                    <a:gd name="T11" fmla="*/ 94 h 606"/>
                    <a:gd name="T12" fmla="*/ 207 w 207"/>
                    <a:gd name="T13" fmla="*/ 163 h 606"/>
                    <a:gd name="T14" fmla="*/ 207 w 207"/>
                    <a:gd name="T15" fmla="*/ 261 h 606"/>
                    <a:gd name="T16" fmla="*/ 196 w 207"/>
                    <a:gd name="T17" fmla="*/ 374 h 606"/>
                    <a:gd name="T18" fmla="*/ 188 w 207"/>
                    <a:gd name="T19" fmla="*/ 489 h 606"/>
                    <a:gd name="T20" fmla="*/ 172 w 207"/>
                    <a:gd name="T21" fmla="*/ 545 h 606"/>
                    <a:gd name="T22" fmla="*/ 155 w 207"/>
                    <a:gd name="T23" fmla="*/ 574 h 606"/>
                    <a:gd name="T24" fmla="*/ 135 w 207"/>
                    <a:gd name="T25" fmla="*/ 595 h 606"/>
                    <a:gd name="T26" fmla="*/ 107 w 207"/>
                    <a:gd name="T27" fmla="*/ 606 h 606"/>
                    <a:gd name="T28" fmla="*/ 57 w 207"/>
                    <a:gd name="T29" fmla="*/ 606 h 606"/>
                    <a:gd name="T30" fmla="*/ 28 w 207"/>
                    <a:gd name="T31" fmla="*/ 595 h 606"/>
                    <a:gd name="T32" fmla="*/ 4 w 207"/>
                    <a:gd name="T33" fmla="*/ 545 h 606"/>
                    <a:gd name="T34" fmla="*/ 0 w 207"/>
                    <a:gd name="T35" fmla="*/ 474 h 606"/>
                    <a:gd name="T36" fmla="*/ 0 w 207"/>
                    <a:gd name="T37" fmla="*/ 385 h 606"/>
                    <a:gd name="T38" fmla="*/ 11 w 207"/>
                    <a:gd name="T39" fmla="*/ 267 h 606"/>
                    <a:gd name="T40" fmla="*/ 26 w 207"/>
                    <a:gd name="T41" fmla="*/ 172 h 606"/>
                    <a:gd name="T42" fmla="*/ 49 w 207"/>
                    <a:gd name="T43" fmla="*/ 89 h 606"/>
                    <a:gd name="T44" fmla="*/ 71 w 207"/>
                    <a:gd name="T45" fmla="*/ 52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06">
                      <a:moveTo>
                        <a:pt x="71" y="52"/>
                      </a:moveTo>
                      <a:lnTo>
                        <a:pt x="96" y="13"/>
                      </a:lnTo>
                      <a:lnTo>
                        <a:pt x="122" y="0"/>
                      </a:lnTo>
                      <a:lnTo>
                        <a:pt x="144" y="7"/>
                      </a:lnTo>
                      <a:lnTo>
                        <a:pt x="172" y="41"/>
                      </a:lnTo>
                      <a:lnTo>
                        <a:pt x="194" y="94"/>
                      </a:lnTo>
                      <a:lnTo>
                        <a:pt x="207" y="163"/>
                      </a:lnTo>
                      <a:lnTo>
                        <a:pt x="207" y="261"/>
                      </a:lnTo>
                      <a:lnTo>
                        <a:pt x="196" y="374"/>
                      </a:lnTo>
                      <a:lnTo>
                        <a:pt x="188" y="489"/>
                      </a:lnTo>
                      <a:lnTo>
                        <a:pt x="172" y="545"/>
                      </a:lnTo>
                      <a:lnTo>
                        <a:pt x="155" y="574"/>
                      </a:lnTo>
                      <a:lnTo>
                        <a:pt x="135" y="595"/>
                      </a:lnTo>
                      <a:lnTo>
                        <a:pt x="107" y="606"/>
                      </a:lnTo>
                      <a:lnTo>
                        <a:pt x="57" y="606"/>
                      </a:lnTo>
                      <a:lnTo>
                        <a:pt x="28" y="595"/>
                      </a:lnTo>
                      <a:lnTo>
                        <a:pt x="4" y="545"/>
                      </a:lnTo>
                      <a:lnTo>
                        <a:pt x="0" y="474"/>
                      </a:lnTo>
                      <a:lnTo>
                        <a:pt x="0" y="385"/>
                      </a:lnTo>
                      <a:lnTo>
                        <a:pt x="11" y="267"/>
                      </a:lnTo>
                      <a:lnTo>
                        <a:pt x="26" y="172"/>
                      </a:lnTo>
                      <a:lnTo>
                        <a:pt x="49" y="89"/>
                      </a:lnTo>
                      <a:lnTo>
                        <a:pt x="71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52" name="Freeform 20">
                  <a:extLst>
                    <a:ext uri="{FF2B5EF4-FFF2-40B4-BE49-F238E27FC236}">
                      <a16:creationId xmlns:a16="http://schemas.microsoft.com/office/drawing/2014/main" id="{98929D27-BD56-59CA-CCFE-DCF31671FF3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47" y="1858"/>
                  <a:ext cx="192" cy="532"/>
                </a:xfrm>
                <a:custGeom>
                  <a:avLst/>
                  <a:gdLst>
                    <a:gd name="T0" fmla="*/ 101 w 192"/>
                    <a:gd name="T1" fmla="*/ 43 h 532"/>
                    <a:gd name="T2" fmla="*/ 132 w 192"/>
                    <a:gd name="T3" fmla="*/ 0 h 532"/>
                    <a:gd name="T4" fmla="*/ 172 w 192"/>
                    <a:gd name="T5" fmla="*/ 0 h 532"/>
                    <a:gd name="T6" fmla="*/ 192 w 192"/>
                    <a:gd name="T7" fmla="*/ 33 h 532"/>
                    <a:gd name="T8" fmla="*/ 183 w 192"/>
                    <a:gd name="T9" fmla="*/ 69 h 532"/>
                    <a:gd name="T10" fmla="*/ 159 w 192"/>
                    <a:gd name="T11" fmla="*/ 76 h 532"/>
                    <a:gd name="T12" fmla="*/ 128 w 192"/>
                    <a:gd name="T13" fmla="*/ 94 h 532"/>
                    <a:gd name="T14" fmla="*/ 102 w 192"/>
                    <a:gd name="T15" fmla="*/ 124 h 532"/>
                    <a:gd name="T16" fmla="*/ 84 w 192"/>
                    <a:gd name="T17" fmla="*/ 157 h 532"/>
                    <a:gd name="T18" fmla="*/ 62 w 192"/>
                    <a:gd name="T19" fmla="*/ 217 h 532"/>
                    <a:gd name="T20" fmla="*/ 36 w 192"/>
                    <a:gd name="T21" fmla="*/ 293 h 532"/>
                    <a:gd name="T22" fmla="*/ 28 w 192"/>
                    <a:gd name="T23" fmla="*/ 374 h 532"/>
                    <a:gd name="T24" fmla="*/ 39 w 192"/>
                    <a:gd name="T25" fmla="*/ 428 h 532"/>
                    <a:gd name="T26" fmla="*/ 45 w 192"/>
                    <a:gd name="T27" fmla="*/ 467 h 532"/>
                    <a:gd name="T28" fmla="*/ 58 w 192"/>
                    <a:gd name="T29" fmla="*/ 495 h 532"/>
                    <a:gd name="T30" fmla="*/ 54 w 192"/>
                    <a:gd name="T31" fmla="*/ 523 h 532"/>
                    <a:gd name="T32" fmla="*/ 34 w 192"/>
                    <a:gd name="T33" fmla="*/ 532 h 532"/>
                    <a:gd name="T34" fmla="*/ 17 w 192"/>
                    <a:gd name="T35" fmla="*/ 510 h 532"/>
                    <a:gd name="T36" fmla="*/ 0 w 192"/>
                    <a:gd name="T37" fmla="*/ 478 h 532"/>
                    <a:gd name="T38" fmla="*/ 6 w 192"/>
                    <a:gd name="T39" fmla="*/ 452 h 532"/>
                    <a:gd name="T40" fmla="*/ 10 w 192"/>
                    <a:gd name="T41" fmla="*/ 369 h 532"/>
                    <a:gd name="T42" fmla="*/ 10 w 192"/>
                    <a:gd name="T43" fmla="*/ 308 h 532"/>
                    <a:gd name="T44" fmla="*/ 19 w 192"/>
                    <a:gd name="T45" fmla="*/ 245 h 532"/>
                    <a:gd name="T46" fmla="*/ 39 w 192"/>
                    <a:gd name="T47" fmla="*/ 159 h 532"/>
                    <a:gd name="T48" fmla="*/ 73 w 192"/>
                    <a:gd name="T49" fmla="*/ 93 h 532"/>
                    <a:gd name="T50" fmla="*/ 101 w 192"/>
                    <a:gd name="T51" fmla="*/ 43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92" h="532">
                      <a:moveTo>
                        <a:pt x="101" y="43"/>
                      </a:moveTo>
                      <a:lnTo>
                        <a:pt x="132" y="0"/>
                      </a:lnTo>
                      <a:lnTo>
                        <a:pt x="172" y="0"/>
                      </a:lnTo>
                      <a:lnTo>
                        <a:pt x="192" y="33"/>
                      </a:lnTo>
                      <a:lnTo>
                        <a:pt x="183" y="69"/>
                      </a:lnTo>
                      <a:lnTo>
                        <a:pt x="159" y="76"/>
                      </a:lnTo>
                      <a:lnTo>
                        <a:pt x="128" y="94"/>
                      </a:lnTo>
                      <a:lnTo>
                        <a:pt x="102" y="124"/>
                      </a:lnTo>
                      <a:lnTo>
                        <a:pt x="84" y="157"/>
                      </a:lnTo>
                      <a:lnTo>
                        <a:pt x="62" y="217"/>
                      </a:lnTo>
                      <a:lnTo>
                        <a:pt x="36" y="293"/>
                      </a:lnTo>
                      <a:lnTo>
                        <a:pt x="28" y="374"/>
                      </a:lnTo>
                      <a:lnTo>
                        <a:pt x="39" y="428"/>
                      </a:lnTo>
                      <a:lnTo>
                        <a:pt x="45" y="467"/>
                      </a:lnTo>
                      <a:lnTo>
                        <a:pt x="58" y="495"/>
                      </a:lnTo>
                      <a:lnTo>
                        <a:pt x="54" y="523"/>
                      </a:lnTo>
                      <a:lnTo>
                        <a:pt x="34" y="532"/>
                      </a:lnTo>
                      <a:lnTo>
                        <a:pt x="17" y="510"/>
                      </a:lnTo>
                      <a:lnTo>
                        <a:pt x="0" y="478"/>
                      </a:lnTo>
                      <a:lnTo>
                        <a:pt x="6" y="452"/>
                      </a:lnTo>
                      <a:lnTo>
                        <a:pt x="10" y="369"/>
                      </a:lnTo>
                      <a:lnTo>
                        <a:pt x="10" y="308"/>
                      </a:lnTo>
                      <a:lnTo>
                        <a:pt x="19" y="245"/>
                      </a:lnTo>
                      <a:lnTo>
                        <a:pt x="39" y="159"/>
                      </a:lnTo>
                      <a:lnTo>
                        <a:pt x="73" y="93"/>
                      </a:lnTo>
                      <a:lnTo>
                        <a:pt x="101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53" name="Freeform 21">
                  <a:extLst>
                    <a:ext uri="{FF2B5EF4-FFF2-40B4-BE49-F238E27FC236}">
                      <a16:creationId xmlns:a16="http://schemas.microsoft.com/office/drawing/2014/main" id="{EBDDFDA9-2366-51F9-4A42-661BB9AD83D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97" y="2329"/>
                  <a:ext cx="214" cy="547"/>
                </a:xfrm>
                <a:custGeom>
                  <a:avLst/>
                  <a:gdLst>
                    <a:gd name="T0" fmla="*/ 180 w 214"/>
                    <a:gd name="T1" fmla="*/ 0 h 547"/>
                    <a:gd name="T2" fmla="*/ 214 w 214"/>
                    <a:gd name="T3" fmla="*/ 28 h 547"/>
                    <a:gd name="T4" fmla="*/ 213 w 214"/>
                    <a:gd name="T5" fmla="*/ 75 h 547"/>
                    <a:gd name="T6" fmla="*/ 198 w 214"/>
                    <a:gd name="T7" fmla="*/ 117 h 547"/>
                    <a:gd name="T8" fmla="*/ 178 w 214"/>
                    <a:gd name="T9" fmla="*/ 197 h 547"/>
                    <a:gd name="T10" fmla="*/ 163 w 214"/>
                    <a:gd name="T11" fmla="*/ 279 h 547"/>
                    <a:gd name="T12" fmla="*/ 163 w 214"/>
                    <a:gd name="T13" fmla="*/ 342 h 547"/>
                    <a:gd name="T14" fmla="*/ 169 w 214"/>
                    <a:gd name="T15" fmla="*/ 425 h 547"/>
                    <a:gd name="T16" fmla="*/ 180 w 214"/>
                    <a:gd name="T17" fmla="*/ 473 h 547"/>
                    <a:gd name="T18" fmla="*/ 198 w 214"/>
                    <a:gd name="T19" fmla="*/ 496 h 547"/>
                    <a:gd name="T20" fmla="*/ 198 w 214"/>
                    <a:gd name="T21" fmla="*/ 525 h 547"/>
                    <a:gd name="T22" fmla="*/ 169 w 214"/>
                    <a:gd name="T23" fmla="*/ 531 h 547"/>
                    <a:gd name="T24" fmla="*/ 130 w 214"/>
                    <a:gd name="T25" fmla="*/ 542 h 547"/>
                    <a:gd name="T26" fmla="*/ 80 w 214"/>
                    <a:gd name="T27" fmla="*/ 547 h 547"/>
                    <a:gd name="T28" fmla="*/ 19 w 214"/>
                    <a:gd name="T29" fmla="*/ 547 h 547"/>
                    <a:gd name="T30" fmla="*/ 0 w 214"/>
                    <a:gd name="T31" fmla="*/ 531 h 547"/>
                    <a:gd name="T32" fmla="*/ 13 w 214"/>
                    <a:gd name="T33" fmla="*/ 512 h 547"/>
                    <a:gd name="T34" fmla="*/ 67 w 214"/>
                    <a:gd name="T35" fmla="*/ 514 h 547"/>
                    <a:gd name="T36" fmla="*/ 102 w 214"/>
                    <a:gd name="T37" fmla="*/ 514 h 547"/>
                    <a:gd name="T38" fmla="*/ 147 w 214"/>
                    <a:gd name="T39" fmla="*/ 507 h 547"/>
                    <a:gd name="T40" fmla="*/ 158 w 214"/>
                    <a:gd name="T41" fmla="*/ 492 h 547"/>
                    <a:gd name="T42" fmla="*/ 152 w 214"/>
                    <a:gd name="T43" fmla="*/ 453 h 547"/>
                    <a:gd name="T44" fmla="*/ 136 w 214"/>
                    <a:gd name="T45" fmla="*/ 379 h 547"/>
                    <a:gd name="T46" fmla="*/ 136 w 214"/>
                    <a:gd name="T47" fmla="*/ 303 h 547"/>
                    <a:gd name="T48" fmla="*/ 141 w 214"/>
                    <a:gd name="T49" fmla="*/ 208 h 547"/>
                    <a:gd name="T50" fmla="*/ 147 w 214"/>
                    <a:gd name="T51" fmla="*/ 112 h 547"/>
                    <a:gd name="T52" fmla="*/ 162 w 214"/>
                    <a:gd name="T53" fmla="*/ 39 h 547"/>
                    <a:gd name="T54" fmla="*/ 175 w 214"/>
                    <a:gd name="T55" fmla="*/ 13 h 547"/>
                    <a:gd name="T56" fmla="*/ 180 w 214"/>
                    <a:gd name="T57" fmla="*/ 0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14" h="547">
                      <a:moveTo>
                        <a:pt x="180" y="0"/>
                      </a:moveTo>
                      <a:lnTo>
                        <a:pt x="214" y="28"/>
                      </a:lnTo>
                      <a:lnTo>
                        <a:pt x="213" y="75"/>
                      </a:lnTo>
                      <a:lnTo>
                        <a:pt x="198" y="117"/>
                      </a:lnTo>
                      <a:lnTo>
                        <a:pt x="178" y="197"/>
                      </a:lnTo>
                      <a:lnTo>
                        <a:pt x="163" y="279"/>
                      </a:lnTo>
                      <a:lnTo>
                        <a:pt x="163" y="342"/>
                      </a:lnTo>
                      <a:lnTo>
                        <a:pt x="169" y="425"/>
                      </a:lnTo>
                      <a:lnTo>
                        <a:pt x="180" y="473"/>
                      </a:lnTo>
                      <a:lnTo>
                        <a:pt x="198" y="496"/>
                      </a:lnTo>
                      <a:lnTo>
                        <a:pt x="198" y="525"/>
                      </a:lnTo>
                      <a:lnTo>
                        <a:pt x="169" y="531"/>
                      </a:lnTo>
                      <a:lnTo>
                        <a:pt x="130" y="542"/>
                      </a:lnTo>
                      <a:lnTo>
                        <a:pt x="80" y="547"/>
                      </a:lnTo>
                      <a:lnTo>
                        <a:pt x="19" y="547"/>
                      </a:lnTo>
                      <a:lnTo>
                        <a:pt x="0" y="531"/>
                      </a:lnTo>
                      <a:lnTo>
                        <a:pt x="13" y="512"/>
                      </a:lnTo>
                      <a:lnTo>
                        <a:pt x="67" y="514"/>
                      </a:lnTo>
                      <a:lnTo>
                        <a:pt x="102" y="514"/>
                      </a:lnTo>
                      <a:lnTo>
                        <a:pt x="147" y="507"/>
                      </a:lnTo>
                      <a:lnTo>
                        <a:pt x="158" y="492"/>
                      </a:lnTo>
                      <a:lnTo>
                        <a:pt x="152" y="453"/>
                      </a:lnTo>
                      <a:lnTo>
                        <a:pt x="136" y="379"/>
                      </a:lnTo>
                      <a:lnTo>
                        <a:pt x="136" y="303"/>
                      </a:lnTo>
                      <a:lnTo>
                        <a:pt x="141" y="208"/>
                      </a:lnTo>
                      <a:lnTo>
                        <a:pt x="147" y="112"/>
                      </a:lnTo>
                      <a:lnTo>
                        <a:pt x="162" y="39"/>
                      </a:lnTo>
                      <a:lnTo>
                        <a:pt x="175" y="13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54" name="Freeform 22">
                  <a:extLst>
                    <a:ext uri="{FF2B5EF4-FFF2-40B4-BE49-F238E27FC236}">
                      <a16:creationId xmlns:a16="http://schemas.microsoft.com/office/drawing/2014/main" id="{9442A442-9730-0093-AE23-62D0DBB65F8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77" y="2342"/>
                  <a:ext cx="149" cy="582"/>
                </a:xfrm>
                <a:custGeom>
                  <a:avLst/>
                  <a:gdLst>
                    <a:gd name="T0" fmla="*/ 101 w 149"/>
                    <a:gd name="T1" fmla="*/ 11 h 582"/>
                    <a:gd name="T2" fmla="*/ 68 w 149"/>
                    <a:gd name="T3" fmla="*/ 0 h 582"/>
                    <a:gd name="T4" fmla="*/ 49 w 149"/>
                    <a:gd name="T5" fmla="*/ 26 h 582"/>
                    <a:gd name="T6" fmla="*/ 45 w 149"/>
                    <a:gd name="T7" fmla="*/ 67 h 582"/>
                    <a:gd name="T8" fmla="*/ 57 w 149"/>
                    <a:gd name="T9" fmla="*/ 104 h 582"/>
                    <a:gd name="T10" fmla="*/ 73 w 149"/>
                    <a:gd name="T11" fmla="*/ 143 h 582"/>
                    <a:gd name="T12" fmla="*/ 88 w 149"/>
                    <a:gd name="T13" fmla="*/ 204 h 582"/>
                    <a:gd name="T14" fmla="*/ 90 w 149"/>
                    <a:gd name="T15" fmla="*/ 265 h 582"/>
                    <a:gd name="T16" fmla="*/ 90 w 149"/>
                    <a:gd name="T17" fmla="*/ 328 h 582"/>
                    <a:gd name="T18" fmla="*/ 94 w 149"/>
                    <a:gd name="T19" fmla="*/ 460 h 582"/>
                    <a:gd name="T20" fmla="*/ 99 w 149"/>
                    <a:gd name="T21" fmla="*/ 495 h 582"/>
                    <a:gd name="T22" fmla="*/ 51 w 149"/>
                    <a:gd name="T23" fmla="*/ 515 h 582"/>
                    <a:gd name="T24" fmla="*/ 16 w 149"/>
                    <a:gd name="T25" fmla="*/ 550 h 582"/>
                    <a:gd name="T26" fmla="*/ 0 w 149"/>
                    <a:gd name="T27" fmla="*/ 565 h 582"/>
                    <a:gd name="T28" fmla="*/ 10 w 149"/>
                    <a:gd name="T29" fmla="*/ 576 h 582"/>
                    <a:gd name="T30" fmla="*/ 57 w 149"/>
                    <a:gd name="T31" fmla="*/ 582 h 582"/>
                    <a:gd name="T32" fmla="*/ 68 w 149"/>
                    <a:gd name="T33" fmla="*/ 549 h 582"/>
                    <a:gd name="T34" fmla="*/ 106 w 149"/>
                    <a:gd name="T35" fmla="*/ 517 h 582"/>
                    <a:gd name="T36" fmla="*/ 140 w 149"/>
                    <a:gd name="T37" fmla="*/ 499 h 582"/>
                    <a:gd name="T38" fmla="*/ 149 w 149"/>
                    <a:gd name="T39" fmla="*/ 484 h 582"/>
                    <a:gd name="T40" fmla="*/ 134 w 149"/>
                    <a:gd name="T41" fmla="*/ 471 h 582"/>
                    <a:gd name="T42" fmla="*/ 121 w 149"/>
                    <a:gd name="T43" fmla="*/ 445 h 582"/>
                    <a:gd name="T44" fmla="*/ 121 w 149"/>
                    <a:gd name="T45" fmla="*/ 384 h 582"/>
                    <a:gd name="T46" fmla="*/ 116 w 149"/>
                    <a:gd name="T47" fmla="*/ 272 h 582"/>
                    <a:gd name="T48" fmla="*/ 112 w 149"/>
                    <a:gd name="T49" fmla="*/ 183 h 582"/>
                    <a:gd name="T50" fmla="*/ 112 w 149"/>
                    <a:gd name="T51" fmla="*/ 111 h 582"/>
                    <a:gd name="T52" fmla="*/ 112 w 149"/>
                    <a:gd name="T53" fmla="*/ 43 h 582"/>
                    <a:gd name="T54" fmla="*/ 101 w 149"/>
                    <a:gd name="T55" fmla="*/ 1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9" h="582">
                      <a:moveTo>
                        <a:pt x="101" y="11"/>
                      </a:moveTo>
                      <a:lnTo>
                        <a:pt x="68" y="0"/>
                      </a:lnTo>
                      <a:lnTo>
                        <a:pt x="49" y="26"/>
                      </a:lnTo>
                      <a:lnTo>
                        <a:pt x="45" y="67"/>
                      </a:lnTo>
                      <a:lnTo>
                        <a:pt x="57" y="104"/>
                      </a:lnTo>
                      <a:lnTo>
                        <a:pt x="73" y="143"/>
                      </a:lnTo>
                      <a:lnTo>
                        <a:pt x="88" y="204"/>
                      </a:lnTo>
                      <a:lnTo>
                        <a:pt x="90" y="265"/>
                      </a:lnTo>
                      <a:lnTo>
                        <a:pt x="90" y="328"/>
                      </a:lnTo>
                      <a:lnTo>
                        <a:pt x="94" y="460"/>
                      </a:lnTo>
                      <a:lnTo>
                        <a:pt x="99" y="495"/>
                      </a:lnTo>
                      <a:lnTo>
                        <a:pt x="51" y="515"/>
                      </a:lnTo>
                      <a:lnTo>
                        <a:pt x="16" y="550"/>
                      </a:lnTo>
                      <a:lnTo>
                        <a:pt x="0" y="565"/>
                      </a:lnTo>
                      <a:lnTo>
                        <a:pt x="10" y="576"/>
                      </a:lnTo>
                      <a:lnTo>
                        <a:pt x="57" y="582"/>
                      </a:lnTo>
                      <a:lnTo>
                        <a:pt x="68" y="549"/>
                      </a:lnTo>
                      <a:lnTo>
                        <a:pt x="106" y="517"/>
                      </a:lnTo>
                      <a:lnTo>
                        <a:pt x="140" y="499"/>
                      </a:lnTo>
                      <a:lnTo>
                        <a:pt x="149" y="484"/>
                      </a:lnTo>
                      <a:lnTo>
                        <a:pt x="134" y="471"/>
                      </a:lnTo>
                      <a:lnTo>
                        <a:pt x="121" y="445"/>
                      </a:lnTo>
                      <a:lnTo>
                        <a:pt x="121" y="384"/>
                      </a:lnTo>
                      <a:lnTo>
                        <a:pt x="116" y="272"/>
                      </a:lnTo>
                      <a:lnTo>
                        <a:pt x="112" y="183"/>
                      </a:lnTo>
                      <a:lnTo>
                        <a:pt x="112" y="111"/>
                      </a:lnTo>
                      <a:lnTo>
                        <a:pt x="112" y="43"/>
                      </a:lnTo>
                      <a:lnTo>
                        <a:pt x="101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55" name="Freeform 23">
                  <a:extLst>
                    <a:ext uri="{FF2B5EF4-FFF2-40B4-BE49-F238E27FC236}">
                      <a16:creationId xmlns:a16="http://schemas.microsoft.com/office/drawing/2014/main" id="{DF5BBB22-ADEC-A26C-4BEC-95164604D72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5" y="1508"/>
                  <a:ext cx="285" cy="322"/>
                </a:xfrm>
                <a:custGeom>
                  <a:avLst/>
                  <a:gdLst>
                    <a:gd name="T0" fmla="*/ 266 w 285"/>
                    <a:gd name="T1" fmla="*/ 183 h 322"/>
                    <a:gd name="T2" fmla="*/ 275 w 285"/>
                    <a:gd name="T3" fmla="*/ 146 h 322"/>
                    <a:gd name="T4" fmla="*/ 285 w 285"/>
                    <a:gd name="T5" fmla="*/ 94 h 322"/>
                    <a:gd name="T6" fmla="*/ 262 w 285"/>
                    <a:gd name="T7" fmla="*/ 44 h 322"/>
                    <a:gd name="T8" fmla="*/ 217 w 285"/>
                    <a:gd name="T9" fmla="*/ 0 h 322"/>
                    <a:gd name="T10" fmla="*/ 179 w 285"/>
                    <a:gd name="T11" fmla="*/ 4 h 322"/>
                    <a:gd name="T12" fmla="*/ 147 w 285"/>
                    <a:gd name="T13" fmla="*/ 28 h 322"/>
                    <a:gd name="T14" fmla="*/ 108 w 285"/>
                    <a:gd name="T15" fmla="*/ 75 h 322"/>
                    <a:gd name="T16" fmla="*/ 86 w 285"/>
                    <a:gd name="T17" fmla="*/ 127 h 322"/>
                    <a:gd name="T18" fmla="*/ 60 w 285"/>
                    <a:gd name="T19" fmla="*/ 145 h 322"/>
                    <a:gd name="T20" fmla="*/ 18 w 285"/>
                    <a:gd name="T21" fmla="*/ 158 h 322"/>
                    <a:gd name="T22" fmla="*/ 0 w 285"/>
                    <a:gd name="T23" fmla="*/ 179 h 322"/>
                    <a:gd name="T24" fmla="*/ 9 w 285"/>
                    <a:gd name="T25" fmla="*/ 189 h 322"/>
                    <a:gd name="T26" fmla="*/ 49 w 285"/>
                    <a:gd name="T27" fmla="*/ 177 h 322"/>
                    <a:gd name="T28" fmla="*/ 72 w 285"/>
                    <a:gd name="T29" fmla="*/ 176 h 322"/>
                    <a:gd name="T30" fmla="*/ 68 w 285"/>
                    <a:gd name="T31" fmla="*/ 224 h 322"/>
                    <a:gd name="T32" fmla="*/ 76 w 285"/>
                    <a:gd name="T33" fmla="*/ 274 h 322"/>
                    <a:gd name="T34" fmla="*/ 92 w 285"/>
                    <a:gd name="T35" fmla="*/ 303 h 322"/>
                    <a:gd name="T36" fmla="*/ 115 w 285"/>
                    <a:gd name="T37" fmla="*/ 322 h 322"/>
                    <a:gd name="T38" fmla="*/ 170 w 285"/>
                    <a:gd name="T39" fmla="*/ 306 h 322"/>
                    <a:gd name="T40" fmla="*/ 221 w 285"/>
                    <a:gd name="T41" fmla="*/ 274 h 322"/>
                    <a:gd name="T42" fmla="*/ 250 w 285"/>
                    <a:gd name="T43" fmla="*/ 233 h 322"/>
                    <a:gd name="T44" fmla="*/ 266 w 285"/>
                    <a:gd name="T45" fmla="*/ 183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5" h="322">
                      <a:moveTo>
                        <a:pt x="266" y="183"/>
                      </a:moveTo>
                      <a:lnTo>
                        <a:pt x="275" y="146"/>
                      </a:lnTo>
                      <a:lnTo>
                        <a:pt x="285" y="94"/>
                      </a:lnTo>
                      <a:lnTo>
                        <a:pt x="262" y="44"/>
                      </a:lnTo>
                      <a:lnTo>
                        <a:pt x="217" y="0"/>
                      </a:lnTo>
                      <a:lnTo>
                        <a:pt x="179" y="4"/>
                      </a:lnTo>
                      <a:lnTo>
                        <a:pt x="147" y="28"/>
                      </a:lnTo>
                      <a:lnTo>
                        <a:pt x="108" y="75"/>
                      </a:lnTo>
                      <a:lnTo>
                        <a:pt x="86" y="127"/>
                      </a:lnTo>
                      <a:lnTo>
                        <a:pt x="60" y="145"/>
                      </a:lnTo>
                      <a:lnTo>
                        <a:pt x="18" y="158"/>
                      </a:lnTo>
                      <a:lnTo>
                        <a:pt x="0" y="179"/>
                      </a:lnTo>
                      <a:lnTo>
                        <a:pt x="9" y="189"/>
                      </a:lnTo>
                      <a:lnTo>
                        <a:pt x="49" y="177"/>
                      </a:lnTo>
                      <a:lnTo>
                        <a:pt x="72" y="176"/>
                      </a:lnTo>
                      <a:lnTo>
                        <a:pt x="68" y="224"/>
                      </a:lnTo>
                      <a:lnTo>
                        <a:pt x="76" y="274"/>
                      </a:lnTo>
                      <a:lnTo>
                        <a:pt x="92" y="303"/>
                      </a:lnTo>
                      <a:lnTo>
                        <a:pt x="115" y="322"/>
                      </a:lnTo>
                      <a:lnTo>
                        <a:pt x="170" y="306"/>
                      </a:lnTo>
                      <a:lnTo>
                        <a:pt x="221" y="274"/>
                      </a:lnTo>
                      <a:lnTo>
                        <a:pt x="250" y="233"/>
                      </a:lnTo>
                      <a:lnTo>
                        <a:pt x="266" y="1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0056" name="Group 24">
                <a:extLst>
                  <a:ext uri="{FF2B5EF4-FFF2-40B4-BE49-F238E27FC236}">
                    <a16:creationId xmlns:a16="http://schemas.microsoft.com/office/drawing/2014/main" id="{F998893E-4855-ABF5-2AE6-3689C661CD2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165" y="1463"/>
                <a:ext cx="351" cy="1456"/>
                <a:chOff x="2148" y="1440"/>
                <a:chExt cx="351" cy="1456"/>
              </a:xfrm>
            </p:grpSpPr>
            <p:sp>
              <p:nvSpPr>
                <p:cNvPr id="300057" name="Freeform 25">
                  <a:extLst>
                    <a:ext uri="{FF2B5EF4-FFF2-40B4-BE49-F238E27FC236}">
                      <a16:creationId xmlns:a16="http://schemas.microsoft.com/office/drawing/2014/main" id="{FB3052BF-E1C6-5F44-2714-9736E24C722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91" y="1775"/>
                  <a:ext cx="207" cy="634"/>
                </a:xfrm>
                <a:custGeom>
                  <a:avLst/>
                  <a:gdLst>
                    <a:gd name="T0" fmla="*/ 34 w 207"/>
                    <a:gd name="T1" fmla="*/ 48 h 634"/>
                    <a:gd name="T2" fmla="*/ 50 w 207"/>
                    <a:gd name="T3" fmla="*/ 17 h 634"/>
                    <a:gd name="T4" fmla="*/ 78 w 207"/>
                    <a:gd name="T5" fmla="*/ 0 h 634"/>
                    <a:gd name="T6" fmla="*/ 108 w 207"/>
                    <a:gd name="T7" fmla="*/ 0 h 634"/>
                    <a:gd name="T8" fmla="*/ 161 w 207"/>
                    <a:gd name="T9" fmla="*/ 11 h 634"/>
                    <a:gd name="T10" fmla="*/ 174 w 207"/>
                    <a:gd name="T11" fmla="*/ 61 h 634"/>
                    <a:gd name="T12" fmla="*/ 195 w 207"/>
                    <a:gd name="T13" fmla="*/ 165 h 634"/>
                    <a:gd name="T14" fmla="*/ 202 w 207"/>
                    <a:gd name="T15" fmla="*/ 250 h 634"/>
                    <a:gd name="T16" fmla="*/ 207 w 207"/>
                    <a:gd name="T17" fmla="*/ 334 h 634"/>
                    <a:gd name="T18" fmla="*/ 207 w 207"/>
                    <a:gd name="T19" fmla="*/ 456 h 634"/>
                    <a:gd name="T20" fmla="*/ 195 w 207"/>
                    <a:gd name="T21" fmla="*/ 567 h 634"/>
                    <a:gd name="T22" fmla="*/ 172 w 207"/>
                    <a:gd name="T23" fmla="*/ 628 h 634"/>
                    <a:gd name="T24" fmla="*/ 134 w 207"/>
                    <a:gd name="T25" fmla="*/ 634 h 634"/>
                    <a:gd name="T26" fmla="*/ 52 w 207"/>
                    <a:gd name="T27" fmla="*/ 634 h 634"/>
                    <a:gd name="T28" fmla="*/ 13 w 207"/>
                    <a:gd name="T29" fmla="*/ 601 h 634"/>
                    <a:gd name="T30" fmla="*/ 0 w 207"/>
                    <a:gd name="T31" fmla="*/ 523 h 634"/>
                    <a:gd name="T32" fmla="*/ 6 w 207"/>
                    <a:gd name="T33" fmla="*/ 421 h 634"/>
                    <a:gd name="T34" fmla="*/ 13 w 207"/>
                    <a:gd name="T35" fmla="*/ 339 h 634"/>
                    <a:gd name="T36" fmla="*/ 36 w 207"/>
                    <a:gd name="T37" fmla="*/ 289 h 634"/>
                    <a:gd name="T38" fmla="*/ 36 w 207"/>
                    <a:gd name="T39" fmla="*/ 217 h 634"/>
                    <a:gd name="T40" fmla="*/ 36 w 207"/>
                    <a:gd name="T41" fmla="*/ 139 h 634"/>
                    <a:gd name="T42" fmla="*/ 30 w 207"/>
                    <a:gd name="T43" fmla="*/ 82 h 634"/>
                    <a:gd name="T44" fmla="*/ 34 w 207"/>
                    <a:gd name="T45" fmla="*/ 48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34">
                      <a:moveTo>
                        <a:pt x="34" y="48"/>
                      </a:moveTo>
                      <a:lnTo>
                        <a:pt x="50" y="17"/>
                      </a:lnTo>
                      <a:lnTo>
                        <a:pt x="78" y="0"/>
                      </a:lnTo>
                      <a:lnTo>
                        <a:pt x="108" y="0"/>
                      </a:lnTo>
                      <a:lnTo>
                        <a:pt x="161" y="11"/>
                      </a:lnTo>
                      <a:lnTo>
                        <a:pt x="174" y="61"/>
                      </a:lnTo>
                      <a:lnTo>
                        <a:pt x="195" y="165"/>
                      </a:lnTo>
                      <a:lnTo>
                        <a:pt x="202" y="250"/>
                      </a:lnTo>
                      <a:lnTo>
                        <a:pt x="207" y="334"/>
                      </a:lnTo>
                      <a:lnTo>
                        <a:pt x="207" y="456"/>
                      </a:lnTo>
                      <a:lnTo>
                        <a:pt x="195" y="567"/>
                      </a:lnTo>
                      <a:lnTo>
                        <a:pt x="172" y="628"/>
                      </a:lnTo>
                      <a:lnTo>
                        <a:pt x="134" y="634"/>
                      </a:lnTo>
                      <a:lnTo>
                        <a:pt x="52" y="634"/>
                      </a:lnTo>
                      <a:lnTo>
                        <a:pt x="13" y="601"/>
                      </a:lnTo>
                      <a:lnTo>
                        <a:pt x="0" y="523"/>
                      </a:lnTo>
                      <a:lnTo>
                        <a:pt x="6" y="421"/>
                      </a:lnTo>
                      <a:lnTo>
                        <a:pt x="13" y="339"/>
                      </a:lnTo>
                      <a:lnTo>
                        <a:pt x="36" y="289"/>
                      </a:lnTo>
                      <a:lnTo>
                        <a:pt x="36" y="217"/>
                      </a:lnTo>
                      <a:lnTo>
                        <a:pt x="36" y="139"/>
                      </a:lnTo>
                      <a:lnTo>
                        <a:pt x="30" y="82"/>
                      </a:lnTo>
                      <a:lnTo>
                        <a:pt x="34" y="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58" name="Freeform 26">
                  <a:extLst>
                    <a:ext uri="{FF2B5EF4-FFF2-40B4-BE49-F238E27FC236}">
                      <a16:creationId xmlns:a16="http://schemas.microsoft.com/office/drawing/2014/main" id="{27D0FBA7-6E33-4672-6768-5C63CA57819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77" y="2313"/>
                  <a:ext cx="222" cy="583"/>
                </a:xfrm>
                <a:custGeom>
                  <a:avLst/>
                  <a:gdLst>
                    <a:gd name="T0" fmla="*/ 139 w 222"/>
                    <a:gd name="T1" fmla="*/ 0 h 583"/>
                    <a:gd name="T2" fmla="*/ 172 w 222"/>
                    <a:gd name="T3" fmla="*/ 23 h 583"/>
                    <a:gd name="T4" fmla="*/ 183 w 222"/>
                    <a:gd name="T5" fmla="*/ 58 h 583"/>
                    <a:gd name="T6" fmla="*/ 187 w 222"/>
                    <a:gd name="T7" fmla="*/ 139 h 583"/>
                    <a:gd name="T8" fmla="*/ 194 w 222"/>
                    <a:gd name="T9" fmla="*/ 217 h 583"/>
                    <a:gd name="T10" fmla="*/ 203 w 222"/>
                    <a:gd name="T11" fmla="*/ 308 h 583"/>
                    <a:gd name="T12" fmla="*/ 209 w 222"/>
                    <a:gd name="T13" fmla="*/ 400 h 583"/>
                    <a:gd name="T14" fmla="*/ 211 w 222"/>
                    <a:gd name="T15" fmla="*/ 461 h 583"/>
                    <a:gd name="T16" fmla="*/ 220 w 222"/>
                    <a:gd name="T17" fmla="*/ 495 h 583"/>
                    <a:gd name="T18" fmla="*/ 222 w 222"/>
                    <a:gd name="T19" fmla="*/ 511 h 583"/>
                    <a:gd name="T20" fmla="*/ 209 w 222"/>
                    <a:gd name="T21" fmla="*/ 524 h 583"/>
                    <a:gd name="T22" fmla="*/ 178 w 222"/>
                    <a:gd name="T23" fmla="*/ 530 h 583"/>
                    <a:gd name="T24" fmla="*/ 128 w 222"/>
                    <a:gd name="T25" fmla="*/ 541 h 583"/>
                    <a:gd name="T26" fmla="*/ 78 w 222"/>
                    <a:gd name="T27" fmla="*/ 567 h 583"/>
                    <a:gd name="T28" fmla="*/ 39 w 222"/>
                    <a:gd name="T29" fmla="*/ 583 h 583"/>
                    <a:gd name="T30" fmla="*/ 17 w 222"/>
                    <a:gd name="T31" fmla="*/ 572 h 583"/>
                    <a:gd name="T32" fmla="*/ 0 w 222"/>
                    <a:gd name="T33" fmla="*/ 545 h 583"/>
                    <a:gd name="T34" fmla="*/ 20 w 222"/>
                    <a:gd name="T35" fmla="*/ 530 h 583"/>
                    <a:gd name="T36" fmla="*/ 81 w 222"/>
                    <a:gd name="T37" fmla="*/ 519 h 583"/>
                    <a:gd name="T38" fmla="*/ 150 w 222"/>
                    <a:gd name="T39" fmla="*/ 511 h 583"/>
                    <a:gd name="T40" fmla="*/ 181 w 222"/>
                    <a:gd name="T41" fmla="*/ 511 h 583"/>
                    <a:gd name="T42" fmla="*/ 189 w 222"/>
                    <a:gd name="T43" fmla="*/ 491 h 583"/>
                    <a:gd name="T44" fmla="*/ 187 w 222"/>
                    <a:gd name="T45" fmla="*/ 434 h 583"/>
                    <a:gd name="T46" fmla="*/ 178 w 222"/>
                    <a:gd name="T47" fmla="*/ 345 h 583"/>
                    <a:gd name="T48" fmla="*/ 165 w 222"/>
                    <a:gd name="T49" fmla="*/ 252 h 583"/>
                    <a:gd name="T50" fmla="*/ 154 w 222"/>
                    <a:gd name="T51" fmla="*/ 158 h 583"/>
                    <a:gd name="T52" fmla="*/ 122 w 222"/>
                    <a:gd name="T53" fmla="*/ 86 h 583"/>
                    <a:gd name="T54" fmla="*/ 105 w 222"/>
                    <a:gd name="T55" fmla="*/ 30 h 583"/>
                    <a:gd name="T56" fmla="*/ 117 w 222"/>
                    <a:gd name="T57" fmla="*/ 12 h 583"/>
                    <a:gd name="T58" fmla="*/ 139 w 222"/>
                    <a:gd name="T59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2" h="583">
                      <a:moveTo>
                        <a:pt x="139" y="0"/>
                      </a:moveTo>
                      <a:lnTo>
                        <a:pt x="172" y="23"/>
                      </a:lnTo>
                      <a:lnTo>
                        <a:pt x="183" y="58"/>
                      </a:lnTo>
                      <a:lnTo>
                        <a:pt x="187" y="139"/>
                      </a:lnTo>
                      <a:lnTo>
                        <a:pt x="194" y="217"/>
                      </a:lnTo>
                      <a:lnTo>
                        <a:pt x="203" y="308"/>
                      </a:lnTo>
                      <a:lnTo>
                        <a:pt x="209" y="400"/>
                      </a:lnTo>
                      <a:lnTo>
                        <a:pt x="211" y="461"/>
                      </a:lnTo>
                      <a:lnTo>
                        <a:pt x="220" y="495"/>
                      </a:lnTo>
                      <a:lnTo>
                        <a:pt x="222" y="511"/>
                      </a:lnTo>
                      <a:lnTo>
                        <a:pt x="209" y="524"/>
                      </a:lnTo>
                      <a:lnTo>
                        <a:pt x="178" y="530"/>
                      </a:lnTo>
                      <a:lnTo>
                        <a:pt x="128" y="541"/>
                      </a:lnTo>
                      <a:lnTo>
                        <a:pt x="78" y="567"/>
                      </a:lnTo>
                      <a:lnTo>
                        <a:pt x="39" y="583"/>
                      </a:lnTo>
                      <a:lnTo>
                        <a:pt x="17" y="572"/>
                      </a:lnTo>
                      <a:lnTo>
                        <a:pt x="0" y="545"/>
                      </a:lnTo>
                      <a:lnTo>
                        <a:pt x="20" y="530"/>
                      </a:lnTo>
                      <a:lnTo>
                        <a:pt x="81" y="519"/>
                      </a:lnTo>
                      <a:lnTo>
                        <a:pt x="150" y="511"/>
                      </a:lnTo>
                      <a:lnTo>
                        <a:pt x="181" y="511"/>
                      </a:lnTo>
                      <a:lnTo>
                        <a:pt x="189" y="491"/>
                      </a:lnTo>
                      <a:lnTo>
                        <a:pt x="187" y="434"/>
                      </a:lnTo>
                      <a:lnTo>
                        <a:pt x="178" y="345"/>
                      </a:lnTo>
                      <a:lnTo>
                        <a:pt x="165" y="252"/>
                      </a:lnTo>
                      <a:lnTo>
                        <a:pt x="154" y="158"/>
                      </a:lnTo>
                      <a:lnTo>
                        <a:pt x="122" y="86"/>
                      </a:lnTo>
                      <a:lnTo>
                        <a:pt x="105" y="30"/>
                      </a:lnTo>
                      <a:lnTo>
                        <a:pt x="117" y="12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59" name="Freeform 27">
                  <a:extLst>
                    <a:ext uri="{FF2B5EF4-FFF2-40B4-BE49-F238E27FC236}">
                      <a16:creationId xmlns:a16="http://schemas.microsoft.com/office/drawing/2014/main" id="{B7DEC63F-ABD8-C44C-FFA8-FC46F5B19B3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48" y="2327"/>
                  <a:ext cx="228" cy="516"/>
                </a:xfrm>
                <a:custGeom>
                  <a:avLst/>
                  <a:gdLst>
                    <a:gd name="T0" fmla="*/ 145 w 228"/>
                    <a:gd name="T1" fmla="*/ 109 h 516"/>
                    <a:gd name="T2" fmla="*/ 156 w 228"/>
                    <a:gd name="T3" fmla="*/ 44 h 516"/>
                    <a:gd name="T4" fmla="*/ 191 w 228"/>
                    <a:gd name="T5" fmla="*/ 0 h 516"/>
                    <a:gd name="T6" fmla="*/ 211 w 228"/>
                    <a:gd name="T7" fmla="*/ 11 h 516"/>
                    <a:gd name="T8" fmla="*/ 228 w 228"/>
                    <a:gd name="T9" fmla="*/ 39 h 516"/>
                    <a:gd name="T10" fmla="*/ 219 w 228"/>
                    <a:gd name="T11" fmla="*/ 70 h 516"/>
                    <a:gd name="T12" fmla="*/ 202 w 228"/>
                    <a:gd name="T13" fmla="*/ 87 h 516"/>
                    <a:gd name="T14" fmla="*/ 185 w 228"/>
                    <a:gd name="T15" fmla="*/ 142 h 516"/>
                    <a:gd name="T16" fmla="*/ 178 w 228"/>
                    <a:gd name="T17" fmla="*/ 194 h 516"/>
                    <a:gd name="T18" fmla="*/ 178 w 228"/>
                    <a:gd name="T19" fmla="*/ 264 h 516"/>
                    <a:gd name="T20" fmla="*/ 174 w 228"/>
                    <a:gd name="T21" fmla="*/ 325 h 516"/>
                    <a:gd name="T22" fmla="*/ 178 w 228"/>
                    <a:gd name="T23" fmla="*/ 403 h 516"/>
                    <a:gd name="T24" fmla="*/ 185 w 228"/>
                    <a:gd name="T25" fmla="*/ 447 h 516"/>
                    <a:gd name="T26" fmla="*/ 189 w 228"/>
                    <a:gd name="T27" fmla="*/ 466 h 516"/>
                    <a:gd name="T28" fmla="*/ 180 w 228"/>
                    <a:gd name="T29" fmla="*/ 477 h 516"/>
                    <a:gd name="T30" fmla="*/ 152 w 228"/>
                    <a:gd name="T31" fmla="*/ 481 h 516"/>
                    <a:gd name="T32" fmla="*/ 102 w 228"/>
                    <a:gd name="T33" fmla="*/ 488 h 516"/>
                    <a:gd name="T34" fmla="*/ 57 w 228"/>
                    <a:gd name="T35" fmla="*/ 510 h 516"/>
                    <a:gd name="T36" fmla="*/ 35 w 228"/>
                    <a:gd name="T37" fmla="*/ 516 h 516"/>
                    <a:gd name="T38" fmla="*/ 0 w 228"/>
                    <a:gd name="T39" fmla="*/ 494 h 516"/>
                    <a:gd name="T40" fmla="*/ 0 w 228"/>
                    <a:gd name="T41" fmla="*/ 483 h 516"/>
                    <a:gd name="T42" fmla="*/ 33 w 228"/>
                    <a:gd name="T43" fmla="*/ 477 h 516"/>
                    <a:gd name="T44" fmla="*/ 119 w 228"/>
                    <a:gd name="T45" fmla="*/ 466 h 516"/>
                    <a:gd name="T46" fmla="*/ 156 w 228"/>
                    <a:gd name="T47" fmla="*/ 466 h 516"/>
                    <a:gd name="T48" fmla="*/ 163 w 228"/>
                    <a:gd name="T49" fmla="*/ 449 h 516"/>
                    <a:gd name="T50" fmla="*/ 161 w 228"/>
                    <a:gd name="T51" fmla="*/ 403 h 516"/>
                    <a:gd name="T52" fmla="*/ 156 w 228"/>
                    <a:gd name="T53" fmla="*/ 320 h 516"/>
                    <a:gd name="T54" fmla="*/ 152 w 228"/>
                    <a:gd name="T55" fmla="*/ 242 h 516"/>
                    <a:gd name="T56" fmla="*/ 150 w 228"/>
                    <a:gd name="T57" fmla="*/ 161 h 516"/>
                    <a:gd name="T58" fmla="*/ 145 w 228"/>
                    <a:gd name="T59" fmla="*/ 109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8" h="516">
                      <a:moveTo>
                        <a:pt x="145" y="109"/>
                      </a:moveTo>
                      <a:lnTo>
                        <a:pt x="156" y="44"/>
                      </a:lnTo>
                      <a:lnTo>
                        <a:pt x="191" y="0"/>
                      </a:lnTo>
                      <a:lnTo>
                        <a:pt x="211" y="11"/>
                      </a:lnTo>
                      <a:lnTo>
                        <a:pt x="228" y="39"/>
                      </a:lnTo>
                      <a:lnTo>
                        <a:pt x="219" y="70"/>
                      </a:lnTo>
                      <a:lnTo>
                        <a:pt x="202" y="87"/>
                      </a:lnTo>
                      <a:lnTo>
                        <a:pt x="185" y="142"/>
                      </a:lnTo>
                      <a:lnTo>
                        <a:pt x="178" y="194"/>
                      </a:lnTo>
                      <a:lnTo>
                        <a:pt x="178" y="264"/>
                      </a:lnTo>
                      <a:lnTo>
                        <a:pt x="174" y="325"/>
                      </a:lnTo>
                      <a:lnTo>
                        <a:pt x="178" y="403"/>
                      </a:lnTo>
                      <a:lnTo>
                        <a:pt x="185" y="447"/>
                      </a:lnTo>
                      <a:lnTo>
                        <a:pt x="189" y="466"/>
                      </a:lnTo>
                      <a:lnTo>
                        <a:pt x="180" y="477"/>
                      </a:lnTo>
                      <a:lnTo>
                        <a:pt x="152" y="481"/>
                      </a:lnTo>
                      <a:lnTo>
                        <a:pt x="102" y="488"/>
                      </a:lnTo>
                      <a:lnTo>
                        <a:pt x="57" y="510"/>
                      </a:lnTo>
                      <a:lnTo>
                        <a:pt x="35" y="516"/>
                      </a:lnTo>
                      <a:lnTo>
                        <a:pt x="0" y="494"/>
                      </a:lnTo>
                      <a:lnTo>
                        <a:pt x="0" y="483"/>
                      </a:lnTo>
                      <a:lnTo>
                        <a:pt x="33" y="477"/>
                      </a:lnTo>
                      <a:lnTo>
                        <a:pt x="119" y="466"/>
                      </a:lnTo>
                      <a:lnTo>
                        <a:pt x="156" y="466"/>
                      </a:lnTo>
                      <a:lnTo>
                        <a:pt x="163" y="449"/>
                      </a:lnTo>
                      <a:lnTo>
                        <a:pt x="161" y="403"/>
                      </a:lnTo>
                      <a:lnTo>
                        <a:pt x="156" y="320"/>
                      </a:lnTo>
                      <a:lnTo>
                        <a:pt x="152" y="242"/>
                      </a:lnTo>
                      <a:lnTo>
                        <a:pt x="150" y="161"/>
                      </a:lnTo>
                      <a:lnTo>
                        <a:pt x="145" y="1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60" name="Freeform 28">
                  <a:extLst>
                    <a:ext uri="{FF2B5EF4-FFF2-40B4-BE49-F238E27FC236}">
                      <a16:creationId xmlns:a16="http://schemas.microsoft.com/office/drawing/2014/main" id="{464D5EEA-C6DB-D7B2-743A-81CFF67A717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3" y="1799"/>
                  <a:ext cx="152" cy="570"/>
                </a:xfrm>
                <a:custGeom>
                  <a:avLst/>
                  <a:gdLst>
                    <a:gd name="T0" fmla="*/ 63 w 152"/>
                    <a:gd name="T1" fmla="*/ 52 h 570"/>
                    <a:gd name="T2" fmla="*/ 89 w 152"/>
                    <a:gd name="T3" fmla="*/ 4 h 570"/>
                    <a:gd name="T4" fmla="*/ 128 w 152"/>
                    <a:gd name="T5" fmla="*/ 0 h 570"/>
                    <a:gd name="T6" fmla="*/ 152 w 152"/>
                    <a:gd name="T7" fmla="*/ 33 h 570"/>
                    <a:gd name="T8" fmla="*/ 146 w 152"/>
                    <a:gd name="T9" fmla="*/ 70 h 570"/>
                    <a:gd name="T10" fmla="*/ 122 w 152"/>
                    <a:gd name="T11" fmla="*/ 82 h 570"/>
                    <a:gd name="T12" fmla="*/ 95 w 152"/>
                    <a:gd name="T13" fmla="*/ 103 h 570"/>
                    <a:gd name="T14" fmla="*/ 72 w 152"/>
                    <a:gd name="T15" fmla="*/ 138 h 570"/>
                    <a:gd name="T16" fmla="*/ 57 w 152"/>
                    <a:gd name="T17" fmla="*/ 175 h 570"/>
                    <a:gd name="T18" fmla="*/ 41 w 152"/>
                    <a:gd name="T19" fmla="*/ 239 h 570"/>
                    <a:gd name="T20" fmla="*/ 24 w 152"/>
                    <a:gd name="T21" fmla="*/ 321 h 570"/>
                    <a:gd name="T22" fmla="*/ 24 w 152"/>
                    <a:gd name="T23" fmla="*/ 407 h 570"/>
                    <a:gd name="T24" fmla="*/ 41 w 152"/>
                    <a:gd name="T25" fmla="*/ 461 h 570"/>
                    <a:gd name="T26" fmla="*/ 52 w 152"/>
                    <a:gd name="T27" fmla="*/ 502 h 570"/>
                    <a:gd name="T28" fmla="*/ 67 w 152"/>
                    <a:gd name="T29" fmla="*/ 529 h 570"/>
                    <a:gd name="T30" fmla="*/ 67 w 152"/>
                    <a:gd name="T31" fmla="*/ 558 h 570"/>
                    <a:gd name="T32" fmla="*/ 46 w 152"/>
                    <a:gd name="T33" fmla="*/ 570 h 570"/>
                    <a:gd name="T34" fmla="*/ 28 w 152"/>
                    <a:gd name="T35" fmla="*/ 549 h 570"/>
                    <a:gd name="T36" fmla="*/ 7 w 152"/>
                    <a:gd name="T37" fmla="*/ 519 h 570"/>
                    <a:gd name="T38" fmla="*/ 11 w 152"/>
                    <a:gd name="T39" fmla="*/ 490 h 570"/>
                    <a:gd name="T40" fmla="*/ 6 w 152"/>
                    <a:gd name="T41" fmla="*/ 403 h 570"/>
                    <a:gd name="T42" fmla="*/ 0 w 152"/>
                    <a:gd name="T43" fmla="*/ 338 h 570"/>
                    <a:gd name="T44" fmla="*/ 2 w 152"/>
                    <a:gd name="T45" fmla="*/ 272 h 570"/>
                    <a:gd name="T46" fmla="*/ 13 w 152"/>
                    <a:gd name="T47" fmla="*/ 181 h 570"/>
                    <a:gd name="T48" fmla="*/ 39 w 152"/>
                    <a:gd name="T49" fmla="*/ 109 h 570"/>
                    <a:gd name="T50" fmla="*/ 63 w 152"/>
                    <a:gd name="T51" fmla="*/ 52 h 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2" h="570">
                      <a:moveTo>
                        <a:pt x="63" y="52"/>
                      </a:moveTo>
                      <a:lnTo>
                        <a:pt x="89" y="4"/>
                      </a:lnTo>
                      <a:lnTo>
                        <a:pt x="128" y="0"/>
                      </a:lnTo>
                      <a:lnTo>
                        <a:pt x="152" y="33"/>
                      </a:lnTo>
                      <a:lnTo>
                        <a:pt x="146" y="70"/>
                      </a:lnTo>
                      <a:lnTo>
                        <a:pt x="122" y="82"/>
                      </a:lnTo>
                      <a:lnTo>
                        <a:pt x="95" y="103"/>
                      </a:lnTo>
                      <a:lnTo>
                        <a:pt x="72" y="138"/>
                      </a:lnTo>
                      <a:lnTo>
                        <a:pt x="57" y="175"/>
                      </a:lnTo>
                      <a:lnTo>
                        <a:pt x="41" y="239"/>
                      </a:lnTo>
                      <a:lnTo>
                        <a:pt x="24" y="321"/>
                      </a:lnTo>
                      <a:lnTo>
                        <a:pt x="24" y="407"/>
                      </a:lnTo>
                      <a:lnTo>
                        <a:pt x="41" y="461"/>
                      </a:lnTo>
                      <a:lnTo>
                        <a:pt x="52" y="502"/>
                      </a:lnTo>
                      <a:lnTo>
                        <a:pt x="67" y="529"/>
                      </a:lnTo>
                      <a:lnTo>
                        <a:pt x="67" y="558"/>
                      </a:lnTo>
                      <a:lnTo>
                        <a:pt x="46" y="570"/>
                      </a:lnTo>
                      <a:lnTo>
                        <a:pt x="28" y="549"/>
                      </a:lnTo>
                      <a:lnTo>
                        <a:pt x="7" y="519"/>
                      </a:lnTo>
                      <a:lnTo>
                        <a:pt x="11" y="490"/>
                      </a:lnTo>
                      <a:lnTo>
                        <a:pt x="6" y="403"/>
                      </a:lnTo>
                      <a:lnTo>
                        <a:pt x="0" y="338"/>
                      </a:lnTo>
                      <a:lnTo>
                        <a:pt x="2" y="272"/>
                      </a:lnTo>
                      <a:lnTo>
                        <a:pt x="13" y="181"/>
                      </a:lnTo>
                      <a:lnTo>
                        <a:pt x="39" y="109"/>
                      </a:lnTo>
                      <a:lnTo>
                        <a:pt x="63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61" name="Freeform 29">
                  <a:extLst>
                    <a:ext uri="{FF2B5EF4-FFF2-40B4-BE49-F238E27FC236}">
                      <a16:creationId xmlns:a16="http://schemas.microsoft.com/office/drawing/2014/main" id="{D99D2BC8-58FF-BFEC-F333-E78AD609CEC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61" y="1440"/>
                  <a:ext cx="284" cy="313"/>
                </a:xfrm>
                <a:custGeom>
                  <a:avLst/>
                  <a:gdLst>
                    <a:gd name="T0" fmla="*/ 72 w 284"/>
                    <a:gd name="T1" fmla="*/ 152 h 313"/>
                    <a:gd name="T2" fmla="*/ 67 w 284"/>
                    <a:gd name="T3" fmla="*/ 108 h 313"/>
                    <a:gd name="T4" fmla="*/ 67 w 284"/>
                    <a:gd name="T5" fmla="*/ 63 h 313"/>
                    <a:gd name="T6" fmla="*/ 78 w 284"/>
                    <a:gd name="T7" fmla="*/ 30 h 313"/>
                    <a:gd name="T8" fmla="*/ 100 w 284"/>
                    <a:gd name="T9" fmla="*/ 12 h 313"/>
                    <a:gd name="T10" fmla="*/ 145 w 284"/>
                    <a:gd name="T11" fmla="*/ 0 h 313"/>
                    <a:gd name="T12" fmla="*/ 178 w 284"/>
                    <a:gd name="T13" fmla="*/ 2 h 313"/>
                    <a:gd name="T14" fmla="*/ 213 w 284"/>
                    <a:gd name="T15" fmla="*/ 17 h 313"/>
                    <a:gd name="T16" fmla="*/ 241 w 284"/>
                    <a:gd name="T17" fmla="*/ 52 h 313"/>
                    <a:gd name="T18" fmla="*/ 262 w 284"/>
                    <a:gd name="T19" fmla="*/ 91 h 313"/>
                    <a:gd name="T20" fmla="*/ 275 w 284"/>
                    <a:gd name="T21" fmla="*/ 145 h 313"/>
                    <a:gd name="T22" fmla="*/ 284 w 284"/>
                    <a:gd name="T23" fmla="*/ 197 h 313"/>
                    <a:gd name="T24" fmla="*/ 284 w 284"/>
                    <a:gd name="T25" fmla="*/ 236 h 313"/>
                    <a:gd name="T26" fmla="*/ 273 w 284"/>
                    <a:gd name="T27" fmla="*/ 278 h 313"/>
                    <a:gd name="T28" fmla="*/ 247 w 284"/>
                    <a:gd name="T29" fmla="*/ 302 h 313"/>
                    <a:gd name="T30" fmla="*/ 208 w 284"/>
                    <a:gd name="T31" fmla="*/ 313 h 313"/>
                    <a:gd name="T32" fmla="*/ 184 w 284"/>
                    <a:gd name="T33" fmla="*/ 312 h 313"/>
                    <a:gd name="T34" fmla="*/ 156 w 284"/>
                    <a:gd name="T35" fmla="*/ 295 h 313"/>
                    <a:gd name="T36" fmla="*/ 128 w 284"/>
                    <a:gd name="T37" fmla="*/ 258 h 313"/>
                    <a:gd name="T38" fmla="*/ 106 w 284"/>
                    <a:gd name="T39" fmla="*/ 223 h 313"/>
                    <a:gd name="T40" fmla="*/ 35 w 284"/>
                    <a:gd name="T41" fmla="*/ 245 h 313"/>
                    <a:gd name="T42" fmla="*/ 13 w 284"/>
                    <a:gd name="T43" fmla="*/ 252 h 313"/>
                    <a:gd name="T44" fmla="*/ 0 w 284"/>
                    <a:gd name="T45" fmla="*/ 247 h 313"/>
                    <a:gd name="T46" fmla="*/ 2 w 284"/>
                    <a:gd name="T47" fmla="*/ 234 h 313"/>
                    <a:gd name="T48" fmla="*/ 85 w 284"/>
                    <a:gd name="T49" fmla="*/ 197 h 313"/>
                    <a:gd name="T50" fmla="*/ 72 w 284"/>
                    <a:gd name="T51" fmla="*/ 152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84" h="313">
                      <a:moveTo>
                        <a:pt x="72" y="152"/>
                      </a:moveTo>
                      <a:lnTo>
                        <a:pt x="67" y="108"/>
                      </a:lnTo>
                      <a:lnTo>
                        <a:pt x="67" y="63"/>
                      </a:lnTo>
                      <a:lnTo>
                        <a:pt x="78" y="30"/>
                      </a:lnTo>
                      <a:lnTo>
                        <a:pt x="100" y="12"/>
                      </a:lnTo>
                      <a:lnTo>
                        <a:pt x="145" y="0"/>
                      </a:lnTo>
                      <a:lnTo>
                        <a:pt x="178" y="2"/>
                      </a:lnTo>
                      <a:lnTo>
                        <a:pt x="213" y="17"/>
                      </a:lnTo>
                      <a:lnTo>
                        <a:pt x="241" y="52"/>
                      </a:lnTo>
                      <a:lnTo>
                        <a:pt x="262" y="91"/>
                      </a:lnTo>
                      <a:lnTo>
                        <a:pt x="275" y="145"/>
                      </a:lnTo>
                      <a:lnTo>
                        <a:pt x="284" y="197"/>
                      </a:lnTo>
                      <a:lnTo>
                        <a:pt x="284" y="236"/>
                      </a:lnTo>
                      <a:lnTo>
                        <a:pt x="273" y="278"/>
                      </a:lnTo>
                      <a:lnTo>
                        <a:pt x="247" y="302"/>
                      </a:lnTo>
                      <a:lnTo>
                        <a:pt x="208" y="313"/>
                      </a:lnTo>
                      <a:lnTo>
                        <a:pt x="184" y="312"/>
                      </a:lnTo>
                      <a:lnTo>
                        <a:pt x="156" y="295"/>
                      </a:lnTo>
                      <a:lnTo>
                        <a:pt x="128" y="258"/>
                      </a:lnTo>
                      <a:lnTo>
                        <a:pt x="106" y="223"/>
                      </a:lnTo>
                      <a:lnTo>
                        <a:pt x="35" y="245"/>
                      </a:lnTo>
                      <a:lnTo>
                        <a:pt x="13" y="252"/>
                      </a:lnTo>
                      <a:lnTo>
                        <a:pt x="0" y="247"/>
                      </a:lnTo>
                      <a:lnTo>
                        <a:pt x="2" y="234"/>
                      </a:lnTo>
                      <a:lnTo>
                        <a:pt x="85" y="197"/>
                      </a:lnTo>
                      <a:lnTo>
                        <a:pt x="72" y="1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0062" name="Group 30">
              <a:extLst>
                <a:ext uri="{FF2B5EF4-FFF2-40B4-BE49-F238E27FC236}">
                  <a16:creationId xmlns:a16="http://schemas.microsoft.com/office/drawing/2014/main" id="{5397E25C-71C2-F4D8-7F6D-6D84BDD5B34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248" y="1824"/>
              <a:ext cx="3435" cy="980"/>
              <a:chOff x="1248" y="1824"/>
              <a:chExt cx="3435" cy="980"/>
            </a:xfrm>
          </p:grpSpPr>
          <p:sp>
            <p:nvSpPr>
              <p:cNvPr id="300063" name="Freeform 31">
                <a:extLst>
                  <a:ext uri="{FF2B5EF4-FFF2-40B4-BE49-F238E27FC236}">
                    <a16:creationId xmlns:a16="http://schemas.microsoft.com/office/drawing/2014/main" id="{0C090DDE-374F-A415-7EA4-5199D0D0CB7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88" y="1863"/>
                <a:ext cx="795" cy="941"/>
              </a:xfrm>
              <a:custGeom>
                <a:avLst/>
                <a:gdLst>
                  <a:gd name="T0" fmla="*/ 78 w 795"/>
                  <a:gd name="T1" fmla="*/ 476 h 941"/>
                  <a:gd name="T2" fmla="*/ 45 w 795"/>
                  <a:gd name="T3" fmla="*/ 524 h 941"/>
                  <a:gd name="T4" fmla="*/ 13 w 795"/>
                  <a:gd name="T5" fmla="*/ 607 h 941"/>
                  <a:gd name="T6" fmla="*/ 0 w 795"/>
                  <a:gd name="T7" fmla="*/ 713 h 941"/>
                  <a:gd name="T8" fmla="*/ 12 w 795"/>
                  <a:gd name="T9" fmla="*/ 792 h 941"/>
                  <a:gd name="T10" fmla="*/ 52 w 795"/>
                  <a:gd name="T11" fmla="*/ 857 h 941"/>
                  <a:gd name="T12" fmla="*/ 106 w 795"/>
                  <a:gd name="T13" fmla="*/ 913 h 941"/>
                  <a:gd name="T14" fmla="*/ 164 w 795"/>
                  <a:gd name="T15" fmla="*/ 941 h 941"/>
                  <a:gd name="T16" fmla="*/ 238 w 795"/>
                  <a:gd name="T17" fmla="*/ 929 h 941"/>
                  <a:gd name="T18" fmla="*/ 299 w 795"/>
                  <a:gd name="T19" fmla="*/ 913 h 941"/>
                  <a:gd name="T20" fmla="*/ 351 w 795"/>
                  <a:gd name="T21" fmla="*/ 885 h 941"/>
                  <a:gd name="T22" fmla="*/ 395 w 795"/>
                  <a:gd name="T23" fmla="*/ 822 h 941"/>
                  <a:gd name="T24" fmla="*/ 421 w 795"/>
                  <a:gd name="T25" fmla="*/ 765 h 941"/>
                  <a:gd name="T26" fmla="*/ 425 w 795"/>
                  <a:gd name="T27" fmla="*/ 689 h 941"/>
                  <a:gd name="T28" fmla="*/ 425 w 795"/>
                  <a:gd name="T29" fmla="*/ 652 h 941"/>
                  <a:gd name="T30" fmla="*/ 469 w 795"/>
                  <a:gd name="T31" fmla="*/ 713 h 941"/>
                  <a:gd name="T32" fmla="*/ 553 w 795"/>
                  <a:gd name="T33" fmla="*/ 757 h 941"/>
                  <a:gd name="T34" fmla="*/ 593 w 795"/>
                  <a:gd name="T35" fmla="*/ 765 h 941"/>
                  <a:gd name="T36" fmla="*/ 662 w 795"/>
                  <a:gd name="T37" fmla="*/ 753 h 941"/>
                  <a:gd name="T38" fmla="*/ 710 w 795"/>
                  <a:gd name="T39" fmla="*/ 733 h 941"/>
                  <a:gd name="T40" fmla="*/ 747 w 795"/>
                  <a:gd name="T41" fmla="*/ 670 h 941"/>
                  <a:gd name="T42" fmla="*/ 790 w 795"/>
                  <a:gd name="T43" fmla="*/ 611 h 941"/>
                  <a:gd name="T44" fmla="*/ 792 w 795"/>
                  <a:gd name="T45" fmla="*/ 522 h 941"/>
                  <a:gd name="T46" fmla="*/ 795 w 795"/>
                  <a:gd name="T47" fmla="*/ 457 h 941"/>
                  <a:gd name="T48" fmla="*/ 792 w 795"/>
                  <a:gd name="T49" fmla="*/ 400 h 941"/>
                  <a:gd name="T50" fmla="*/ 738 w 795"/>
                  <a:gd name="T51" fmla="*/ 320 h 941"/>
                  <a:gd name="T52" fmla="*/ 686 w 795"/>
                  <a:gd name="T53" fmla="*/ 283 h 941"/>
                  <a:gd name="T54" fmla="*/ 625 w 795"/>
                  <a:gd name="T55" fmla="*/ 266 h 941"/>
                  <a:gd name="T56" fmla="*/ 555 w 795"/>
                  <a:gd name="T57" fmla="*/ 266 h 941"/>
                  <a:gd name="T58" fmla="*/ 499 w 795"/>
                  <a:gd name="T59" fmla="*/ 276 h 941"/>
                  <a:gd name="T60" fmla="*/ 475 w 795"/>
                  <a:gd name="T61" fmla="*/ 309 h 941"/>
                  <a:gd name="T62" fmla="*/ 445 w 795"/>
                  <a:gd name="T63" fmla="*/ 335 h 941"/>
                  <a:gd name="T64" fmla="*/ 447 w 795"/>
                  <a:gd name="T65" fmla="*/ 251 h 941"/>
                  <a:gd name="T66" fmla="*/ 440 w 795"/>
                  <a:gd name="T67" fmla="*/ 157 h 941"/>
                  <a:gd name="T68" fmla="*/ 388 w 795"/>
                  <a:gd name="T69" fmla="*/ 83 h 941"/>
                  <a:gd name="T70" fmla="*/ 343 w 795"/>
                  <a:gd name="T71" fmla="*/ 38 h 941"/>
                  <a:gd name="T72" fmla="*/ 293 w 795"/>
                  <a:gd name="T73" fmla="*/ 7 h 941"/>
                  <a:gd name="T74" fmla="*/ 258 w 795"/>
                  <a:gd name="T75" fmla="*/ 0 h 941"/>
                  <a:gd name="T76" fmla="*/ 206 w 795"/>
                  <a:gd name="T77" fmla="*/ 1 h 941"/>
                  <a:gd name="T78" fmla="*/ 156 w 795"/>
                  <a:gd name="T79" fmla="*/ 16 h 941"/>
                  <a:gd name="T80" fmla="*/ 102 w 795"/>
                  <a:gd name="T81" fmla="*/ 44 h 941"/>
                  <a:gd name="T82" fmla="*/ 63 w 795"/>
                  <a:gd name="T83" fmla="*/ 96 h 941"/>
                  <a:gd name="T84" fmla="*/ 43 w 795"/>
                  <a:gd name="T85" fmla="*/ 148 h 941"/>
                  <a:gd name="T86" fmla="*/ 36 w 795"/>
                  <a:gd name="T87" fmla="*/ 240 h 941"/>
                  <a:gd name="T88" fmla="*/ 32 w 795"/>
                  <a:gd name="T89" fmla="*/ 285 h 941"/>
                  <a:gd name="T90" fmla="*/ 47 w 795"/>
                  <a:gd name="T91" fmla="*/ 340 h 941"/>
                  <a:gd name="T92" fmla="*/ 62 w 795"/>
                  <a:gd name="T93" fmla="*/ 376 h 941"/>
                  <a:gd name="T94" fmla="*/ 73 w 795"/>
                  <a:gd name="T95" fmla="*/ 400 h 941"/>
                  <a:gd name="T96" fmla="*/ 78 w 795"/>
                  <a:gd name="T97" fmla="*/ 476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5" h="941">
                    <a:moveTo>
                      <a:pt x="78" y="476"/>
                    </a:moveTo>
                    <a:lnTo>
                      <a:pt x="45" y="524"/>
                    </a:lnTo>
                    <a:lnTo>
                      <a:pt x="13" y="607"/>
                    </a:lnTo>
                    <a:lnTo>
                      <a:pt x="0" y="713"/>
                    </a:lnTo>
                    <a:lnTo>
                      <a:pt x="12" y="792"/>
                    </a:lnTo>
                    <a:lnTo>
                      <a:pt x="52" y="857"/>
                    </a:lnTo>
                    <a:lnTo>
                      <a:pt x="106" y="913"/>
                    </a:lnTo>
                    <a:lnTo>
                      <a:pt x="164" y="941"/>
                    </a:lnTo>
                    <a:lnTo>
                      <a:pt x="238" y="929"/>
                    </a:lnTo>
                    <a:lnTo>
                      <a:pt x="299" y="913"/>
                    </a:lnTo>
                    <a:lnTo>
                      <a:pt x="351" y="885"/>
                    </a:lnTo>
                    <a:lnTo>
                      <a:pt x="395" y="822"/>
                    </a:lnTo>
                    <a:lnTo>
                      <a:pt x="421" y="765"/>
                    </a:lnTo>
                    <a:lnTo>
                      <a:pt x="425" y="689"/>
                    </a:lnTo>
                    <a:lnTo>
                      <a:pt x="425" y="652"/>
                    </a:lnTo>
                    <a:lnTo>
                      <a:pt x="469" y="713"/>
                    </a:lnTo>
                    <a:lnTo>
                      <a:pt x="553" y="757"/>
                    </a:lnTo>
                    <a:lnTo>
                      <a:pt x="593" y="765"/>
                    </a:lnTo>
                    <a:lnTo>
                      <a:pt x="662" y="753"/>
                    </a:lnTo>
                    <a:lnTo>
                      <a:pt x="710" y="733"/>
                    </a:lnTo>
                    <a:lnTo>
                      <a:pt x="747" y="670"/>
                    </a:lnTo>
                    <a:lnTo>
                      <a:pt x="790" y="611"/>
                    </a:lnTo>
                    <a:lnTo>
                      <a:pt x="792" y="522"/>
                    </a:lnTo>
                    <a:lnTo>
                      <a:pt x="795" y="457"/>
                    </a:lnTo>
                    <a:lnTo>
                      <a:pt x="792" y="400"/>
                    </a:lnTo>
                    <a:lnTo>
                      <a:pt x="738" y="320"/>
                    </a:lnTo>
                    <a:lnTo>
                      <a:pt x="686" y="283"/>
                    </a:lnTo>
                    <a:lnTo>
                      <a:pt x="625" y="266"/>
                    </a:lnTo>
                    <a:lnTo>
                      <a:pt x="555" y="266"/>
                    </a:lnTo>
                    <a:lnTo>
                      <a:pt x="499" y="276"/>
                    </a:lnTo>
                    <a:lnTo>
                      <a:pt x="475" y="309"/>
                    </a:lnTo>
                    <a:lnTo>
                      <a:pt x="445" y="335"/>
                    </a:lnTo>
                    <a:lnTo>
                      <a:pt x="447" y="251"/>
                    </a:lnTo>
                    <a:lnTo>
                      <a:pt x="440" y="157"/>
                    </a:lnTo>
                    <a:lnTo>
                      <a:pt x="388" y="83"/>
                    </a:lnTo>
                    <a:lnTo>
                      <a:pt x="343" y="38"/>
                    </a:lnTo>
                    <a:lnTo>
                      <a:pt x="293" y="7"/>
                    </a:lnTo>
                    <a:lnTo>
                      <a:pt x="258" y="0"/>
                    </a:lnTo>
                    <a:lnTo>
                      <a:pt x="206" y="1"/>
                    </a:lnTo>
                    <a:lnTo>
                      <a:pt x="156" y="16"/>
                    </a:lnTo>
                    <a:lnTo>
                      <a:pt x="102" y="44"/>
                    </a:lnTo>
                    <a:lnTo>
                      <a:pt x="63" y="96"/>
                    </a:lnTo>
                    <a:lnTo>
                      <a:pt x="43" y="148"/>
                    </a:lnTo>
                    <a:lnTo>
                      <a:pt x="36" y="240"/>
                    </a:lnTo>
                    <a:lnTo>
                      <a:pt x="32" y="285"/>
                    </a:lnTo>
                    <a:lnTo>
                      <a:pt x="47" y="340"/>
                    </a:lnTo>
                    <a:lnTo>
                      <a:pt x="62" y="376"/>
                    </a:lnTo>
                    <a:lnTo>
                      <a:pt x="73" y="400"/>
                    </a:lnTo>
                    <a:lnTo>
                      <a:pt x="78" y="476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0064" name="Freeform 32">
                <a:extLst>
                  <a:ext uri="{FF2B5EF4-FFF2-40B4-BE49-F238E27FC236}">
                    <a16:creationId xmlns:a16="http://schemas.microsoft.com/office/drawing/2014/main" id="{70C85A53-BC02-756A-B1E7-443A86BCD09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70" y="1824"/>
                <a:ext cx="796" cy="938"/>
              </a:xfrm>
              <a:custGeom>
                <a:avLst/>
                <a:gdLst>
                  <a:gd name="T0" fmla="*/ 74 w 796"/>
                  <a:gd name="T1" fmla="*/ 475 h 938"/>
                  <a:gd name="T2" fmla="*/ 48 w 796"/>
                  <a:gd name="T3" fmla="*/ 528 h 938"/>
                  <a:gd name="T4" fmla="*/ 13 w 796"/>
                  <a:gd name="T5" fmla="*/ 604 h 938"/>
                  <a:gd name="T6" fmla="*/ 0 w 796"/>
                  <a:gd name="T7" fmla="*/ 708 h 938"/>
                  <a:gd name="T8" fmla="*/ 17 w 796"/>
                  <a:gd name="T9" fmla="*/ 797 h 938"/>
                  <a:gd name="T10" fmla="*/ 48 w 796"/>
                  <a:gd name="T11" fmla="*/ 855 h 938"/>
                  <a:gd name="T12" fmla="*/ 111 w 796"/>
                  <a:gd name="T13" fmla="*/ 914 h 938"/>
                  <a:gd name="T14" fmla="*/ 165 w 796"/>
                  <a:gd name="T15" fmla="*/ 938 h 938"/>
                  <a:gd name="T16" fmla="*/ 233 w 796"/>
                  <a:gd name="T17" fmla="*/ 929 h 938"/>
                  <a:gd name="T18" fmla="*/ 302 w 796"/>
                  <a:gd name="T19" fmla="*/ 918 h 938"/>
                  <a:gd name="T20" fmla="*/ 354 w 796"/>
                  <a:gd name="T21" fmla="*/ 882 h 938"/>
                  <a:gd name="T22" fmla="*/ 389 w 796"/>
                  <a:gd name="T23" fmla="*/ 821 h 938"/>
                  <a:gd name="T24" fmla="*/ 422 w 796"/>
                  <a:gd name="T25" fmla="*/ 764 h 938"/>
                  <a:gd name="T26" fmla="*/ 420 w 796"/>
                  <a:gd name="T27" fmla="*/ 686 h 938"/>
                  <a:gd name="T28" fmla="*/ 428 w 796"/>
                  <a:gd name="T29" fmla="*/ 653 h 938"/>
                  <a:gd name="T30" fmla="*/ 466 w 796"/>
                  <a:gd name="T31" fmla="*/ 712 h 938"/>
                  <a:gd name="T32" fmla="*/ 555 w 796"/>
                  <a:gd name="T33" fmla="*/ 762 h 938"/>
                  <a:gd name="T34" fmla="*/ 591 w 796"/>
                  <a:gd name="T35" fmla="*/ 762 h 938"/>
                  <a:gd name="T36" fmla="*/ 663 w 796"/>
                  <a:gd name="T37" fmla="*/ 751 h 938"/>
                  <a:gd name="T38" fmla="*/ 705 w 796"/>
                  <a:gd name="T39" fmla="*/ 732 h 938"/>
                  <a:gd name="T40" fmla="*/ 748 w 796"/>
                  <a:gd name="T41" fmla="*/ 665 h 938"/>
                  <a:gd name="T42" fmla="*/ 787 w 796"/>
                  <a:gd name="T43" fmla="*/ 610 h 938"/>
                  <a:gd name="T44" fmla="*/ 794 w 796"/>
                  <a:gd name="T45" fmla="*/ 519 h 938"/>
                  <a:gd name="T46" fmla="*/ 796 w 796"/>
                  <a:gd name="T47" fmla="*/ 462 h 938"/>
                  <a:gd name="T48" fmla="*/ 787 w 796"/>
                  <a:gd name="T49" fmla="*/ 399 h 938"/>
                  <a:gd name="T50" fmla="*/ 733 w 796"/>
                  <a:gd name="T51" fmla="*/ 319 h 938"/>
                  <a:gd name="T52" fmla="*/ 687 w 796"/>
                  <a:gd name="T53" fmla="*/ 280 h 938"/>
                  <a:gd name="T54" fmla="*/ 622 w 796"/>
                  <a:gd name="T55" fmla="*/ 273 h 938"/>
                  <a:gd name="T56" fmla="*/ 557 w 796"/>
                  <a:gd name="T57" fmla="*/ 263 h 938"/>
                  <a:gd name="T58" fmla="*/ 494 w 796"/>
                  <a:gd name="T59" fmla="*/ 273 h 938"/>
                  <a:gd name="T60" fmla="*/ 476 w 796"/>
                  <a:gd name="T61" fmla="*/ 308 h 938"/>
                  <a:gd name="T62" fmla="*/ 441 w 796"/>
                  <a:gd name="T63" fmla="*/ 332 h 938"/>
                  <a:gd name="T64" fmla="*/ 444 w 796"/>
                  <a:gd name="T65" fmla="*/ 248 h 938"/>
                  <a:gd name="T66" fmla="*/ 435 w 796"/>
                  <a:gd name="T67" fmla="*/ 154 h 938"/>
                  <a:gd name="T68" fmla="*/ 387 w 796"/>
                  <a:gd name="T69" fmla="*/ 78 h 938"/>
                  <a:gd name="T70" fmla="*/ 346 w 796"/>
                  <a:gd name="T71" fmla="*/ 35 h 938"/>
                  <a:gd name="T72" fmla="*/ 296 w 796"/>
                  <a:gd name="T73" fmla="*/ 6 h 938"/>
                  <a:gd name="T74" fmla="*/ 255 w 796"/>
                  <a:gd name="T75" fmla="*/ 4 h 938"/>
                  <a:gd name="T76" fmla="*/ 202 w 796"/>
                  <a:gd name="T77" fmla="*/ 0 h 938"/>
                  <a:gd name="T78" fmla="*/ 159 w 796"/>
                  <a:gd name="T79" fmla="*/ 13 h 938"/>
                  <a:gd name="T80" fmla="*/ 104 w 796"/>
                  <a:gd name="T81" fmla="*/ 41 h 938"/>
                  <a:gd name="T82" fmla="*/ 67 w 796"/>
                  <a:gd name="T83" fmla="*/ 91 h 938"/>
                  <a:gd name="T84" fmla="*/ 46 w 796"/>
                  <a:gd name="T85" fmla="*/ 146 h 938"/>
                  <a:gd name="T86" fmla="*/ 31 w 796"/>
                  <a:gd name="T87" fmla="*/ 245 h 938"/>
                  <a:gd name="T88" fmla="*/ 26 w 796"/>
                  <a:gd name="T89" fmla="*/ 284 h 938"/>
                  <a:gd name="T90" fmla="*/ 41 w 796"/>
                  <a:gd name="T91" fmla="*/ 339 h 938"/>
                  <a:gd name="T92" fmla="*/ 67 w 796"/>
                  <a:gd name="T93" fmla="*/ 378 h 938"/>
                  <a:gd name="T94" fmla="*/ 74 w 796"/>
                  <a:gd name="T95" fmla="*/ 399 h 938"/>
                  <a:gd name="T96" fmla="*/ 74 w 796"/>
                  <a:gd name="T97" fmla="*/ 475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6" h="938">
                    <a:moveTo>
                      <a:pt x="74" y="475"/>
                    </a:moveTo>
                    <a:lnTo>
                      <a:pt x="48" y="528"/>
                    </a:lnTo>
                    <a:lnTo>
                      <a:pt x="13" y="604"/>
                    </a:lnTo>
                    <a:lnTo>
                      <a:pt x="0" y="708"/>
                    </a:lnTo>
                    <a:lnTo>
                      <a:pt x="17" y="797"/>
                    </a:lnTo>
                    <a:lnTo>
                      <a:pt x="48" y="855"/>
                    </a:lnTo>
                    <a:lnTo>
                      <a:pt x="111" y="914"/>
                    </a:lnTo>
                    <a:lnTo>
                      <a:pt x="165" y="938"/>
                    </a:lnTo>
                    <a:lnTo>
                      <a:pt x="233" y="929"/>
                    </a:lnTo>
                    <a:lnTo>
                      <a:pt x="302" y="918"/>
                    </a:lnTo>
                    <a:lnTo>
                      <a:pt x="354" y="882"/>
                    </a:lnTo>
                    <a:lnTo>
                      <a:pt x="389" y="821"/>
                    </a:lnTo>
                    <a:lnTo>
                      <a:pt x="422" y="764"/>
                    </a:lnTo>
                    <a:lnTo>
                      <a:pt x="420" y="686"/>
                    </a:lnTo>
                    <a:lnTo>
                      <a:pt x="428" y="653"/>
                    </a:lnTo>
                    <a:lnTo>
                      <a:pt x="466" y="712"/>
                    </a:lnTo>
                    <a:lnTo>
                      <a:pt x="555" y="762"/>
                    </a:lnTo>
                    <a:lnTo>
                      <a:pt x="591" y="762"/>
                    </a:lnTo>
                    <a:lnTo>
                      <a:pt x="663" y="751"/>
                    </a:lnTo>
                    <a:lnTo>
                      <a:pt x="705" y="732"/>
                    </a:lnTo>
                    <a:lnTo>
                      <a:pt x="748" y="665"/>
                    </a:lnTo>
                    <a:lnTo>
                      <a:pt x="787" y="610"/>
                    </a:lnTo>
                    <a:lnTo>
                      <a:pt x="794" y="519"/>
                    </a:lnTo>
                    <a:lnTo>
                      <a:pt x="796" y="462"/>
                    </a:lnTo>
                    <a:lnTo>
                      <a:pt x="787" y="399"/>
                    </a:lnTo>
                    <a:lnTo>
                      <a:pt x="733" y="319"/>
                    </a:lnTo>
                    <a:lnTo>
                      <a:pt x="687" y="280"/>
                    </a:lnTo>
                    <a:lnTo>
                      <a:pt x="622" y="273"/>
                    </a:lnTo>
                    <a:lnTo>
                      <a:pt x="557" y="263"/>
                    </a:lnTo>
                    <a:lnTo>
                      <a:pt x="494" y="273"/>
                    </a:lnTo>
                    <a:lnTo>
                      <a:pt x="476" y="308"/>
                    </a:lnTo>
                    <a:lnTo>
                      <a:pt x="441" y="332"/>
                    </a:lnTo>
                    <a:lnTo>
                      <a:pt x="444" y="248"/>
                    </a:lnTo>
                    <a:lnTo>
                      <a:pt x="435" y="154"/>
                    </a:lnTo>
                    <a:lnTo>
                      <a:pt x="387" y="78"/>
                    </a:lnTo>
                    <a:lnTo>
                      <a:pt x="346" y="35"/>
                    </a:lnTo>
                    <a:lnTo>
                      <a:pt x="296" y="6"/>
                    </a:lnTo>
                    <a:lnTo>
                      <a:pt x="255" y="4"/>
                    </a:lnTo>
                    <a:lnTo>
                      <a:pt x="202" y="0"/>
                    </a:lnTo>
                    <a:lnTo>
                      <a:pt x="159" y="13"/>
                    </a:lnTo>
                    <a:lnTo>
                      <a:pt x="104" y="41"/>
                    </a:lnTo>
                    <a:lnTo>
                      <a:pt x="67" y="91"/>
                    </a:lnTo>
                    <a:lnTo>
                      <a:pt x="46" y="146"/>
                    </a:lnTo>
                    <a:lnTo>
                      <a:pt x="31" y="245"/>
                    </a:lnTo>
                    <a:lnTo>
                      <a:pt x="26" y="284"/>
                    </a:lnTo>
                    <a:lnTo>
                      <a:pt x="41" y="339"/>
                    </a:lnTo>
                    <a:lnTo>
                      <a:pt x="67" y="378"/>
                    </a:lnTo>
                    <a:lnTo>
                      <a:pt x="74" y="399"/>
                    </a:lnTo>
                    <a:lnTo>
                      <a:pt x="74" y="475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0065" name="Freeform 33">
                <a:extLst>
                  <a:ext uri="{FF2B5EF4-FFF2-40B4-BE49-F238E27FC236}">
                    <a16:creationId xmlns:a16="http://schemas.microsoft.com/office/drawing/2014/main" id="{16331897-7CBF-0FFA-A839-D400E6A2497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48" y="1975"/>
                <a:ext cx="2870" cy="406"/>
              </a:xfrm>
              <a:custGeom>
                <a:avLst/>
                <a:gdLst>
                  <a:gd name="T0" fmla="*/ 2869 w 2870"/>
                  <a:gd name="T1" fmla="*/ 328 h 406"/>
                  <a:gd name="T2" fmla="*/ 2870 w 2870"/>
                  <a:gd name="T3" fmla="*/ 313 h 406"/>
                  <a:gd name="T4" fmla="*/ 2867 w 2870"/>
                  <a:gd name="T5" fmla="*/ 299 h 406"/>
                  <a:gd name="T6" fmla="*/ 2862 w 2870"/>
                  <a:gd name="T7" fmla="*/ 286 h 406"/>
                  <a:gd name="T8" fmla="*/ 2854 w 2870"/>
                  <a:gd name="T9" fmla="*/ 272 h 406"/>
                  <a:gd name="T10" fmla="*/ 2845 w 2870"/>
                  <a:gd name="T11" fmla="*/ 261 h 406"/>
                  <a:gd name="T12" fmla="*/ 2833 w 2870"/>
                  <a:gd name="T13" fmla="*/ 251 h 406"/>
                  <a:gd name="T14" fmla="*/ 2821 w 2870"/>
                  <a:gd name="T15" fmla="*/ 244 h 406"/>
                  <a:gd name="T16" fmla="*/ 2807 w 2870"/>
                  <a:gd name="T17" fmla="*/ 239 h 406"/>
                  <a:gd name="T18" fmla="*/ 2792 w 2870"/>
                  <a:gd name="T19" fmla="*/ 236 h 406"/>
                  <a:gd name="T20" fmla="*/ 93 w 2870"/>
                  <a:gd name="T21" fmla="*/ 0 h 406"/>
                  <a:gd name="T22" fmla="*/ 78 w 2870"/>
                  <a:gd name="T23" fmla="*/ 0 h 406"/>
                  <a:gd name="T24" fmla="*/ 63 w 2870"/>
                  <a:gd name="T25" fmla="*/ 3 h 406"/>
                  <a:gd name="T26" fmla="*/ 50 w 2870"/>
                  <a:gd name="T27" fmla="*/ 8 h 406"/>
                  <a:gd name="T28" fmla="*/ 36 w 2870"/>
                  <a:gd name="T29" fmla="*/ 15 h 406"/>
                  <a:gd name="T30" fmla="*/ 25 w 2870"/>
                  <a:gd name="T31" fmla="*/ 24 h 406"/>
                  <a:gd name="T32" fmla="*/ 15 w 2870"/>
                  <a:gd name="T33" fmla="*/ 37 h 406"/>
                  <a:gd name="T34" fmla="*/ 8 w 2870"/>
                  <a:gd name="T35" fmla="*/ 49 h 406"/>
                  <a:gd name="T36" fmla="*/ 3 w 2870"/>
                  <a:gd name="T37" fmla="*/ 63 h 406"/>
                  <a:gd name="T38" fmla="*/ 1 w 2870"/>
                  <a:gd name="T39" fmla="*/ 78 h 406"/>
                  <a:gd name="T40" fmla="*/ 1 w 2870"/>
                  <a:gd name="T41" fmla="*/ 78 h 406"/>
                  <a:gd name="T42" fmla="*/ 0 w 2870"/>
                  <a:gd name="T43" fmla="*/ 93 h 406"/>
                  <a:gd name="T44" fmla="*/ 3 w 2870"/>
                  <a:gd name="T45" fmla="*/ 107 h 406"/>
                  <a:gd name="T46" fmla="*/ 8 w 2870"/>
                  <a:gd name="T47" fmla="*/ 120 h 406"/>
                  <a:gd name="T48" fmla="*/ 16 w 2870"/>
                  <a:gd name="T49" fmla="*/ 134 h 406"/>
                  <a:gd name="T50" fmla="*/ 25 w 2870"/>
                  <a:gd name="T51" fmla="*/ 145 h 406"/>
                  <a:gd name="T52" fmla="*/ 37 w 2870"/>
                  <a:gd name="T53" fmla="*/ 155 h 406"/>
                  <a:gd name="T54" fmla="*/ 49 w 2870"/>
                  <a:gd name="T55" fmla="*/ 162 h 406"/>
                  <a:gd name="T56" fmla="*/ 63 w 2870"/>
                  <a:gd name="T57" fmla="*/ 167 h 406"/>
                  <a:gd name="T58" fmla="*/ 78 w 2870"/>
                  <a:gd name="T59" fmla="*/ 170 h 406"/>
                  <a:gd name="T60" fmla="*/ 2777 w 2870"/>
                  <a:gd name="T61" fmla="*/ 406 h 406"/>
                  <a:gd name="T62" fmla="*/ 2792 w 2870"/>
                  <a:gd name="T63" fmla="*/ 406 h 406"/>
                  <a:gd name="T64" fmla="*/ 2807 w 2870"/>
                  <a:gd name="T65" fmla="*/ 403 h 406"/>
                  <a:gd name="T66" fmla="*/ 2820 w 2870"/>
                  <a:gd name="T67" fmla="*/ 398 h 406"/>
                  <a:gd name="T68" fmla="*/ 2834 w 2870"/>
                  <a:gd name="T69" fmla="*/ 391 h 406"/>
                  <a:gd name="T70" fmla="*/ 2845 w 2870"/>
                  <a:gd name="T71" fmla="*/ 381 h 406"/>
                  <a:gd name="T72" fmla="*/ 2855 w 2870"/>
                  <a:gd name="T73" fmla="*/ 369 h 406"/>
                  <a:gd name="T74" fmla="*/ 2862 w 2870"/>
                  <a:gd name="T75" fmla="*/ 357 h 406"/>
                  <a:gd name="T76" fmla="*/ 2867 w 2870"/>
                  <a:gd name="T77" fmla="*/ 343 h 406"/>
                  <a:gd name="T78" fmla="*/ 2869 w 2870"/>
                  <a:gd name="T79" fmla="*/ 328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70" h="406">
                    <a:moveTo>
                      <a:pt x="2869" y="328"/>
                    </a:moveTo>
                    <a:lnTo>
                      <a:pt x="2870" y="313"/>
                    </a:lnTo>
                    <a:lnTo>
                      <a:pt x="2867" y="299"/>
                    </a:lnTo>
                    <a:lnTo>
                      <a:pt x="2862" y="286"/>
                    </a:lnTo>
                    <a:lnTo>
                      <a:pt x="2854" y="272"/>
                    </a:lnTo>
                    <a:lnTo>
                      <a:pt x="2845" y="261"/>
                    </a:lnTo>
                    <a:lnTo>
                      <a:pt x="2833" y="251"/>
                    </a:lnTo>
                    <a:lnTo>
                      <a:pt x="2821" y="244"/>
                    </a:lnTo>
                    <a:lnTo>
                      <a:pt x="2807" y="239"/>
                    </a:lnTo>
                    <a:lnTo>
                      <a:pt x="2792" y="236"/>
                    </a:lnTo>
                    <a:lnTo>
                      <a:pt x="93" y="0"/>
                    </a:lnTo>
                    <a:lnTo>
                      <a:pt x="78" y="0"/>
                    </a:lnTo>
                    <a:lnTo>
                      <a:pt x="63" y="3"/>
                    </a:lnTo>
                    <a:lnTo>
                      <a:pt x="50" y="8"/>
                    </a:lnTo>
                    <a:lnTo>
                      <a:pt x="36" y="15"/>
                    </a:lnTo>
                    <a:lnTo>
                      <a:pt x="25" y="24"/>
                    </a:lnTo>
                    <a:lnTo>
                      <a:pt x="15" y="37"/>
                    </a:lnTo>
                    <a:lnTo>
                      <a:pt x="8" y="49"/>
                    </a:lnTo>
                    <a:lnTo>
                      <a:pt x="3" y="63"/>
                    </a:lnTo>
                    <a:lnTo>
                      <a:pt x="1" y="78"/>
                    </a:lnTo>
                    <a:lnTo>
                      <a:pt x="1" y="78"/>
                    </a:lnTo>
                    <a:lnTo>
                      <a:pt x="0" y="93"/>
                    </a:lnTo>
                    <a:lnTo>
                      <a:pt x="3" y="107"/>
                    </a:lnTo>
                    <a:lnTo>
                      <a:pt x="8" y="120"/>
                    </a:lnTo>
                    <a:lnTo>
                      <a:pt x="16" y="134"/>
                    </a:lnTo>
                    <a:lnTo>
                      <a:pt x="25" y="145"/>
                    </a:lnTo>
                    <a:lnTo>
                      <a:pt x="37" y="155"/>
                    </a:lnTo>
                    <a:lnTo>
                      <a:pt x="49" y="162"/>
                    </a:lnTo>
                    <a:lnTo>
                      <a:pt x="63" y="167"/>
                    </a:lnTo>
                    <a:lnTo>
                      <a:pt x="78" y="170"/>
                    </a:lnTo>
                    <a:lnTo>
                      <a:pt x="2777" y="406"/>
                    </a:lnTo>
                    <a:lnTo>
                      <a:pt x="2792" y="406"/>
                    </a:lnTo>
                    <a:lnTo>
                      <a:pt x="2807" y="403"/>
                    </a:lnTo>
                    <a:lnTo>
                      <a:pt x="2820" y="398"/>
                    </a:lnTo>
                    <a:lnTo>
                      <a:pt x="2834" y="391"/>
                    </a:lnTo>
                    <a:lnTo>
                      <a:pt x="2845" y="381"/>
                    </a:lnTo>
                    <a:lnTo>
                      <a:pt x="2855" y="369"/>
                    </a:lnTo>
                    <a:lnTo>
                      <a:pt x="2862" y="357"/>
                    </a:lnTo>
                    <a:lnTo>
                      <a:pt x="2867" y="343"/>
                    </a:lnTo>
                    <a:lnTo>
                      <a:pt x="2869" y="328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0066" name="Freeform 34">
                <a:extLst>
                  <a:ext uri="{FF2B5EF4-FFF2-40B4-BE49-F238E27FC236}">
                    <a16:creationId xmlns:a16="http://schemas.microsoft.com/office/drawing/2014/main" id="{997F9CFA-858A-5000-2202-86E26E048A1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70" y="2228"/>
                <a:ext cx="176" cy="210"/>
              </a:xfrm>
              <a:custGeom>
                <a:avLst/>
                <a:gdLst>
                  <a:gd name="T0" fmla="*/ 79 w 176"/>
                  <a:gd name="T1" fmla="*/ 210 h 210"/>
                  <a:gd name="T2" fmla="*/ 94 w 176"/>
                  <a:gd name="T3" fmla="*/ 209 h 210"/>
                  <a:gd name="T4" fmla="*/ 109 w 176"/>
                  <a:gd name="T5" fmla="*/ 206 h 210"/>
                  <a:gd name="T6" fmla="*/ 124 w 176"/>
                  <a:gd name="T7" fmla="*/ 199 h 210"/>
                  <a:gd name="T8" fmla="*/ 138 w 176"/>
                  <a:gd name="T9" fmla="*/ 190 h 210"/>
                  <a:gd name="T10" fmla="*/ 149 w 176"/>
                  <a:gd name="T11" fmla="*/ 178 h 210"/>
                  <a:gd name="T12" fmla="*/ 159 w 176"/>
                  <a:gd name="T13" fmla="*/ 163 h 210"/>
                  <a:gd name="T14" fmla="*/ 168 w 176"/>
                  <a:gd name="T15" fmla="*/ 148 h 210"/>
                  <a:gd name="T16" fmla="*/ 173 w 176"/>
                  <a:gd name="T17" fmla="*/ 131 h 210"/>
                  <a:gd name="T18" fmla="*/ 176 w 176"/>
                  <a:gd name="T19" fmla="*/ 113 h 210"/>
                  <a:gd name="T20" fmla="*/ 176 w 176"/>
                  <a:gd name="T21" fmla="*/ 95 h 210"/>
                  <a:gd name="T22" fmla="*/ 174 w 176"/>
                  <a:gd name="T23" fmla="*/ 76 h 210"/>
                  <a:gd name="T24" fmla="*/ 168 w 176"/>
                  <a:gd name="T25" fmla="*/ 60 h 210"/>
                  <a:gd name="T26" fmla="*/ 161 w 176"/>
                  <a:gd name="T27" fmla="*/ 44 h 210"/>
                  <a:gd name="T28" fmla="*/ 152 w 176"/>
                  <a:gd name="T29" fmla="*/ 30 h 210"/>
                  <a:gd name="T30" fmla="*/ 140 w 176"/>
                  <a:gd name="T31" fmla="*/ 18 h 210"/>
                  <a:gd name="T32" fmla="*/ 127 w 176"/>
                  <a:gd name="T33" fmla="*/ 9 h 210"/>
                  <a:gd name="T34" fmla="*/ 112 w 176"/>
                  <a:gd name="T35" fmla="*/ 4 h 210"/>
                  <a:gd name="T36" fmla="*/ 97 w 176"/>
                  <a:gd name="T37" fmla="*/ 0 h 210"/>
                  <a:gd name="T38" fmla="*/ 82 w 176"/>
                  <a:gd name="T39" fmla="*/ 1 h 210"/>
                  <a:gd name="T40" fmla="*/ 67 w 176"/>
                  <a:gd name="T41" fmla="*/ 4 h 210"/>
                  <a:gd name="T42" fmla="*/ 52 w 176"/>
                  <a:gd name="T43" fmla="*/ 11 h 210"/>
                  <a:gd name="T44" fmla="*/ 38 w 176"/>
                  <a:gd name="T45" fmla="*/ 20 h 210"/>
                  <a:gd name="T46" fmla="*/ 27 w 176"/>
                  <a:gd name="T47" fmla="*/ 32 h 210"/>
                  <a:gd name="T48" fmla="*/ 17 w 176"/>
                  <a:gd name="T49" fmla="*/ 47 h 210"/>
                  <a:gd name="T50" fmla="*/ 8 w 176"/>
                  <a:gd name="T51" fmla="*/ 62 h 210"/>
                  <a:gd name="T52" fmla="*/ 3 w 176"/>
                  <a:gd name="T53" fmla="*/ 79 h 210"/>
                  <a:gd name="T54" fmla="*/ 0 w 176"/>
                  <a:gd name="T55" fmla="*/ 97 h 210"/>
                  <a:gd name="T56" fmla="*/ 0 w 176"/>
                  <a:gd name="T57" fmla="*/ 115 h 210"/>
                  <a:gd name="T58" fmla="*/ 2 w 176"/>
                  <a:gd name="T59" fmla="*/ 134 h 210"/>
                  <a:gd name="T60" fmla="*/ 8 w 176"/>
                  <a:gd name="T61" fmla="*/ 150 h 210"/>
                  <a:gd name="T62" fmla="*/ 15 w 176"/>
                  <a:gd name="T63" fmla="*/ 166 h 210"/>
                  <a:gd name="T64" fmla="*/ 24 w 176"/>
                  <a:gd name="T65" fmla="*/ 180 h 210"/>
                  <a:gd name="T66" fmla="*/ 36 w 176"/>
                  <a:gd name="T67" fmla="*/ 192 h 210"/>
                  <a:gd name="T68" fmla="*/ 49 w 176"/>
                  <a:gd name="T69" fmla="*/ 201 h 210"/>
                  <a:gd name="T70" fmla="*/ 64 w 176"/>
                  <a:gd name="T71" fmla="*/ 206 h 210"/>
                  <a:gd name="T72" fmla="*/ 79 w 176"/>
                  <a:gd name="T73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6" h="210">
                    <a:moveTo>
                      <a:pt x="79" y="210"/>
                    </a:moveTo>
                    <a:lnTo>
                      <a:pt x="94" y="209"/>
                    </a:lnTo>
                    <a:lnTo>
                      <a:pt x="109" y="206"/>
                    </a:lnTo>
                    <a:lnTo>
                      <a:pt x="124" y="199"/>
                    </a:lnTo>
                    <a:lnTo>
                      <a:pt x="138" y="190"/>
                    </a:lnTo>
                    <a:lnTo>
                      <a:pt x="149" y="178"/>
                    </a:lnTo>
                    <a:lnTo>
                      <a:pt x="159" y="163"/>
                    </a:lnTo>
                    <a:lnTo>
                      <a:pt x="168" y="148"/>
                    </a:lnTo>
                    <a:lnTo>
                      <a:pt x="173" y="131"/>
                    </a:lnTo>
                    <a:lnTo>
                      <a:pt x="176" y="113"/>
                    </a:lnTo>
                    <a:lnTo>
                      <a:pt x="176" y="95"/>
                    </a:lnTo>
                    <a:lnTo>
                      <a:pt x="174" y="76"/>
                    </a:lnTo>
                    <a:lnTo>
                      <a:pt x="168" y="60"/>
                    </a:lnTo>
                    <a:lnTo>
                      <a:pt x="161" y="44"/>
                    </a:lnTo>
                    <a:lnTo>
                      <a:pt x="152" y="30"/>
                    </a:lnTo>
                    <a:lnTo>
                      <a:pt x="140" y="18"/>
                    </a:lnTo>
                    <a:lnTo>
                      <a:pt x="127" y="9"/>
                    </a:lnTo>
                    <a:lnTo>
                      <a:pt x="112" y="4"/>
                    </a:lnTo>
                    <a:lnTo>
                      <a:pt x="97" y="0"/>
                    </a:lnTo>
                    <a:lnTo>
                      <a:pt x="82" y="1"/>
                    </a:lnTo>
                    <a:lnTo>
                      <a:pt x="67" y="4"/>
                    </a:lnTo>
                    <a:lnTo>
                      <a:pt x="52" y="11"/>
                    </a:lnTo>
                    <a:lnTo>
                      <a:pt x="38" y="20"/>
                    </a:lnTo>
                    <a:lnTo>
                      <a:pt x="27" y="32"/>
                    </a:lnTo>
                    <a:lnTo>
                      <a:pt x="17" y="47"/>
                    </a:lnTo>
                    <a:lnTo>
                      <a:pt x="8" y="62"/>
                    </a:lnTo>
                    <a:lnTo>
                      <a:pt x="3" y="7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2" y="134"/>
                    </a:lnTo>
                    <a:lnTo>
                      <a:pt x="8" y="150"/>
                    </a:lnTo>
                    <a:lnTo>
                      <a:pt x="15" y="166"/>
                    </a:lnTo>
                    <a:lnTo>
                      <a:pt x="24" y="180"/>
                    </a:lnTo>
                    <a:lnTo>
                      <a:pt x="36" y="192"/>
                    </a:lnTo>
                    <a:lnTo>
                      <a:pt x="49" y="201"/>
                    </a:lnTo>
                    <a:lnTo>
                      <a:pt x="64" y="206"/>
                    </a:lnTo>
                    <a:lnTo>
                      <a:pt x="79" y="2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00067" name="Group 35">
                <a:extLst>
                  <a:ext uri="{FF2B5EF4-FFF2-40B4-BE49-F238E27FC236}">
                    <a16:creationId xmlns:a16="http://schemas.microsoft.com/office/drawing/2014/main" id="{69D07018-149F-F381-EE4B-E2ECEFC192BC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43" y="2102"/>
                <a:ext cx="969" cy="424"/>
                <a:chOff x="1426" y="2079"/>
                <a:chExt cx="969" cy="424"/>
              </a:xfrm>
            </p:grpSpPr>
            <p:sp>
              <p:nvSpPr>
                <p:cNvPr id="300068" name="Freeform 36">
                  <a:extLst>
                    <a:ext uri="{FF2B5EF4-FFF2-40B4-BE49-F238E27FC236}">
                      <a16:creationId xmlns:a16="http://schemas.microsoft.com/office/drawing/2014/main" id="{E3413BB4-6D6F-8604-E4FC-2B281D41541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26" y="2079"/>
                  <a:ext cx="182" cy="312"/>
                </a:xfrm>
                <a:custGeom>
                  <a:avLst/>
                  <a:gdLst>
                    <a:gd name="T0" fmla="*/ 182 w 182"/>
                    <a:gd name="T1" fmla="*/ 13 h 312"/>
                    <a:gd name="T2" fmla="*/ 26 w 182"/>
                    <a:gd name="T3" fmla="*/ 0 h 312"/>
                    <a:gd name="T4" fmla="*/ 0 w 182"/>
                    <a:gd name="T5" fmla="*/ 299 h 312"/>
                    <a:gd name="T6" fmla="*/ 156 w 182"/>
                    <a:gd name="T7" fmla="*/ 312 h 312"/>
                    <a:gd name="T8" fmla="*/ 182 w 182"/>
                    <a:gd name="T9" fmla="*/ 13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" h="312">
                      <a:moveTo>
                        <a:pt x="182" y="13"/>
                      </a:moveTo>
                      <a:lnTo>
                        <a:pt x="26" y="0"/>
                      </a:lnTo>
                      <a:lnTo>
                        <a:pt x="0" y="299"/>
                      </a:lnTo>
                      <a:lnTo>
                        <a:pt x="156" y="312"/>
                      </a:lnTo>
                      <a:lnTo>
                        <a:pt x="182" y="13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69" name="Freeform 37">
                  <a:extLst>
                    <a:ext uri="{FF2B5EF4-FFF2-40B4-BE49-F238E27FC236}">
                      <a16:creationId xmlns:a16="http://schemas.microsoft.com/office/drawing/2014/main" id="{C6EA4928-2F77-7604-C27A-18991BDF3AC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38" y="2118"/>
                  <a:ext cx="194" cy="229"/>
                </a:xfrm>
                <a:custGeom>
                  <a:avLst/>
                  <a:gdLst>
                    <a:gd name="T0" fmla="*/ 194 w 194"/>
                    <a:gd name="T1" fmla="*/ 15 h 229"/>
                    <a:gd name="T2" fmla="*/ 19 w 194"/>
                    <a:gd name="T3" fmla="*/ 0 h 229"/>
                    <a:gd name="T4" fmla="*/ 0 w 194"/>
                    <a:gd name="T5" fmla="*/ 214 h 229"/>
                    <a:gd name="T6" fmla="*/ 175 w 194"/>
                    <a:gd name="T7" fmla="*/ 229 h 229"/>
                    <a:gd name="T8" fmla="*/ 194 w 194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229">
                      <a:moveTo>
                        <a:pt x="194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75" y="229"/>
                      </a:lnTo>
                      <a:lnTo>
                        <a:pt x="194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70" name="Freeform 38">
                  <a:extLst>
                    <a:ext uri="{FF2B5EF4-FFF2-40B4-BE49-F238E27FC236}">
                      <a16:creationId xmlns:a16="http://schemas.microsoft.com/office/drawing/2014/main" id="{84F43CF2-9117-A51A-C4ED-D1FEBEB7F2F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39" y="2150"/>
                  <a:ext cx="197" cy="353"/>
                </a:xfrm>
                <a:custGeom>
                  <a:avLst/>
                  <a:gdLst>
                    <a:gd name="T0" fmla="*/ 197 w 197"/>
                    <a:gd name="T1" fmla="*/ 15 h 353"/>
                    <a:gd name="T2" fmla="*/ 29 w 197"/>
                    <a:gd name="T3" fmla="*/ 0 h 353"/>
                    <a:gd name="T4" fmla="*/ 0 w 197"/>
                    <a:gd name="T5" fmla="*/ 338 h 353"/>
                    <a:gd name="T6" fmla="*/ 168 w 197"/>
                    <a:gd name="T7" fmla="*/ 353 h 353"/>
                    <a:gd name="T8" fmla="*/ 197 w 197"/>
                    <a:gd name="T9" fmla="*/ 15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353">
                      <a:moveTo>
                        <a:pt x="197" y="15"/>
                      </a:moveTo>
                      <a:lnTo>
                        <a:pt x="29" y="0"/>
                      </a:lnTo>
                      <a:lnTo>
                        <a:pt x="0" y="338"/>
                      </a:lnTo>
                      <a:lnTo>
                        <a:pt x="168" y="353"/>
                      </a:lnTo>
                      <a:lnTo>
                        <a:pt x="19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71" name="Freeform 39">
                  <a:extLst>
                    <a:ext uri="{FF2B5EF4-FFF2-40B4-BE49-F238E27FC236}">
                      <a16:creationId xmlns:a16="http://schemas.microsoft.com/office/drawing/2014/main" id="{23022C40-9852-79D0-D14D-A7359E02AA6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8" y="2169"/>
                  <a:ext cx="187" cy="212"/>
                </a:xfrm>
                <a:custGeom>
                  <a:avLst/>
                  <a:gdLst>
                    <a:gd name="T0" fmla="*/ 187 w 187"/>
                    <a:gd name="T1" fmla="*/ 15 h 212"/>
                    <a:gd name="T2" fmla="*/ 17 w 187"/>
                    <a:gd name="T3" fmla="*/ 0 h 212"/>
                    <a:gd name="T4" fmla="*/ 0 w 187"/>
                    <a:gd name="T5" fmla="*/ 197 h 212"/>
                    <a:gd name="T6" fmla="*/ 170 w 187"/>
                    <a:gd name="T7" fmla="*/ 212 h 212"/>
                    <a:gd name="T8" fmla="*/ 187 w 187"/>
                    <a:gd name="T9" fmla="*/ 15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12">
                      <a:moveTo>
                        <a:pt x="187" y="15"/>
                      </a:moveTo>
                      <a:lnTo>
                        <a:pt x="17" y="0"/>
                      </a:lnTo>
                      <a:lnTo>
                        <a:pt x="0" y="197"/>
                      </a:lnTo>
                      <a:lnTo>
                        <a:pt x="170" y="212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0072" name="Group 40">
                <a:extLst>
                  <a:ext uri="{FF2B5EF4-FFF2-40B4-BE49-F238E27FC236}">
                    <a16:creationId xmlns:a16="http://schemas.microsoft.com/office/drawing/2014/main" id="{BDCB8C0C-1CAC-DE3F-D7DD-51F842D9E46D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04" y="2054"/>
                <a:ext cx="968" cy="430"/>
                <a:chOff x="1387" y="2031"/>
                <a:chExt cx="968" cy="430"/>
              </a:xfrm>
            </p:grpSpPr>
            <p:sp>
              <p:nvSpPr>
                <p:cNvPr id="300073" name="Freeform 41">
                  <a:extLst>
                    <a:ext uri="{FF2B5EF4-FFF2-40B4-BE49-F238E27FC236}">
                      <a16:creationId xmlns:a16="http://schemas.microsoft.com/office/drawing/2014/main" id="{B9E78CA1-FABB-AD63-3528-294FA4EAC7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87" y="2031"/>
                  <a:ext cx="193" cy="322"/>
                </a:xfrm>
                <a:custGeom>
                  <a:avLst/>
                  <a:gdLst>
                    <a:gd name="T0" fmla="*/ 193 w 193"/>
                    <a:gd name="T1" fmla="*/ 15 h 322"/>
                    <a:gd name="T2" fmla="*/ 27 w 193"/>
                    <a:gd name="T3" fmla="*/ 0 h 322"/>
                    <a:gd name="T4" fmla="*/ 0 w 193"/>
                    <a:gd name="T5" fmla="*/ 307 h 322"/>
                    <a:gd name="T6" fmla="*/ 166 w 193"/>
                    <a:gd name="T7" fmla="*/ 322 h 322"/>
                    <a:gd name="T8" fmla="*/ 193 w 193"/>
                    <a:gd name="T9" fmla="*/ 15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3" h="322">
                      <a:moveTo>
                        <a:pt x="193" y="15"/>
                      </a:moveTo>
                      <a:lnTo>
                        <a:pt x="27" y="0"/>
                      </a:lnTo>
                      <a:lnTo>
                        <a:pt x="0" y="307"/>
                      </a:lnTo>
                      <a:lnTo>
                        <a:pt x="166" y="322"/>
                      </a:lnTo>
                      <a:lnTo>
                        <a:pt x="193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74" name="Freeform 42">
                  <a:extLst>
                    <a:ext uri="{FF2B5EF4-FFF2-40B4-BE49-F238E27FC236}">
                      <a16:creationId xmlns:a16="http://schemas.microsoft.com/office/drawing/2014/main" id="{D18D96B0-7A14-E844-75CF-E5177634AE7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14" y="2077"/>
                  <a:ext cx="187" cy="229"/>
                </a:xfrm>
                <a:custGeom>
                  <a:avLst/>
                  <a:gdLst>
                    <a:gd name="T0" fmla="*/ 187 w 187"/>
                    <a:gd name="T1" fmla="*/ 15 h 229"/>
                    <a:gd name="T2" fmla="*/ 19 w 187"/>
                    <a:gd name="T3" fmla="*/ 0 h 229"/>
                    <a:gd name="T4" fmla="*/ 0 w 187"/>
                    <a:gd name="T5" fmla="*/ 214 h 229"/>
                    <a:gd name="T6" fmla="*/ 168 w 187"/>
                    <a:gd name="T7" fmla="*/ 229 h 229"/>
                    <a:gd name="T8" fmla="*/ 187 w 187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29">
                      <a:moveTo>
                        <a:pt x="187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68" y="229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75" name="Freeform 43">
                  <a:extLst>
                    <a:ext uri="{FF2B5EF4-FFF2-40B4-BE49-F238E27FC236}">
                      <a16:creationId xmlns:a16="http://schemas.microsoft.com/office/drawing/2014/main" id="{D9546165-50C7-7891-3A91-0AB49E2F9D3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14" y="2114"/>
                  <a:ext cx="185" cy="347"/>
                </a:xfrm>
                <a:custGeom>
                  <a:avLst/>
                  <a:gdLst>
                    <a:gd name="T0" fmla="*/ 185 w 185"/>
                    <a:gd name="T1" fmla="*/ 13 h 347"/>
                    <a:gd name="T2" fmla="*/ 29 w 185"/>
                    <a:gd name="T3" fmla="*/ 0 h 347"/>
                    <a:gd name="T4" fmla="*/ 0 w 185"/>
                    <a:gd name="T5" fmla="*/ 333 h 347"/>
                    <a:gd name="T6" fmla="*/ 156 w 185"/>
                    <a:gd name="T7" fmla="*/ 347 h 347"/>
                    <a:gd name="T8" fmla="*/ 185 w 185"/>
                    <a:gd name="T9" fmla="*/ 1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5" h="347">
                      <a:moveTo>
                        <a:pt x="185" y="13"/>
                      </a:moveTo>
                      <a:lnTo>
                        <a:pt x="29" y="0"/>
                      </a:lnTo>
                      <a:lnTo>
                        <a:pt x="0" y="333"/>
                      </a:lnTo>
                      <a:lnTo>
                        <a:pt x="156" y="347"/>
                      </a:lnTo>
                      <a:lnTo>
                        <a:pt x="185" y="13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076" name="Freeform 44">
                  <a:extLst>
                    <a:ext uri="{FF2B5EF4-FFF2-40B4-BE49-F238E27FC236}">
                      <a16:creationId xmlns:a16="http://schemas.microsoft.com/office/drawing/2014/main" id="{93DAEE56-371A-7B04-2D7D-90912FB8EB0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76" y="2122"/>
                  <a:ext cx="179" cy="223"/>
                </a:xfrm>
                <a:custGeom>
                  <a:avLst/>
                  <a:gdLst>
                    <a:gd name="T0" fmla="*/ 179 w 179"/>
                    <a:gd name="T1" fmla="*/ 14 h 223"/>
                    <a:gd name="T2" fmla="*/ 18 w 179"/>
                    <a:gd name="T3" fmla="*/ 0 h 223"/>
                    <a:gd name="T4" fmla="*/ 0 w 179"/>
                    <a:gd name="T5" fmla="*/ 209 h 223"/>
                    <a:gd name="T6" fmla="*/ 161 w 179"/>
                    <a:gd name="T7" fmla="*/ 223 h 223"/>
                    <a:gd name="T8" fmla="*/ 179 w 179"/>
                    <a:gd name="T9" fmla="*/ 14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9" h="223">
                      <a:moveTo>
                        <a:pt x="179" y="14"/>
                      </a:moveTo>
                      <a:lnTo>
                        <a:pt x="18" y="0"/>
                      </a:lnTo>
                      <a:lnTo>
                        <a:pt x="0" y="209"/>
                      </a:lnTo>
                      <a:lnTo>
                        <a:pt x="161" y="223"/>
                      </a:lnTo>
                      <a:lnTo>
                        <a:pt x="179" y="14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0077" name="Group 45">
              <a:extLst>
                <a:ext uri="{FF2B5EF4-FFF2-40B4-BE49-F238E27FC236}">
                  <a16:creationId xmlns:a16="http://schemas.microsoft.com/office/drawing/2014/main" id="{8F07B6CD-9B3B-49DF-C470-3852AF39A82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94" y="1793"/>
              <a:ext cx="2152" cy="606"/>
              <a:chOff x="1694" y="1793"/>
              <a:chExt cx="2152" cy="606"/>
            </a:xfrm>
          </p:grpSpPr>
          <p:sp>
            <p:nvSpPr>
              <p:cNvPr id="300078" name="Freeform 46">
                <a:extLst>
                  <a:ext uri="{FF2B5EF4-FFF2-40B4-BE49-F238E27FC236}">
                    <a16:creationId xmlns:a16="http://schemas.microsoft.com/office/drawing/2014/main" id="{842498AA-FC8A-DD6F-81F8-E49C1162247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3" y="1793"/>
                <a:ext cx="146" cy="493"/>
              </a:xfrm>
              <a:custGeom>
                <a:avLst/>
                <a:gdLst>
                  <a:gd name="T0" fmla="*/ 0 w 146"/>
                  <a:gd name="T1" fmla="*/ 20 h 493"/>
                  <a:gd name="T2" fmla="*/ 13 w 146"/>
                  <a:gd name="T3" fmla="*/ 3 h 493"/>
                  <a:gd name="T4" fmla="*/ 33 w 146"/>
                  <a:gd name="T5" fmla="*/ 0 h 493"/>
                  <a:gd name="T6" fmla="*/ 55 w 146"/>
                  <a:gd name="T7" fmla="*/ 16 h 493"/>
                  <a:gd name="T8" fmla="*/ 85 w 146"/>
                  <a:gd name="T9" fmla="*/ 61 h 493"/>
                  <a:gd name="T10" fmla="*/ 107 w 146"/>
                  <a:gd name="T11" fmla="*/ 126 h 493"/>
                  <a:gd name="T12" fmla="*/ 127 w 146"/>
                  <a:gd name="T13" fmla="*/ 203 h 493"/>
                  <a:gd name="T14" fmla="*/ 140 w 146"/>
                  <a:gd name="T15" fmla="*/ 289 h 493"/>
                  <a:gd name="T16" fmla="*/ 146 w 146"/>
                  <a:gd name="T17" fmla="*/ 361 h 493"/>
                  <a:gd name="T18" fmla="*/ 140 w 146"/>
                  <a:gd name="T19" fmla="*/ 428 h 493"/>
                  <a:gd name="T20" fmla="*/ 122 w 146"/>
                  <a:gd name="T21" fmla="*/ 467 h 493"/>
                  <a:gd name="T22" fmla="*/ 90 w 146"/>
                  <a:gd name="T23" fmla="*/ 493 h 493"/>
                  <a:gd name="T24" fmla="*/ 55 w 146"/>
                  <a:gd name="T25" fmla="*/ 493 h 493"/>
                  <a:gd name="T26" fmla="*/ 39 w 146"/>
                  <a:gd name="T27" fmla="*/ 481 h 493"/>
                  <a:gd name="T28" fmla="*/ 39 w 146"/>
                  <a:gd name="T29" fmla="*/ 455 h 493"/>
                  <a:gd name="T30" fmla="*/ 55 w 146"/>
                  <a:gd name="T31" fmla="*/ 431 h 493"/>
                  <a:gd name="T32" fmla="*/ 96 w 146"/>
                  <a:gd name="T33" fmla="*/ 455 h 493"/>
                  <a:gd name="T34" fmla="*/ 113 w 146"/>
                  <a:gd name="T35" fmla="*/ 439 h 493"/>
                  <a:gd name="T36" fmla="*/ 124 w 146"/>
                  <a:gd name="T37" fmla="*/ 378 h 493"/>
                  <a:gd name="T38" fmla="*/ 116 w 146"/>
                  <a:gd name="T39" fmla="*/ 311 h 493"/>
                  <a:gd name="T40" fmla="*/ 96 w 146"/>
                  <a:gd name="T41" fmla="*/ 250 h 493"/>
                  <a:gd name="T42" fmla="*/ 66 w 146"/>
                  <a:gd name="T43" fmla="*/ 164 h 493"/>
                  <a:gd name="T44" fmla="*/ 29 w 146"/>
                  <a:gd name="T45" fmla="*/ 116 h 493"/>
                  <a:gd name="T46" fmla="*/ 2 w 146"/>
                  <a:gd name="T47" fmla="*/ 64 h 493"/>
                  <a:gd name="T48" fmla="*/ 0 w 146"/>
                  <a:gd name="T49" fmla="*/ 2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6" h="493">
                    <a:moveTo>
                      <a:pt x="0" y="20"/>
                    </a:moveTo>
                    <a:lnTo>
                      <a:pt x="13" y="3"/>
                    </a:lnTo>
                    <a:lnTo>
                      <a:pt x="33" y="0"/>
                    </a:lnTo>
                    <a:lnTo>
                      <a:pt x="55" y="16"/>
                    </a:lnTo>
                    <a:lnTo>
                      <a:pt x="85" y="61"/>
                    </a:lnTo>
                    <a:lnTo>
                      <a:pt x="107" y="126"/>
                    </a:lnTo>
                    <a:lnTo>
                      <a:pt x="127" y="203"/>
                    </a:lnTo>
                    <a:lnTo>
                      <a:pt x="140" y="289"/>
                    </a:lnTo>
                    <a:lnTo>
                      <a:pt x="146" y="361"/>
                    </a:lnTo>
                    <a:lnTo>
                      <a:pt x="140" y="428"/>
                    </a:lnTo>
                    <a:lnTo>
                      <a:pt x="122" y="467"/>
                    </a:lnTo>
                    <a:lnTo>
                      <a:pt x="90" y="493"/>
                    </a:lnTo>
                    <a:lnTo>
                      <a:pt x="55" y="493"/>
                    </a:lnTo>
                    <a:lnTo>
                      <a:pt x="39" y="481"/>
                    </a:lnTo>
                    <a:lnTo>
                      <a:pt x="39" y="455"/>
                    </a:lnTo>
                    <a:lnTo>
                      <a:pt x="55" y="431"/>
                    </a:lnTo>
                    <a:lnTo>
                      <a:pt x="96" y="455"/>
                    </a:lnTo>
                    <a:lnTo>
                      <a:pt x="113" y="439"/>
                    </a:lnTo>
                    <a:lnTo>
                      <a:pt x="124" y="378"/>
                    </a:lnTo>
                    <a:lnTo>
                      <a:pt x="116" y="311"/>
                    </a:lnTo>
                    <a:lnTo>
                      <a:pt x="96" y="250"/>
                    </a:lnTo>
                    <a:lnTo>
                      <a:pt x="66" y="164"/>
                    </a:lnTo>
                    <a:lnTo>
                      <a:pt x="29" y="116"/>
                    </a:lnTo>
                    <a:lnTo>
                      <a:pt x="2" y="64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0079" name="Freeform 47">
                <a:extLst>
                  <a:ext uri="{FF2B5EF4-FFF2-40B4-BE49-F238E27FC236}">
                    <a16:creationId xmlns:a16="http://schemas.microsoft.com/office/drawing/2014/main" id="{4E8FE58F-DF8E-2449-052A-9F060DBF62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11" y="1887"/>
                <a:ext cx="272" cy="437"/>
              </a:xfrm>
              <a:custGeom>
                <a:avLst/>
                <a:gdLst>
                  <a:gd name="T0" fmla="*/ 96 w 272"/>
                  <a:gd name="T1" fmla="*/ 14 h 437"/>
                  <a:gd name="T2" fmla="*/ 122 w 272"/>
                  <a:gd name="T3" fmla="*/ 0 h 437"/>
                  <a:gd name="T4" fmla="*/ 141 w 272"/>
                  <a:gd name="T5" fmla="*/ 0 h 437"/>
                  <a:gd name="T6" fmla="*/ 185 w 272"/>
                  <a:gd name="T7" fmla="*/ 48 h 437"/>
                  <a:gd name="T8" fmla="*/ 211 w 272"/>
                  <a:gd name="T9" fmla="*/ 94 h 437"/>
                  <a:gd name="T10" fmla="*/ 246 w 272"/>
                  <a:gd name="T11" fmla="*/ 153 h 437"/>
                  <a:gd name="T12" fmla="*/ 268 w 272"/>
                  <a:gd name="T13" fmla="*/ 214 h 437"/>
                  <a:gd name="T14" fmla="*/ 272 w 272"/>
                  <a:gd name="T15" fmla="*/ 281 h 437"/>
                  <a:gd name="T16" fmla="*/ 263 w 272"/>
                  <a:gd name="T17" fmla="*/ 298 h 437"/>
                  <a:gd name="T18" fmla="*/ 196 w 272"/>
                  <a:gd name="T19" fmla="*/ 327 h 437"/>
                  <a:gd name="T20" fmla="*/ 129 w 272"/>
                  <a:gd name="T21" fmla="*/ 366 h 437"/>
                  <a:gd name="T22" fmla="*/ 83 w 272"/>
                  <a:gd name="T23" fmla="*/ 403 h 437"/>
                  <a:gd name="T24" fmla="*/ 74 w 272"/>
                  <a:gd name="T25" fmla="*/ 416 h 437"/>
                  <a:gd name="T26" fmla="*/ 44 w 272"/>
                  <a:gd name="T27" fmla="*/ 437 h 437"/>
                  <a:gd name="T28" fmla="*/ 18 w 272"/>
                  <a:gd name="T29" fmla="*/ 427 h 437"/>
                  <a:gd name="T30" fmla="*/ 2 w 272"/>
                  <a:gd name="T31" fmla="*/ 399 h 437"/>
                  <a:gd name="T32" fmla="*/ 0 w 272"/>
                  <a:gd name="T33" fmla="*/ 383 h 437"/>
                  <a:gd name="T34" fmla="*/ 7 w 272"/>
                  <a:gd name="T35" fmla="*/ 372 h 437"/>
                  <a:gd name="T36" fmla="*/ 33 w 272"/>
                  <a:gd name="T37" fmla="*/ 370 h 437"/>
                  <a:gd name="T38" fmla="*/ 57 w 272"/>
                  <a:gd name="T39" fmla="*/ 366 h 437"/>
                  <a:gd name="T40" fmla="*/ 122 w 272"/>
                  <a:gd name="T41" fmla="*/ 344 h 437"/>
                  <a:gd name="T42" fmla="*/ 179 w 272"/>
                  <a:gd name="T43" fmla="*/ 314 h 437"/>
                  <a:gd name="T44" fmla="*/ 228 w 272"/>
                  <a:gd name="T45" fmla="*/ 281 h 437"/>
                  <a:gd name="T46" fmla="*/ 244 w 272"/>
                  <a:gd name="T47" fmla="*/ 259 h 437"/>
                  <a:gd name="T48" fmla="*/ 235 w 272"/>
                  <a:gd name="T49" fmla="*/ 211 h 437"/>
                  <a:gd name="T50" fmla="*/ 202 w 272"/>
                  <a:gd name="T51" fmla="*/ 155 h 437"/>
                  <a:gd name="T52" fmla="*/ 163 w 272"/>
                  <a:gd name="T53" fmla="*/ 114 h 437"/>
                  <a:gd name="T54" fmla="*/ 122 w 272"/>
                  <a:gd name="T55" fmla="*/ 94 h 437"/>
                  <a:gd name="T56" fmla="*/ 89 w 272"/>
                  <a:gd name="T57" fmla="*/ 61 h 437"/>
                  <a:gd name="T58" fmla="*/ 91 w 272"/>
                  <a:gd name="T59" fmla="*/ 31 h 437"/>
                  <a:gd name="T60" fmla="*/ 96 w 272"/>
                  <a:gd name="T61" fmla="*/ 14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2" h="437">
                    <a:moveTo>
                      <a:pt x="96" y="14"/>
                    </a:moveTo>
                    <a:lnTo>
                      <a:pt x="122" y="0"/>
                    </a:lnTo>
                    <a:lnTo>
                      <a:pt x="141" y="0"/>
                    </a:lnTo>
                    <a:lnTo>
                      <a:pt x="185" y="48"/>
                    </a:lnTo>
                    <a:lnTo>
                      <a:pt x="211" y="94"/>
                    </a:lnTo>
                    <a:lnTo>
                      <a:pt x="246" y="153"/>
                    </a:lnTo>
                    <a:lnTo>
                      <a:pt x="268" y="214"/>
                    </a:lnTo>
                    <a:lnTo>
                      <a:pt x="272" y="281"/>
                    </a:lnTo>
                    <a:lnTo>
                      <a:pt x="263" y="298"/>
                    </a:lnTo>
                    <a:lnTo>
                      <a:pt x="196" y="327"/>
                    </a:lnTo>
                    <a:lnTo>
                      <a:pt x="129" y="366"/>
                    </a:lnTo>
                    <a:lnTo>
                      <a:pt x="83" y="403"/>
                    </a:lnTo>
                    <a:lnTo>
                      <a:pt x="74" y="416"/>
                    </a:lnTo>
                    <a:lnTo>
                      <a:pt x="44" y="437"/>
                    </a:lnTo>
                    <a:lnTo>
                      <a:pt x="18" y="427"/>
                    </a:lnTo>
                    <a:lnTo>
                      <a:pt x="2" y="399"/>
                    </a:lnTo>
                    <a:lnTo>
                      <a:pt x="0" y="383"/>
                    </a:lnTo>
                    <a:lnTo>
                      <a:pt x="7" y="372"/>
                    </a:lnTo>
                    <a:lnTo>
                      <a:pt x="33" y="370"/>
                    </a:lnTo>
                    <a:lnTo>
                      <a:pt x="57" y="366"/>
                    </a:lnTo>
                    <a:lnTo>
                      <a:pt x="122" y="344"/>
                    </a:lnTo>
                    <a:lnTo>
                      <a:pt x="179" y="314"/>
                    </a:lnTo>
                    <a:lnTo>
                      <a:pt x="228" y="281"/>
                    </a:lnTo>
                    <a:lnTo>
                      <a:pt x="244" y="259"/>
                    </a:lnTo>
                    <a:lnTo>
                      <a:pt x="235" y="211"/>
                    </a:lnTo>
                    <a:lnTo>
                      <a:pt x="202" y="155"/>
                    </a:lnTo>
                    <a:lnTo>
                      <a:pt x="163" y="114"/>
                    </a:lnTo>
                    <a:lnTo>
                      <a:pt x="122" y="94"/>
                    </a:lnTo>
                    <a:lnTo>
                      <a:pt x="89" y="61"/>
                    </a:lnTo>
                    <a:lnTo>
                      <a:pt x="91" y="31"/>
                    </a:lnTo>
                    <a:lnTo>
                      <a:pt x="96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0080" name="Freeform 48">
                <a:extLst>
                  <a:ext uri="{FF2B5EF4-FFF2-40B4-BE49-F238E27FC236}">
                    <a16:creationId xmlns:a16="http://schemas.microsoft.com/office/drawing/2014/main" id="{75D57BE0-13FA-D534-5CDB-29079E2E453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71" y="1948"/>
                <a:ext cx="275" cy="451"/>
              </a:xfrm>
              <a:custGeom>
                <a:avLst/>
                <a:gdLst>
                  <a:gd name="T0" fmla="*/ 78 w 275"/>
                  <a:gd name="T1" fmla="*/ 17 h 451"/>
                  <a:gd name="T2" fmla="*/ 102 w 275"/>
                  <a:gd name="T3" fmla="*/ 0 h 451"/>
                  <a:gd name="T4" fmla="*/ 163 w 275"/>
                  <a:gd name="T5" fmla="*/ 17 h 451"/>
                  <a:gd name="T6" fmla="*/ 200 w 275"/>
                  <a:gd name="T7" fmla="*/ 60 h 451"/>
                  <a:gd name="T8" fmla="*/ 222 w 275"/>
                  <a:gd name="T9" fmla="*/ 115 h 451"/>
                  <a:gd name="T10" fmla="*/ 250 w 275"/>
                  <a:gd name="T11" fmla="*/ 171 h 451"/>
                  <a:gd name="T12" fmla="*/ 275 w 275"/>
                  <a:gd name="T13" fmla="*/ 232 h 451"/>
                  <a:gd name="T14" fmla="*/ 273 w 275"/>
                  <a:gd name="T15" fmla="*/ 260 h 451"/>
                  <a:gd name="T16" fmla="*/ 252 w 275"/>
                  <a:gd name="T17" fmla="*/ 296 h 451"/>
                  <a:gd name="T18" fmla="*/ 180 w 275"/>
                  <a:gd name="T19" fmla="*/ 355 h 451"/>
                  <a:gd name="T20" fmla="*/ 113 w 275"/>
                  <a:gd name="T21" fmla="*/ 396 h 451"/>
                  <a:gd name="T22" fmla="*/ 111 w 275"/>
                  <a:gd name="T23" fmla="*/ 416 h 451"/>
                  <a:gd name="T24" fmla="*/ 105 w 275"/>
                  <a:gd name="T25" fmla="*/ 427 h 451"/>
                  <a:gd name="T26" fmla="*/ 78 w 275"/>
                  <a:gd name="T27" fmla="*/ 446 h 451"/>
                  <a:gd name="T28" fmla="*/ 46 w 275"/>
                  <a:gd name="T29" fmla="*/ 451 h 451"/>
                  <a:gd name="T30" fmla="*/ 22 w 275"/>
                  <a:gd name="T31" fmla="*/ 438 h 451"/>
                  <a:gd name="T32" fmla="*/ 1 w 275"/>
                  <a:gd name="T33" fmla="*/ 416 h 451"/>
                  <a:gd name="T34" fmla="*/ 0 w 275"/>
                  <a:gd name="T35" fmla="*/ 399 h 451"/>
                  <a:gd name="T36" fmla="*/ 13 w 275"/>
                  <a:gd name="T37" fmla="*/ 390 h 451"/>
                  <a:gd name="T38" fmla="*/ 50 w 275"/>
                  <a:gd name="T39" fmla="*/ 396 h 451"/>
                  <a:gd name="T40" fmla="*/ 83 w 275"/>
                  <a:gd name="T41" fmla="*/ 388 h 451"/>
                  <a:gd name="T42" fmla="*/ 91 w 275"/>
                  <a:gd name="T43" fmla="*/ 377 h 451"/>
                  <a:gd name="T44" fmla="*/ 124 w 275"/>
                  <a:gd name="T45" fmla="*/ 362 h 451"/>
                  <a:gd name="T46" fmla="*/ 180 w 275"/>
                  <a:gd name="T47" fmla="*/ 323 h 451"/>
                  <a:gd name="T48" fmla="*/ 222 w 275"/>
                  <a:gd name="T49" fmla="*/ 290 h 451"/>
                  <a:gd name="T50" fmla="*/ 235 w 275"/>
                  <a:gd name="T51" fmla="*/ 251 h 451"/>
                  <a:gd name="T52" fmla="*/ 222 w 275"/>
                  <a:gd name="T53" fmla="*/ 188 h 451"/>
                  <a:gd name="T54" fmla="*/ 180 w 275"/>
                  <a:gd name="T55" fmla="*/ 121 h 451"/>
                  <a:gd name="T56" fmla="*/ 128 w 275"/>
                  <a:gd name="T57" fmla="*/ 90 h 451"/>
                  <a:gd name="T58" fmla="*/ 91 w 275"/>
                  <a:gd name="T59" fmla="*/ 82 h 451"/>
                  <a:gd name="T60" fmla="*/ 78 w 275"/>
                  <a:gd name="T61" fmla="*/ 51 h 451"/>
                  <a:gd name="T62" fmla="*/ 78 w 275"/>
                  <a:gd name="T63" fmla="*/ 17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5" h="451">
                    <a:moveTo>
                      <a:pt x="78" y="17"/>
                    </a:moveTo>
                    <a:lnTo>
                      <a:pt x="102" y="0"/>
                    </a:lnTo>
                    <a:lnTo>
                      <a:pt x="163" y="17"/>
                    </a:lnTo>
                    <a:lnTo>
                      <a:pt x="200" y="60"/>
                    </a:lnTo>
                    <a:lnTo>
                      <a:pt x="222" y="115"/>
                    </a:lnTo>
                    <a:lnTo>
                      <a:pt x="250" y="171"/>
                    </a:lnTo>
                    <a:lnTo>
                      <a:pt x="275" y="232"/>
                    </a:lnTo>
                    <a:lnTo>
                      <a:pt x="273" y="260"/>
                    </a:lnTo>
                    <a:lnTo>
                      <a:pt x="252" y="296"/>
                    </a:lnTo>
                    <a:lnTo>
                      <a:pt x="180" y="355"/>
                    </a:lnTo>
                    <a:lnTo>
                      <a:pt x="113" y="396"/>
                    </a:lnTo>
                    <a:lnTo>
                      <a:pt x="111" y="416"/>
                    </a:lnTo>
                    <a:lnTo>
                      <a:pt x="105" y="427"/>
                    </a:lnTo>
                    <a:lnTo>
                      <a:pt x="78" y="446"/>
                    </a:lnTo>
                    <a:lnTo>
                      <a:pt x="46" y="451"/>
                    </a:lnTo>
                    <a:lnTo>
                      <a:pt x="22" y="438"/>
                    </a:lnTo>
                    <a:lnTo>
                      <a:pt x="1" y="416"/>
                    </a:lnTo>
                    <a:lnTo>
                      <a:pt x="0" y="399"/>
                    </a:lnTo>
                    <a:lnTo>
                      <a:pt x="13" y="390"/>
                    </a:lnTo>
                    <a:lnTo>
                      <a:pt x="50" y="396"/>
                    </a:lnTo>
                    <a:lnTo>
                      <a:pt x="83" y="388"/>
                    </a:lnTo>
                    <a:lnTo>
                      <a:pt x="91" y="377"/>
                    </a:lnTo>
                    <a:lnTo>
                      <a:pt x="124" y="362"/>
                    </a:lnTo>
                    <a:lnTo>
                      <a:pt x="180" y="323"/>
                    </a:lnTo>
                    <a:lnTo>
                      <a:pt x="222" y="290"/>
                    </a:lnTo>
                    <a:lnTo>
                      <a:pt x="235" y="251"/>
                    </a:lnTo>
                    <a:lnTo>
                      <a:pt x="222" y="188"/>
                    </a:lnTo>
                    <a:lnTo>
                      <a:pt x="180" y="121"/>
                    </a:lnTo>
                    <a:lnTo>
                      <a:pt x="128" y="90"/>
                    </a:lnTo>
                    <a:lnTo>
                      <a:pt x="91" y="82"/>
                    </a:lnTo>
                    <a:lnTo>
                      <a:pt x="78" y="51"/>
                    </a:lnTo>
                    <a:lnTo>
                      <a:pt x="78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0081" name="Freeform 49">
                <a:extLst>
                  <a:ext uri="{FF2B5EF4-FFF2-40B4-BE49-F238E27FC236}">
                    <a16:creationId xmlns:a16="http://schemas.microsoft.com/office/drawing/2014/main" id="{C965D49F-28C6-3A0A-E293-AE930C0112F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4" y="1843"/>
                <a:ext cx="226" cy="444"/>
              </a:xfrm>
              <a:custGeom>
                <a:avLst/>
                <a:gdLst>
                  <a:gd name="T0" fmla="*/ 20 w 226"/>
                  <a:gd name="T1" fmla="*/ 81 h 444"/>
                  <a:gd name="T2" fmla="*/ 0 w 226"/>
                  <a:gd name="T3" fmla="*/ 43 h 444"/>
                  <a:gd name="T4" fmla="*/ 6 w 226"/>
                  <a:gd name="T5" fmla="*/ 9 h 444"/>
                  <a:gd name="T6" fmla="*/ 28 w 226"/>
                  <a:gd name="T7" fmla="*/ 0 h 444"/>
                  <a:gd name="T8" fmla="*/ 50 w 226"/>
                  <a:gd name="T9" fmla="*/ 6 h 444"/>
                  <a:gd name="T10" fmla="*/ 87 w 226"/>
                  <a:gd name="T11" fmla="*/ 33 h 444"/>
                  <a:gd name="T12" fmla="*/ 117 w 226"/>
                  <a:gd name="T13" fmla="*/ 81 h 444"/>
                  <a:gd name="T14" fmla="*/ 161 w 226"/>
                  <a:gd name="T15" fmla="*/ 165 h 444"/>
                  <a:gd name="T16" fmla="*/ 195 w 226"/>
                  <a:gd name="T17" fmla="*/ 216 h 444"/>
                  <a:gd name="T18" fmla="*/ 217 w 226"/>
                  <a:gd name="T19" fmla="*/ 266 h 444"/>
                  <a:gd name="T20" fmla="*/ 226 w 226"/>
                  <a:gd name="T21" fmla="*/ 292 h 444"/>
                  <a:gd name="T22" fmla="*/ 209 w 226"/>
                  <a:gd name="T23" fmla="*/ 311 h 444"/>
                  <a:gd name="T24" fmla="*/ 159 w 226"/>
                  <a:gd name="T25" fmla="*/ 316 h 444"/>
                  <a:gd name="T26" fmla="*/ 98 w 226"/>
                  <a:gd name="T27" fmla="*/ 331 h 444"/>
                  <a:gd name="T28" fmla="*/ 72 w 226"/>
                  <a:gd name="T29" fmla="*/ 344 h 444"/>
                  <a:gd name="T30" fmla="*/ 61 w 226"/>
                  <a:gd name="T31" fmla="*/ 383 h 444"/>
                  <a:gd name="T32" fmla="*/ 72 w 226"/>
                  <a:gd name="T33" fmla="*/ 400 h 444"/>
                  <a:gd name="T34" fmla="*/ 65 w 226"/>
                  <a:gd name="T35" fmla="*/ 426 h 444"/>
                  <a:gd name="T36" fmla="*/ 31 w 226"/>
                  <a:gd name="T37" fmla="*/ 444 h 444"/>
                  <a:gd name="T38" fmla="*/ 26 w 226"/>
                  <a:gd name="T39" fmla="*/ 431 h 444"/>
                  <a:gd name="T40" fmla="*/ 9 w 226"/>
                  <a:gd name="T41" fmla="*/ 409 h 444"/>
                  <a:gd name="T42" fmla="*/ 6 w 226"/>
                  <a:gd name="T43" fmla="*/ 377 h 444"/>
                  <a:gd name="T44" fmla="*/ 20 w 226"/>
                  <a:gd name="T45" fmla="*/ 361 h 444"/>
                  <a:gd name="T46" fmla="*/ 48 w 226"/>
                  <a:gd name="T47" fmla="*/ 337 h 444"/>
                  <a:gd name="T48" fmla="*/ 87 w 226"/>
                  <a:gd name="T49" fmla="*/ 303 h 444"/>
                  <a:gd name="T50" fmla="*/ 144 w 226"/>
                  <a:gd name="T51" fmla="*/ 292 h 444"/>
                  <a:gd name="T52" fmla="*/ 182 w 226"/>
                  <a:gd name="T53" fmla="*/ 278 h 444"/>
                  <a:gd name="T54" fmla="*/ 172 w 226"/>
                  <a:gd name="T55" fmla="*/ 250 h 444"/>
                  <a:gd name="T56" fmla="*/ 133 w 226"/>
                  <a:gd name="T57" fmla="*/ 205 h 444"/>
                  <a:gd name="T58" fmla="*/ 70 w 226"/>
                  <a:gd name="T59" fmla="*/ 161 h 444"/>
                  <a:gd name="T60" fmla="*/ 28 w 226"/>
                  <a:gd name="T61" fmla="*/ 109 h 444"/>
                  <a:gd name="T62" fmla="*/ 20 w 226"/>
                  <a:gd name="T63" fmla="*/ 8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" h="444">
                    <a:moveTo>
                      <a:pt x="20" y="81"/>
                    </a:moveTo>
                    <a:lnTo>
                      <a:pt x="0" y="43"/>
                    </a:lnTo>
                    <a:lnTo>
                      <a:pt x="6" y="9"/>
                    </a:lnTo>
                    <a:lnTo>
                      <a:pt x="28" y="0"/>
                    </a:lnTo>
                    <a:lnTo>
                      <a:pt x="50" y="6"/>
                    </a:lnTo>
                    <a:lnTo>
                      <a:pt x="87" y="33"/>
                    </a:lnTo>
                    <a:lnTo>
                      <a:pt x="117" y="81"/>
                    </a:lnTo>
                    <a:lnTo>
                      <a:pt x="161" y="165"/>
                    </a:lnTo>
                    <a:lnTo>
                      <a:pt x="195" y="216"/>
                    </a:lnTo>
                    <a:lnTo>
                      <a:pt x="217" y="266"/>
                    </a:lnTo>
                    <a:lnTo>
                      <a:pt x="226" y="292"/>
                    </a:lnTo>
                    <a:lnTo>
                      <a:pt x="209" y="311"/>
                    </a:lnTo>
                    <a:lnTo>
                      <a:pt x="159" y="316"/>
                    </a:lnTo>
                    <a:lnTo>
                      <a:pt x="98" y="331"/>
                    </a:lnTo>
                    <a:lnTo>
                      <a:pt x="72" y="344"/>
                    </a:lnTo>
                    <a:lnTo>
                      <a:pt x="61" y="383"/>
                    </a:lnTo>
                    <a:lnTo>
                      <a:pt x="72" y="400"/>
                    </a:lnTo>
                    <a:lnTo>
                      <a:pt x="65" y="426"/>
                    </a:lnTo>
                    <a:lnTo>
                      <a:pt x="31" y="444"/>
                    </a:lnTo>
                    <a:lnTo>
                      <a:pt x="26" y="431"/>
                    </a:lnTo>
                    <a:lnTo>
                      <a:pt x="9" y="409"/>
                    </a:lnTo>
                    <a:lnTo>
                      <a:pt x="6" y="377"/>
                    </a:lnTo>
                    <a:lnTo>
                      <a:pt x="20" y="361"/>
                    </a:lnTo>
                    <a:lnTo>
                      <a:pt x="48" y="337"/>
                    </a:lnTo>
                    <a:lnTo>
                      <a:pt x="87" y="303"/>
                    </a:lnTo>
                    <a:lnTo>
                      <a:pt x="144" y="292"/>
                    </a:lnTo>
                    <a:lnTo>
                      <a:pt x="182" y="278"/>
                    </a:lnTo>
                    <a:lnTo>
                      <a:pt x="172" y="250"/>
                    </a:lnTo>
                    <a:lnTo>
                      <a:pt x="133" y="205"/>
                    </a:lnTo>
                    <a:lnTo>
                      <a:pt x="70" y="161"/>
                    </a:lnTo>
                    <a:lnTo>
                      <a:pt x="28" y="109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08" name="Group 4">
            <a:extLst>
              <a:ext uri="{FF2B5EF4-FFF2-40B4-BE49-F238E27FC236}">
                <a16:creationId xmlns:a16="http://schemas.microsoft.com/office/drawing/2014/main" id="{7454AF9B-6E80-CD73-6517-C2FD40F187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8200" y="5181600"/>
            <a:ext cx="3657600" cy="1193800"/>
            <a:chOff x="1121" y="1463"/>
            <a:chExt cx="3562" cy="1484"/>
          </a:xfrm>
        </p:grpSpPr>
        <p:grpSp>
          <p:nvGrpSpPr>
            <p:cNvPr id="123909" name="Group 5">
              <a:extLst>
                <a:ext uri="{FF2B5EF4-FFF2-40B4-BE49-F238E27FC236}">
                  <a16:creationId xmlns:a16="http://schemas.microsoft.com/office/drawing/2014/main" id="{48E1FA75-C34E-8D31-94A1-137ED6FE1CF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21" y="1463"/>
              <a:ext cx="2774" cy="1484"/>
              <a:chOff x="1121" y="1463"/>
              <a:chExt cx="2774" cy="1484"/>
            </a:xfrm>
          </p:grpSpPr>
          <p:grpSp>
            <p:nvGrpSpPr>
              <p:cNvPr id="123910" name="Group 6">
                <a:extLst>
                  <a:ext uri="{FF2B5EF4-FFF2-40B4-BE49-F238E27FC236}">
                    <a16:creationId xmlns:a16="http://schemas.microsoft.com/office/drawing/2014/main" id="{C5F49C37-C687-EA6A-CEE8-501C6714DE9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21" y="1493"/>
                <a:ext cx="717" cy="1421"/>
                <a:chOff x="1104" y="1470"/>
                <a:chExt cx="717" cy="1421"/>
              </a:xfrm>
            </p:grpSpPr>
            <p:sp>
              <p:nvSpPr>
                <p:cNvPr id="123911" name="Freeform 7">
                  <a:extLst>
                    <a:ext uri="{FF2B5EF4-FFF2-40B4-BE49-F238E27FC236}">
                      <a16:creationId xmlns:a16="http://schemas.microsoft.com/office/drawing/2014/main" id="{EE6793BF-71C2-B5D3-8DAF-E85BB0671B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32" y="1470"/>
                  <a:ext cx="295" cy="315"/>
                </a:xfrm>
                <a:custGeom>
                  <a:avLst/>
                  <a:gdLst>
                    <a:gd name="T0" fmla="*/ 99 w 295"/>
                    <a:gd name="T1" fmla="*/ 150 h 315"/>
                    <a:gd name="T2" fmla="*/ 93 w 295"/>
                    <a:gd name="T3" fmla="*/ 105 h 315"/>
                    <a:gd name="T4" fmla="*/ 93 w 295"/>
                    <a:gd name="T5" fmla="*/ 61 h 315"/>
                    <a:gd name="T6" fmla="*/ 106 w 295"/>
                    <a:gd name="T7" fmla="*/ 25 h 315"/>
                    <a:gd name="T8" fmla="*/ 134 w 295"/>
                    <a:gd name="T9" fmla="*/ 9 h 315"/>
                    <a:gd name="T10" fmla="*/ 173 w 295"/>
                    <a:gd name="T11" fmla="*/ 0 h 315"/>
                    <a:gd name="T12" fmla="*/ 221 w 295"/>
                    <a:gd name="T13" fmla="*/ 16 h 315"/>
                    <a:gd name="T14" fmla="*/ 256 w 295"/>
                    <a:gd name="T15" fmla="*/ 64 h 315"/>
                    <a:gd name="T16" fmla="*/ 284 w 295"/>
                    <a:gd name="T17" fmla="*/ 137 h 315"/>
                    <a:gd name="T18" fmla="*/ 294 w 295"/>
                    <a:gd name="T19" fmla="*/ 192 h 315"/>
                    <a:gd name="T20" fmla="*/ 295 w 295"/>
                    <a:gd name="T21" fmla="*/ 261 h 315"/>
                    <a:gd name="T22" fmla="*/ 279 w 295"/>
                    <a:gd name="T23" fmla="*/ 298 h 315"/>
                    <a:gd name="T24" fmla="*/ 255 w 295"/>
                    <a:gd name="T25" fmla="*/ 315 h 315"/>
                    <a:gd name="T26" fmla="*/ 206 w 295"/>
                    <a:gd name="T27" fmla="*/ 315 h 315"/>
                    <a:gd name="T28" fmla="*/ 171 w 295"/>
                    <a:gd name="T29" fmla="*/ 292 h 315"/>
                    <a:gd name="T30" fmla="*/ 138 w 295"/>
                    <a:gd name="T31" fmla="*/ 244 h 315"/>
                    <a:gd name="T32" fmla="*/ 112 w 295"/>
                    <a:gd name="T33" fmla="*/ 205 h 315"/>
                    <a:gd name="T34" fmla="*/ 10 w 295"/>
                    <a:gd name="T35" fmla="*/ 194 h 315"/>
                    <a:gd name="T36" fmla="*/ 0 w 295"/>
                    <a:gd name="T37" fmla="*/ 177 h 315"/>
                    <a:gd name="T38" fmla="*/ 4 w 295"/>
                    <a:gd name="T39" fmla="*/ 166 h 315"/>
                    <a:gd name="T40" fmla="*/ 104 w 295"/>
                    <a:gd name="T41" fmla="*/ 164 h 315"/>
                    <a:gd name="T42" fmla="*/ 99 w 295"/>
                    <a:gd name="T43" fmla="*/ 15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5" h="315">
                      <a:moveTo>
                        <a:pt x="99" y="150"/>
                      </a:moveTo>
                      <a:lnTo>
                        <a:pt x="93" y="105"/>
                      </a:lnTo>
                      <a:lnTo>
                        <a:pt x="93" y="61"/>
                      </a:lnTo>
                      <a:lnTo>
                        <a:pt x="106" y="25"/>
                      </a:lnTo>
                      <a:lnTo>
                        <a:pt x="134" y="9"/>
                      </a:lnTo>
                      <a:lnTo>
                        <a:pt x="173" y="0"/>
                      </a:lnTo>
                      <a:lnTo>
                        <a:pt x="221" y="16"/>
                      </a:lnTo>
                      <a:lnTo>
                        <a:pt x="256" y="64"/>
                      </a:lnTo>
                      <a:lnTo>
                        <a:pt x="284" y="137"/>
                      </a:lnTo>
                      <a:lnTo>
                        <a:pt x="294" y="192"/>
                      </a:lnTo>
                      <a:lnTo>
                        <a:pt x="295" y="261"/>
                      </a:lnTo>
                      <a:lnTo>
                        <a:pt x="279" y="298"/>
                      </a:lnTo>
                      <a:lnTo>
                        <a:pt x="255" y="315"/>
                      </a:lnTo>
                      <a:lnTo>
                        <a:pt x="206" y="315"/>
                      </a:lnTo>
                      <a:lnTo>
                        <a:pt x="171" y="292"/>
                      </a:lnTo>
                      <a:lnTo>
                        <a:pt x="138" y="244"/>
                      </a:lnTo>
                      <a:lnTo>
                        <a:pt x="112" y="205"/>
                      </a:lnTo>
                      <a:lnTo>
                        <a:pt x="10" y="194"/>
                      </a:lnTo>
                      <a:lnTo>
                        <a:pt x="0" y="177"/>
                      </a:lnTo>
                      <a:lnTo>
                        <a:pt x="4" y="166"/>
                      </a:lnTo>
                      <a:lnTo>
                        <a:pt x="104" y="164"/>
                      </a:lnTo>
                      <a:lnTo>
                        <a:pt x="99" y="1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12" name="Freeform 8">
                  <a:extLst>
                    <a:ext uri="{FF2B5EF4-FFF2-40B4-BE49-F238E27FC236}">
                      <a16:creationId xmlns:a16="http://schemas.microsoft.com/office/drawing/2014/main" id="{13B9F618-5D75-C07A-F62D-23BB323FAA6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4" y="1703"/>
                  <a:ext cx="578" cy="209"/>
                </a:xfrm>
                <a:custGeom>
                  <a:avLst/>
                  <a:gdLst>
                    <a:gd name="T0" fmla="*/ 576 w 578"/>
                    <a:gd name="T1" fmla="*/ 176 h 209"/>
                    <a:gd name="T2" fmla="*/ 500 w 578"/>
                    <a:gd name="T3" fmla="*/ 150 h 209"/>
                    <a:gd name="T4" fmla="*/ 471 w 578"/>
                    <a:gd name="T5" fmla="*/ 143 h 209"/>
                    <a:gd name="T6" fmla="*/ 383 w 578"/>
                    <a:gd name="T7" fmla="*/ 121 h 209"/>
                    <a:gd name="T8" fmla="*/ 209 w 578"/>
                    <a:gd name="T9" fmla="*/ 71 h 209"/>
                    <a:gd name="T10" fmla="*/ 94 w 578"/>
                    <a:gd name="T11" fmla="*/ 37 h 209"/>
                    <a:gd name="T12" fmla="*/ 17 w 578"/>
                    <a:gd name="T13" fmla="*/ 0 h 209"/>
                    <a:gd name="T14" fmla="*/ 0 w 578"/>
                    <a:gd name="T15" fmla="*/ 10 h 209"/>
                    <a:gd name="T16" fmla="*/ 11 w 578"/>
                    <a:gd name="T17" fmla="*/ 26 h 209"/>
                    <a:gd name="T18" fmla="*/ 67 w 578"/>
                    <a:gd name="T19" fmla="*/ 54 h 209"/>
                    <a:gd name="T20" fmla="*/ 104 w 578"/>
                    <a:gd name="T21" fmla="*/ 61 h 209"/>
                    <a:gd name="T22" fmla="*/ 89 w 578"/>
                    <a:gd name="T23" fmla="*/ 78 h 209"/>
                    <a:gd name="T24" fmla="*/ 94 w 578"/>
                    <a:gd name="T25" fmla="*/ 104 h 209"/>
                    <a:gd name="T26" fmla="*/ 139 w 578"/>
                    <a:gd name="T27" fmla="*/ 134 h 209"/>
                    <a:gd name="T28" fmla="*/ 187 w 578"/>
                    <a:gd name="T29" fmla="*/ 145 h 209"/>
                    <a:gd name="T30" fmla="*/ 215 w 578"/>
                    <a:gd name="T31" fmla="*/ 126 h 209"/>
                    <a:gd name="T32" fmla="*/ 226 w 578"/>
                    <a:gd name="T33" fmla="*/ 100 h 209"/>
                    <a:gd name="T34" fmla="*/ 289 w 578"/>
                    <a:gd name="T35" fmla="*/ 111 h 209"/>
                    <a:gd name="T36" fmla="*/ 350 w 578"/>
                    <a:gd name="T37" fmla="*/ 137 h 209"/>
                    <a:gd name="T38" fmla="*/ 422 w 578"/>
                    <a:gd name="T39" fmla="*/ 161 h 209"/>
                    <a:gd name="T40" fmla="*/ 476 w 578"/>
                    <a:gd name="T41" fmla="*/ 187 h 209"/>
                    <a:gd name="T42" fmla="*/ 532 w 578"/>
                    <a:gd name="T43" fmla="*/ 206 h 209"/>
                    <a:gd name="T44" fmla="*/ 561 w 578"/>
                    <a:gd name="T45" fmla="*/ 209 h 209"/>
                    <a:gd name="T46" fmla="*/ 578 w 578"/>
                    <a:gd name="T47" fmla="*/ 195 h 209"/>
                    <a:gd name="T48" fmla="*/ 576 w 578"/>
                    <a:gd name="T49" fmla="*/ 176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78" h="209">
                      <a:moveTo>
                        <a:pt x="576" y="176"/>
                      </a:moveTo>
                      <a:lnTo>
                        <a:pt x="500" y="150"/>
                      </a:lnTo>
                      <a:lnTo>
                        <a:pt x="471" y="143"/>
                      </a:lnTo>
                      <a:lnTo>
                        <a:pt x="383" y="121"/>
                      </a:lnTo>
                      <a:lnTo>
                        <a:pt x="209" y="71"/>
                      </a:lnTo>
                      <a:lnTo>
                        <a:pt x="94" y="37"/>
                      </a:lnTo>
                      <a:lnTo>
                        <a:pt x="17" y="0"/>
                      </a:lnTo>
                      <a:lnTo>
                        <a:pt x="0" y="10"/>
                      </a:lnTo>
                      <a:lnTo>
                        <a:pt x="11" y="26"/>
                      </a:lnTo>
                      <a:lnTo>
                        <a:pt x="67" y="54"/>
                      </a:lnTo>
                      <a:lnTo>
                        <a:pt x="104" y="61"/>
                      </a:lnTo>
                      <a:lnTo>
                        <a:pt x="89" y="78"/>
                      </a:lnTo>
                      <a:lnTo>
                        <a:pt x="94" y="104"/>
                      </a:lnTo>
                      <a:lnTo>
                        <a:pt x="139" y="134"/>
                      </a:lnTo>
                      <a:lnTo>
                        <a:pt x="187" y="145"/>
                      </a:lnTo>
                      <a:lnTo>
                        <a:pt x="215" y="126"/>
                      </a:lnTo>
                      <a:lnTo>
                        <a:pt x="226" y="100"/>
                      </a:lnTo>
                      <a:lnTo>
                        <a:pt x="289" y="111"/>
                      </a:lnTo>
                      <a:lnTo>
                        <a:pt x="350" y="137"/>
                      </a:lnTo>
                      <a:lnTo>
                        <a:pt x="422" y="161"/>
                      </a:lnTo>
                      <a:lnTo>
                        <a:pt x="476" y="187"/>
                      </a:lnTo>
                      <a:lnTo>
                        <a:pt x="532" y="206"/>
                      </a:lnTo>
                      <a:lnTo>
                        <a:pt x="561" y="209"/>
                      </a:lnTo>
                      <a:lnTo>
                        <a:pt x="578" y="195"/>
                      </a:lnTo>
                      <a:lnTo>
                        <a:pt x="576" y="1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13" name="Freeform 9">
                  <a:extLst>
                    <a:ext uri="{FF2B5EF4-FFF2-40B4-BE49-F238E27FC236}">
                      <a16:creationId xmlns:a16="http://schemas.microsoft.com/office/drawing/2014/main" id="{9E91C097-5FE3-B219-63D3-A3E5E6812A8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630" y="1808"/>
                  <a:ext cx="191" cy="606"/>
                </a:xfrm>
                <a:custGeom>
                  <a:avLst/>
                  <a:gdLst>
                    <a:gd name="T0" fmla="*/ 28 w 191"/>
                    <a:gd name="T1" fmla="*/ 30 h 606"/>
                    <a:gd name="T2" fmla="*/ 41 w 191"/>
                    <a:gd name="T3" fmla="*/ 7 h 606"/>
                    <a:gd name="T4" fmla="*/ 75 w 191"/>
                    <a:gd name="T5" fmla="*/ 0 h 606"/>
                    <a:gd name="T6" fmla="*/ 117 w 191"/>
                    <a:gd name="T7" fmla="*/ 22 h 606"/>
                    <a:gd name="T8" fmla="*/ 156 w 191"/>
                    <a:gd name="T9" fmla="*/ 94 h 606"/>
                    <a:gd name="T10" fmla="*/ 173 w 191"/>
                    <a:gd name="T11" fmla="*/ 150 h 606"/>
                    <a:gd name="T12" fmla="*/ 186 w 191"/>
                    <a:gd name="T13" fmla="*/ 217 h 606"/>
                    <a:gd name="T14" fmla="*/ 191 w 191"/>
                    <a:gd name="T15" fmla="*/ 308 h 606"/>
                    <a:gd name="T16" fmla="*/ 190 w 191"/>
                    <a:gd name="T17" fmla="*/ 389 h 606"/>
                    <a:gd name="T18" fmla="*/ 186 w 191"/>
                    <a:gd name="T19" fmla="*/ 485 h 606"/>
                    <a:gd name="T20" fmla="*/ 180 w 191"/>
                    <a:gd name="T21" fmla="*/ 558 h 606"/>
                    <a:gd name="T22" fmla="*/ 164 w 191"/>
                    <a:gd name="T23" fmla="*/ 589 h 606"/>
                    <a:gd name="T24" fmla="*/ 136 w 191"/>
                    <a:gd name="T25" fmla="*/ 600 h 606"/>
                    <a:gd name="T26" fmla="*/ 102 w 191"/>
                    <a:gd name="T27" fmla="*/ 606 h 606"/>
                    <a:gd name="T28" fmla="*/ 58 w 191"/>
                    <a:gd name="T29" fmla="*/ 595 h 606"/>
                    <a:gd name="T30" fmla="*/ 25 w 191"/>
                    <a:gd name="T31" fmla="*/ 580 h 606"/>
                    <a:gd name="T32" fmla="*/ 8 w 191"/>
                    <a:gd name="T33" fmla="*/ 547 h 606"/>
                    <a:gd name="T34" fmla="*/ 0 w 191"/>
                    <a:gd name="T35" fmla="*/ 485 h 606"/>
                    <a:gd name="T36" fmla="*/ 2 w 191"/>
                    <a:gd name="T37" fmla="*/ 411 h 606"/>
                    <a:gd name="T38" fmla="*/ 19 w 191"/>
                    <a:gd name="T39" fmla="*/ 361 h 606"/>
                    <a:gd name="T40" fmla="*/ 25 w 191"/>
                    <a:gd name="T41" fmla="*/ 283 h 606"/>
                    <a:gd name="T42" fmla="*/ 23 w 191"/>
                    <a:gd name="T43" fmla="*/ 245 h 606"/>
                    <a:gd name="T44" fmla="*/ 13 w 191"/>
                    <a:gd name="T45" fmla="*/ 200 h 606"/>
                    <a:gd name="T46" fmla="*/ 6 w 191"/>
                    <a:gd name="T47" fmla="*/ 156 h 606"/>
                    <a:gd name="T48" fmla="*/ 2 w 191"/>
                    <a:gd name="T49" fmla="*/ 102 h 606"/>
                    <a:gd name="T50" fmla="*/ 2 w 191"/>
                    <a:gd name="T51" fmla="*/ 63 h 606"/>
                    <a:gd name="T52" fmla="*/ 17 w 191"/>
                    <a:gd name="T53" fmla="*/ 41 h 606"/>
                    <a:gd name="T54" fmla="*/ 28 w 191"/>
                    <a:gd name="T55" fmla="*/ 30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1" h="606">
                      <a:moveTo>
                        <a:pt x="28" y="30"/>
                      </a:moveTo>
                      <a:lnTo>
                        <a:pt x="41" y="7"/>
                      </a:lnTo>
                      <a:lnTo>
                        <a:pt x="75" y="0"/>
                      </a:lnTo>
                      <a:lnTo>
                        <a:pt x="117" y="22"/>
                      </a:lnTo>
                      <a:lnTo>
                        <a:pt x="156" y="94"/>
                      </a:lnTo>
                      <a:lnTo>
                        <a:pt x="173" y="150"/>
                      </a:lnTo>
                      <a:lnTo>
                        <a:pt x="186" y="217"/>
                      </a:lnTo>
                      <a:lnTo>
                        <a:pt x="191" y="308"/>
                      </a:lnTo>
                      <a:lnTo>
                        <a:pt x="190" y="389"/>
                      </a:lnTo>
                      <a:lnTo>
                        <a:pt x="186" y="485"/>
                      </a:lnTo>
                      <a:lnTo>
                        <a:pt x="180" y="558"/>
                      </a:lnTo>
                      <a:lnTo>
                        <a:pt x="164" y="589"/>
                      </a:lnTo>
                      <a:lnTo>
                        <a:pt x="136" y="600"/>
                      </a:lnTo>
                      <a:lnTo>
                        <a:pt x="102" y="606"/>
                      </a:lnTo>
                      <a:lnTo>
                        <a:pt x="58" y="595"/>
                      </a:lnTo>
                      <a:lnTo>
                        <a:pt x="25" y="580"/>
                      </a:lnTo>
                      <a:lnTo>
                        <a:pt x="8" y="547"/>
                      </a:lnTo>
                      <a:lnTo>
                        <a:pt x="0" y="485"/>
                      </a:lnTo>
                      <a:lnTo>
                        <a:pt x="2" y="411"/>
                      </a:lnTo>
                      <a:lnTo>
                        <a:pt x="19" y="361"/>
                      </a:lnTo>
                      <a:lnTo>
                        <a:pt x="25" y="283"/>
                      </a:lnTo>
                      <a:lnTo>
                        <a:pt x="23" y="245"/>
                      </a:lnTo>
                      <a:lnTo>
                        <a:pt x="13" y="200"/>
                      </a:lnTo>
                      <a:lnTo>
                        <a:pt x="6" y="156"/>
                      </a:lnTo>
                      <a:lnTo>
                        <a:pt x="2" y="102"/>
                      </a:lnTo>
                      <a:lnTo>
                        <a:pt x="2" y="63"/>
                      </a:lnTo>
                      <a:lnTo>
                        <a:pt x="17" y="41"/>
                      </a:lnTo>
                      <a:lnTo>
                        <a:pt x="28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14" name="Freeform 10">
                  <a:extLst>
                    <a:ext uri="{FF2B5EF4-FFF2-40B4-BE49-F238E27FC236}">
                      <a16:creationId xmlns:a16="http://schemas.microsoft.com/office/drawing/2014/main" id="{BF5A1AEC-E360-D93E-4798-CAB236D3B50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71" y="2313"/>
                  <a:ext cx="244" cy="578"/>
                </a:xfrm>
                <a:custGeom>
                  <a:avLst/>
                  <a:gdLst>
                    <a:gd name="T0" fmla="*/ 153 w 244"/>
                    <a:gd name="T1" fmla="*/ 0 h 578"/>
                    <a:gd name="T2" fmla="*/ 198 w 244"/>
                    <a:gd name="T3" fmla="*/ 11 h 578"/>
                    <a:gd name="T4" fmla="*/ 205 w 244"/>
                    <a:gd name="T5" fmla="*/ 46 h 578"/>
                    <a:gd name="T6" fmla="*/ 209 w 244"/>
                    <a:gd name="T7" fmla="*/ 111 h 578"/>
                    <a:gd name="T8" fmla="*/ 198 w 244"/>
                    <a:gd name="T9" fmla="*/ 189 h 578"/>
                    <a:gd name="T10" fmla="*/ 189 w 244"/>
                    <a:gd name="T11" fmla="*/ 274 h 578"/>
                    <a:gd name="T12" fmla="*/ 181 w 244"/>
                    <a:gd name="T13" fmla="*/ 369 h 578"/>
                    <a:gd name="T14" fmla="*/ 187 w 244"/>
                    <a:gd name="T15" fmla="*/ 417 h 578"/>
                    <a:gd name="T16" fmla="*/ 200 w 244"/>
                    <a:gd name="T17" fmla="*/ 463 h 578"/>
                    <a:gd name="T18" fmla="*/ 231 w 244"/>
                    <a:gd name="T19" fmla="*/ 506 h 578"/>
                    <a:gd name="T20" fmla="*/ 244 w 244"/>
                    <a:gd name="T21" fmla="*/ 524 h 578"/>
                    <a:gd name="T22" fmla="*/ 238 w 244"/>
                    <a:gd name="T23" fmla="*/ 541 h 578"/>
                    <a:gd name="T24" fmla="*/ 203 w 244"/>
                    <a:gd name="T25" fmla="*/ 541 h 578"/>
                    <a:gd name="T26" fmla="*/ 150 w 244"/>
                    <a:gd name="T27" fmla="*/ 550 h 578"/>
                    <a:gd name="T28" fmla="*/ 78 w 244"/>
                    <a:gd name="T29" fmla="*/ 569 h 578"/>
                    <a:gd name="T30" fmla="*/ 33 w 244"/>
                    <a:gd name="T31" fmla="*/ 578 h 578"/>
                    <a:gd name="T32" fmla="*/ 6 w 244"/>
                    <a:gd name="T33" fmla="*/ 558 h 578"/>
                    <a:gd name="T34" fmla="*/ 0 w 244"/>
                    <a:gd name="T35" fmla="*/ 528 h 578"/>
                    <a:gd name="T36" fmla="*/ 33 w 244"/>
                    <a:gd name="T37" fmla="*/ 519 h 578"/>
                    <a:gd name="T38" fmla="*/ 92 w 244"/>
                    <a:gd name="T39" fmla="*/ 517 h 578"/>
                    <a:gd name="T40" fmla="*/ 159 w 244"/>
                    <a:gd name="T41" fmla="*/ 517 h 578"/>
                    <a:gd name="T42" fmla="*/ 209 w 244"/>
                    <a:gd name="T43" fmla="*/ 519 h 578"/>
                    <a:gd name="T44" fmla="*/ 205 w 244"/>
                    <a:gd name="T45" fmla="*/ 511 h 578"/>
                    <a:gd name="T46" fmla="*/ 183 w 244"/>
                    <a:gd name="T47" fmla="*/ 489 h 578"/>
                    <a:gd name="T48" fmla="*/ 165 w 244"/>
                    <a:gd name="T49" fmla="*/ 450 h 578"/>
                    <a:gd name="T50" fmla="*/ 150 w 244"/>
                    <a:gd name="T51" fmla="*/ 400 h 578"/>
                    <a:gd name="T52" fmla="*/ 150 w 244"/>
                    <a:gd name="T53" fmla="*/ 367 h 578"/>
                    <a:gd name="T54" fmla="*/ 159 w 244"/>
                    <a:gd name="T55" fmla="*/ 267 h 578"/>
                    <a:gd name="T56" fmla="*/ 159 w 244"/>
                    <a:gd name="T57" fmla="*/ 195 h 578"/>
                    <a:gd name="T58" fmla="*/ 153 w 244"/>
                    <a:gd name="T59" fmla="*/ 117 h 578"/>
                    <a:gd name="T60" fmla="*/ 142 w 244"/>
                    <a:gd name="T61" fmla="*/ 80 h 578"/>
                    <a:gd name="T62" fmla="*/ 133 w 244"/>
                    <a:gd name="T63" fmla="*/ 33 h 578"/>
                    <a:gd name="T64" fmla="*/ 148 w 244"/>
                    <a:gd name="T65" fmla="*/ 11 h 578"/>
                    <a:gd name="T66" fmla="*/ 153 w 244"/>
                    <a:gd name="T67" fmla="*/ 0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78">
                      <a:moveTo>
                        <a:pt x="153" y="0"/>
                      </a:moveTo>
                      <a:lnTo>
                        <a:pt x="198" y="11"/>
                      </a:lnTo>
                      <a:lnTo>
                        <a:pt x="205" y="46"/>
                      </a:lnTo>
                      <a:lnTo>
                        <a:pt x="209" y="111"/>
                      </a:lnTo>
                      <a:lnTo>
                        <a:pt x="198" y="189"/>
                      </a:lnTo>
                      <a:lnTo>
                        <a:pt x="189" y="274"/>
                      </a:lnTo>
                      <a:lnTo>
                        <a:pt x="181" y="369"/>
                      </a:lnTo>
                      <a:lnTo>
                        <a:pt x="187" y="417"/>
                      </a:lnTo>
                      <a:lnTo>
                        <a:pt x="200" y="463"/>
                      </a:lnTo>
                      <a:lnTo>
                        <a:pt x="231" y="506"/>
                      </a:lnTo>
                      <a:lnTo>
                        <a:pt x="244" y="524"/>
                      </a:lnTo>
                      <a:lnTo>
                        <a:pt x="238" y="541"/>
                      </a:lnTo>
                      <a:lnTo>
                        <a:pt x="203" y="541"/>
                      </a:lnTo>
                      <a:lnTo>
                        <a:pt x="150" y="550"/>
                      </a:lnTo>
                      <a:lnTo>
                        <a:pt x="78" y="569"/>
                      </a:lnTo>
                      <a:lnTo>
                        <a:pt x="33" y="578"/>
                      </a:lnTo>
                      <a:lnTo>
                        <a:pt x="6" y="558"/>
                      </a:lnTo>
                      <a:lnTo>
                        <a:pt x="0" y="528"/>
                      </a:lnTo>
                      <a:lnTo>
                        <a:pt x="33" y="519"/>
                      </a:lnTo>
                      <a:lnTo>
                        <a:pt x="92" y="517"/>
                      </a:lnTo>
                      <a:lnTo>
                        <a:pt x="159" y="517"/>
                      </a:lnTo>
                      <a:lnTo>
                        <a:pt x="209" y="519"/>
                      </a:lnTo>
                      <a:lnTo>
                        <a:pt x="205" y="511"/>
                      </a:lnTo>
                      <a:lnTo>
                        <a:pt x="183" y="489"/>
                      </a:lnTo>
                      <a:lnTo>
                        <a:pt x="165" y="450"/>
                      </a:lnTo>
                      <a:lnTo>
                        <a:pt x="150" y="400"/>
                      </a:lnTo>
                      <a:lnTo>
                        <a:pt x="150" y="367"/>
                      </a:lnTo>
                      <a:lnTo>
                        <a:pt x="159" y="267"/>
                      </a:lnTo>
                      <a:lnTo>
                        <a:pt x="159" y="195"/>
                      </a:lnTo>
                      <a:lnTo>
                        <a:pt x="153" y="117"/>
                      </a:lnTo>
                      <a:lnTo>
                        <a:pt x="142" y="80"/>
                      </a:lnTo>
                      <a:lnTo>
                        <a:pt x="133" y="33"/>
                      </a:lnTo>
                      <a:lnTo>
                        <a:pt x="148" y="11"/>
                      </a:ln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15" name="Freeform 11">
                  <a:extLst>
                    <a:ext uri="{FF2B5EF4-FFF2-40B4-BE49-F238E27FC236}">
                      <a16:creationId xmlns:a16="http://schemas.microsoft.com/office/drawing/2014/main" id="{02FFC23F-3C83-B207-A566-5D452A30D7C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73" y="2239"/>
                  <a:ext cx="244" cy="566"/>
                </a:xfrm>
                <a:custGeom>
                  <a:avLst/>
                  <a:gdLst>
                    <a:gd name="T0" fmla="*/ 190 w 244"/>
                    <a:gd name="T1" fmla="*/ 0 h 566"/>
                    <a:gd name="T2" fmla="*/ 233 w 244"/>
                    <a:gd name="T3" fmla="*/ 13 h 566"/>
                    <a:gd name="T4" fmla="*/ 238 w 244"/>
                    <a:gd name="T5" fmla="*/ 48 h 566"/>
                    <a:gd name="T6" fmla="*/ 238 w 244"/>
                    <a:gd name="T7" fmla="*/ 115 h 566"/>
                    <a:gd name="T8" fmla="*/ 222 w 244"/>
                    <a:gd name="T9" fmla="*/ 191 h 566"/>
                    <a:gd name="T10" fmla="*/ 205 w 244"/>
                    <a:gd name="T11" fmla="*/ 276 h 566"/>
                    <a:gd name="T12" fmla="*/ 192 w 244"/>
                    <a:gd name="T13" fmla="*/ 368 h 566"/>
                    <a:gd name="T14" fmla="*/ 194 w 244"/>
                    <a:gd name="T15" fmla="*/ 416 h 566"/>
                    <a:gd name="T16" fmla="*/ 203 w 244"/>
                    <a:gd name="T17" fmla="*/ 464 h 566"/>
                    <a:gd name="T18" fmla="*/ 233 w 244"/>
                    <a:gd name="T19" fmla="*/ 509 h 566"/>
                    <a:gd name="T20" fmla="*/ 244 w 244"/>
                    <a:gd name="T21" fmla="*/ 527 h 566"/>
                    <a:gd name="T22" fmla="*/ 237 w 244"/>
                    <a:gd name="T23" fmla="*/ 544 h 566"/>
                    <a:gd name="T24" fmla="*/ 201 w 244"/>
                    <a:gd name="T25" fmla="*/ 542 h 566"/>
                    <a:gd name="T26" fmla="*/ 148 w 244"/>
                    <a:gd name="T27" fmla="*/ 548 h 566"/>
                    <a:gd name="T28" fmla="*/ 76 w 244"/>
                    <a:gd name="T29" fmla="*/ 560 h 566"/>
                    <a:gd name="T30" fmla="*/ 30 w 244"/>
                    <a:gd name="T31" fmla="*/ 566 h 566"/>
                    <a:gd name="T32" fmla="*/ 4 w 244"/>
                    <a:gd name="T33" fmla="*/ 544 h 566"/>
                    <a:gd name="T34" fmla="*/ 0 w 244"/>
                    <a:gd name="T35" fmla="*/ 514 h 566"/>
                    <a:gd name="T36" fmla="*/ 33 w 244"/>
                    <a:gd name="T37" fmla="*/ 507 h 566"/>
                    <a:gd name="T38" fmla="*/ 92 w 244"/>
                    <a:gd name="T39" fmla="*/ 511 h 566"/>
                    <a:gd name="T40" fmla="*/ 159 w 244"/>
                    <a:gd name="T41" fmla="*/ 514 h 566"/>
                    <a:gd name="T42" fmla="*/ 209 w 244"/>
                    <a:gd name="T43" fmla="*/ 520 h 566"/>
                    <a:gd name="T44" fmla="*/ 207 w 244"/>
                    <a:gd name="T45" fmla="*/ 512 h 566"/>
                    <a:gd name="T46" fmla="*/ 185 w 244"/>
                    <a:gd name="T47" fmla="*/ 488 h 566"/>
                    <a:gd name="T48" fmla="*/ 170 w 244"/>
                    <a:gd name="T49" fmla="*/ 448 h 566"/>
                    <a:gd name="T50" fmla="*/ 159 w 244"/>
                    <a:gd name="T51" fmla="*/ 398 h 566"/>
                    <a:gd name="T52" fmla="*/ 161 w 244"/>
                    <a:gd name="T53" fmla="*/ 364 h 566"/>
                    <a:gd name="T54" fmla="*/ 177 w 244"/>
                    <a:gd name="T55" fmla="*/ 265 h 566"/>
                    <a:gd name="T56" fmla="*/ 183 w 244"/>
                    <a:gd name="T57" fmla="*/ 194 h 566"/>
                    <a:gd name="T58" fmla="*/ 181 w 244"/>
                    <a:gd name="T59" fmla="*/ 115 h 566"/>
                    <a:gd name="T60" fmla="*/ 174 w 244"/>
                    <a:gd name="T61" fmla="*/ 78 h 566"/>
                    <a:gd name="T62" fmla="*/ 168 w 244"/>
                    <a:gd name="T63" fmla="*/ 31 h 566"/>
                    <a:gd name="T64" fmla="*/ 183 w 244"/>
                    <a:gd name="T65" fmla="*/ 9 h 566"/>
                    <a:gd name="T66" fmla="*/ 190 w 244"/>
                    <a:gd name="T67" fmla="*/ 0 h 5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66">
                      <a:moveTo>
                        <a:pt x="190" y="0"/>
                      </a:moveTo>
                      <a:lnTo>
                        <a:pt x="233" y="13"/>
                      </a:lnTo>
                      <a:lnTo>
                        <a:pt x="238" y="48"/>
                      </a:lnTo>
                      <a:lnTo>
                        <a:pt x="238" y="115"/>
                      </a:lnTo>
                      <a:lnTo>
                        <a:pt x="222" y="191"/>
                      </a:lnTo>
                      <a:lnTo>
                        <a:pt x="205" y="276"/>
                      </a:lnTo>
                      <a:lnTo>
                        <a:pt x="192" y="368"/>
                      </a:lnTo>
                      <a:lnTo>
                        <a:pt x="194" y="416"/>
                      </a:lnTo>
                      <a:lnTo>
                        <a:pt x="203" y="464"/>
                      </a:lnTo>
                      <a:lnTo>
                        <a:pt x="233" y="509"/>
                      </a:lnTo>
                      <a:lnTo>
                        <a:pt x="244" y="527"/>
                      </a:lnTo>
                      <a:lnTo>
                        <a:pt x="237" y="544"/>
                      </a:lnTo>
                      <a:lnTo>
                        <a:pt x="201" y="542"/>
                      </a:lnTo>
                      <a:lnTo>
                        <a:pt x="148" y="548"/>
                      </a:lnTo>
                      <a:lnTo>
                        <a:pt x="76" y="560"/>
                      </a:lnTo>
                      <a:lnTo>
                        <a:pt x="30" y="566"/>
                      </a:lnTo>
                      <a:lnTo>
                        <a:pt x="4" y="544"/>
                      </a:lnTo>
                      <a:lnTo>
                        <a:pt x="0" y="514"/>
                      </a:lnTo>
                      <a:lnTo>
                        <a:pt x="33" y="507"/>
                      </a:lnTo>
                      <a:lnTo>
                        <a:pt x="92" y="511"/>
                      </a:lnTo>
                      <a:lnTo>
                        <a:pt x="159" y="514"/>
                      </a:lnTo>
                      <a:lnTo>
                        <a:pt x="209" y="520"/>
                      </a:lnTo>
                      <a:lnTo>
                        <a:pt x="207" y="512"/>
                      </a:lnTo>
                      <a:lnTo>
                        <a:pt x="185" y="488"/>
                      </a:lnTo>
                      <a:lnTo>
                        <a:pt x="170" y="448"/>
                      </a:lnTo>
                      <a:lnTo>
                        <a:pt x="159" y="398"/>
                      </a:lnTo>
                      <a:lnTo>
                        <a:pt x="161" y="364"/>
                      </a:lnTo>
                      <a:lnTo>
                        <a:pt x="177" y="265"/>
                      </a:lnTo>
                      <a:lnTo>
                        <a:pt x="183" y="194"/>
                      </a:lnTo>
                      <a:lnTo>
                        <a:pt x="181" y="115"/>
                      </a:lnTo>
                      <a:lnTo>
                        <a:pt x="174" y="78"/>
                      </a:lnTo>
                      <a:lnTo>
                        <a:pt x="168" y="31"/>
                      </a:lnTo>
                      <a:lnTo>
                        <a:pt x="183" y="9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3916" name="Group 12">
                <a:extLst>
                  <a:ext uri="{FF2B5EF4-FFF2-40B4-BE49-F238E27FC236}">
                    <a16:creationId xmlns:a16="http://schemas.microsoft.com/office/drawing/2014/main" id="{6086B590-71FC-66B8-3836-9EA42B42AEF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90" y="1636"/>
                <a:ext cx="505" cy="1294"/>
                <a:chOff x="3373" y="1613"/>
                <a:chExt cx="505" cy="1294"/>
              </a:xfrm>
            </p:grpSpPr>
            <p:sp>
              <p:nvSpPr>
                <p:cNvPr id="123917" name="Freeform 13">
                  <a:extLst>
                    <a:ext uri="{FF2B5EF4-FFF2-40B4-BE49-F238E27FC236}">
                      <a16:creationId xmlns:a16="http://schemas.microsoft.com/office/drawing/2014/main" id="{0168F6FC-F638-C361-D8CA-6B1EA9EE698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04" y="1931"/>
                  <a:ext cx="208" cy="522"/>
                </a:xfrm>
                <a:custGeom>
                  <a:avLst/>
                  <a:gdLst>
                    <a:gd name="T0" fmla="*/ 56 w 208"/>
                    <a:gd name="T1" fmla="*/ 22 h 522"/>
                    <a:gd name="T2" fmla="*/ 78 w 208"/>
                    <a:gd name="T3" fmla="*/ 6 h 522"/>
                    <a:gd name="T4" fmla="*/ 106 w 208"/>
                    <a:gd name="T5" fmla="*/ 0 h 522"/>
                    <a:gd name="T6" fmla="*/ 128 w 208"/>
                    <a:gd name="T7" fmla="*/ 4 h 522"/>
                    <a:gd name="T8" fmla="*/ 147 w 208"/>
                    <a:gd name="T9" fmla="*/ 28 h 522"/>
                    <a:gd name="T10" fmla="*/ 162 w 208"/>
                    <a:gd name="T11" fmla="*/ 78 h 522"/>
                    <a:gd name="T12" fmla="*/ 175 w 208"/>
                    <a:gd name="T13" fmla="*/ 144 h 522"/>
                    <a:gd name="T14" fmla="*/ 189 w 208"/>
                    <a:gd name="T15" fmla="*/ 209 h 522"/>
                    <a:gd name="T16" fmla="*/ 201 w 208"/>
                    <a:gd name="T17" fmla="*/ 265 h 522"/>
                    <a:gd name="T18" fmla="*/ 201 w 208"/>
                    <a:gd name="T19" fmla="*/ 328 h 522"/>
                    <a:gd name="T20" fmla="*/ 208 w 208"/>
                    <a:gd name="T21" fmla="*/ 405 h 522"/>
                    <a:gd name="T22" fmla="*/ 201 w 208"/>
                    <a:gd name="T23" fmla="*/ 450 h 522"/>
                    <a:gd name="T24" fmla="*/ 191 w 208"/>
                    <a:gd name="T25" fmla="*/ 489 h 522"/>
                    <a:gd name="T26" fmla="*/ 158 w 208"/>
                    <a:gd name="T27" fmla="*/ 511 h 522"/>
                    <a:gd name="T28" fmla="*/ 97 w 208"/>
                    <a:gd name="T29" fmla="*/ 522 h 522"/>
                    <a:gd name="T30" fmla="*/ 52 w 208"/>
                    <a:gd name="T31" fmla="*/ 509 h 522"/>
                    <a:gd name="T32" fmla="*/ 11 w 208"/>
                    <a:gd name="T33" fmla="*/ 478 h 522"/>
                    <a:gd name="T34" fmla="*/ 0 w 208"/>
                    <a:gd name="T35" fmla="*/ 428 h 522"/>
                    <a:gd name="T36" fmla="*/ 0 w 208"/>
                    <a:gd name="T37" fmla="*/ 376 h 522"/>
                    <a:gd name="T38" fmla="*/ 13 w 208"/>
                    <a:gd name="T39" fmla="*/ 281 h 522"/>
                    <a:gd name="T40" fmla="*/ 13 w 208"/>
                    <a:gd name="T41" fmla="*/ 205 h 522"/>
                    <a:gd name="T42" fmla="*/ 17 w 208"/>
                    <a:gd name="T43" fmla="*/ 133 h 522"/>
                    <a:gd name="T44" fmla="*/ 33 w 208"/>
                    <a:gd name="T45" fmla="*/ 87 h 522"/>
                    <a:gd name="T46" fmla="*/ 52 w 208"/>
                    <a:gd name="T47" fmla="*/ 56 h 522"/>
                    <a:gd name="T48" fmla="*/ 56 w 208"/>
                    <a:gd name="T49" fmla="*/ 22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08" h="522">
                      <a:moveTo>
                        <a:pt x="56" y="22"/>
                      </a:moveTo>
                      <a:lnTo>
                        <a:pt x="78" y="6"/>
                      </a:lnTo>
                      <a:lnTo>
                        <a:pt x="106" y="0"/>
                      </a:lnTo>
                      <a:lnTo>
                        <a:pt x="128" y="4"/>
                      </a:lnTo>
                      <a:lnTo>
                        <a:pt x="147" y="28"/>
                      </a:lnTo>
                      <a:lnTo>
                        <a:pt x="162" y="78"/>
                      </a:lnTo>
                      <a:lnTo>
                        <a:pt x="175" y="144"/>
                      </a:lnTo>
                      <a:lnTo>
                        <a:pt x="189" y="209"/>
                      </a:lnTo>
                      <a:lnTo>
                        <a:pt x="201" y="265"/>
                      </a:lnTo>
                      <a:lnTo>
                        <a:pt x="201" y="328"/>
                      </a:lnTo>
                      <a:lnTo>
                        <a:pt x="208" y="405"/>
                      </a:lnTo>
                      <a:lnTo>
                        <a:pt x="201" y="450"/>
                      </a:lnTo>
                      <a:lnTo>
                        <a:pt x="191" y="489"/>
                      </a:lnTo>
                      <a:lnTo>
                        <a:pt x="158" y="511"/>
                      </a:lnTo>
                      <a:lnTo>
                        <a:pt x="97" y="522"/>
                      </a:lnTo>
                      <a:lnTo>
                        <a:pt x="52" y="509"/>
                      </a:lnTo>
                      <a:lnTo>
                        <a:pt x="11" y="478"/>
                      </a:lnTo>
                      <a:lnTo>
                        <a:pt x="0" y="428"/>
                      </a:lnTo>
                      <a:lnTo>
                        <a:pt x="0" y="376"/>
                      </a:lnTo>
                      <a:lnTo>
                        <a:pt x="13" y="281"/>
                      </a:lnTo>
                      <a:lnTo>
                        <a:pt x="13" y="205"/>
                      </a:lnTo>
                      <a:lnTo>
                        <a:pt x="17" y="133"/>
                      </a:lnTo>
                      <a:lnTo>
                        <a:pt x="33" y="87"/>
                      </a:lnTo>
                      <a:lnTo>
                        <a:pt x="52" y="56"/>
                      </a:lnTo>
                      <a:lnTo>
                        <a:pt x="5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18" name="Freeform 14">
                  <a:extLst>
                    <a:ext uri="{FF2B5EF4-FFF2-40B4-BE49-F238E27FC236}">
                      <a16:creationId xmlns:a16="http://schemas.microsoft.com/office/drawing/2014/main" id="{A6CD2DFC-627B-FF34-F605-A148DC83A21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628" y="2357"/>
                  <a:ext cx="250" cy="517"/>
                </a:xfrm>
                <a:custGeom>
                  <a:avLst/>
                  <a:gdLst>
                    <a:gd name="T0" fmla="*/ 0 w 250"/>
                    <a:gd name="T1" fmla="*/ 45 h 517"/>
                    <a:gd name="T2" fmla="*/ 2 w 250"/>
                    <a:gd name="T3" fmla="*/ 6 h 517"/>
                    <a:gd name="T4" fmla="*/ 22 w 250"/>
                    <a:gd name="T5" fmla="*/ 0 h 517"/>
                    <a:gd name="T6" fmla="*/ 61 w 250"/>
                    <a:gd name="T7" fmla="*/ 2 h 517"/>
                    <a:gd name="T8" fmla="*/ 72 w 250"/>
                    <a:gd name="T9" fmla="*/ 36 h 517"/>
                    <a:gd name="T10" fmla="*/ 105 w 250"/>
                    <a:gd name="T11" fmla="*/ 106 h 517"/>
                    <a:gd name="T12" fmla="*/ 122 w 250"/>
                    <a:gd name="T13" fmla="*/ 162 h 517"/>
                    <a:gd name="T14" fmla="*/ 133 w 250"/>
                    <a:gd name="T15" fmla="*/ 228 h 517"/>
                    <a:gd name="T16" fmla="*/ 130 w 250"/>
                    <a:gd name="T17" fmla="*/ 267 h 517"/>
                    <a:gd name="T18" fmla="*/ 107 w 250"/>
                    <a:gd name="T19" fmla="*/ 328 h 517"/>
                    <a:gd name="T20" fmla="*/ 85 w 250"/>
                    <a:gd name="T21" fmla="*/ 386 h 517"/>
                    <a:gd name="T22" fmla="*/ 78 w 250"/>
                    <a:gd name="T23" fmla="*/ 434 h 517"/>
                    <a:gd name="T24" fmla="*/ 78 w 250"/>
                    <a:gd name="T25" fmla="*/ 453 h 517"/>
                    <a:gd name="T26" fmla="*/ 102 w 250"/>
                    <a:gd name="T27" fmla="*/ 456 h 517"/>
                    <a:gd name="T28" fmla="*/ 133 w 250"/>
                    <a:gd name="T29" fmla="*/ 445 h 517"/>
                    <a:gd name="T30" fmla="*/ 217 w 250"/>
                    <a:gd name="T31" fmla="*/ 453 h 517"/>
                    <a:gd name="T32" fmla="*/ 250 w 250"/>
                    <a:gd name="T33" fmla="*/ 473 h 517"/>
                    <a:gd name="T34" fmla="*/ 244 w 250"/>
                    <a:gd name="T35" fmla="*/ 486 h 517"/>
                    <a:gd name="T36" fmla="*/ 200 w 250"/>
                    <a:gd name="T37" fmla="*/ 512 h 517"/>
                    <a:gd name="T38" fmla="*/ 174 w 250"/>
                    <a:gd name="T39" fmla="*/ 517 h 517"/>
                    <a:gd name="T40" fmla="*/ 150 w 250"/>
                    <a:gd name="T41" fmla="*/ 495 h 517"/>
                    <a:gd name="T42" fmla="*/ 94 w 250"/>
                    <a:gd name="T43" fmla="*/ 484 h 517"/>
                    <a:gd name="T44" fmla="*/ 46 w 250"/>
                    <a:gd name="T45" fmla="*/ 484 h 517"/>
                    <a:gd name="T46" fmla="*/ 30 w 250"/>
                    <a:gd name="T47" fmla="*/ 479 h 517"/>
                    <a:gd name="T48" fmla="*/ 28 w 250"/>
                    <a:gd name="T49" fmla="*/ 462 h 517"/>
                    <a:gd name="T50" fmla="*/ 57 w 250"/>
                    <a:gd name="T51" fmla="*/ 375 h 517"/>
                    <a:gd name="T52" fmla="*/ 85 w 250"/>
                    <a:gd name="T53" fmla="*/ 308 h 517"/>
                    <a:gd name="T54" fmla="*/ 96 w 250"/>
                    <a:gd name="T55" fmla="*/ 264 h 517"/>
                    <a:gd name="T56" fmla="*/ 96 w 250"/>
                    <a:gd name="T57" fmla="*/ 202 h 517"/>
                    <a:gd name="T58" fmla="*/ 74 w 250"/>
                    <a:gd name="T59" fmla="*/ 147 h 517"/>
                    <a:gd name="T60" fmla="*/ 28 w 250"/>
                    <a:gd name="T61" fmla="*/ 89 h 517"/>
                    <a:gd name="T62" fmla="*/ 7 w 250"/>
                    <a:gd name="T63" fmla="*/ 62 h 517"/>
                    <a:gd name="T64" fmla="*/ 0 w 250"/>
                    <a:gd name="T65" fmla="*/ 45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50" h="517">
                      <a:moveTo>
                        <a:pt x="0" y="45"/>
                      </a:moveTo>
                      <a:lnTo>
                        <a:pt x="2" y="6"/>
                      </a:lnTo>
                      <a:lnTo>
                        <a:pt x="22" y="0"/>
                      </a:lnTo>
                      <a:lnTo>
                        <a:pt x="61" y="2"/>
                      </a:lnTo>
                      <a:lnTo>
                        <a:pt x="72" y="36"/>
                      </a:lnTo>
                      <a:lnTo>
                        <a:pt x="105" y="106"/>
                      </a:lnTo>
                      <a:lnTo>
                        <a:pt x="122" y="162"/>
                      </a:lnTo>
                      <a:lnTo>
                        <a:pt x="133" y="228"/>
                      </a:lnTo>
                      <a:lnTo>
                        <a:pt x="130" y="267"/>
                      </a:lnTo>
                      <a:lnTo>
                        <a:pt x="107" y="328"/>
                      </a:lnTo>
                      <a:lnTo>
                        <a:pt x="85" y="386"/>
                      </a:lnTo>
                      <a:lnTo>
                        <a:pt x="78" y="434"/>
                      </a:lnTo>
                      <a:lnTo>
                        <a:pt x="78" y="453"/>
                      </a:lnTo>
                      <a:lnTo>
                        <a:pt x="102" y="456"/>
                      </a:lnTo>
                      <a:lnTo>
                        <a:pt x="133" y="445"/>
                      </a:lnTo>
                      <a:lnTo>
                        <a:pt x="217" y="453"/>
                      </a:lnTo>
                      <a:lnTo>
                        <a:pt x="250" y="473"/>
                      </a:lnTo>
                      <a:lnTo>
                        <a:pt x="244" y="486"/>
                      </a:lnTo>
                      <a:lnTo>
                        <a:pt x="200" y="512"/>
                      </a:lnTo>
                      <a:lnTo>
                        <a:pt x="174" y="517"/>
                      </a:lnTo>
                      <a:lnTo>
                        <a:pt x="150" y="495"/>
                      </a:lnTo>
                      <a:lnTo>
                        <a:pt x="94" y="484"/>
                      </a:lnTo>
                      <a:lnTo>
                        <a:pt x="46" y="484"/>
                      </a:lnTo>
                      <a:lnTo>
                        <a:pt x="30" y="479"/>
                      </a:lnTo>
                      <a:lnTo>
                        <a:pt x="28" y="462"/>
                      </a:lnTo>
                      <a:lnTo>
                        <a:pt x="57" y="375"/>
                      </a:lnTo>
                      <a:lnTo>
                        <a:pt x="85" y="308"/>
                      </a:lnTo>
                      <a:lnTo>
                        <a:pt x="96" y="264"/>
                      </a:lnTo>
                      <a:lnTo>
                        <a:pt x="96" y="202"/>
                      </a:lnTo>
                      <a:lnTo>
                        <a:pt x="74" y="147"/>
                      </a:lnTo>
                      <a:lnTo>
                        <a:pt x="28" y="89"/>
                      </a:lnTo>
                      <a:lnTo>
                        <a:pt x="7" y="62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19" name="Freeform 15">
                  <a:extLst>
                    <a:ext uri="{FF2B5EF4-FFF2-40B4-BE49-F238E27FC236}">
                      <a16:creationId xmlns:a16="http://schemas.microsoft.com/office/drawing/2014/main" id="{5D7DD754-539C-8A7E-0166-94256EE3F5F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3" y="2364"/>
                  <a:ext cx="222" cy="543"/>
                </a:xfrm>
                <a:custGeom>
                  <a:avLst/>
                  <a:gdLst>
                    <a:gd name="T0" fmla="*/ 131 w 222"/>
                    <a:gd name="T1" fmla="*/ 88 h 543"/>
                    <a:gd name="T2" fmla="*/ 144 w 222"/>
                    <a:gd name="T3" fmla="*/ 43 h 543"/>
                    <a:gd name="T4" fmla="*/ 172 w 222"/>
                    <a:gd name="T5" fmla="*/ 0 h 543"/>
                    <a:gd name="T6" fmla="*/ 198 w 222"/>
                    <a:gd name="T7" fmla="*/ 0 h 543"/>
                    <a:gd name="T8" fmla="*/ 222 w 222"/>
                    <a:gd name="T9" fmla="*/ 23 h 543"/>
                    <a:gd name="T10" fmla="*/ 220 w 222"/>
                    <a:gd name="T11" fmla="*/ 50 h 543"/>
                    <a:gd name="T12" fmla="*/ 187 w 222"/>
                    <a:gd name="T13" fmla="*/ 89 h 543"/>
                    <a:gd name="T14" fmla="*/ 154 w 222"/>
                    <a:gd name="T15" fmla="*/ 160 h 543"/>
                    <a:gd name="T16" fmla="*/ 139 w 222"/>
                    <a:gd name="T17" fmla="*/ 223 h 543"/>
                    <a:gd name="T18" fmla="*/ 137 w 222"/>
                    <a:gd name="T19" fmla="*/ 295 h 543"/>
                    <a:gd name="T20" fmla="*/ 154 w 222"/>
                    <a:gd name="T21" fmla="*/ 377 h 543"/>
                    <a:gd name="T22" fmla="*/ 170 w 222"/>
                    <a:gd name="T23" fmla="*/ 423 h 543"/>
                    <a:gd name="T24" fmla="*/ 187 w 222"/>
                    <a:gd name="T25" fmla="*/ 460 h 543"/>
                    <a:gd name="T26" fmla="*/ 192 w 222"/>
                    <a:gd name="T27" fmla="*/ 479 h 543"/>
                    <a:gd name="T28" fmla="*/ 189 w 222"/>
                    <a:gd name="T29" fmla="*/ 505 h 543"/>
                    <a:gd name="T30" fmla="*/ 161 w 222"/>
                    <a:gd name="T31" fmla="*/ 506 h 543"/>
                    <a:gd name="T32" fmla="*/ 94 w 222"/>
                    <a:gd name="T33" fmla="*/ 521 h 543"/>
                    <a:gd name="T34" fmla="*/ 33 w 222"/>
                    <a:gd name="T35" fmla="*/ 543 h 543"/>
                    <a:gd name="T36" fmla="*/ 20 w 222"/>
                    <a:gd name="T37" fmla="*/ 534 h 543"/>
                    <a:gd name="T38" fmla="*/ 0 w 222"/>
                    <a:gd name="T39" fmla="*/ 510 h 543"/>
                    <a:gd name="T40" fmla="*/ 6 w 222"/>
                    <a:gd name="T41" fmla="*/ 495 h 543"/>
                    <a:gd name="T42" fmla="*/ 65 w 222"/>
                    <a:gd name="T43" fmla="*/ 488 h 543"/>
                    <a:gd name="T44" fmla="*/ 117 w 222"/>
                    <a:gd name="T45" fmla="*/ 488 h 543"/>
                    <a:gd name="T46" fmla="*/ 144 w 222"/>
                    <a:gd name="T47" fmla="*/ 488 h 543"/>
                    <a:gd name="T48" fmla="*/ 161 w 222"/>
                    <a:gd name="T49" fmla="*/ 473 h 543"/>
                    <a:gd name="T50" fmla="*/ 154 w 222"/>
                    <a:gd name="T51" fmla="*/ 440 h 543"/>
                    <a:gd name="T52" fmla="*/ 126 w 222"/>
                    <a:gd name="T53" fmla="*/ 373 h 543"/>
                    <a:gd name="T54" fmla="*/ 109 w 222"/>
                    <a:gd name="T55" fmla="*/ 310 h 543"/>
                    <a:gd name="T56" fmla="*/ 104 w 222"/>
                    <a:gd name="T57" fmla="*/ 245 h 543"/>
                    <a:gd name="T58" fmla="*/ 109 w 222"/>
                    <a:gd name="T59" fmla="*/ 184 h 543"/>
                    <a:gd name="T60" fmla="*/ 120 w 222"/>
                    <a:gd name="T61" fmla="*/ 132 h 543"/>
                    <a:gd name="T62" fmla="*/ 131 w 222"/>
                    <a:gd name="T63" fmla="*/ 88 h 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22" h="543">
                      <a:moveTo>
                        <a:pt x="131" y="88"/>
                      </a:moveTo>
                      <a:lnTo>
                        <a:pt x="144" y="43"/>
                      </a:lnTo>
                      <a:lnTo>
                        <a:pt x="172" y="0"/>
                      </a:lnTo>
                      <a:lnTo>
                        <a:pt x="198" y="0"/>
                      </a:lnTo>
                      <a:lnTo>
                        <a:pt x="222" y="23"/>
                      </a:lnTo>
                      <a:lnTo>
                        <a:pt x="220" y="50"/>
                      </a:lnTo>
                      <a:lnTo>
                        <a:pt x="187" y="89"/>
                      </a:lnTo>
                      <a:lnTo>
                        <a:pt x="154" y="160"/>
                      </a:lnTo>
                      <a:lnTo>
                        <a:pt x="139" y="223"/>
                      </a:lnTo>
                      <a:lnTo>
                        <a:pt x="137" y="295"/>
                      </a:lnTo>
                      <a:lnTo>
                        <a:pt x="154" y="377"/>
                      </a:lnTo>
                      <a:lnTo>
                        <a:pt x="170" y="423"/>
                      </a:lnTo>
                      <a:lnTo>
                        <a:pt x="187" y="460"/>
                      </a:lnTo>
                      <a:lnTo>
                        <a:pt x="192" y="479"/>
                      </a:lnTo>
                      <a:lnTo>
                        <a:pt x="189" y="505"/>
                      </a:lnTo>
                      <a:lnTo>
                        <a:pt x="161" y="506"/>
                      </a:lnTo>
                      <a:lnTo>
                        <a:pt x="94" y="521"/>
                      </a:lnTo>
                      <a:lnTo>
                        <a:pt x="33" y="543"/>
                      </a:lnTo>
                      <a:lnTo>
                        <a:pt x="20" y="534"/>
                      </a:lnTo>
                      <a:lnTo>
                        <a:pt x="0" y="510"/>
                      </a:lnTo>
                      <a:lnTo>
                        <a:pt x="6" y="495"/>
                      </a:lnTo>
                      <a:lnTo>
                        <a:pt x="65" y="488"/>
                      </a:lnTo>
                      <a:lnTo>
                        <a:pt x="117" y="488"/>
                      </a:lnTo>
                      <a:lnTo>
                        <a:pt x="144" y="488"/>
                      </a:lnTo>
                      <a:lnTo>
                        <a:pt x="161" y="473"/>
                      </a:lnTo>
                      <a:lnTo>
                        <a:pt x="154" y="440"/>
                      </a:lnTo>
                      <a:lnTo>
                        <a:pt x="126" y="373"/>
                      </a:lnTo>
                      <a:lnTo>
                        <a:pt x="109" y="310"/>
                      </a:lnTo>
                      <a:lnTo>
                        <a:pt x="104" y="245"/>
                      </a:lnTo>
                      <a:lnTo>
                        <a:pt x="109" y="184"/>
                      </a:lnTo>
                      <a:lnTo>
                        <a:pt x="120" y="132"/>
                      </a:lnTo>
                      <a:lnTo>
                        <a:pt x="131" y="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20" name="Freeform 16">
                  <a:extLst>
                    <a:ext uri="{FF2B5EF4-FFF2-40B4-BE49-F238E27FC236}">
                      <a16:creationId xmlns:a16="http://schemas.microsoft.com/office/drawing/2014/main" id="{3C8590FB-94B5-3EA1-CBB1-98911D9EBB7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05" y="1942"/>
                  <a:ext cx="158" cy="437"/>
                </a:xfrm>
                <a:custGeom>
                  <a:avLst/>
                  <a:gdLst>
                    <a:gd name="T0" fmla="*/ 80 w 158"/>
                    <a:gd name="T1" fmla="*/ 11 h 437"/>
                    <a:gd name="T2" fmla="*/ 111 w 158"/>
                    <a:gd name="T3" fmla="*/ 0 h 437"/>
                    <a:gd name="T4" fmla="*/ 145 w 158"/>
                    <a:gd name="T5" fmla="*/ 3 h 437"/>
                    <a:gd name="T6" fmla="*/ 158 w 158"/>
                    <a:gd name="T7" fmla="*/ 22 h 437"/>
                    <a:gd name="T8" fmla="*/ 150 w 158"/>
                    <a:gd name="T9" fmla="*/ 72 h 437"/>
                    <a:gd name="T10" fmla="*/ 113 w 158"/>
                    <a:gd name="T11" fmla="*/ 88 h 437"/>
                    <a:gd name="T12" fmla="*/ 69 w 158"/>
                    <a:gd name="T13" fmla="*/ 120 h 437"/>
                    <a:gd name="T14" fmla="*/ 52 w 158"/>
                    <a:gd name="T15" fmla="*/ 164 h 437"/>
                    <a:gd name="T16" fmla="*/ 39 w 158"/>
                    <a:gd name="T17" fmla="*/ 205 h 437"/>
                    <a:gd name="T18" fmla="*/ 35 w 158"/>
                    <a:gd name="T19" fmla="*/ 266 h 437"/>
                    <a:gd name="T20" fmla="*/ 41 w 158"/>
                    <a:gd name="T21" fmla="*/ 325 h 437"/>
                    <a:gd name="T22" fmla="*/ 50 w 158"/>
                    <a:gd name="T23" fmla="*/ 349 h 437"/>
                    <a:gd name="T24" fmla="*/ 63 w 158"/>
                    <a:gd name="T25" fmla="*/ 366 h 437"/>
                    <a:gd name="T26" fmla="*/ 85 w 158"/>
                    <a:gd name="T27" fmla="*/ 372 h 437"/>
                    <a:gd name="T28" fmla="*/ 85 w 158"/>
                    <a:gd name="T29" fmla="*/ 399 h 437"/>
                    <a:gd name="T30" fmla="*/ 52 w 158"/>
                    <a:gd name="T31" fmla="*/ 425 h 437"/>
                    <a:gd name="T32" fmla="*/ 35 w 158"/>
                    <a:gd name="T33" fmla="*/ 437 h 437"/>
                    <a:gd name="T34" fmla="*/ 13 w 158"/>
                    <a:gd name="T35" fmla="*/ 420 h 437"/>
                    <a:gd name="T36" fmla="*/ 0 w 158"/>
                    <a:gd name="T37" fmla="*/ 372 h 437"/>
                    <a:gd name="T38" fmla="*/ 0 w 158"/>
                    <a:gd name="T39" fmla="*/ 311 h 437"/>
                    <a:gd name="T40" fmla="*/ 2 w 158"/>
                    <a:gd name="T41" fmla="*/ 233 h 437"/>
                    <a:gd name="T42" fmla="*/ 24 w 158"/>
                    <a:gd name="T43" fmla="*/ 153 h 437"/>
                    <a:gd name="T44" fmla="*/ 50 w 158"/>
                    <a:gd name="T45" fmla="*/ 87 h 437"/>
                    <a:gd name="T46" fmla="*/ 69 w 158"/>
                    <a:gd name="T47" fmla="*/ 37 h 437"/>
                    <a:gd name="T48" fmla="*/ 80 w 158"/>
                    <a:gd name="T49" fmla="*/ 11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8" h="437">
                      <a:moveTo>
                        <a:pt x="80" y="11"/>
                      </a:moveTo>
                      <a:lnTo>
                        <a:pt x="111" y="0"/>
                      </a:lnTo>
                      <a:lnTo>
                        <a:pt x="145" y="3"/>
                      </a:lnTo>
                      <a:lnTo>
                        <a:pt x="158" y="22"/>
                      </a:lnTo>
                      <a:lnTo>
                        <a:pt x="150" y="72"/>
                      </a:lnTo>
                      <a:lnTo>
                        <a:pt x="113" y="88"/>
                      </a:lnTo>
                      <a:lnTo>
                        <a:pt x="69" y="120"/>
                      </a:lnTo>
                      <a:lnTo>
                        <a:pt x="52" y="164"/>
                      </a:lnTo>
                      <a:lnTo>
                        <a:pt x="39" y="205"/>
                      </a:lnTo>
                      <a:lnTo>
                        <a:pt x="35" y="266"/>
                      </a:lnTo>
                      <a:lnTo>
                        <a:pt x="41" y="325"/>
                      </a:lnTo>
                      <a:lnTo>
                        <a:pt x="50" y="349"/>
                      </a:lnTo>
                      <a:lnTo>
                        <a:pt x="63" y="366"/>
                      </a:lnTo>
                      <a:lnTo>
                        <a:pt x="85" y="372"/>
                      </a:lnTo>
                      <a:lnTo>
                        <a:pt x="85" y="399"/>
                      </a:lnTo>
                      <a:lnTo>
                        <a:pt x="52" y="425"/>
                      </a:lnTo>
                      <a:lnTo>
                        <a:pt x="35" y="437"/>
                      </a:lnTo>
                      <a:lnTo>
                        <a:pt x="13" y="420"/>
                      </a:lnTo>
                      <a:lnTo>
                        <a:pt x="0" y="372"/>
                      </a:lnTo>
                      <a:lnTo>
                        <a:pt x="0" y="311"/>
                      </a:lnTo>
                      <a:lnTo>
                        <a:pt x="2" y="233"/>
                      </a:lnTo>
                      <a:lnTo>
                        <a:pt x="24" y="153"/>
                      </a:lnTo>
                      <a:lnTo>
                        <a:pt x="50" y="87"/>
                      </a:lnTo>
                      <a:lnTo>
                        <a:pt x="69" y="37"/>
                      </a:lnTo>
                      <a:lnTo>
                        <a:pt x="80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21" name="Freeform 17">
                  <a:extLst>
                    <a:ext uri="{FF2B5EF4-FFF2-40B4-BE49-F238E27FC236}">
                      <a16:creationId xmlns:a16="http://schemas.microsoft.com/office/drawing/2014/main" id="{0242FA22-37DB-BFA0-44D4-88861916EC2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91" y="1613"/>
                  <a:ext cx="271" cy="310"/>
                </a:xfrm>
                <a:custGeom>
                  <a:avLst/>
                  <a:gdLst>
                    <a:gd name="T0" fmla="*/ 142 w 271"/>
                    <a:gd name="T1" fmla="*/ 4 h 310"/>
                    <a:gd name="T2" fmla="*/ 168 w 271"/>
                    <a:gd name="T3" fmla="*/ 0 h 310"/>
                    <a:gd name="T4" fmla="*/ 204 w 271"/>
                    <a:gd name="T5" fmla="*/ 15 h 310"/>
                    <a:gd name="T6" fmla="*/ 245 w 271"/>
                    <a:gd name="T7" fmla="*/ 63 h 310"/>
                    <a:gd name="T8" fmla="*/ 271 w 271"/>
                    <a:gd name="T9" fmla="*/ 134 h 310"/>
                    <a:gd name="T10" fmla="*/ 267 w 271"/>
                    <a:gd name="T11" fmla="*/ 180 h 310"/>
                    <a:gd name="T12" fmla="*/ 259 w 271"/>
                    <a:gd name="T13" fmla="*/ 238 h 310"/>
                    <a:gd name="T14" fmla="*/ 241 w 271"/>
                    <a:gd name="T15" fmla="*/ 278 h 310"/>
                    <a:gd name="T16" fmla="*/ 202 w 271"/>
                    <a:gd name="T17" fmla="*/ 310 h 310"/>
                    <a:gd name="T18" fmla="*/ 161 w 271"/>
                    <a:gd name="T19" fmla="*/ 303 h 310"/>
                    <a:gd name="T20" fmla="*/ 116 w 271"/>
                    <a:gd name="T21" fmla="*/ 271 h 310"/>
                    <a:gd name="T22" fmla="*/ 96 w 271"/>
                    <a:gd name="T23" fmla="*/ 223 h 310"/>
                    <a:gd name="T24" fmla="*/ 79 w 271"/>
                    <a:gd name="T25" fmla="*/ 191 h 310"/>
                    <a:gd name="T26" fmla="*/ 31 w 271"/>
                    <a:gd name="T27" fmla="*/ 212 h 310"/>
                    <a:gd name="T28" fmla="*/ 9 w 271"/>
                    <a:gd name="T29" fmla="*/ 212 h 310"/>
                    <a:gd name="T30" fmla="*/ 0 w 271"/>
                    <a:gd name="T31" fmla="*/ 208 h 310"/>
                    <a:gd name="T32" fmla="*/ 7 w 271"/>
                    <a:gd name="T33" fmla="*/ 191 h 310"/>
                    <a:gd name="T34" fmla="*/ 53 w 271"/>
                    <a:gd name="T35" fmla="*/ 178 h 310"/>
                    <a:gd name="T36" fmla="*/ 76 w 271"/>
                    <a:gd name="T37" fmla="*/ 174 h 310"/>
                    <a:gd name="T38" fmla="*/ 74 w 271"/>
                    <a:gd name="T39" fmla="*/ 137 h 310"/>
                    <a:gd name="T40" fmla="*/ 85 w 271"/>
                    <a:gd name="T41" fmla="*/ 100 h 310"/>
                    <a:gd name="T42" fmla="*/ 96 w 271"/>
                    <a:gd name="T43" fmla="*/ 61 h 310"/>
                    <a:gd name="T44" fmla="*/ 118 w 271"/>
                    <a:gd name="T45" fmla="*/ 18 h 310"/>
                    <a:gd name="T46" fmla="*/ 142 w 271"/>
                    <a:gd name="T47" fmla="*/ 4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71" h="310">
                      <a:moveTo>
                        <a:pt x="142" y="4"/>
                      </a:moveTo>
                      <a:lnTo>
                        <a:pt x="168" y="0"/>
                      </a:lnTo>
                      <a:lnTo>
                        <a:pt x="204" y="15"/>
                      </a:lnTo>
                      <a:lnTo>
                        <a:pt x="245" y="63"/>
                      </a:lnTo>
                      <a:lnTo>
                        <a:pt x="271" y="134"/>
                      </a:lnTo>
                      <a:lnTo>
                        <a:pt x="267" y="180"/>
                      </a:lnTo>
                      <a:lnTo>
                        <a:pt x="259" y="238"/>
                      </a:lnTo>
                      <a:lnTo>
                        <a:pt x="241" y="278"/>
                      </a:lnTo>
                      <a:lnTo>
                        <a:pt x="202" y="310"/>
                      </a:lnTo>
                      <a:lnTo>
                        <a:pt x="161" y="303"/>
                      </a:lnTo>
                      <a:lnTo>
                        <a:pt x="116" y="271"/>
                      </a:lnTo>
                      <a:lnTo>
                        <a:pt x="96" y="223"/>
                      </a:lnTo>
                      <a:lnTo>
                        <a:pt x="79" y="191"/>
                      </a:lnTo>
                      <a:lnTo>
                        <a:pt x="31" y="212"/>
                      </a:lnTo>
                      <a:lnTo>
                        <a:pt x="9" y="212"/>
                      </a:lnTo>
                      <a:lnTo>
                        <a:pt x="0" y="208"/>
                      </a:lnTo>
                      <a:lnTo>
                        <a:pt x="7" y="191"/>
                      </a:lnTo>
                      <a:lnTo>
                        <a:pt x="53" y="178"/>
                      </a:lnTo>
                      <a:lnTo>
                        <a:pt x="76" y="174"/>
                      </a:lnTo>
                      <a:lnTo>
                        <a:pt x="74" y="137"/>
                      </a:lnTo>
                      <a:lnTo>
                        <a:pt x="85" y="100"/>
                      </a:lnTo>
                      <a:lnTo>
                        <a:pt x="96" y="61"/>
                      </a:lnTo>
                      <a:lnTo>
                        <a:pt x="118" y="18"/>
                      </a:lnTo>
                      <a:lnTo>
                        <a:pt x="14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3922" name="Group 18">
                <a:extLst>
                  <a:ext uri="{FF2B5EF4-FFF2-40B4-BE49-F238E27FC236}">
                    <a16:creationId xmlns:a16="http://schemas.microsoft.com/office/drawing/2014/main" id="{38F778D0-C7C2-CE30-9F7B-B5A6435CEB4D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714" y="1531"/>
                <a:ext cx="423" cy="1416"/>
                <a:chOff x="2697" y="1508"/>
                <a:chExt cx="423" cy="1416"/>
              </a:xfrm>
            </p:grpSpPr>
            <p:sp>
              <p:nvSpPr>
                <p:cNvPr id="123923" name="Freeform 19">
                  <a:extLst>
                    <a:ext uri="{FF2B5EF4-FFF2-40B4-BE49-F238E27FC236}">
                      <a16:creationId xmlns:a16="http://schemas.microsoft.com/office/drawing/2014/main" id="{4CCD05C6-DE4C-8893-DF5F-4ABCD3B4B6B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9" y="1852"/>
                  <a:ext cx="207" cy="606"/>
                </a:xfrm>
                <a:custGeom>
                  <a:avLst/>
                  <a:gdLst>
                    <a:gd name="T0" fmla="*/ 71 w 207"/>
                    <a:gd name="T1" fmla="*/ 52 h 606"/>
                    <a:gd name="T2" fmla="*/ 96 w 207"/>
                    <a:gd name="T3" fmla="*/ 13 h 606"/>
                    <a:gd name="T4" fmla="*/ 122 w 207"/>
                    <a:gd name="T5" fmla="*/ 0 h 606"/>
                    <a:gd name="T6" fmla="*/ 144 w 207"/>
                    <a:gd name="T7" fmla="*/ 7 h 606"/>
                    <a:gd name="T8" fmla="*/ 172 w 207"/>
                    <a:gd name="T9" fmla="*/ 41 h 606"/>
                    <a:gd name="T10" fmla="*/ 194 w 207"/>
                    <a:gd name="T11" fmla="*/ 94 h 606"/>
                    <a:gd name="T12" fmla="*/ 207 w 207"/>
                    <a:gd name="T13" fmla="*/ 163 h 606"/>
                    <a:gd name="T14" fmla="*/ 207 w 207"/>
                    <a:gd name="T15" fmla="*/ 261 h 606"/>
                    <a:gd name="T16" fmla="*/ 196 w 207"/>
                    <a:gd name="T17" fmla="*/ 374 h 606"/>
                    <a:gd name="T18" fmla="*/ 188 w 207"/>
                    <a:gd name="T19" fmla="*/ 489 h 606"/>
                    <a:gd name="T20" fmla="*/ 172 w 207"/>
                    <a:gd name="T21" fmla="*/ 545 h 606"/>
                    <a:gd name="T22" fmla="*/ 155 w 207"/>
                    <a:gd name="T23" fmla="*/ 574 h 606"/>
                    <a:gd name="T24" fmla="*/ 135 w 207"/>
                    <a:gd name="T25" fmla="*/ 595 h 606"/>
                    <a:gd name="T26" fmla="*/ 107 w 207"/>
                    <a:gd name="T27" fmla="*/ 606 h 606"/>
                    <a:gd name="T28" fmla="*/ 57 w 207"/>
                    <a:gd name="T29" fmla="*/ 606 h 606"/>
                    <a:gd name="T30" fmla="*/ 28 w 207"/>
                    <a:gd name="T31" fmla="*/ 595 h 606"/>
                    <a:gd name="T32" fmla="*/ 4 w 207"/>
                    <a:gd name="T33" fmla="*/ 545 h 606"/>
                    <a:gd name="T34" fmla="*/ 0 w 207"/>
                    <a:gd name="T35" fmla="*/ 474 h 606"/>
                    <a:gd name="T36" fmla="*/ 0 w 207"/>
                    <a:gd name="T37" fmla="*/ 385 h 606"/>
                    <a:gd name="T38" fmla="*/ 11 w 207"/>
                    <a:gd name="T39" fmla="*/ 267 h 606"/>
                    <a:gd name="T40" fmla="*/ 26 w 207"/>
                    <a:gd name="T41" fmla="*/ 172 h 606"/>
                    <a:gd name="T42" fmla="*/ 49 w 207"/>
                    <a:gd name="T43" fmla="*/ 89 h 606"/>
                    <a:gd name="T44" fmla="*/ 71 w 207"/>
                    <a:gd name="T45" fmla="*/ 52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06">
                      <a:moveTo>
                        <a:pt x="71" y="52"/>
                      </a:moveTo>
                      <a:lnTo>
                        <a:pt x="96" y="13"/>
                      </a:lnTo>
                      <a:lnTo>
                        <a:pt x="122" y="0"/>
                      </a:lnTo>
                      <a:lnTo>
                        <a:pt x="144" y="7"/>
                      </a:lnTo>
                      <a:lnTo>
                        <a:pt x="172" y="41"/>
                      </a:lnTo>
                      <a:lnTo>
                        <a:pt x="194" y="94"/>
                      </a:lnTo>
                      <a:lnTo>
                        <a:pt x="207" y="163"/>
                      </a:lnTo>
                      <a:lnTo>
                        <a:pt x="207" y="261"/>
                      </a:lnTo>
                      <a:lnTo>
                        <a:pt x="196" y="374"/>
                      </a:lnTo>
                      <a:lnTo>
                        <a:pt x="188" y="489"/>
                      </a:lnTo>
                      <a:lnTo>
                        <a:pt x="172" y="545"/>
                      </a:lnTo>
                      <a:lnTo>
                        <a:pt x="155" y="574"/>
                      </a:lnTo>
                      <a:lnTo>
                        <a:pt x="135" y="595"/>
                      </a:lnTo>
                      <a:lnTo>
                        <a:pt x="107" y="606"/>
                      </a:lnTo>
                      <a:lnTo>
                        <a:pt x="57" y="606"/>
                      </a:lnTo>
                      <a:lnTo>
                        <a:pt x="28" y="595"/>
                      </a:lnTo>
                      <a:lnTo>
                        <a:pt x="4" y="545"/>
                      </a:lnTo>
                      <a:lnTo>
                        <a:pt x="0" y="474"/>
                      </a:lnTo>
                      <a:lnTo>
                        <a:pt x="0" y="385"/>
                      </a:lnTo>
                      <a:lnTo>
                        <a:pt x="11" y="267"/>
                      </a:lnTo>
                      <a:lnTo>
                        <a:pt x="26" y="172"/>
                      </a:lnTo>
                      <a:lnTo>
                        <a:pt x="49" y="89"/>
                      </a:lnTo>
                      <a:lnTo>
                        <a:pt x="71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24" name="Freeform 20">
                  <a:extLst>
                    <a:ext uri="{FF2B5EF4-FFF2-40B4-BE49-F238E27FC236}">
                      <a16:creationId xmlns:a16="http://schemas.microsoft.com/office/drawing/2014/main" id="{8809E2A2-8C0A-AB79-A8D5-729460C1083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47" y="1858"/>
                  <a:ext cx="192" cy="532"/>
                </a:xfrm>
                <a:custGeom>
                  <a:avLst/>
                  <a:gdLst>
                    <a:gd name="T0" fmla="*/ 101 w 192"/>
                    <a:gd name="T1" fmla="*/ 43 h 532"/>
                    <a:gd name="T2" fmla="*/ 132 w 192"/>
                    <a:gd name="T3" fmla="*/ 0 h 532"/>
                    <a:gd name="T4" fmla="*/ 172 w 192"/>
                    <a:gd name="T5" fmla="*/ 0 h 532"/>
                    <a:gd name="T6" fmla="*/ 192 w 192"/>
                    <a:gd name="T7" fmla="*/ 33 h 532"/>
                    <a:gd name="T8" fmla="*/ 183 w 192"/>
                    <a:gd name="T9" fmla="*/ 69 h 532"/>
                    <a:gd name="T10" fmla="*/ 159 w 192"/>
                    <a:gd name="T11" fmla="*/ 76 h 532"/>
                    <a:gd name="T12" fmla="*/ 128 w 192"/>
                    <a:gd name="T13" fmla="*/ 94 h 532"/>
                    <a:gd name="T14" fmla="*/ 102 w 192"/>
                    <a:gd name="T15" fmla="*/ 124 h 532"/>
                    <a:gd name="T16" fmla="*/ 84 w 192"/>
                    <a:gd name="T17" fmla="*/ 157 h 532"/>
                    <a:gd name="T18" fmla="*/ 62 w 192"/>
                    <a:gd name="T19" fmla="*/ 217 h 532"/>
                    <a:gd name="T20" fmla="*/ 36 w 192"/>
                    <a:gd name="T21" fmla="*/ 293 h 532"/>
                    <a:gd name="T22" fmla="*/ 28 w 192"/>
                    <a:gd name="T23" fmla="*/ 374 h 532"/>
                    <a:gd name="T24" fmla="*/ 39 w 192"/>
                    <a:gd name="T25" fmla="*/ 428 h 532"/>
                    <a:gd name="T26" fmla="*/ 45 w 192"/>
                    <a:gd name="T27" fmla="*/ 467 h 532"/>
                    <a:gd name="T28" fmla="*/ 58 w 192"/>
                    <a:gd name="T29" fmla="*/ 495 h 532"/>
                    <a:gd name="T30" fmla="*/ 54 w 192"/>
                    <a:gd name="T31" fmla="*/ 523 h 532"/>
                    <a:gd name="T32" fmla="*/ 34 w 192"/>
                    <a:gd name="T33" fmla="*/ 532 h 532"/>
                    <a:gd name="T34" fmla="*/ 17 w 192"/>
                    <a:gd name="T35" fmla="*/ 510 h 532"/>
                    <a:gd name="T36" fmla="*/ 0 w 192"/>
                    <a:gd name="T37" fmla="*/ 478 h 532"/>
                    <a:gd name="T38" fmla="*/ 6 w 192"/>
                    <a:gd name="T39" fmla="*/ 452 h 532"/>
                    <a:gd name="T40" fmla="*/ 10 w 192"/>
                    <a:gd name="T41" fmla="*/ 369 h 532"/>
                    <a:gd name="T42" fmla="*/ 10 w 192"/>
                    <a:gd name="T43" fmla="*/ 308 h 532"/>
                    <a:gd name="T44" fmla="*/ 19 w 192"/>
                    <a:gd name="T45" fmla="*/ 245 h 532"/>
                    <a:gd name="T46" fmla="*/ 39 w 192"/>
                    <a:gd name="T47" fmla="*/ 159 h 532"/>
                    <a:gd name="T48" fmla="*/ 73 w 192"/>
                    <a:gd name="T49" fmla="*/ 93 h 532"/>
                    <a:gd name="T50" fmla="*/ 101 w 192"/>
                    <a:gd name="T51" fmla="*/ 43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92" h="532">
                      <a:moveTo>
                        <a:pt x="101" y="43"/>
                      </a:moveTo>
                      <a:lnTo>
                        <a:pt x="132" y="0"/>
                      </a:lnTo>
                      <a:lnTo>
                        <a:pt x="172" y="0"/>
                      </a:lnTo>
                      <a:lnTo>
                        <a:pt x="192" y="33"/>
                      </a:lnTo>
                      <a:lnTo>
                        <a:pt x="183" y="69"/>
                      </a:lnTo>
                      <a:lnTo>
                        <a:pt x="159" y="76"/>
                      </a:lnTo>
                      <a:lnTo>
                        <a:pt x="128" y="94"/>
                      </a:lnTo>
                      <a:lnTo>
                        <a:pt x="102" y="124"/>
                      </a:lnTo>
                      <a:lnTo>
                        <a:pt x="84" y="157"/>
                      </a:lnTo>
                      <a:lnTo>
                        <a:pt x="62" y="217"/>
                      </a:lnTo>
                      <a:lnTo>
                        <a:pt x="36" y="293"/>
                      </a:lnTo>
                      <a:lnTo>
                        <a:pt x="28" y="374"/>
                      </a:lnTo>
                      <a:lnTo>
                        <a:pt x="39" y="428"/>
                      </a:lnTo>
                      <a:lnTo>
                        <a:pt x="45" y="467"/>
                      </a:lnTo>
                      <a:lnTo>
                        <a:pt x="58" y="495"/>
                      </a:lnTo>
                      <a:lnTo>
                        <a:pt x="54" y="523"/>
                      </a:lnTo>
                      <a:lnTo>
                        <a:pt x="34" y="532"/>
                      </a:lnTo>
                      <a:lnTo>
                        <a:pt x="17" y="510"/>
                      </a:lnTo>
                      <a:lnTo>
                        <a:pt x="0" y="478"/>
                      </a:lnTo>
                      <a:lnTo>
                        <a:pt x="6" y="452"/>
                      </a:lnTo>
                      <a:lnTo>
                        <a:pt x="10" y="369"/>
                      </a:lnTo>
                      <a:lnTo>
                        <a:pt x="10" y="308"/>
                      </a:lnTo>
                      <a:lnTo>
                        <a:pt x="19" y="245"/>
                      </a:lnTo>
                      <a:lnTo>
                        <a:pt x="39" y="159"/>
                      </a:lnTo>
                      <a:lnTo>
                        <a:pt x="73" y="93"/>
                      </a:lnTo>
                      <a:lnTo>
                        <a:pt x="101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25" name="Freeform 21">
                  <a:extLst>
                    <a:ext uri="{FF2B5EF4-FFF2-40B4-BE49-F238E27FC236}">
                      <a16:creationId xmlns:a16="http://schemas.microsoft.com/office/drawing/2014/main" id="{676E0F7D-C96B-E21A-8752-C1D7242FB0B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97" y="2329"/>
                  <a:ext cx="214" cy="547"/>
                </a:xfrm>
                <a:custGeom>
                  <a:avLst/>
                  <a:gdLst>
                    <a:gd name="T0" fmla="*/ 180 w 214"/>
                    <a:gd name="T1" fmla="*/ 0 h 547"/>
                    <a:gd name="T2" fmla="*/ 214 w 214"/>
                    <a:gd name="T3" fmla="*/ 28 h 547"/>
                    <a:gd name="T4" fmla="*/ 213 w 214"/>
                    <a:gd name="T5" fmla="*/ 75 h 547"/>
                    <a:gd name="T6" fmla="*/ 198 w 214"/>
                    <a:gd name="T7" fmla="*/ 117 h 547"/>
                    <a:gd name="T8" fmla="*/ 178 w 214"/>
                    <a:gd name="T9" fmla="*/ 197 h 547"/>
                    <a:gd name="T10" fmla="*/ 163 w 214"/>
                    <a:gd name="T11" fmla="*/ 279 h 547"/>
                    <a:gd name="T12" fmla="*/ 163 w 214"/>
                    <a:gd name="T13" fmla="*/ 342 h 547"/>
                    <a:gd name="T14" fmla="*/ 169 w 214"/>
                    <a:gd name="T15" fmla="*/ 425 h 547"/>
                    <a:gd name="T16" fmla="*/ 180 w 214"/>
                    <a:gd name="T17" fmla="*/ 473 h 547"/>
                    <a:gd name="T18" fmla="*/ 198 w 214"/>
                    <a:gd name="T19" fmla="*/ 496 h 547"/>
                    <a:gd name="T20" fmla="*/ 198 w 214"/>
                    <a:gd name="T21" fmla="*/ 525 h 547"/>
                    <a:gd name="T22" fmla="*/ 169 w 214"/>
                    <a:gd name="T23" fmla="*/ 531 h 547"/>
                    <a:gd name="T24" fmla="*/ 130 w 214"/>
                    <a:gd name="T25" fmla="*/ 542 h 547"/>
                    <a:gd name="T26" fmla="*/ 80 w 214"/>
                    <a:gd name="T27" fmla="*/ 547 h 547"/>
                    <a:gd name="T28" fmla="*/ 19 w 214"/>
                    <a:gd name="T29" fmla="*/ 547 h 547"/>
                    <a:gd name="T30" fmla="*/ 0 w 214"/>
                    <a:gd name="T31" fmla="*/ 531 h 547"/>
                    <a:gd name="T32" fmla="*/ 13 w 214"/>
                    <a:gd name="T33" fmla="*/ 512 h 547"/>
                    <a:gd name="T34" fmla="*/ 67 w 214"/>
                    <a:gd name="T35" fmla="*/ 514 h 547"/>
                    <a:gd name="T36" fmla="*/ 102 w 214"/>
                    <a:gd name="T37" fmla="*/ 514 h 547"/>
                    <a:gd name="T38" fmla="*/ 147 w 214"/>
                    <a:gd name="T39" fmla="*/ 507 h 547"/>
                    <a:gd name="T40" fmla="*/ 158 w 214"/>
                    <a:gd name="T41" fmla="*/ 492 h 547"/>
                    <a:gd name="T42" fmla="*/ 152 w 214"/>
                    <a:gd name="T43" fmla="*/ 453 h 547"/>
                    <a:gd name="T44" fmla="*/ 136 w 214"/>
                    <a:gd name="T45" fmla="*/ 379 h 547"/>
                    <a:gd name="T46" fmla="*/ 136 w 214"/>
                    <a:gd name="T47" fmla="*/ 303 h 547"/>
                    <a:gd name="T48" fmla="*/ 141 w 214"/>
                    <a:gd name="T49" fmla="*/ 208 h 547"/>
                    <a:gd name="T50" fmla="*/ 147 w 214"/>
                    <a:gd name="T51" fmla="*/ 112 h 547"/>
                    <a:gd name="T52" fmla="*/ 162 w 214"/>
                    <a:gd name="T53" fmla="*/ 39 h 547"/>
                    <a:gd name="T54" fmla="*/ 175 w 214"/>
                    <a:gd name="T55" fmla="*/ 13 h 547"/>
                    <a:gd name="T56" fmla="*/ 180 w 214"/>
                    <a:gd name="T57" fmla="*/ 0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14" h="547">
                      <a:moveTo>
                        <a:pt x="180" y="0"/>
                      </a:moveTo>
                      <a:lnTo>
                        <a:pt x="214" y="28"/>
                      </a:lnTo>
                      <a:lnTo>
                        <a:pt x="213" y="75"/>
                      </a:lnTo>
                      <a:lnTo>
                        <a:pt x="198" y="117"/>
                      </a:lnTo>
                      <a:lnTo>
                        <a:pt x="178" y="197"/>
                      </a:lnTo>
                      <a:lnTo>
                        <a:pt x="163" y="279"/>
                      </a:lnTo>
                      <a:lnTo>
                        <a:pt x="163" y="342"/>
                      </a:lnTo>
                      <a:lnTo>
                        <a:pt x="169" y="425"/>
                      </a:lnTo>
                      <a:lnTo>
                        <a:pt x="180" y="473"/>
                      </a:lnTo>
                      <a:lnTo>
                        <a:pt x="198" y="496"/>
                      </a:lnTo>
                      <a:lnTo>
                        <a:pt x="198" y="525"/>
                      </a:lnTo>
                      <a:lnTo>
                        <a:pt x="169" y="531"/>
                      </a:lnTo>
                      <a:lnTo>
                        <a:pt x="130" y="542"/>
                      </a:lnTo>
                      <a:lnTo>
                        <a:pt x="80" y="547"/>
                      </a:lnTo>
                      <a:lnTo>
                        <a:pt x="19" y="547"/>
                      </a:lnTo>
                      <a:lnTo>
                        <a:pt x="0" y="531"/>
                      </a:lnTo>
                      <a:lnTo>
                        <a:pt x="13" y="512"/>
                      </a:lnTo>
                      <a:lnTo>
                        <a:pt x="67" y="514"/>
                      </a:lnTo>
                      <a:lnTo>
                        <a:pt x="102" y="514"/>
                      </a:lnTo>
                      <a:lnTo>
                        <a:pt x="147" y="507"/>
                      </a:lnTo>
                      <a:lnTo>
                        <a:pt x="158" y="492"/>
                      </a:lnTo>
                      <a:lnTo>
                        <a:pt x="152" y="453"/>
                      </a:lnTo>
                      <a:lnTo>
                        <a:pt x="136" y="379"/>
                      </a:lnTo>
                      <a:lnTo>
                        <a:pt x="136" y="303"/>
                      </a:lnTo>
                      <a:lnTo>
                        <a:pt x="141" y="208"/>
                      </a:lnTo>
                      <a:lnTo>
                        <a:pt x="147" y="112"/>
                      </a:lnTo>
                      <a:lnTo>
                        <a:pt x="162" y="39"/>
                      </a:lnTo>
                      <a:lnTo>
                        <a:pt x="175" y="13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26" name="Freeform 22">
                  <a:extLst>
                    <a:ext uri="{FF2B5EF4-FFF2-40B4-BE49-F238E27FC236}">
                      <a16:creationId xmlns:a16="http://schemas.microsoft.com/office/drawing/2014/main" id="{A5629AFA-F88B-200B-7E43-4CF65BD9C1C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77" y="2342"/>
                  <a:ext cx="149" cy="582"/>
                </a:xfrm>
                <a:custGeom>
                  <a:avLst/>
                  <a:gdLst>
                    <a:gd name="T0" fmla="*/ 101 w 149"/>
                    <a:gd name="T1" fmla="*/ 11 h 582"/>
                    <a:gd name="T2" fmla="*/ 68 w 149"/>
                    <a:gd name="T3" fmla="*/ 0 h 582"/>
                    <a:gd name="T4" fmla="*/ 49 w 149"/>
                    <a:gd name="T5" fmla="*/ 26 h 582"/>
                    <a:gd name="T6" fmla="*/ 45 w 149"/>
                    <a:gd name="T7" fmla="*/ 67 h 582"/>
                    <a:gd name="T8" fmla="*/ 57 w 149"/>
                    <a:gd name="T9" fmla="*/ 104 h 582"/>
                    <a:gd name="T10" fmla="*/ 73 w 149"/>
                    <a:gd name="T11" fmla="*/ 143 h 582"/>
                    <a:gd name="T12" fmla="*/ 88 w 149"/>
                    <a:gd name="T13" fmla="*/ 204 h 582"/>
                    <a:gd name="T14" fmla="*/ 90 w 149"/>
                    <a:gd name="T15" fmla="*/ 265 h 582"/>
                    <a:gd name="T16" fmla="*/ 90 w 149"/>
                    <a:gd name="T17" fmla="*/ 328 h 582"/>
                    <a:gd name="T18" fmla="*/ 94 w 149"/>
                    <a:gd name="T19" fmla="*/ 460 h 582"/>
                    <a:gd name="T20" fmla="*/ 99 w 149"/>
                    <a:gd name="T21" fmla="*/ 495 h 582"/>
                    <a:gd name="T22" fmla="*/ 51 w 149"/>
                    <a:gd name="T23" fmla="*/ 515 h 582"/>
                    <a:gd name="T24" fmla="*/ 16 w 149"/>
                    <a:gd name="T25" fmla="*/ 550 h 582"/>
                    <a:gd name="T26" fmla="*/ 0 w 149"/>
                    <a:gd name="T27" fmla="*/ 565 h 582"/>
                    <a:gd name="T28" fmla="*/ 10 w 149"/>
                    <a:gd name="T29" fmla="*/ 576 h 582"/>
                    <a:gd name="T30" fmla="*/ 57 w 149"/>
                    <a:gd name="T31" fmla="*/ 582 h 582"/>
                    <a:gd name="T32" fmla="*/ 68 w 149"/>
                    <a:gd name="T33" fmla="*/ 549 h 582"/>
                    <a:gd name="T34" fmla="*/ 106 w 149"/>
                    <a:gd name="T35" fmla="*/ 517 h 582"/>
                    <a:gd name="T36" fmla="*/ 140 w 149"/>
                    <a:gd name="T37" fmla="*/ 499 h 582"/>
                    <a:gd name="T38" fmla="*/ 149 w 149"/>
                    <a:gd name="T39" fmla="*/ 484 h 582"/>
                    <a:gd name="T40" fmla="*/ 134 w 149"/>
                    <a:gd name="T41" fmla="*/ 471 h 582"/>
                    <a:gd name="T42" fmla="*/ 121 w 149"/>
                    <a:gd name="T43" fmla="*/ 445 h 582"/>
                    <a:gd name="T44" fmla="*/ 121 w 149"/>
                    <a:gd name="T45" fmla="*/ 384 h 582"/>
                    <a:gd name="T46" fmla="*/ 116 w 149"/>
                    <a:gd name="T47" fmla="*/ 272 h 582"/>
                    <a:gd name="T48" fmla="*/ 112 w 149"/>
                    <a:gd name="T49" fmla="*/ 183 h 582"/>
                    <a:gd name="T50" fmla="*/ 112 w 149"/>
                    <a:gd name="T51" fmla="*/ 111 h 582"/>
                    <a:gd name="T52" fmla="*/ 112 w 149"/>
                    <a:gd name="T53" fmla="*/ 43 h 582"/>
                    <a:gd name="T54" fmla="*/ 101 w 149"/>
                    <a:gd name="T55" fmla="*/ 1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9" h="582">
                      <a:moveTo>
                        <a:pt x="101" y="11"/>
                      </a:moveTo>
                      <a:lnTo>
                        <a:pt x="68" y="0"/>
                      </a:lnTo>
                      <a:lnTo>
                        <a:pt x="49" y="26"/>
                      </a:lnTo>
                      <a:lnTo>
                        <a:pt x="45" y="67"/>
                      </a:lnTo>
                      <a:lnTo>
                        <a:pt x="57" y="104"/>
                      </a:lnTo>
                      <a:lnTo>
                        <a:pt x="73" y="143"/>
                      </a:lnTo>
                      <a:lnTo>
                        <a:pt x="88" y="204"/>
                      </a:lnTo>
                      <a:lnTo>
                        <a:pt x="90" y="265"/>
                      </a:lnTo>
                      <a:lnTo>
                        <a:pt x="90" y="328"/>
                      </a:lnTo>
                      <a:lnTo>
                        <a:pt x="94" y="460"/>
                      </a:lnTo>
                      <a:lnTo>
                        <a:pt x="99" y="495"/>
                      </a:lnTo>
                      <a:lnTo>
                        <a:pt x="51" y="515"/>
                      </a:lnTo>
                      <a:lnTo>
                        <a:pt x="16" y="550"/>
                      </a:lnTo>
                      <a:lnTo>
                        <a:pt x="0" y="565"/>
                      </a:lnTo>
                      <a:lnTo>
                        <a:pt x="10" y="576"/>
                      </a:lnTo>
                      <a:lnTo>
                        <a:pt x="57" y="582"/>
                      </a:lnTo>
                      <a:lnTo>
                        <a:pt x="68" y="549"/>
                      </a:lnTo>
                      <a:lnTo>
                        <a:pt x="106" y="517"/>
                      </a:lnTo>
                      <a:lnTo>
                        <a:pt x="140" y="499"/>
                      </a:lnTo>
                      <a:lnTo>
                        <a:pt x="149" y="484"/>
                      </a:lnTo>
                      <a:lnTo>
                        <a:pt x="134" y="471"/>
                      </a:lnTo>
                      <a:lnTo>
                        <a:pt x="121" y="445"/>
                      </a:lnTo>
                      <a:lnTo>
                        <a:pt x="121" y="384"/>
                      </a:lnTo>
                      <a:lnTo>
                        <a:pt x="116" y="272"/>
                      </a:lnTo>
                      <a:lnTo>
                        <a:pt x="112" y="183"/>
                      </a:lnTo>
                      <a:lnTo>
                        <a:pt x="112" y="111"/>
                      </a:lnTo>
                      <a:lnTo>
                        <a:pt x="112" y="43"/>
                      </a:lnTo>
                      <a:lnTo>
                        <a:pt x="101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27" name="Freeform 23">
                  <a:extLst>
                    <a:ext uri="{FF2B5EF4-FFF2-40B4-BE49-F238E27FC236}">
                      <a16:creationId xmlns:a16="http://schemas.microsoft.com/office/drawing/2014/main" id="{836A3693-806B-E518-5E7B-C378EBCA062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5" y="1508"/>
                  <a:ext cx="285" cy="322"/>
                </a:xfrm>
                <a:custGeom>
                  <a:avLst/>
                  <a:gdLst>
                    <a:gd name="T0" fmla="*/ 266 w 285"/>
                    <a:gd name="T1" fmla="*/ 183 h 322"/>
                    <a:gd name="T2" fmla="*/ 275 w 285"/>
                    <a:gd name="T3" fmla="*/ 146 h 322"/>
                    <a:gd name="T4" fmla="*/ 285 w 285"/>
                    <a:gd name="T5" fmla="*/ 94 h 322"/>
                    <a:gd name="T6" fmla="*/ 262 w 285"/>
                    <a:gd name="T7" fmla="*/ 44 h 322"/>
                    <a:gd name="T8" fmla="*/ 217 w 285"/>
                    <a:gd name="T9" fmla="*/ 0 h 322"/>
                    <a:gd name="T10" fmla="*/ 179 w 285"/>
                    <a:gd name="T11" fmla="*/ 4 h 322"/>
                    <a:gd name="T12" fmla="*/ 147 w 285"/>
                    <a:gd name="T13" fmla="*/ 28 h 322"/>
                    <a:gd name="T14" fmla="*/ 108 w 285"/>
                    <a:gd name="T15" fmla="*/ 75 h 322"/>
                    <a:gd name="T16" fmla="*/ 86 w 285"/>
                    <a:gd name="T17" fmla="*/ 127 h 322"/>
                    <a:gd name="T18" fmla="*/ 60 w 285"/>
                    <a:gd name="T19" fmla="*/ 145 h 322"/>
                    <a:gd name="T20" fmla="*/ 18 w 285"/>
                    <a:gd name="T21" fmla="*/ 158 h 322"/>
                    <a:gd name="T22" fmla="*/ 0 w 285"/>
                    <a:gd name="T23" fmla="*/ 179 h 322"/>
                    <a:gd name="T24" fmla="*/ 9 w 285"/>
                    <a:gd name="T25" fmla="*/ 189 h 322"/>
                    <a:gd name="T26" fmla="*/ 49 w 285"/>
                    <a:gd name="T27" fmla="*/ 177 h 322"/>
                    <a:gd name="T28" fmla="*/ 72 w 285"/>
                    <a:gd name="T29" fmla="*/ 176 h 322"/>
                    <a:gd name="T30" fmla="*/ 68 w 285"/>
                    <a:gd name="T31" fmla="*/ 224 h 322"/>
                    <a:gd name="T32" fmla="*/ 76 w 285"/>
                    <a:gd name="T33" fmla="*/ 274 h 322"/>
                    <a:gd name="T34" fmla="*/ 92 w 285"/>
                    <a:gd name="T35" fmla="*/ 303 h 322"/>
                    <a:gd name="T36" fmla="*/ 115 w 285"/>
                    <a:gd name="T37" fmla="*/ 322 h 322"/>
                    <a:gd name="T38" fmla="*/ 170 w 285"/>
                    <a:gd name="T39" fmla="*/ 306 h 322"/>
                    <a:gd name="T40" fmla="*/ 221 w 285"/>
                    <a:gd name="T41" fmla="*/ 274 h 322"/>
                    <a:gd name="T42" fmla="*/ 250 w 285"/>
                    <a:gd name="T43" fmla="*/ 233 h 322"/>
                    <a:gd name="T44" fmla="*/ 266 w 285"/>
                    <a:gd name="T45" fmla="*/ 183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5" h="322">
                      <a:moveTo>
                        <a:pt x="266" y="183"/>
                      </a:moveTo>
                      <a:lnTo>
                        <a:pt x="275" y="146"/>
                      </a:lnTo>
                      <a:lnTo>
                        <a:pt x="285" y="94"/>
                      </a:lnTo>
                      <a:lnTo>
                        <a:pt x="262" y="44"/>
                      </a:lnTo>
                      <a:lnTo>
                        <a:pt x="217" y="0"/>
                      </a:lnTo>
                      <a:lnTo>
                        <a:pt x="179" y="4"/>
                      </a:lnTo>
                      <a:lnTo>
                        <a:pt x="147" y="28"/>
                      </a:lnTo>
                      <a:lnTo>
                        <a:pt x="108" y="75"/>
                      </a:lnTo>
                      <a:lnTo>
                        <a:pt x="86" y="127"/>
                      </a:lnTo>
                      <a:lnTo>
                        <a:pt x="60" y="145"/>
                      </a:lnTo>
                      <a:lnTo>
                        <a:pt x="18" y="158"/>
                      </a:lnTo>
                      <a:lnTo>
                        <a:pt x="0" y="179"/>
                      </a:lnTo>
                      <a:lnTo>
                        <a:pt x="9" y="189"/>
                      </a:lnTo>
                      <a:lnTo>
                        <a:pt x="49" y="177"/>
                      </a:lnTo>
                      <a:lnTo>
                        <a:pt x="72" y="176"/>
                      </a:lnTo>
                      <a:lnTo>
                        <a:pt x="68" y="224"/>
                      </a:lnTo>
                      <a:lnTo>
                        <a:pt x="76" y="274"/>
                      </a:lnTo>
                      <a:lnTo>
                        <a:pt x="92" y="303"/>
                      </a:lnTo>
                      <a:lnTo>
                        <a:pt x="115" y="322"/>
                      </a:lnTo>
                      <a:lnTo>
                        <a:pt x="170" y="306"/>
                      </a:lnTo>
                      <a:lnTo>
                        <a:pt x="221" y="274"/>
                      </a:lnTo>
                      <a:lnTo>
                        <a:pt x="250" y="233"/>
                      </a:lnTo>
                      <a:lnTo>
                        <a:pt x="266" y="1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3928" name="Group 24">
                <a:extLst>
                  <a:ext uri="{FF2B5EF4-FFF2-40B4-BE49-F238E27FC236}">
                    <a16:creationId xmlns:a16="http://schemas.microsoft.com/office/drawing/2014/main" id="{394BC7A9-65BD-7BE7-4636-0E57608CFCA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165" y="1463"/>
                <a:ext cx="351" cy="1456"/>
                <a:chOff x="2148" y="1440"/>
                <a:chExt cx="351" cy="1456"/>
              </a:xfrm>
            </p:grpSpPr>
            <p:sp>
              <p:nvSpPr>
                <p:cNvPr id="123929" name="Freeform 25">
                  <a:extLst>
                    <a:ext uri="{FF2B5EF4-FFF2-40B4-BE49-F238E27FC236}">
                      <a16:creationId xmlns:a16="http://schemas.microsoft.com/office/drawing/2014/main" id="{4FB20EBD-EA37-0E50-EA86-2AB0D944469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91" y="1775"/>
                  <a:ext cx="207" cy="634"/>
                </a:xfrm>
                <a:custGeom>
                  <a:avLst/>
                  <a:gdLst>
                    <a:gd name="T0" fmla="*/ 34 w 207"/>
                    <a:gd name="T1" fmla="*/ 48 h 634"/>
                    <a:gd name="T2" fmla="*/ 50 w 207"/>
                    <a:gd name="T3" fmla="*/ 17 h 634"/>
                    <a:gd name="T4" fmla="*/ 78 w 207"/>
                    <a:gd name="T5" fmla="*/ 0 h 634"/>
                    <a:gd name="T6" fmla="*/ 108 w 207"/>
                    <a:gd name="T7" fmla="*/ 0 h 634"/>
                    <a:gd name="T8" fmla="*/ 161 w 207"/>
                    <a:gd name="T9" fmla="*/ 11 h 634"/>
                    <a:gd name="T10" fmla="*/ 174 w 207"/>
                    <a:gd name="T11" fmla="*/ 61 h 634"/>
                    <a:gd name="T12" fmla="*/ 195 w 207"/>
                    <a:gd name="T13" fmla="*/ 165 h 634"/>
                    <a:gd name="T14" fmla="*/ 202 w 207"/>
                    <a:gd name="T15" fmla="*/ 250 h 634"/>
                    <a:gd name="T16" fmla="*/ 207 w 207"/>
                    <a:gd name="T17" fmla="*/ 334 h 634"/>
                    <a:gd name="T18" fmla="*/ 207 w 207"/>
                    <a:gd name="T19" fmla="*/ 456 h 634"/>
                    <a:gd name="T20" fmla="*/ 195 w 207"/>
                    <a:gd name="T21" fmla="*/ 567 h 634"/>
                    <a:gd name="T22" fmla="*/ 172 w 207"/>
                    <a:gd name="T23" fmla="*/ 628 h 634"/>
                    <a:gd name="T24" fmla="*/ 134 w 207"/>
                    <a:gd name="T25" fmla="*/ 634 h 634"/>
                    <a:gd name="T26" fmla="*/ 52 w 207"/>
                    <a:gd name="T27" fmla="*/ 634 h 634"/>
                    <a:gd name="T28" fmla="*/ 13 w 207"/>
                    <a:gd name="T29" fmla="*/ 601 h 634"/>
                    <a:gd name="T30" fmla="*/ 0 w 207"/>
                    <a:gd name="T31" fmla="*/ 523 h 634"/>
                    <a:gd name="T32" fmla="*/ 6 w 207"/>
                    <a:gd name="T33" fmla="*/ 421 h 634"/>
                    <a:gd name="T34" fmla="*/ 13 w 207"/>
                    <a:gd name="T35" fmla="*/ 339 h 634"/>
                    <a:gd name="T36" fmla="*/ 36 w 207"/>
                    <a:gd name="T37" fmla="*/ 289 h 634"/>
                    <a:gd name="T38" fmla="*/ 36 w 207"/>
                    <a:gd name="T39" fmla="*/ 217 h 634"/>
                    <a:gd name="T40" fmla="*/ 36 w 207"/>
                    <a:gd name="T41" fmla="*/ 139 h 634"/>
                    <a:gd name="T42" fmla="*/ 30 w 207"/>
                    <a:gd name="T43" fmla="*/ 82 h 634"/>
                    <a:gd name="T44" fmla="*/ 34 w 207"/>
                    <a:gd name="T45" fmla="*/ 48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34">
                      <a:moveTo>
                        <a:pt x="34" y="48"/>
                      </a:moveTo>
                      <a:lnTo>
                        <a:pt x="50" y="17"/>
                      </a:lnTo>
                      <a:lnTo>
                        <a:pt x="78" y="0"/>
                      </a:lnTo>
                      <a:lnTo>
                        <a:pt x="108" y="0"/>
                      </a:lnTo>
                      <a:lnTo>
                        <a:pt x="161" y="11"/>
                      </a:lnTo>
                      <a:lnTo>
                        <a:pt x="174" y="61"/>
                      </a:lnTo>
                      <a:lnTo>
                        <a:pt x="195" y="165"/>
                      </a:lnTo>
                      <a:lnTo>
                        <a:pt x="202" y="250"/>
                      </a:lnTo>
                      <a:lnTo>
                        <a:pt x="207" y="334"/>
                      </a:lnTo>
                      <a:lnTo>
                        <a:pt x="207" y="456"/>
                      </a:lnTo>
                      <a:lnTo>
                        <a:pt x="195" y="567"/>
                      </a:lnTo>
                      <a:lnTo>
                        <a:pt x="172" y="628"/>
                      </a:lnTo>
                      <a:lnTo>
                        <a:pt x="134" y="634"/>
                      </a:lnTo>
                      <a:lnTo>
                        <a:pt x="52" y="634"/>
                      </a:lnTo>
                      <a:lnTo>
                        <a:pt x="13" y="601"/>
                      </a:lnTo>
                      <a:lnTo>
                        <a:pt x="0" y="523"/>
                      </a:lnTo>
                      <a:lnTo>
                        <a:pt x="6" y="421"/>
                      </a:lnTo>
                      <a:lnTo>
                        <a:pt x="13" y="339"/>
                      </a:lnTo>
                      <a:lnTo>
                        <a:pt x="36" y="289"/>
                      </a:lnTo>
                      <a:lnTo>
                        <a:pt x="36" y="217"/>
                      </a:lnTo>
                      <a:lnTo>
                        <a:pt x="36" y="139"/>
                      </a:lnTo>
                      <a:lnTo>
                        <a:pt x="30" y="82"/>
                      </a:lnTo>
                      <a:lnTo>
                        <a:pt x="34" y="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30" name="Freeform 26">
                  <a:extLst>
                    <a:ext uri="{FF2B5EF4-FFF2-40B4-BE49-F238E27FC236}">
                      <a16:creationId xmlns:a16="http://schemas.microsoft.com/office/drawing/2014/main" id="{819908A6-8ECB-00EB-9CA2-D43543CF4BA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77" y="2313"/>
                  <a:ext cx="222" cy="583"/>
                </a:xfrm>
                <a:custGeom>
                  <a:avLst/>
                  <a:gdLst>
                    <a:gd name="T0" fmla="*/ 139 w 222"/>
                    <a:gd name="T1" fmla="*/ 0 h 583"/>
                    <a:gd name="T2" fmla="*/ 172 w 222"/>
                    <a:gd name="T3" fmla="*/ 23 h 583"/>
                    <a:gd name="T4" fmla="*/ 183 w 222"/>
                    <a:gd name="T5" fmla="*/ 58 h 583"/>
                    <a:gd name="T6" fmla="*/ 187 w 222"/>
                    <a:gd name="T7" fmla="*/ 139 h 583"/>
                    <a:gd name="T8" fmla="*/ 194 w 222"/>
                    <a:gd name="T9" fmla="*/ 217 h 583"/>
                    <a:gd name="T10" fmla="*/ 203 w 222"/>
                    <a:gd name="T11" fmla="*/ 308 h 583"/>
                    <a:gd name="T12" fmla="*/ 209 w 222"/>
                    <a:gd name="T13" fmla="*/ 400 h 583"/>
                    <a:gd name="T14" fmla="*/ 211 w 222"/>
                    <a:gd name="T15" fmla="*/ 461 h 583"/>
                    <a:gd name="T16" fmla="*/ 220 w 222"/>
                    <a:gd name="T17" fmla="*/ 495 h 583"/>
                    <a:gd name="T18" fmla="*/ 222 w 222"/>
                    <a:gd name="T19" fmla="*/ 511 h 583"/>
                    <a:gd name="T20" fmla="*/ 209 w 222"/>
                    <a:gd name="T21" fmla="*/ 524 h 583"/>
                    <a:gd name="T22" fmla="*/ 178 w 222"/>
                    <a:gd name="T23" fmla="*/ 530 h 583"/>
                    <a:gd name="T24" fmla="*/ 128 w 222"/>
                    <a:gd name="T25" fmla="*/ 541 h 583"/>
                    <a:gd name="T26" fmla="*/ 78 w 222"/>
                    <a:gd name="T27" fmla="*/ 567 h 583"/>
                    <a:gd name="T28" fmla="*/ 39 w 222"/>
                    <a:gd name="T29" fmla="*/ 583 h 583"/>
                    <a:gd name="T30" fmla="*/ 17 w 222"/>
                    <a:gd name="T31" fmla="*/ 572 h 583"/>
                    <a:gd name="T32" fmla="*/ 0 w 222"/>
                    <a:gd name="T33" fmla="*/ 545 h 583"/>
                    <a:gd name="T34" fmla="*/ 20 w 222"/>
                    <a:gd name="T35" fmla="*/ 530 h 583"/>
                    <a:gd name="T36" fmla="*/ 81 w 222"/>
                    <a:gd name="T37" fmla="*/ 519 h 583"/>
                    <a:gd name="T38" fmla="*/ 150 w 222"/>
                    <a:gd name="T39" fmla="*/ 511 h 583"/>
                    <a:gd name="T40" fmla="*/ 181 w 222"/>
                    <a:gd name="T41" fmla="*/ 511 h 583"/>
                    <a:gd name="T42" fmla="*/ 189 w 222"/>
                    <a:gd name="T43" fmla="*/ 491 h 583"/>
                    <a:gd name="T44" fmla="*/ 187 w 222"/>
                    <a:gd name="T45" fmla="*/ 434 h 583"/>
                    <a:gd name="T46" fmla="*/ 178 w 222"/>
                    <a:gd name="T47" fmla="*/ 345 h 583"/>
                    <a:gd name="T48" fmla="*/ 165 w 222"/>
                    <a:gd name="T49" fmla="*/ 252 h 583"/>
                    <a:gd name="T50" fmla="*/ 154 w 222"/>
                    <a:gd name="T51" fmla="*/ 158 h 583"/>
                    <a:gd name="T52" fmla="*/ 122 w 222"/>
                    <a:gd name="T53" fmla="*/ 86 h 583"/>
                    <a:gd name="T54" fmla="*/ 105 w 222"/>
                    <a:gd name="T55" fmla="*/ 30 h 583"/>
                    <a:gd name="T56" fmla="*/ 117 w 222"/>
                    <a:gd name="T57" fmla="*/ 12 h 583"/>
                    <a:gd name="T58" fmla="*/ 139 w 222"/>
                    <a:gd name="T59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2" h="583">
                      <a:moveTo>
                        <a:pt x="139" y="0"/>
                      </a:moveTo>
                      <a:lnTo>
                        <a:pt x="172" y="23"/>
                      </a:lnTo>
                      <a:lnTo>
                        <a:pt x="183" y="58"/>
                      </a:lnTo>
                      <a:lnTo>
                        <a:pt x="187" y="139"/>
                      </a:lnTo>
                      <a:lnTo>
                        <a:pt x="194" y="217"/>
                      </a:lnTo>
                      <a:lnTo>
                        <a:pt x="203" y="308"/>
                      </a:lnTo>
                      <a:lnTo>
                        <a:pt x="209" y="400"/>
                      </a:lnTo>
                      <a:lnTo>
                        <a:pt x="211" y="461"/>
                      </a:lnTo>
                      <a:lnTo>
                        <a:pt x="220" y="495"/>
                      </a:lnTo>
                      <a:lnTo>
                        <a:pt x="222" y="511"/>
                      </a:lnTo>
                      <a:lnTo>
                        <a:pt x="209" y="524"/>
                      </a:lnTo>
                      <a:lnTo>
                        <a:pt x="178" y="530"/>
                      </a:lnTo>
                      <a:lnTo>
                        <a:pt x="128" y="541"/>
                      </a:lnTo>
                      <a:lnTo>
                        <a:pt x="78" y="567"/>
                      </a:lnTo>
                      <a:lnTo>
                        <a:pt x="39" y="583"/>
                      </a:lnTo>
                      <a:lnTo>
                        <a:pt x="17" y="572"/>
                      </a:lnTo>
                      <a:lnTo>
                        <a:pt x="0" y="545"/>
                      </a:lnTo>
                      <a:lnTo>
                        <a:pt x="20" y="530"/>
                      </a:lnTo>
                      <a:lnTo>
                        <a:pt x="81" y="519"/>
                      </a:lnTo>
                      <a:lnTo>
                        <a:pt x="150" y="511"/>
                      </a:lnTo>
                      <a:lnTo>
                        <a:pt x="181" y="511"/>
                      </a:lnTo>
                      <a:lnTo>
                        <a:pt x="189" y="491"/>
                      </a:lnTo>
                      <a:lnTo>
                        <a:pt x="187" y="434"/>
                      </a:lnTo>
                      <a:lnTo>
                        <a:pt x="178" y="345"/>
                      </a:lnTo>
                      <a:lnTo>
                        <a:pt x="165" y="252"/>
                      </a:lnTo>
                      <a:lnTo>
                        <a:pt x="154" y="158"/>
                      </a:lnTo>
                      <a:lnTo>
                        <a:pt x="122" y="86"/>
                      </a:lnTo>
                      <a:lnTo>
                        <a:pt x="105" y="30"/>
                      </a:lnTo>
                      <a:lnTo>
                        <a:pt x="117" y="12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31" name="Freeform 27">
                  <a:extLst>
                    <a:ext uri="{FF2B5EF4-FFF2-40B4-BE49-F238E27FC236}">
                      <a16:creationId xmlns:a16="http://schemas.microsoft.com/office/drawing/2014/main" id="{9203ADED-DB90-9796-D33A-DC0DCCF20E2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48" y="2327"/>
                  <a:ext cx="228" cy="516"/>
                </a:xfrm>
                <a:custGeom>
                  <a:avLst/>
                  <a:gdLst>
                    <a:gd name="T0" fmla="*/ 145 w 228"/>
                    <a:gd name="T1" fmla="*/ 109 h 516"/>
                    <a:gd name="T2" fmla="*/ 156 w 228"/>
                    <a:gd name="T3" fmla="*/ 44 h 516"/>
                    <a:gd name="T4" fmla="*/ 191 w 228"/>
                    <a:gd name="T5" fmla="*/ 0 h 516"/>
                    <a:gd name="T6" fmla="*/ 211 w 228"/>
                    <a:gd name="T7" fmla="*/ 11 h 516"/>
                    <a:gd name="T8" fmla="*/ 228 w 228"/>
                    <a:gd name="T9" fmla="*/ 39 h 516"/>
                    <a:gd name="T10" fmla="*/ 219 w 228"/>
                    <a:gd name="T11" fmla="*/ 70 h 516"/>
                    <a:gd name="T12" fmla="*/ 202 w 228"/>
                    <a:gd name="T13" fmla="*/ 87 h 516"/>
                    <a:gd name="T14" fmla="*/ 185 w 228"/>
                    <a:gd name="T15" fmla="*/ 142 h 516"/>
                    <a:gd name="T16" fmla="*/ 178 w 228"/>
                    <a:gd name="T17" fmla="*/ 194 h 516"/>
                    <a:gd name="T18" fmla="*/ 178 w 228"/>
                    <a:gd name="T19" fmla="*/ 264 h 516"/>
                    <a:gd name="T20" fmla="*/ 174 w 228"/>
                    <a:gd name="T21" fmla="*/ 325 h 516"/>
                    <a:gd name="T22" fmla="*/ 178 w 228"/>
                    <a:gd name="T23" fmla="*/ 403 h 516"/>
                    <a:gd name="T24" fmla="*/ 185 w 228"/>
                    <a:gd name="T25" fmla="*/ 447 h 516"/>
                    <a:gd name="T26" fmla="*/ 189 w 228"/>
                    <a:gd name="T27" fmla="*/ 466 h 516"/>
                    <a:gd name="T28" fmla="*/ 180 w 228"/>
                    <a:gd name="T29" fmla="*/ 477 h 516"/>
                    <a:gd name="T30" fmla="*/ 152 w 228"/>
                    <a:gd name="T31" fmla="*/ 481 h 516"/>
                    <a:gd name="T32" fmla="*/ 102 w 228"/>
                    <a:gd name="T33" fmla="*/ 488 h 516"/>
                    <a:gd name="T34" fmla="*/ 57 w 228"/>
                    <a:gd name="T35" fmla="*/ 510 h 516"/>
                    <a:gd name="T36" fmla="*/ 35 w 228"/>
                    <a:gd name="T37" fmla="*/ 516 h 516"/>
                    <a:gd name="T38" fmla="*/ 0 w 228"/>
                    <a:gd name="T39" fmla="*/ 494 h 516"/>
                    <a:gd name="T40" fmla="*/ 0 w 228"/>
                    <a:gd name="T41" fmla="*/ 483 h 516"/>
                    <a:gd name="T42" fmla="*/ 33 w 228"/>
                    <a:gd name="T43" fmla="*/ 477 h 516"/>
                    <a:gd name="T44" fmla="*/ 119 w 228"/>
                    <a:gd name="T45" fmla="*/ 466 h 516"/>
                    <a:gd name="T46" fmla="*/ 156 w 228"/>
                    <a:gd name="T47" fmla="*/ 466 h 516"/>
                    <a:gd name="T48" fmla="*/ 163 w 228"/>
                    <a:gd name="T49" fmla="*/ 449 h 516"/>
                    <a:gd name="T50" fmla="*/ 161 w 228"/>
                    <a:gd name="T51" fmla="*/ 403 h 516"/>
                    <a:gd name="T52" fmla="*/ 156 w 228"/>
                    <a:gd name="T53" fmla="*/ 320 h 516"/>
                    <a:gd name="T54" fmla="*/ 152 w 228"/>
                    <a:gd name="T55" fmla="*/ 242 h 516"/>
                    <a:gd name="T56" fmla="*/ 150 w 228"/>
                    <a:gd name="T57" fmla="*/ 161 h 516"/>
                    <a:gd name="T58" fmla="*/ 145 w 228"/>
                    <a:gd name="T59" fmla="*/ 109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8" h="516">
                      <a:moveTo>
                        <a:pt x="145" y="109"/>
                      </a:moveTo>
                      <a:lnTo>
                        <a:pt x="156" y="44"/>
                      </a:lnTo>
                      <a:lnTo>
                        <a:pt x="191" y="0"/>
                      </a:lnTo>
                      <a:lnTo>
                        <a:pt x="211" y="11"/>
                      </a:lnTo>
                      <a:lnTo>
                        <a:pt x="228" y="39"/>
                      </a:lnTo>
                      <a:lnTo>
                        <a:pt x="219" y="70"/>
                      </a:lnTo>
                      <a:lnTo>
                        <a:pt x="202" y="87"/>
                      </a:lnTo>
                      <a:lnTo>
                        <a:pt x="185" y="142"/>
                      </a:lnTo>
                      <a:lnTo>
                        <a:pt x="178" y="194"/>
                      </a:lnTo>
                      <a:lnTo>
                        <a:pt x="178" y="264"/>
                      </a:lnTo>
                      <a:lnTo>
                        <a:pt x="174" y="325"/>
                      </a:lnTo>
                      <a:lnTo>
                        <a:pt x="178" y="403"/>
                      </a:lnTo>
                      <a:lnTo>
                        <a:pt x="185" y="447"/>
                      </a:lnTo>
                      <a:lnTo>
                        <a:pt x="189" y="466"/>
                      </a:lnTo>
                      <a:lnTo>
                        <a:pt x="180" y="477"/>
                      </a:lnTo>
                      <a:lnTo>
                        <a:pt x="152" y="481"/>
                      </a:lnTo>
                      <a:lnTo>
                        <a:pt x="102" y="488"/>
                      </a:lnTo>
                      <a:lnTo>
                        <a:pt x="57" y="510"/>
                      </a:lnTo>
                      <a:lnTo>
                        <a:pt x="35" y="516"/>
                      </a:lnTo>
                      <a:lnTo>
                        <a:pt x="0" y="494"/>
                      </a:lnTo>
                      <a:lnTo>
                        <a:pt x="0" y="483"/>
                      </a:lnTo>
                      <a:lnTo>
                        <a:pt x="33" y="477"/>
                      </a:lnTo>
                      <a:lnTo>
                        <a:pt x="119" y="466"/>
                      </a:lnTo>
                      <a:lnTo>
                        <a:pt x="156" y="466"/>
                      </a:lnTo>
                      <a:lnTo>
                        <a:pt x="163" y="449"/>
                      </a:lnTo>
                      <a:lnTo>
                        <a:pt x="161" y="403"/>
                      </a:lnTo>
                      <a:lnTo>
                        <a:pt x="156" y="320"/>
                      </a:lnTo>
                      <a:lnTo>
                        <a:pt x="152" y="242"/>
                      </a:lnTo>
                      <a:lnTo>
                        <a:pt x="150" y="161"/>
                      </a:lnTo>
                      <a:lnTo>
                        <a:pt x="145" y="1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32" name="Freeform 28">
                  <a:extLst>
                    <a:ext uri="{FF2B5EF4-FFF2-40B4-BE49-F238E27FC236}">
                      <a16:creationId xmlns:a16="http://schemas.microsoft.com/office/drawing/2014/main" id="{A444906E-0661-6CCD-F967-2DEC067F0EC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3" y="1799"/>
                  <a:ext cx="152" cy="570"/>
                </a:xfrm>
                <a:custGeom>
                  <a:avLst/>
                  <a:gdLst>
                    <a:gd name="T0" fmla="*/ 63 w 152"/>
                    <a:gd name="T1" fmla="*/ 52 h 570"/>
                    <a:gd name="T2" fmla="*/ 89 w 152"/>
                    <a:gd name="T3" fmla="*/ 4 h 570"/>
                    <a:gd name="T4" fmla="*/ 128 w 152"/>
                    <a:gd name="T5" fmla="*/ 0 h 570"/>
                    <a:gd name="T6" fmla="*/ 152 w 152"/>
                    <a:gd name="T7" fmla="*/ 33 h 570"/>
                    <a:gd name="T8" fmla="*/ 146 w 152"/>
                    <a:gd name="T9" fmla="*/ 70 h 570"/>
                    <a:gd name="T10" fmla="*/ 122 w 152"/>
                    <a:gd name="T11" fmla="*/ 82 h 570"/>
                    <a:gd name="T12" fmla="*/ 95 w 152"/>
                    <a:gd name="T13" fmla="*/ 103 h 570"/>
                    <a:gd name="T14" fmla="*/ 72 w 152"/>
                    <a:gd name="T15" fmla="*/ 138 h 570"/>
                    <a:gd name="T16" fmla="*/ 57 w 152"/>
                    <a:gd name="T17" fmla="*/ 175 h 570"/>
                    <a:gd name="T18" fmla="*/ 41 w 152"/>
                    <a:gd name="T19" fmla="*/ 239 h 570"/>
                    <a:gd name="T20" fmla="*/ 24 w 152"/>
                    <a:gd name="T21" fmla="*/ 321 h 570"/>
                    <a:gd name="T22" fmla="*/ 24 w 152"/>
                    <a:gd name="T23" fmla="*/ 407 h 570"/>
                    <a:gd name="T24" fmla="*/ 41 w 152"/>
                    <a:gd name="T25" fmla="*/ 461 h 570"/>
                    <a:gd name="T26" fmla="*/ 52 w 152"/>
                    <a:gd name="T27" fmla="*/ 502 h 570"/>
                    <a:gd name="T28" fmla="*/ 67 w 152"/>
                    <a:gd name="T29" fmla="*/ 529 h 570"/>
                    <a:gd name="T30" fmla="*/ 67 w 152"/>
                    <a:gd name="T31" fmla="*/ 558 h 570"/>
                    <a:gd name="T32" fmla="*/ 46 w 152"/>
                    <a:gd name="T33" fmla="*/ 570 h 570"/>
                    <a:gd name="T34" fmla="*/ 28 w 152"/>
                    <a:gd name="T35" fmla="*/ 549 h 570"/>
                    <a:gd name="T36" fmla="*/ 7 w 152"/>
                    <a:gd name="T37" fmla="*/ 519 h 570"/>
                    <a:gd name="T38" fmla="*/ 11 w 152"/>
                    <a:gd name="T39" fmla="*/ 490 h 570"/>
                    <a:gd name="T40" fmla="*/ 6 w 152"/>
                    <a:gd name="T41" fmla="*/ 403 h 570"/>
                    <a:gd name="T42" fmla="*/ 0 w 152"/>
                    <a:gd name="T43" fmla="*/ 338 h 570"/>
                    <a:gd name="T44" fmla="*/ 2 w 152"/>
                    <a:gd name="T45" fmla="*/ 272 h 570"/>
                    <a:gd name="T46" fmla="*/ 13 w 152"/>
                    <a:gd name="T47" fmla="*/ 181 h 570"/>
                    <a:gd name="T48" fmla="*/ 39 w 152"/>
                    <a:gd name="T49" fmla="*/ 109 h 570"/>
                    <a:gd name="T50" fmla="*/ 63 w 152"/>
                    <a:gd name="T51" fmla="*/ 52 h 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2" h="570">
                      <a:moveTo>
                        <a:pt x="63" y="52"/>
                      </a:moveTo>
                      <a:lnTo>
                        <a:pt x="89" y="4"/>
                      </a:lnTo>
                      <a:lnTo>
                        <a:pt x="128" y="0"/>
                      </a:lnTo>
                      <a:lnTo>
                        <a:pt x="152" y="33"/>
                      </a:lnTo>
                      <a:lnTo>
                        <a:pt x="146" y="70"/>
                      </a:lnTo>
                      <a:lnTo>
                        <a:pt x="122" y="82"/>
                      </a:lnTo>
                      <a:lnTo>
                        <a:pt x="95" y="103"/>
                      </a:lnTo>
                      <a:lnTo>
                        <a:pt x="72" y="138"/>
                      </a:lnTo>
                      <a:lnTo>
                        <a:pt x="57" y="175"/>
                      </a:lnTo>
                      <a:lnTo>
                        <a:pt x="41" y="239"/>
                      </a:lnTo>
                      <a:lnTo>
                        <a:pt x="24" y="321"/>
                      </a:lnTo>
                      <a:lnTo>
                        <a:pt x="24" y="407"/>
                      </a:lnTo>
                      <a:lnTo>
                        <a:pt x="41" y="461"/>
                      </a:lnTo>
                      <a:lnTo>
                        <a:pt x="52" y="502"/>
                      </a:lnTo>
                      <a:lnTo>
                        <a:pt x="67" y="529"/>
                      </a:lnTo>
                      <a:lnTo>
                        <a:pt x="67" y="558"/>
                      </a:lnTo>
                      <a:lnTo>
                        <a:pt x="46" y="570"/>
                      </a:lnTo>
                      <a:lnTo>
                        <a:pt x="28" y="549"/>
                      </a:lnTo>
                      <a:lnTo>
                        <a:pt x="7" y="519"/>
                      </a:lnTo>
                      <a:lnTo>
                        <a:pt x="11" y="490"/>
                      </a:lnTo>
                      <a:lnTo>
                        <a:pt x="6" y="403"/>
                      </a:lnTo>
                      <a:lnTo>
                        <a:pt x="0" y="338"/>
                      </a:lnTo>
                      <a:lnTo>
                        <a:pt x="2" y="272"/>
                      </a:lnTo>
                      <a:lnTo>
                        <a:pt x="13" y="181"/>
                      </a:lnTo>
                      <a:lnTo>
                        <a:pt x="39" y="109"/>
                      </a:lnTo>
                      <a:lnTo>
                        <a:pt x="63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33" name="Freeform 29">
                  <a:extLst>
                    <a:ext uri="{FF2B5EF4-FFF2-40B4-BE49-F238E27FC236}">
                      <a16:creationId xmlns:a16="http://schemas.microsoft.com/office/drawing/2014/main" id="{0CC41E05-CEA5-FA48-85EA-4A1B1A96C1C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61" y="1440"/>
                  <a:ext cx="284" cy="313"/>
                </a:xfrm>
                <a:custGeom>
                  <a:avLst/>
                  <a:gdLst>
                    <a:gd name="T0" fmla="*/ 72 w 284"/>
                    <a:gd name="T1" fmla="*/ 152 h 313"/>
                    <a:gd name="T2" fmla="*/ 67 w 284"/>
                    <a:gd name="T3" fmla="*/ 108 h 313"/>
                    <a:gd name="T4" fmla="*/ 67 w 284"/>
                    <a:gd name="T5" fmla="*/ 63 h 313"/>
                    <a:gd name="T6" fmla="*/ 78 w 284"/>
                    <a:gd name="T7" fmla="*/ 30 h 313"/>
                    <a:gd name="T8" fmla="*/ 100 w 284"/>
                    <a:gd name="T9" fmla="*/ 12 h 313"/>
                    <a:gd name="T10" fmla="*/ 145 w 284"/>
                    <a:gd name="T11" fmla="*/ 0 h 313"/>
                    <a:gd name="T12" fmla="*/ 178 w 284"/>
                    <a:gd name="T13" fmla="*/ 2 h 313"/>
                    <a:gd name="T14" fmla="*/ 213 w 284"/>
                    <a:gd name="T15" fmla="*/ 17 h 313"/>
                    <a:gd name="T16" fmla="*/ 241 w 284"/>
                    <a:gd name="T17" fmla="*/ 52 h 313"/>
                    <a:gd name="T18" fmla="*/ 262 w 284"/>
                    <a:gd name="T19" fmla="*/ 91 h 313"/>
                    <a:gd name="T20" fmla="*/ 275 w 284"/>
                    <a:gd name="T21" fmla="*/ 145 h 313"/>
                    <a:gd name="T22" fmla="*/ 284 w 284"/>
                    <a:gd name="T23" fmla="*/ 197 h 313"/>
                    <a:gd name="T24" fmla="*/ 284 w 284"/>
                    <a:gd name="T25" fmla="*/ 236 h 313"/>
                    <a:gd name="T26" fmla="*/ 273 w 284"/>
                    <a:gd name="T27" fmla="*/ 278 h 313"/>
                    <a:gd name="T28" fmla="*/ 247 w 284"/>
                    <a:gd name="T29" fmla="*/ 302 h 313"/>
                    <a:gd name="T30" fmla="*/ 208 w 284"/>
                    <a:gd name="T31" fmla="*/ 313 h 313"/>
                    <a:gd name="T32" fmla="*/ 184 w 284"/>
                    <a:gd name="T33" fmla="*/ 312 h 313"/>
                    <a:gd name="T34" fmla="*/ 156 w 284"/>
                    <a:gd name="T35" fmla="*/ 295 h 313"/>
                    <a:gd name="T36" fmla="*/ 128 w 284"/>
                    <a:gd name="T37" fmla="*/ 258 h 313"/>
                    <a:gd name="T38" fmla="*/ 106 w 284"/>
                    <a:gd name="T39" fmla="*/ 223 h 313"/>
                    <a:gd name="T40" fmla="*/ 35 w 284"/>
                    <a:gd name="T41" fmla="*/ 245 h 313"/>
                    <a:gd name="T42" fmla="*/ 13 w 284"/>
                    <a:gd name="T43" fmla="*/ 252 h 313"/>
                    <a:gd name="T44" fmla="*/ 0 w 284"/>
                    <a:gd name="T45" fmla="*/ 247 h 313"/>
                    <a:gd name="T46" fmla="*/ 2 w 284"/>
                    <a:gd name="T47" fmla="*/ 234 h 313"/>
                    <a:gd name="T48" fmla="*/ 85 w 284"/>
                    <a:gd name="T49" fmla="*/ 197 h 313"/>
                    <a:gd name="T50" fmla="*/ 72 w 284"/>
                    <a:gd name="T51" fmla="*/ 152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84" h="313">
                      <a:moveTo>
                        <a:pt x="72" y="152"/>
                      </a:moveTo>
                      <a:lnTo>
                        <a:pt x="67" y="108"/>
                      </a:lnTo>
                      <a:lnTo>
                        <a:pt x="67" y="63"/>
                      </a:lnTo>
                      <a:lnTo>
                        <a:pt x="78" y="30"/>
                      </a:lnTo>
                      <a:lnTo>
                        <a:pt x="100" y="12"/>
                      </a:lnTo>
                      <a:lnTo>
                        <a:pt x="145" y="0"/>
                      </a:lnTo>
                      <a:lnTo>
                        <a:pt x="178" y="2"/>
                      </a:lnTo>
                      <a:lnTo>
                        <a:pt x="213" y="17"/>
                      </a:lnTo>
                      <a:lnTo>
                        <a:pt x="241" y="52"/>
                      </a:lnTo>
                      <a:lnTo>
                        <a:pt x="262" y="91"/>
                      </a:lnTo>
                      <a:lnTo>
                        <a:pt x="275" y="145"/>
                      </a:lnTo>
                      <a:lnTo>
                        <a:pt x="284" y="197"/>
                      </a:lnTo>
                      <a:lnTo>
                        <a:pt x="284" y="236"/>
                      </a:lnTo>
                      <a:lnTo>
                        <a:pt x="273" y="278"/>
                      </a:lnTo>
                      <a:lnTo>
                        <a:pt x="247" y="302"/>
                      </a:lnTo>
                      <a:lnTo>
                        <a:pt x="208" y="313"/>
                      </a:lnTo>
                      <a:lnTo>
                        <a:pt x="184" y="312"/>
                      </a:lnTo>
                      <a:lnTo>
                        <a:pt x="156" y="295"/>
                      </a:lnTo>
                      <a:lnTo>
                        <a:pt x="128" y="258"/>
                      </a:lnTo>
                      <a:lnTo>
                        <a:pt x="106" y="223"/>
                      </a:lnTo>
                      <a:lnTo>
                        <a:pt x="35" y="245"/>
                      </a:lnTo>
                      <a:lnTo>
                        <a:pt x="13" y="252"/>
                      </a:lnTo>
                      <a:lnTo>
                        <a:pt x="0" y="247"/>
                      </a:lnTo>
                      <a:lnTo>
                        <a:pt x="2" y="234"/>
                      </a:lnTo>
                      <a:lnTo>
                        <a:pt x="85" y="197"/>
                      </a:lnTo>
                      <a:lnTo>
                        <a:pt x="72" y="1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3934" name="Group 30">
              <a:extLst>
                <a:ext uri="{FF2B5EF4-FFF2-40B4-BE49-F238E27FC236}">
                  <a16:creationId xmlns:a16="http://schemas.microsoft.com/office/drawing/2014/main" id="{4B1DD54D-435F-5576-831E-0F1B1616678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248" y="1824"/>
              <a:ext cx="3435" cy="980"/>
              <a:chOff x="1248" y="1824"/>
              <a:chExt cx="3435" cy="980"/>
            </a:xfrm>
          </p:grpSpPr>
          <p:sp>
            <p:nvSpPr>
              <p:cNvPr id="123935" name="Freeform 31">
                <a:extLst>
                  <a:ext uri="{FF2B5EF4-FFF2-40B4-BE49-F238E27FC236}">
                    <a16:creationId xmlns:a16="http://schemas.microsoft.com/office/drawing/2014/main" id="{50300A84-8143-7458-C72F-92779512F7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88" y="1863"/>
                <a:ext cx="795" cy="941"/>
              </a:xfrm>
              <a:custGeom>
                <a:avLst/>
                <a:gdLst>
                  <a:gd name="T0" fmla="*/ 78 w 795"/>
                  <a:gd name="T1" fmla="*/ 476 h 941"/>
                  <a:gd name="T2" fmla="*/ 45 w 795"/>
                  <a:gd name="T3" fmla="*/ 524 h 941"/>
                  <a:gd name="T4" fmla="*/ 13 w 795"/>
                  <a:gd name="T5" fmla="*/ 607 h 941"/>
                  <a:gd name="T6" fmla="*/ 0 w 795"/>
                  <a:gd name="T7" fmla="*/ 713 h 941"/>
                  <a:gd name="T8" fmla="*/ 12 w 795"/>
                  <a:gd name="T9" fmla="*/ 792 h 941"/>
                  <a:gd name="T10" fmla="*/ 52 w 795"/>
                  <a:gd name="T11" fmla="*/ 857 h 941"/>
                  <a:gd name="T12" fmla="*/ 106 w 795"/>
                  <a:gd name="T13" fmla="*/ 913 h 941"/>
                  <a:gd name="T14" fmla="*/ 164 w 795"/>
                  <a:gd name="T15" fmla="*/ 941 h 941"/>
                  <a:gd name="T16" fmla="*/ 238 w 795"/>
                  <a:gd name="T17" fmla="*/ 929 h 941"/>
                  <a:gd name="T18" fmla="*/ 299 w 795"/>
                  <a:gd name="T19" fmla="*/ 913 h 941"/>
                  <a:gd name="T20" fmla="*/ 351 w 795"/>
                  <a:gd name="T21" fmla="*/ 885 h 941"/>
                  <a:gd name="T22" fmla="*/ 395 w 795"/>
                  <a:gd name="T23" fmla="*/ 822 h 941"/>
                  <a:gd name="T24" fmla="*/ 421 w 795"/>
                  <a:gd name="T25" fmla="*/ 765 h 941"/>
                  <a:gd name="T26" fmla="*/ 425 w 795"/>
                  <a:gd name="T27" fmla="*/ 689 h 941"/>
                  <a:gd name="T28" fmla="*/ 425 w 795"/>
                  <a:gd name="T29" fmla="*/ 652 h 941"/>
                  <a:gd name="T30" fmla="*/ 469 w 795"/>
                  <a:gd name="T31" fmla="*/ 713 h 941"/>
                  <a:gd name="T32" fmla="*/ 553 w 795"/>
                  <a:gd name="T33" fmla="*/ 757 h 941"/>
                  <a:gd name="T34" fmla="*/ 593 w 795"/>
                  <a:gd name="T35" fmla="*/ 765 h 941"/>
                  <a:gd name="T36" fmla="*/ 662 w 795"/>
                  <a:gd name="T37" fmla="*/ 753 h 941"/>
                  <a:gd name="T38" fmla="*/ 710 w 795"/>
                  <a:gd name="T39" fmla="*/ 733 h 941"/>
                  <a:gd name="T40" fmla="*/ 747 w 795"/>
                  <a:gd name="T41" fmla="*/ 670 h 941"/>
                  <a:gd name="T42" fmla="*/ 790 w 795"/>
                  <a:gd name="T43" fmla="*/ 611 h 941"/>
                  <a:gd name="T44" fmla="*/ 792 w 795"/>
                  <a:gd name="T45" fmla="*/ 522 h 941"/>
                  <a:gd name="T46" fmla="*/ 795 w 795"/>
                  <a:gd name="T47" fmla="*/ 457 h 941"/>
                  <a:gd name="T48" fmla="*/ 792 w 795"/>
                  <a:gd name="T49" fmla="*/ 400 h 941"/>
                  <a:gd name="T50" fmla="*/ 738 w 795"/>
                  <a:gd name="T51" fmla="*/ 320 h 941"/>
                  <a:gd name="T52" fmla="*/ 686 w 795"/>
                  <a:gd name="T53" fmla="*/ 283 h 941"/>
                  <a:gd name="T54" fmla="*/ 625 w 795"/>
                  <a:gd name="T55" fmla="*/ 266 h 941"/>
                  <a:gd name="T56" fmla="*/ 555 w 795"/>
                  <a:gd name="T57" fmla="*/ 266 h 941"/>
                  <a:gd name="T58" fmla="*/ 499 w 795"/>
                  <a:gd name="T59" fmla="*/ 276 h 941"/>
                  <a:gd name="T60" fmla="*/ 475 w 795"/>
                  <a:gd name="T61" fmla="*/ 309 h 941"/>
                  <a:gd name="T62" fmla="*/ 445 w 795"/>
                  <a:gd name="T63" fmla="*/ 335 h 941"/>
                  <a:gd name="T64" fmla="*/ 447 w 795"/>
                  <a:gd name="T65" fmla="*/ 251 h 941"/>
                  <a:gd name="T66" fmla="*/ 440 w 795"/>
                  <a:gd name="T67" fmla="*/ 157 h 941"/>
                  <a:gd name="T68" fmla="*/ 388 w 795"/>
                  <a:gd name="T69" fmla="*/ 83 h 941"/>
                  <a:gd name="T70" fmla="*/ 343 w 795"/>
                  <a:gd name="T71" fmla="*/ 38 h 941"/>
                  <a:gd name="T72" fmla="*/ 293 w 795"/>
                  <a:gd name="T73" fmla="*/ 7 h 941"/>
                  <a:gd name="T74" fmla="*/ 258 w 795"/>
                  <a:gd name="T75" fmla="*/ 0 h 941"/>
                  <a:gd name="T76" fmla="*/ 206 w 795"/>
                  <a:gd name="T77" fmla="*/ 1 h 941"/>
                  <a:gd name="T78" fmla="*/ 156 w 795"/>
                  <a:gd name="T79" fmla="*/ 16 h 941"/>
                  <a:gd name="T80" fmla="*/ 102 w 795"/>
                  <a:gd name="T81" fmla="*/ 44 h 941"/>
                  <a:gd name="T82" fmla="*/ 63 w 795"/>
                  <a:gd name="T83" fmla="*/ 96 h 941"/>
                  <a:gd name="T84" fmla="*/ 43 w 795"/>
                  <a:gd name="T85" fmla="*/ 148 h 941"/>
                  <a:gd name="T86" fmla="*/ 36 w 795"/>
                  <a:gd name="T87" fmla="*/ 240 h 941"/>
                  <a:gd name="T88" fmla="*/ 32 w 795"/>
                  <a:gd name="T89" fmla="*/ 285 h 941"/>
                  <a:gd name="T90" fmla="*/ 47 w 795"/>
                  <a:gd name="T91" fmla="*/ 340 h 941"/>
                  <a:gd name="T92" fmla="*/ 62 w 795"/>
                  <a:gd name="T93" fmla="*/ 376 h 941"/>
                  <a:gd name="T94" fmla="*/ 73 w 795"/>
                  <a:gd name="T95" fmla="*/ 400 h 941"/>
                  <a:gd name="T96" fmla="*/ 78 w 795"/>
                  <a:gd name="T97" fmla="*/ 476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5" h="941">
                    <a:moveTo>
                      <a:pt x="78" y="476"/>
                    </a:moveTo>
                    <a:lnTo>
                      <a:pt x="45" y="524"/>
                    </a:lnTo>
                    <a:lnTo>
                      <a:pt x="13" y="607"/>
                    </a:lnTo>
                    <a:lnTo>
                      <a:pt x="0" y="713"/>
                    </a:lnTo>
                    <a:lnTo>
                      <a:pt x="12" y="792"/>
                    </a:lnTo>
                    <a:lnTo>
                      <a:pt x="52" y="857"/>
                    </a:lnTo>
                    <a:lnTo>
                      <a:pt x="106" y="913"/>
                    </a:lnTo>
                    <a:lnTo>
                      <a:pt x="164" y="941"/>
                    </a:lnTo>
                    <a:lnTo>
                      <a:pt x="238" y="929"/>
                    </a:lnTo>
                    <a:lnTo>
                      <a:pt x="299" y="913"/>
                    </a:lnTo>
                    <a:lnTo>
                      <a:pt x="351" y="885"/>
                    </a:lnTo>
                    <a:lnTo>
                      <a:pt x="395" y="822"/>
                    </a:lnTo>
                    <a:lnTo>
                      <a:pt x="421" y="765"/>
                    </a:lnTo>
                    <a:lnTo>
                      <a:pt x="425" y="689"/>
                    </a:lnTo>
                    <a:lnTo>
                      <a:pt x="425" y="652"/>
                    </a:lnTo>
                    <a:lnTo>
                      <a:pt x="469" y="713"/>
                    </a:lnTo>
                    <a:lnTo>
                      <a:pt x="553" y="757"/>
                    </a:lnTo>
                    <a:lnTo>
                      <a:pt x="593" y="765"/>
                    </a:lnTo>
                    <a:lnTo>
                      <a:pt x="662" y="753"/>
                    </a:lnTo>
                    <a:lnTo>
                      <a:pt x="710" y="733"/>
                    </a:lnTo>
                    <a:lnTo>
                      <a:pt x="747" y="670"/>
                    </a:lnTo>
                    <a:lnTo>
                      <a:pt x="790" y="611"/>
                    </a:lnTo>
                    <a:lnTo>
                      <a:pt x="792" y="522"/>
                    </a:lnTo>
                    <a:lnTo>
                      <a:pt x="795" y="457"/>
                    </a:lnTo>
                    <a:lnTo>
                      <a:pt x="792" y="400"/>
                    </a:lnTo>
                    <a:lnTo>
                      <a:pt x="738" y="320"/>
                    </a:lnTo>
                    <a:lnTo>
                      <a:pt x="686" y="283"/>
                    </a:lnTo>
                    <a:lnTo>
                      <a:pt x="625" y="266"/>
                    </a:lnTo>
                    <a:lnTo>
                      <a:pt x="555" y="266"/>
                    </a:lnTo>
                    <a:lnTo>
                      <a:pt x="499" y="276"/>
                    </a:lnTo>
                    <a:lnTo>
                      <a:pt x="475" y="309"/>
                    </a:lnTo>
                    <a:lnTo>
                      <a:pt x="445" y="335"/>
                    </a:lnTo>
                    <a:lnTo>
                      <a:pt x="447" y="251"/>
                    </a:lnTo>
                    <a:lnTo>
                      <a:pt x="440" y="157"/>
                    </a:lnTo>
                    <a:lnTo>
                      <a:pt x="388" y="83"/>
                    </a:lnTo>
                    <a:lnTo>
                      <a:pt x="343" y="38"/>
                    </a:lnTo>
                    <a:lnTo>
                      <a:pt x="293" y="7"/>
                    </a:lnTo>
                    <a:lnTo>
                      <a:pt x="258" y="0"/>
                    </a:lnTo>
                    <a:lnTo>
                      <a:pt x="206" y="1"/>
                    </a:lnTo>
                    <a:lnTo>
                      <a:pt x="156" y="16"/>
                    </a:lnTo>
                    <a:lnTo>
                      <a:pt x="102" y="44"/>
                    </a:lnTo>
                    <a:lnTo>
                      <a:pt x="63" y="96"/>
                    </a:lnTo>
                    <a:lnTo>
                      <a:pt x="43" y="148"/>
                    </a:lnTo>
                    <a:lnTo>
                      <a:pt x="36" y="240"/>
                    </a:lnTo>
                    <a:lnTo>
                      <a:pt x="32" y="285"/>
                    </a:lnTo>
                    <a:lnTo>
                      <a:pt x="47" y="340"/>
                    </a:lnTo>
                    <a:lnTo>
                      <a:pt x="62" y="376"/>
                    </a:lnTo>
                    <a:lnTo>
                      <a:pt x="73" y="400"/>
                    </a:lnTo>
                    <a:lnTo>
                      <a:pt x="78" y="476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36" name="Freeform 32">
                <a:extLst>
                  <a:ext uri="{FF2B5EF4-FFF2-40B4-BE49-F238E27FC236}">
                    <a16:creationId xmlns:a16="http://schemas.microsoft.com/office/drawing/2014/main" id="{38DCF85C-396C-FEBB-7875-4E24E9694A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70" y="1824"/>
                <a:ext cx="796" cy="938"/>
              </a:xfrm>
              <a:custGeom>
                <a:avLst/>
                <a:gdLst>
                  <a:gd name="T0" fmla="*/ 74 w 796"/>
                  <a:gd name="T1" fmla="*/ 475 h 938"/>
                  <a:gd name="T2" fmla="*/ 48 w 796"/>
                  <a:gd name="T3" fmla="*/ 528 h 938"/>
                  <a:gd name="T4" fmla="*/ 13 w 796"/>
                  <a:gd name="T5" fmla="*/ 604 h 938"/>
                  <a:gd name="T6" fmla="*/ 0 w 796"/>
                  <a:gd name="T7" fmla="*/ 708 h 938"/>
                  <a:gd name="T8" fmla="*/ 17 w 796"/>
                  <a:gd name="T9" fmla="*/ 797 h 938"/>
                  <a:gd name="T10" fmla="*/ 48 w 796"/>
                  <a:gd name="T11" fmla="*/ 855 h 938"/>
                  <a:gd name="T12" fmla="*/ 111 w 796"/>
                  <a:gd name="T13" fmla="*/ 914 h 938"/>
                  <a:gd name="T14" fmla="*/ 165 w 796"/>
                  <a:gd name="T15" fmla="*/ 938 h 938"/>
                  <a:gd name="T16" fmla="*/ 233 w 796"/>
                  <a:gd name="T17" fmla="*/ 929 h 938"/>
                  <a:gd name="T18" fmla="*/ 302 w 796"/>
                  <a:gd name="T19" fmla="*/ 918 h 938"/>
                  <a:gd name="T20" fmla="*/ 354 w 796"/>
                  <a:gd name="T21" fmla="*/ 882 h 938"/>
                  <a:gd name="T22" fmla="*/ 389 w 796"/>
                  <a:gd name="T23" fmla="*/ 821 h 938"/>
                  <a:gd name="T24" fmla="*/ 422 w 796"/>
                  <a:gd name="T25" fmla="*/ 764 h 938"/>
                  <a:gd name="T26" fmla="*/ 420 w 796"/>
                  <a:gd name="T27" fmla="*/ 686 h 938"/>
                  <a:gd name="T28" fmla="*/ 428 w 796"/>
                  <a:gd name="T29" fmla="*/ 653 h 938"/>
                  <a:gd name="T30" fmla="*/ 466 w 796"/>
                  <a:gd name="T31" fmla="*/ 712 h 938"/>
                  <a:gd name="T32" fmla="*/ 555 w 796"/>
                  <a:gd name="T33" fmla="*/ 762 h 938"/>
                  <a:gd name="T34" fmla="*/ 591 w 796"/>
                  <a:gd name="T35" fmla="*/ 762 h 938"/>
                  <a:gd name="T36" fmla="*/ 663 w 796"/>
                  <a:gd name="T37" fmla="*/ 751 h 938"/>
                  <a:gd name="T38" fmla="*/ 705 w 796"/>
                  <a:gd name="T39" fmla="*/ 732 h 938"/>
                  <a:gd name="T40" fmla="*/ 748 w 796"/>
                  <a:gd name="T41" fmla="*/ 665 h 938"/>
                  <a:gd name="T42" fmla="*/ 787 w 796"/>
                  <a:gd name="T43" fmla="*/ 610 h 938"/>
                  <a:gd name="T44" fmla="*/ 794 w 796"/>
                  <a:gd name="T45" fmla="*/ 519 h 938"/>
                  <a:gd name="T46" fmla="*/ 796 w 796"/>
                  <a:gd name="T47" fmla="*/ 462 h 938"/>
                  <a:gd name="T48" fmla="*/ 787 w 796"/>
                  <a:gd name="T49" fmla="*/ 399 h 938"/>
                  <a:gd name="T50" fmla="*/ 733 w 796"/>
                  <a:gd name="T51" fmla="*/ 319 h 938"/>
                  <a:gd name="T52" fmla="*/ 687 w 796"/>
                  <a:gd name="T53" fmla="*/ 280 h 938"/>
                  <a:gd name="T54" fmla="*/ 622 w 796"/>
                  <a:gd name="T55" fmla="*/ 273 h 938"/>
                  <a:gd name="T56" fmla="*/ 557 w 796"/>
                  <a:gd name="T57" fmla="*/ 263 h 938"/>
                  <a:gd name="T58" fmla="*/ 494 w 796"/>
                  <a:gd name="T59" fmla="*/ 273 h 938"/>
                  <a:gd name="T60" fmla="*/ 476 w 796"/>
                  <a:gd name="T61" fmla="*/ 308 h 938"/>
                  <a:gd name="T62" fmla="*/ 441 w 796"/>
                  <a:gd name="T63" fmla="*/ 332 h 938"/>
                  <a:gd name="T64" fmla="*/ 444 w 796"/>
                  <a:gd name="T65" fmla="*/ 248 h 938"/>
                  <a:gd name="T66" fmla="*/ 435 w 796"/>
                  <a:gd name="T67" fmla="*/ 154 h 938"/>
                  <a:gd name="T68" fmla="*/ 387 w 796"/>
                  <a:gd name="T69" fmla="*/ 78 h 938"/>
                  <a:gd name="T70" fmla="*/ 346 w 796"/>
                  <a:gd name="T71" fmla="*/ 35 h 938"/>
                  <a:gd name="T72" fmla="*/ 296 w 796"/>
                  <a:gd name="T73" fmla="*/ 6 h 938"/>
                  <a:gd name="T74" fmla="*/ 255 w 796"/>
                  <a:gd name="T75" fmla="*/ 4 h 938"/>
                  <a:gd name="T76" fmla="*/ 202 w 796"/>
                  <a:gd name="T77" fmla="*/ 0 h 938"/>
                  <a:gd name="T78" fmla="*/ 159 w 796"/>
                  <a:gd name="T79" fmla="*/ 13 h 938"/>
                  <a:gd name="T80" fmla="*/ 104 w 796"/>
                  <a:gd name="T81" fmla="*/ 41 h 938"/>
                  <a:gd name="T82" fmla="*/ 67 w 796"/>
                  <a:gd name="T83" fmla="*/ 91 h 938"/>
                  <a:gd name="T84" fmla="*/ 46 w 796"/>
                  <a:gd name="T85" fmla="*/ 146 h 938"/>
                  <a:gd name="T86" fmla="*/ 31 w 796"/>
                  <a:gd name="T87" fmla="*/ 245 h 938"/>
                  <a:gd name="T88" fmla="*/ 26 w 796"/>
                  <a:gd name="T89" fmla="*/ 284 h 938"/>
                  <a:gd name="T90" fmla="*/ 41 w 796"/>
                  <a:gd name="T91" fmla="*/ 339 h 938"/>
                  <a:gd name="T92" fmla="*/ 67 w 796"/>
                  <a:gd name="T93" fmla="*/ 378 h 938"/>
                  <a:gd name="T94" fmla="*/ 74 w 796"/>
                  <a:gd name="T95" fmla="*/ 399 h 938"/>
                  <a:gd name="T96" fmla="*/ 74 w 796"/>
                  <a:gd name="T97" fmla="*/ 475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6" h="938">
                    <a:moveTo>
                      <a:pt x="74" y="475"/>
                    </a:moveTo>
                    <a:lnTo>
                      <a:pt x="48" y="528"/>
                    </a:lnTo>
                    <a:lnTo>
                      <a:pt x="13" y="604"/>
                    </a:lnTo>
                    <a:lnTo>
                      <a:pt x="0" y="708"/>
                    </a:lnTo>
                    <a:lnTo>
                      <a:pt x="17" y="797"/>
                    </a:lnTo>
                    <a:lnTo>
                      <a:pt x="48" y="855"/>
                    </a:lnTo>
                    <a:lnTo>
                      <a:pt x="111" y="914"/>
                    </a:lnTo>
                    <a:lnTo>
                      <a:pt x="165" y="938"/>
                    </a:lnTo>
                    <a:lnTo>
                      <a:pt x="233" y="929"/>
                    </a:lnTo>
                    <a:lnTo>
                      <a:pt x="302" y="918"/>
                    </a:lnTo>
                    <a:lnTo>
                      <a:pt x="354" y="882"/>
                    </a:lnTo>
                    <a:lnTo>
                      <a:pt x="389" y="821"/>
                    </a:lnTo>
                    <a:lnTo>
                      <a:pt x="422" y="764"/>
                    </a:lnTo>
                    <a:lnTo>
                      <a:pt x="420" y="686"/>
                    </a:lnTo>
                    <a:lnTo>
                      <a:pt x="428" y="653"/>
                    </a:lnTo>
                    <a:lnTo>
                      <a:pt x="466" y="712"/>
                    </a:lnTo>
                    <a:lnTo>
                      <a:pt x="555" y="762"/>
                    </a:lnTo>
                    <a:lnTo>
                      <a:pt x="591" y="762"/>
                    </a:lnTo>
                    <a:lnTo>
                      <a:pt x="663" y="751"/>
                    </a:lnTo>
                    <a:lnTo>
                      <a:pt x="705" y="732"/>
                    </a:lnTo>
                    <a:lnTo>
                      <a:pt x="748" y="665"/>
                    </a:lnTo>
                    <a:lnTo>
                      <a:pt x="787" y="610"/>
                    </a:lnTo>
                    <a:lnTo>
                      <a:pt x="794" y="519"/>
                    </a:lnTo>
                    <a:lnTo>
                      <a:pt x="796" y="462"/>
                    </a:lnTo>
                    <a:lnTo>
                      <a:pt x="787" y="399"/>
                    </a:lnTo>
                    <a:lnTo>
                      <a:pt x="733" y="319"/>
                    </a:lnTo>
                    <a:lnTo>
                      <a:pt x="687" y="280"/>
                    </a:lnTo>
                    <a:lnTo>
                      <a:pt x="622" y="273"/>
                    </a:lnTo>
                    <a:lnTo>
                      <a:pt x="557" y="263"/>
                    </a:lnTo>
                    <a:lnTo>
                      <a:pt x="494" y="273"/>
                    </a:lnTo>
                    <a:lnTo>
                      <a:pt x="476" y="308"/>
                    </a:lnTo>
                    <a:lnTo>
                      <a:pt x="441" y="332"/>
                    </a:lnTo>
                    <a:lnTo>
                      <a:pt x="444" y="248"/>
                    </a:lnTo>
                    <a:lnTo>
                      <a:pt x="435" y="154"/>
                    </a:lnTo>
                    <a:lnTo>
                      <a:pt x="387" y="78"/>
                    </a:lnTo>
                    <a:lnTo>
                      <a:pt x="346" y="35"/>
                    </a:lnTo>
                    <a:lnTo>
                      <a:pt x="296" y="6"/>
                    </a:lnTo>
                    <a:lnTo>
                      <a:pt x="255" y="4"/>
                    </a:lnTo>
                    <a:lnTo>
                      <a:pt x="202" y="0"/>
                    </a:lnTo>
                    <a:lnTo>
                      <a:pt x="159" y="13"/>
                    </a:lnTo>
                    <a:lnTo>
                      <a:pt x="104" y="41"/>
                    </a:lnTo>
                    <a:lnTo>
                      <a:pt x="67" y="91"/>
                    </a:lnTo>
                    <a:lnTo>
                      <a:pt x="46" y="146"/>
                    </a:lnTo>
                    <a:lnTo>
                      <a:pt x="31" y="245"/>
                    </a:lnTo>
                    <a:lnTo>
                      <a:pt x="26" y="284"/>
                    </a:lnTo>
                    <a:lnTo>
                      <a:pt x="41" y="339"/>
                    </a:lnTo>
                    <a:lnTo>
                      <a:pt x="67" y="378"/>
                    </a:lnTo>
                    <a:lnTo>
                      <a:pt x="74" y="399"/>
                    </a:lnTo>
                    <a:lnTo>
                      <a:pt x="74" y="475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37" name="Freeform 33">
                <a:extLst>
                  <a:ext uri="{FF2B5EF4-FFF2-40B4-BE49-F238E27FC236}">
                    <a16:creationId xmlns:a16="http://schemas.microsoft.com/office/drawing/2014/main" id="{30884C07-F3B2-4061-1D32-5AF7B3379C1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48" y="1975"/>
                <a:ext cx="2870" cy="406"/>
              </a:xfrm>
              <a:custGeom>
                <a:avLst/>
                <a:gdLst>
                  <a:gd name="T0" fmla="*/ 2869 w 2870"/>
                  <a:gd name="T1" fmla="*/ 328 h 406"/>
                  <a:gd name="T2" fmla="*/ 2870 w 2870"/>
                  <a:gd name="T3" fmla="*/ 313 h 406"/>
                  <a:gd name="T4" fmla="*/ 2867 w 2870"/>
                  <a:gd name="T5" fmla="*/ 299 h 406"/>
                  <a:gd name="T6" fmla="*/ 2862 w 2870"/>
                  <a:gd name="T7" fmla="*/ 286 h 406"/>
                  <a:gd name="T8" fmla="*/ 2854 w 2870"/>
                  <a:gd name="T9" fmla="*/ 272 h 406"/>
                  <a:gd name="T10" fmla="*/ 2845 w 2870"/>
                  <a:gd name="T11" fmla="*/ 261 h 406"/>
                  <a:gd name="T12" fmla="*/ 2833 w 2870"/>
                  <a:gd name="T13" fmla="*/ 251 h 406"/>
                  <a:gd name="T14" fmla="*/ 2821 w 2870"/>
                  <a:gd name="T15" fmla="*/ 244 h 406"/>
                  <a:gd name="T16" fmla="*/ 2807 w 2870"/>
                  <a:gd name="T17" fmla="*/ 239 h 406"/>
                  <a:gd name="T18" fmla="*/ 2792 w 2870"/>
                  <a:gd name="T19" fmla="*/ 236 h 406"/>
                  <a:gd name="T20" fmla="*/ 93 w 2870"/>
                  <a:gd name="T21" fmla="*/ 0 h 406"/>
                  <a:gd name="T22" fmla="*/ 78 w 2870"/>
                  <a:gd name="T23" fmla="*/ 0 h 406"/>
                  <a:gd name="T24" fmla="*/ 63 w 2870"/>
                  <a:gd name="T25" fmla="*/ 3 h 406"/>
                  <a:gd name="T26" fmla="*/ 50 w 2870"/>
                  <a:gd name="T27" fmla="*/ 8 h 406"/>
                  <a:gd name="T28" fmla="*/ 36 w 2870"/>
                  <a:gd name="T29" fmla="*/ 15 h 406"/>
                  <a:gd name="T30" fmla="*/ 25 w 2870"/>
                  <a:gd name="T31" fmla="*/ 24 h 406"/>
                  <a:gd name="T32" fmla="*/ 15 w 2870"/>
                  <a:gd name="T33" fmla="*/ 37 h 406"/>
                  <a:gd name="T34" fmla="*/ 8 w 2870"/>
                  <a:gd name="T35" fmla="*/ 49 h 406"/>
                  <a:gd name="T36" fmla="*/ 3 w 2870"/>
                  <a:gd name="T37" fmla="*/ 63 h 406"/>
                  <a:gd name="T38" fmla="*/ 1 w 2870"/>
                  <a:gd name="T39" fmla="*/ 78 h 406"/>
                  <a:gd name="T40" fmla="*/ 1 w 2870"/>
                  <a:gd name="T41" fmla="*/ 78 h 406"/>
                  <a:gd name="T42" fmla="*/ 0 w 2870"/>
                  <a:gd name="T43" fmla="*/ 93 h 406"/>
                  <a:gd name="T44" fmla="*/ 3 w 2870"/>
                  <a:gd name="T45" fmla="*/ 107 h 406"/>
                  <a:gd name="T46" fmla="*/ 8 w 2870"/>
                  <a:gd name="T47" fmla="*/ 120 h 406"/>
                  <a:gd name="T48" fmla="*/ 16 w 2870"/>
                  <a:gd name="T49" fmla="*/ 134 h 406"/>
                  <a:gd name="T50" fmla="*/ 25 w 2870"/>
                  <a:gd name="T51" fmla="*/ 145 h 406"/>
                  <a:gd name="T52" fmla="*/ 37 w 2870"/>
                  <a:gd name="T53" fmla="*/ 155 h 406"/>
                  <a:gd name="T54" fmla="*/ 49 w 2870"/>
                  <a:gd name="T55" fmla="*/ 162 h 406"/>
                  <a:gd name="T56" fmla="*/ 63 w 2870"/>
                  <a:gd name="T57" fmla="*/ 167 h 406"/>
                  <a:gd name="T58" fmla="*/ 78 w 2870"/>
                  <a:gd name="T59" fmla="*/ 170 h 406"/>
                  <a:gd name="T60" fmla="*/ 2777 w 2870"/>
                  <a:gd name="T61" fmla="*/ 406 h 406"/>
                  <a:gd name="T62" fmla="*/ 2792 w 2870"/>
                  <a:gd name="T63" fmla="*/ 406 h 406"/>
                  <a:gd name="T64" fmla="*/ 2807 w 2870"/>
                  <a:gd name="T65" fmla="*/ 403 h 406"/>
                  <a:gd name="T66" fmla="*/ 2820 w 2870"/>
                  <a:gd name="T67" fmla="*/ 398 h 406"/>
                  <a:gd name="T68" fmla="*/ 2834 w 2870"/>
                  <a:gd name="T69" fmla="*/ 391 h 406"/>
                  <a:gd name="T70" fmla="*/ 2845 w 2870"/>
                  <a:gd name="T71" fmla="*/ 381 h 406"/>
                  <a:gd name="T72" fmla="*/ 2855 w 2870"/>
                  <a:gd name="T73" fmla="*/ 369 h 406"/>
                  <a:gd name="T74" fmla="*/ 2862 w 2870"/>
                  <a:gd name="T75" fmla="*/ 357 h 406"/>
                  <a:gd name="T76" fmla="*/ 2867 w 2870"/>
                  <a:gd name="T77" fmla="*/ 343 h 406"/>
                  <a:gd name="T78" fmla="*/ 2869 w 2870"/>
                  <a:gd name="T79" fmla="*/ 328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70" h="406">
                    <a:moveTo>
                      <a:pt x="2869" y="328"/>
                    </a:moveTo>
                    <a:lnTo>
                      <a:pt x="2870" y="313"/>
                    </a:lnTo>
                    <a:lnTo>
                      <a:pt x="2867" y="299"/>
                    </a:lnTo>
                    <a:lnTo>
                      <a:pt x="2862" y="286"/>
                    </a:lnTo>
                    <a:lnTo>
                      <a:pt x="2854" y="272"/>
                    </a:lnTo>
                    <a:lnTo>
                      <a:pt x="2845" y="261"/>
                    </a:lnTo>
                    <a:lnTo>
                      <a:pt x="2833" y="251"/>
                    </a:lnTo>
                    <a:lnTo>
                      <a:pt x="2821" y="244"/>
                    </a:lnTo>
                    <a:lnTo>
                      <a:pt x="2807" y="239"/>
                    </a:lnTo>
                    <a:lnTo>
                      <a:pt x="2792" y="236"/>
                    </a:lnTo>
                    <a:lnTo>
                      <a:pt x="93" y="0"/>
                    </a:lnTo>
                    <a:lnTo>
                      <a:pt x="78" y="0"/>
                    </a:lnTo>
                    <a:lnTo>
                      <a:pt x="63" y="3"/>
                    </a:lnTo>
                    <a:lnTo>
                      <a:pt x="50" y="8"/>
                    </a:lnTo>
                    <a:lnTo>
                      <a:pt x="36" y="15"/>
                    </a:lnTo>
                    <a:lnTo>
                      <a:pt x="25" y="24"/>
                    </a:lnTo>
                    <a:lnTo>
                      <a:pt x="15" y="37"/>
                    </a:lnTo>
                    <a:lnTo>
                      <a:pt x="8" y="49"/>
                    </a:lnTo>
                    <a:lnTo>
                      <a:pt x="3" y="63"/>
                    </a:lnTo>
                    <a:lnTo>
                      <a:pt x="1" y="78"/>
                    </a:lnTo>
                    <a:lnTo>
                      <a:pt x="1" y="78"/>
                    </a:lnTo>
                    <a:lnTo>
                      <a:pt x="0" y="93"/>
                    </a:lnTo>
                    <a:lnTo>
                      <a:pt x="3" y="107"/>
                    </a:lnTo>
                    <a:lnTo>
                      <a:pt x="8" y="120"/>
                    </a:lnTo>
                    <a:lnTo>
                      <a:pt x="16" y="134"/>
                    </a:lnTo>
                    <a:lnTo>
                      <a:pt x="25" y="145"/>
                    </a:lnTo>
                    <a:lnTo>
                      <a:pt x="37" y="155"/>
                    </a:lnTo>
                    <a:lnTo>
                      <a:pt x="49" y="162"/>
                    </a:lnTo>
                    <a:lnTo>
                      <a:pt x="63" y="167"/>
                    </a:lnTo>
                    <a:lnTo>
                      <a:pt x="78" y="170"/>
                    </a:lnTo>
                    <a:lnTo>
                      <a:pt x="2777" y="406"/>
                    </a:lnTo>
                    <a:lnTo>
                      <a:pt x="2792" y="406"/>
                    </a:lnTo>
                    <a:lnTo>
                      <a:pt x="2807" y="403"/>
                    </a:lnTo>
                    <a:lnTo>
                      <a:pt x="2820" y="398"/>
                    </a:lnTo>
                    <a:lnTo>
                      <a:pt x="2834" y="391"/>
                    </a:lnTo>
                    <a:lnTo>
                      <a:pt x="2845" y="381"/>
                    </a:lnTo>
                    <a:lnTo>
                      <a:pt x="2855" y="369"/>
                    </a:lnTo>
                    <a:lnTo>
                      <a:pt x="2862" y="357"/>
                    </a:lnTo>
                    <a:lnTo>
                      <a:pt x="2867" y="343"/>
                    </a:lnTo>
                    <a:lnTo>
                      <a:pt x="2869" y="328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38" name="Freeform 34">
                <a:extLst>
                  <a:ext uri="{FF2B5EF4-FFF2-40B4-BE49-F238E27FC236}">
                    <a16:creationId xmlns:a16="http://schemas.microsoft.com/office/drawing/2014/main" id="{AC6EC48A-0C8B-F345-0A97-D9E433B79A0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70" y="2228"/>
                <a:ext cx="176" cy="210"/>
              </a:xfrm>
              <a:custGeom>
                <a:avLst/>
                <a:gdLst>
                  <a:gd name="T0" fmla="*/ 79 w 176"/>
                  <a:gd name="T1" fmla="*/ 210 h 210"/>
                  <a:gd name="T2" fmla="*/ 94 w 176"/>
                  <a:gd name="T3" fmla="*/ 209 h 210"/>
                  <a:gd name="T4" fmla="*/ 109 w 176"/>
                  <a:gd name="T5" fmla="*/ 206 h 210"/>
                  <a:gd name="T6" fmla="*/ 124 w 176"/>
                  <a:gd name="T7" fmla="*/ 199 h 210"/>
                  <a:gd name="T8" fmla="*/ 138 w 176"/>
                  <a:gd name="T9" fmla="*/ 190 h 210"/>
                  <a:gd name="T10" fmla="*/ 149 w 176"/>
                  <a:gd name="T11" fmla="*/ 178 h 210"/>
                  <a:gd name="T12" fmla="*/ 159 w 176"/>
                  <a:gd name="T13" fmla="*/ 163 h 210"/>
                  <a:gd name="T14" fmla="*/ 168 w 176"/>
                  <a:gd name="T15" fmla="*/ 148 h 210"/>
                  <a:gd name="T16" fmla="*/ 173 w 176"/>
                  <a:gd name="T17" fmla="*/ 131 h 210"/>
                  <a:gd name="T18" fmla="*/ 176 w 176"/>
                  <a:gd name="T19" fmla="*/ 113 h 210"/>
                  <a:gd name="T20" fmla="*/ 176 w 176"/>
                  <a:gd name="T21" fmla="*/ 95 h 210"/>
                  <a:gd name="T22" fmla="*/ 174 w 176"/>
                  <a:gd name="T23" fmla="*/ 76 h 210"/>
                  <a:gd name="T24" fmla="*/ 168 w 176"/>
                  <a:gd name="T25" fmla="*/ 60 h 210"/>
                  <a:gd name="T26" fmla="*/ 161 w 176"/>
                  <a:gd name="T27" fmla="*/ 44 h 210"/>
                  <a:gd name="T28" fmla="*/ 152 w 176"/>
                  <a:gd name="T29" fmla="*/ 30 h 210"/>
                  <a:gd name="T30" fmla="*/ 140 w 176"/>
                  <a:gd name="T31" fmla="*/ 18 h 210"/>
                  <a:gd name="T32" fmla="*/ 127 w 176"/>
                  <a:gd name="T33" fmla="*/ 9 h 210"/>
                  <a:gd name="T34" fmla="*/ 112 w 176"/>
                  <a:gd name="T35" fmla="*/ 4 h 210"/>
                  <a:gd name="T36" fmla="*/ 97 w 176"/>
                  <a:gd name="T37" fmla="*/ 0 h 210"/>
                  <a:gd name="T38" fmla="*/ 82 w 176"/>
                  <a:gd name="T39" fmla="*/ 1 h 210"/>
                  <a:gd name="T40" fmla="*/ 67 w 176"/>
                  <a:gd name="T41" fmla="*/ 4 h 210"/>
                  <a:gd name="T42" fmla="*/ 52 w 176"/>
                  <a:gd name="T43" fmla="*/ 11 h 210"/>
                  <a:gd name="T44" fmla="*/ 38 w 176"/>
                  <a:gd name="T45" fmla="*/ 20 h 210"/>
                  <a:gd name="T46" fmla="*/ 27 w 176"/>
                  <a:gd name="T47" fmla="*/ 32 h 210"/>
                  <a:gd name="T48" fmla="*/ 17 w 176"/>
                  <a:gd name="T49" fmla="*/ 47 h 210"/>
                  <a:gd name="T50" fmla="*/ 8 w 176"/>
                  <a:gd name="T51" fmla="*/ 62 h 210"/>
                  <a:gd name="T52" fmla="*/ 3 w 176"/>
                  <a:gd name="T53" fmla="*/ 79 h 210"/>
                  <a:gd name="T54" fmla="*/ 0 w 176"/>
                  <a:gd name="T55" fmla="*/ 97 h 210"/>
                  <a:gd name="T56" fmla="*/ 0 w 176"/>
                  <a:gd name="T57" fmla="*/ 115 h 210"/>
                  <a:gd name="T58" fmla="*/ 2 w 176"/>
                  <a:gd name="T59" fmla="*/ 134 h 210"/>
                  <a:gd name="T60" fmla="*/ 8 w 176"/>
                  <a:gd name="T61" fmla="*/ 150 h 210"/>
                  <a:gd name="T62" fmla="*/ 15 w 176"/>
                  <a:gd name="T63" fmla="*/ 166 h 210"/>
                  <a:gd name="T64" fmla="*/ 24 w 176"/>
                  <a:gd name="T65" fmla="*/ 180 h 210"/>
                  <a:gd name="T66" fmla="*/ 36 w 176"/>
                  <a:gd name="T67" fmla="*/ 192 h 210"/>
                  <a:gd name="T68" fmla="*/ 49 w 176"/>
                  <a:gd name="T69" fmla="*/ 201 h 210"/>
                  <a:gd name="T70" fmla="*/ 64 w 176"/>
                  <a:gd name="T71" fmla="*/ 206 h 210"/>
                  <a:gd name="T72" fmla="*/ 79 w 176"/>
                  <a:gd name="T73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6" h="210">
                    <a:moveTo>
                      <a:pt x="79" y="210"/>
                    </a:moveTo>
                    <a:lnTo>
                      <a:pt x="94" y="209"/>
                    </a:lnTo>
                    <a:lnTo>
                      <a:pt x="109" y="206"/>
                    </a:lnTo>
                    <a:lnTo>
                      <a:pt x="124" y="199"/>
                    </a:lnTo>
                    <a:lnTo>
                      <a:pt x="138" y="190"/>
                    </a:lnTo>
                    <a:lnTo>
                      <a:pt x="149" y="178"/>
                    </a:lnTo>
                    <a:lnTo>
                      <a:pt x="159" y="163"/>
                    </a:lnTo>
                    <a:lnTo>
                      <a:pt x="168" y="148"/>
                    </a:lnTo>
                    <a:lnTo>
                      <a:pt x="173" y="131"/>
                    </a:lnTo>
                    <a:lnTo>
                      <a:pt x="176" y="113"/>
                    </a:lnTo>
                    <a:lnTo>
                      <a:pt x="176" y="95"/>
                    </a:lnTo>
                    <a:lnTo>
                      <a:pt x="174" y="76"/>
                    </a:lnTo>
                    <a:lnTo>
                      <a:pt x="168" y="60"/>
                    </a:lnTo>
                    <a:lnTo>
                      <a:pt x="161" y="44"/>
                    </a:lnTo>
                    <a:lnTo>
                      <a:pt x="152" y="30"/>
                    </a:lnTo>
                    <a:lnTo>
                      <a:pt x="140" y="18"/>
                    </a:lnTo>
                    <a:lnTo>
                      <a:pt x="127" y="9"/>
                    </a:lnTo>
                    <a:lnTo>
                      <a:pt x="112" y="4"/>
                    </a:lnTo>
                    <a:lnTo>
                      <a:pt x="97" y="0"/>
                    </a:lnTo>
                    <a:lnTo>
                      <a:pt x="82" y="1"/>
                    </a:lnTo>
                    <a:lnTo>
                      <a:pt x="67" y="4"/>
                    </a:lnTo>
                    <a:lnTo>
                      <a:pt x="52" y="11"/>
                    </a:lnTo>
                    <a:lnTo>
                      <a:pt x="38" y="20"/>
                    </a:lnTo>
                    <a:lnTo>
                      <a:pt x="27" y="32"/>
                    </a:lnTo>
                    <a:lnTo>
                      <a:pt x="17" y="47"/>
                    </a:lnTo>
                    <a:lnTo>
                      <a:pt x="8" y="62"/>
                    </a:lnTo>
                    <a:lnTo>
                      <a:pt x="3" y="7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2" y="134"/>
                    </a:lnTo>
                    <a:lnTo>
                      <a:pt x="8" y="150"/>
                    </a:lnTo>
                    <a:lnTo>
                      <a:pt x="15" y="166"/>
                    </a:lnTo>
                    <a:lnTo>
                      <a:pt x="24" y="180"/>
                    </a:lnTo>
                    <a:lnTo>
                      <a:pt x="36" y="192"/>
                    </a:lnTo>
                    <a:lnTo>
                      <a:pt x="49" y="201"/>
                    </a:lnTo>
                    <a:lnTo>
                      <a:pt x="64" y="206"/>
                    </a:lnTo>
                    <a:lnTo>
                      <a:pt x="79" y="2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3939" name="Group 35">
                <a:extLst>
                  <a:ext uri="{FF2B5EF4-FFF2-40B4-BE49-F238E27FC236}">
                    <a16:creationId xmlns:a16="http://schemas.microsoft.com/office/drawing/2014/main" id="{010115DC-03A8-9098-1C33-B3014F1CF73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43" y="2102"/>
                <a:ext cx="969" cy="424"/>
                <a:chOff x="1426" y="2079"/>
                <a:chExt cx="969" cy="424"/>
              </a:xfrm>
            </p:grpSpPr>
            <p:sp>
              <p:nvSpPr>
                <p:cNvPr id="123940" name="Freeform 36">
                  <a:extLst>
                    <a:ext uri="{FF2B5EF4-FFF2-40B4-BE49-F238E27FC236}">
                      <a16:creationId xmlns:a16="http://schemas.microsoft.com/office/drawing/2014/main" id="{B529E48A-4270-82DB-8FA3-5404CC1B5D2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26" y="2079"/>
                  <a:ext cx="182" cy="312"/>
                </a:xfrm>
                <a:custGeom>
                  <a:avLst/>
                  <a:gdLst>
                    <a:gd name="T0" fmla="*/ 182 w 182"/>
                    <a:gd name="T1" fmla="*/ 13 h 312"/>
                    <a:gd name="T2" fmla="*/ 26 w 182"/>
                    <a:gd name="T3" fmla="*/ 0 h 312"/>
                    <a:gd name="T4" fmla="*/ 0 w 182"/>
                    <a:gd name="T5" fmla="*/ 299 h 312"/>
                    <a:gd name="T6" fmla="*/ 156 w 182"/>
                    <a:gd name="T7" fmla="*/ 312 h 312"/>
                    <a:gd name="T8" fmla="*/ 182 w 182"/>
                    <a:gd name="T9" fmla="*/ 13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" h="312">
                      <a:moveTo>
                        <a:pt x="182" y="13"/>
                      </a:moveTo>
                      <a:lnTo>
                        <a:pt x="26" y="0"/>
                      </a:lnTo>
                      <a:lnTo>
                        <a:pt x="0" y="299"/>
                      </a:lnTo>
                      <a:lnTo>
                        <a:pt x="156" y="312"/>
                      </a:lnTo>
                      <a:lnTo>
                        <a:pt x="182" y="13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1" name="Freeform 37">
                  <a:extLst>
                    <a:ext uri="{FF2B5EF4-FFF2-40B4-BE49-F238E27FC236}">
                      <a16:creationId xmlns:a16="http://schemas.microsoft.com/office/drawing/2014/main" id="{4B5C66DE-1D1C-22B9-395A-6300F21A3BA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38" y="2118"/>
                  <a:ext cx="194" cy="229"/>
                </a:xfrm>
                <a:custGeom>
                  <a:avLst/>
                  <a:gdLst>
                    <a:gd name="T0" fmla="*/ 194 w 194"/>
                    <a:gd name="T1" fmla="*/ 15 h 229"/>
                    <a:gd name="T2" fmla="*/ 19 w 194"/>
                    <a:gd name="T3" fmla="*/ 0 h 229"/>
                    <a:gd name="T4" fmla="*/ 0 w 194"/>
                    <a:gd name="T5" fmla="*/ 214 h 229"/>
                    <a:gd name="T6" fmla="*/ 175 w 194"/>
                    <a:gd name="T7" fmla="*/ 229 h 229"/>
                    <a:gd name="T8" fmla="*/ 194 w 194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229">
                      <a:moveTo>
                        <a:pt x="194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75" y="229"/>
                      </a:lnTo>
                      <a:lnTo>
                        <a:pt x="194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2" name="Freeform 38">
                  <a:extLst>
                    <a:ext uri="{FF2B5EF4-FFF2-40B4-BE49-F238E27FC236}">
                      <a16:creationId xmlns:a16="http://schemas.microsoft.com/office/drawing/2014/main" id="{9FAFBB8F-38D7-433A-9841-6CD63D5D986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39" y="2150"/>
                  <a:ext cx="197" cy="353"/>
                </a:xfrm>
                <a:custGeom>
                  <a:avLst/>
                  <a:gdLst>
                    <a:gd name="T0" fmla="*/ 197 w 197"/>
                    <a:gd name="T1" fmla="*/ 15 h 353"/>
                    <a:gd name="T2" fmla="*/ 29 w 197"/>
                    <a:gd name="T3" fmla="*/ 0 h 353"/>
                    <a:gd name="T4" fmla="*/ 0 w 197"/>
                    <a:gd name="T5" fmla="*/ 338 h 353"/>
                    <a:gd name="T6" fmla="*/ 168 w 197"/>
                    <a:gd name="T7" fmla="*/ 353 h 353"/>
                    <a:gd name="T8" fmla="*/ 197 w 197"/>
                    <a:gd name="T9" fmla="*/ 15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353">
                      <a:moveTo>
                        <a:pt x="197" y="15"/>
                      </a:moveTo>
                      <a:lnTo>
                        <a:pt x="29" y="0"/>
                      </a:lnTo>
                      <a:lnTo>
                        <a:pt x="0" y="338"/>
                      </a:lnTo>
                      <a:lnTo>
                        <a:pt x="168" y="353"/>
                      </a:lnTo>
                      <a:lnTo>
                        <a:pt x="19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3" name="Freeform 39">
                  <a:extLst>
                    <a:ext uri="{FF2B5EF4-FFF2-40B4-BE49-F238E27FC236}">
                      <a16:creationId xmlns:a16="http://schemas.microsoft.com/office/drawing/2014/main" id="{C14714E4-7394-CA1A-92E6-D89FB3740F1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8" y="2169"/>
                  <a:ext cx="187" cy="212"/>
                </a:xfrm>
                <a:custGeom>
                  <a:avLst/>
                  <a:gdLst>
                    <a:gd name="T0" fmla="*/ 187 w 187"/>
                    <a:gd name="T1" fmla="*/ 15 h 212"/>
                    <a:gd name="T2" fmla="*/ 17 w 187"/>
                    <a:gd name="T3" fmla="*/ 0 h 212"/>
                    <a:gd name="T4" fmla="*/ 0 w 187"/>
                    <a:gd name="T5" fmla="*/ 197 h 212"/>
                    <a:gd name="T6" fmla="*/ 170 w 187"/>
                    <a:gd name="T7" fmla="*/ 212 h 212"/>
                    <a:gd name="T8" fmla="*/ 187 w 187"/>
                    <a:gd name="T9" fmla="*/ 15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12">
                      <a:moveTo>
                        <a:pt x="187" y="15"/>
                      </a:moveTo>
                      <a:lnTo>
                        <a:pt x="17" y="0"/>
                      </a:lnTo>
                      <a:lnTo>
                        <a:pt x="0" y="197"/>
                      </a:lnTo>
                      <a:lnTo>
                        <a:pt x="170" y="212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3944" name="Group 40">
                <a:extLst>
                  <a:ext uri="{FF2B5EF4-FFF2-40B4-BE49-F238E27FC236}">
                    <a16:creationId xmlns:a16="http://schemas.microsoft.com/office/drawing/2014/main" id="{498CF029-5E49-064F-AD0B-78598390974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04" y="2054"/>
                <a:ext cx="968" cy="430"/>
                <a:chOff x="1387" y="2031"/>
                <a:chExt cx="968" cy="430"/>
              </a:xfrm>
            </p:grpSpPr>
            <p:sp>
              <p:nvSpPr>
                <p:cNvPr id="123945" name="Freeform 41">
                  <a:extLst>
                    <a:ext uri="{FF2B5EF4-FFF2-40B4-BE49-F238E27FC236}">
                      <a16:creationId xmlns:a16="http://schemas.microsoft.com/office/drawing/2014/main" id="{D138B967-133C-352B-D39C-06B9740E36F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87" y="2031"/>
                  <a:ext cx="193" cy="322"/>
                </a:xfrm>
                <a:custGeom>
                  <a:avLst/>
                  <a:gdLst>
                    <a:gd name="T0" fmla="*/ 193 w 193"/>
                    <a:gd name="T1" fmla="*/ 15 h 322"/>
                    <a:gd name="T2" fmla="*/ 27 w 193"/>
                    <a:gd name="T3" fmla="*/ 0 h 322"/>
                    <a:gd name="T4" fmla="*/ 0 w 193"/>
                    <a:gd name="T5" fmla="*/ 307 h 322"/>
                    <a:gd name="T6" fmla="*/ 166 w 193"/>
                    <a:gd name="T7" fmla="*/ 322 h 322"/>
                    <a:gd name="T8" fmla="*/ 193 w 193"/>
                    <a:gd name="T9" fmla="*/ 15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3" h="322">
                      <a:moveTo>
                        <a:pt x="193" y="15"/>
                      </a:moveTo>
                      <a:lnTo>
                        <a:pt x="27" y="0"/>
                      </a:lnTo>
                      <a:lnTo>
                        <a:pt x="0" y="307"/>
                      </a:lnTo>
                      <a:lnTo>
                        <a:pt x="166" y="322"/>
                      </a:lnTo>
                      <a:lnTo>
                        <a:pt x="193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6" name="Freeform 42">
                  <a:extLst>
                    <a:ext uri="{FF2B5EF4-FFF2-40B4-BE49-F238E27FC236}">
                      <a16:creationId xmlns:a16="http://schemas.microsoft.com/office/drawing/2014/main" id="{D37E436E-6FD7-2A51-DAC3-23DC2606355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14" y="2077"/>
                  <a:ext cx="187" cy="229"/>
                </a:xfrm>
                <a:custGeom>
                  <a:avLst/>
                  <a:gdLst>
                    <a:gd name="T0" fmla="*/ 187 w 187"/>
                    <a:gd name="T1" fmla="*/ 15 h 229"/>
                    <a:gd name="T2" fmla="*/ 19 w 187"/>
                    <a:gd name="T3" fmla="*/ 0 h 229"/>
                    <a:gd name="T4" fmla="*/ 0 w 187"/>
                    <a:gd name="T5" fmla="*/ 214 h 229"/>
                    <a:gd name="T6" fmla="*/ 168 w 187"/>
                    <a:gd name="T7" fmla="*/ 229 h 229"/>
                    <a:gd name="T8" fmla="*/ 187 w 187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29">
                      <a:moveTo>
                        <a:pt x="187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68" y="229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7" name="Freeform 43">
                  <a:extLst>
                    <a:ext uri="{FF2B5EF4-FFF2-40B4-BE49-F238E27FC236}">
                      <a16:creationId xmlns:a16="http://schemas.microsoft.com/office/drawing/2014/main" id="{11BC8CF8-D92B-8B69-998B-186005E9996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14" y="2114"/>
                  <a:ext cx="185" cy="347"/>
                </a:xfrm>
                <a:custGeom>
                  <a:avLst/>
                  <a:gdLst>
                    <a:gd name="T0" fmla="*/ 185 w 185"/>
                    <a:gd name="T1" fmla="*/ 13 h 347"/>
                    <a:gd name="T2" fmla="*/ 29 w 185"/>
                    <a:gd name="T3" fmla="*/ 0 h 347"/>
                    <a:gd name="T4" fmla="*/ 0 w 185"/>
                    <a:gd name="T5" fmla="*/ 333 h 347"/>
                    <a:gd name="T6" fmla="*/ 156 w 185"/>
                    <a:gd name="T7" fmla="*/ 347 h 347"/>
                    <a:gd name="T8" fmla="*/ 185 w 185"/>
                    <a:gd name="T9" fmla="*/ 1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5" h="347">
                      <a:moveTo>
                        <a:pt x="185" y="13"/>
                      </a:moveTo>
                      <a:lnTo>
                        <a:pt x="29" y="0"/>
                      </a:lnTo>
                      <a:lnTo>
                        <a:pt x="0" y="333"/>
                      </a:lnTo>
                      <a:lnTo>
                        <a:pt x="156" y="347"/>
                      </a:lnTo>
                      <a:lnTo>
                        <a:pt x="185" y="13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8" name="Freeform 44">
                  <a:extLst>
                    <a:ext uri="{FF2B5EF4-FFF2-40B4-BE49-F238E27FC236}">
                      <a16:creationId xmlns:a16="http://schemas.microsoft.com/office/drawing/2014/main" id="{FEEF40C8-F7E0-ACB1-0D30-CCA8176D6DE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76" y="2122"/>
                  <a:ext cx="179" cy="223"/>
                </a:xfrm>
                <a:custGeom>
                  <a:avLst/>
                  <a:gdLst>
                    <a:gd name="T0" fmla="*/ 179 w 179"/>
                    <a:gd name="T1" fmla="*/ 14 h 223"/>
                    <a:gd name="T2" fmla="*/ 18 w 179"/>
                    <a:gd name="T3" fmla="*/ 0 h 223"/>
                    <a:gd name="T4" fmla="*/ 0 w 179"/>
                    <a:gd name="T5" fmla="*/ 209 h 223"/>
                    <a:gd name="T6" fmla="*/ 161 w 179"/>
                    <a:gd name="T7" fmla="*/ 223 h 223"/>
                    <a:gd name="T8" fmla="*/ 179 w 179"/>
                    <a:gd name="T9" fmla="*/ 14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9" h="223">
                      <a:moveTo>
                        <a:pt x="179" y="14"/>
                      </a:moveTo>
                      <a:lnTo>
                        <a:pt x="18" y="0"/>
                      </a:lnTo>
                      <a:lnTo>
                        <a:pt x="0" y="209"/>
                      </a:lnTo>
                      <a:lnTo>
                        <a:pt x="161" y="223"/>
                      </a:lnTo>
                      <a:lnTo>
                        <a:pt x="179" y="14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3949" name="Group 45">
              <a:extLst>
                <a:ext uri="{FF2B5EF4-FFF2-40B4-BE49-F238E27FC236}">
                  <a16:creationId xmlns:a16="http://schemas.microsoft.com/office/drawing/2014/main" id="{C80B11AF-2525-31AD-E392-90C4AA7F986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94" y="1793"/>
              <a:ext cx="2152" cy="606"/>
              <a:chOff x="1694" y="1793"/>
              <a:chExt cx="2152" cy="606"/>
            </a:xfrm>
          </p:grpSpPr>
          <p:sp>
            <p:nvSpPr>
              <p:cNvPr id="123950" name="Freeform 46">
                <a:extLst>
                  <a:ext uri="{FF2B5EF4-FFF2-40B4-BE49-F238E27FC236}">
                    <a16:creationId xmlns:a16="http://schemas.microsoft.com/office/drawing/2014/main" id="{0407DCBE-AE0A-6FF1-32AF-D56731A57FF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3" y="1793"/>
                <a:ext cx="146" cy="493"/>
              </a:xfrm>
              <a:custGeom>
                <a:avLst/>
                <a:gdLst>
                  <a:gd name="T0" fmla="*/ 0 w 146"/>
                  <a:gd name="T1" fmla="*/ 20 h 493"/>
                  <a:gd name="T2" fmla="*/ 13 w 146"/>
                  <a:gd name="T3" fmla="*/ 3 h 493"/>
                  <a:gd name="T4" fmla="*/ 33 w 146"/>
                  <a:gd name="T5" fmla="*/ 0 h 493"/>
                  <a:gd name="T6" fmla="*/ 55 w 146"/>
                  <a:gd name="T7" fmla="*/ 16 h 493"/>
                  <a:gd name="T8" fmla="*/ 85 w 146"/>
                  <a:gd name="T9" fmla="*/ 61 h 493"/>
                  <a:gd name="T10" fmla="*/ 107 w 146"/>
                  <a:gd name="T11" fmla="*/ 126 h 493"/>
                  <a:gd name="T12" fmla="*/ 127 w 146"/>
                  <a:gd name="T13" fmla="*/ 203 h 493"/>
                  <a:gd name="T14" fmla="*/ 140 w 146"/>
                  <a:gd name="T15" fmla="*/ 289 h 493"/>
                  <a:gd name="T16" fmla="*/ 146 w 146"/>
                  <a:gd name="T17" fmla="*/ 361 h 493"/>
                  <a:gd name="T18" fmla="*/ 140 w 146"/>
                  <a:gd name="T19" fmla="*/ 428 h 493"/>
                  <a:gd name="T20" fmla="*/ 122 w 146"/>
                  <a:gd name="T21" fmla="*/ 467 h 493"/>
                  <a:gd name="T22" fmla="*/ 90 w 146"/>
                  <a:gd name="T23" fmla="*/ 493 h 493"/>
                  <a:gd name="T24" fmla="*/ 55 w 146"/>
                  <a:gd name="T25" fmla="*/ 493 h 493"/>
                  <a:gd name="T26" fmla="*/ 39 w 146"/>
                  <a:gd name="T27" fmla="*/ 481 h 493"/>
                  <a:gd name="T28" fmla="*/ 39 w 146"/>
                  <a:gd name="T29" fmla="*/ 455 h 493"/>
                  <a:gd name="T30" fmla="*/ 55 w 146"/>
                  <a:gd name="T31" fmla="*/ 431 h 493"/>
                  <a:gd name="T32" fmla="*/ 96 w 146"/>
                  <a:gd name="T33" fmla="*/ 455 h 493"/>
                  <a:gd name="T34" fmla="*/ 113 w 146"/>
                  <a:gd name="T35" fmla="*/ 439 h 493"/>
                  <a:gd name="T36" fmla="*/ 124 w 146"/>
                  <a:gd name="T37" fmla="*/ 378 h 493"/>
                  <a:gd name="T38" fmla="*/ 116 w 146"/>
                  <a:gd name="T39" fmla="*/ 311 h 493"/>
                  <a:gd name="T40" fmla="*/ 96 w 146"/>
                  <a:gd name="T41" fmla="*/ 250 h 493"/>
                  <a:gd name="T42" fmla="*/ 66 w 146"/>
                  <a:gd name="T43" fmla="*/ 164 h 493"/>
                  <a:gd name="T44" fmla="*/ 29 w 146"/>
                  <a:gd name="T45" fmla="*/ 116 h 493"/>
                  <a:gd name="T46" fmla="*/ 2 w 146"/>
                  <a:gd name="T47" fmla="*/ 64 h 493"/>
                  <a:gd name="T48" fmla="*/ 0 w 146"/>
                  <a:gd name="T49" fmla="*/ 2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6" h="493">
                    <a:moveTo>
                      <a:pt x="0" y="20"/>
                    </a:moveTo>
                    <a:lnTo>
                      <a:pt x="13" y="3"/>
                    </a:lnTo>
                    <a:lnTo>
                      <a:pt x="33" y="0"/>
                    </a:lnTo>
                    <a:lnTo>
                      <a:pt x="55" y="16"/>
                    </a:lnTo>
                    <a:lnTo>
                      <a:pt x="85" y="61"/>
                    </a:lnTo>
                    <a:lnTo>
                      <a:pt x="107" y="126"/>
                    </a:lnTo>
                    <a:lnTo>
                      <a:pt x="127" y="203"/>
                    </a:lnTo>
                    <a:lnTo>
                      <a:pt x="140" y="289"/>
                    </a:lnTo>
                    <a:lnTo>
                      <a:pt x="146" y="361"/>
                    </a:lnTo>
                    <a:lnTo>
                      <a:pt x="140" y="428"/>
                    </a:lnTo>
                    <a:lnTo>
                      <a:pt x="122" y="467"/>
                    </a:lnTo>
                    <a:lnTo>
                      <a:pt x="90" y="493"/>
                    </a:lnTo>
                    <a:lnTo>
                      <a:pt x="55" y="493"/>
                    </a:lnTo>
                    <a:lnTo>
                      <a:pt x="39" y="481"/>
                    </a:lnTo>
                    <a:lnTo>
                      <a:pt x="39" y="455"/>
                    </a:lnTo>
                    <a:lnTo>
                      <a:pt x="55" y="431"/>
                    </a:lnTo>
                    <a:lnTo>
                      <a:pt x="96" y="455"/>
                    </a:lnTo>
                    <a:lnTo>
                      <a:pt x="113" y="439"/>
                    </a:lnTo>
                    <a:lnTo>
                      <a:pt x="124" y="378"/>
                    </a:lnTo>
                    <a:lnTo>
                      <a:pt x="116" y="311"/>
                    </a:lnTo>
                    <a:lnTo>
                      <a:pt x="96" y="250"/>
                    </a:lnTo>
                    <a:lnTo>
                      <a:pt x="66" y="164"/>
                    </a:lnTo>
                    <a:lnTo>
                      <a:pt x="29" y="116"/>
                    </a:lnTo>
                    <a:lnTo>
                      <a:pt x="2" y="64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1" name="Freeform 47">
                <a:extLst>
                  <a:ext uri="{FF2B5EF4-FFF2-40B4-BE49-F238E27FC236}">
                    <a16:creationId xmlns:a16="http://schemas.microsoft.com/office/drawing/2014/main" id="{1F54F4A1-50C1-7B85-DB53-7D2053AC29D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11" y="1887"/>
                <a:ext cx="272" cy="437"/>
              </a:xfrm>
              <a:custGeom>
                <a:avLst/>
                <a:gdLst>
                  <a:gd name="T0" fmla="*/ 96 w 272"/>
                  <a:gd name="T1" fmla="*/ 14 h 437"/>
                  <a:gd name="T2" fmla="*/ 122 w 272"/>
                  <a:gd name="T3" fmla="*/ 0 h 437"/>
                  <a:gd name="T4" fmla="*/ 141 w 272"/>
                  <a:gd name="T5" fmla="*/ 0 h 437"/>
                  <a:gd name="T6" fmla="*/ 185 w 272"/>
                  <a:gd name="T7" fmla="*/ 48 h 437"/>
                  <a:gd name="T8" fmla="*/ 211 w 272"/>
                  <a:gd name="T9" fmla="*/ 94 h 437"/>
                  <a:gd name="T10" fmla="*/ 246 w 272"/>
                  <a:gd name="T11" fmla="*/ 153 h 437"/>
                  <a:gd name="T12" fmla="*/ 268 w 272"/>
                  <a:gd name="T13" fmla="*/ 214 h 437"/>
                  <a:gd name="T14" fmla="*/ 272 w 272"/>
                  <a:gd name="T15" fmla="*/ 281 h 437"/>
                  <a:gd name="T16" fmla="*/ 263 w 272"/>
                  <a:gd name="T17" fmla="*/ 298 h 437"/>
                  <a:gd name="T18" fmla="*/ 196 w 272"/>
                  <a:gd name="T19" fmla="*/ 327 h 437"/>
                  <a:gd name="T20" fmla="*/ 129 w 272"/>
                  <a:gd name="T21" fmla="*/ 366 h 437"/>
                  <a:gd name="T22" fmla="*/ 83 w 272"/>
                  <a:gd name="T23" fmla="*/ 403 h 437"/>
                  <a:gd name="T24" fmla="*/ 74 w 272"/>
                  <a:gd name="T25" fmla="*/ 416 h 437"/>
                  <a:gd name="T26" fmla="*/ 44 w 272"/>
                  <a:gd name="T27" fmla="*/ 437 h 437"/>
                  <a:gd name="T28" fmla="*/ 18 w 272"/>
                  <a:gd name="T29" fmla="*/ 427 h 437"/>
                  <a:gd name="T30" fmla="*/ 2 w 272"/>
                  <a:gd name="T31" fmla="*/ 399 h 437"/>
                  <a:gd name="T32" fmla="*/ 0 w 272"/>
                  <a:gd name="T33" fmla="*/ 383 h 437"/>
                  <a:gd name="T34" fmla="*/ 7 w 272"/>
                  <a:gd name="T35" fmla="*/ 372 h 437"/>
                  <a:gd name="T36" fmla="*/ 33 w 272"/>
                  <a:gd name="T37" fmla="*/ 370 h 437"/>
                  <a:gd name="T38" fmla="*/ 57 w 272"/>
                  <a:gd name="T39" fmla="*/ 366 h 437"/>
                  <a:gd name="T40" fmla="*/ 122 w 272"/>
                  <a:gd name="T41" fmla="*/ 344 h 437"/>
                  <a:gd name="T42" fmla="*/ 179 w 272"/>
                  <a:gd name="T43" fmla="*/ 314 h 437"/>
                  <a:gd name="T44" fmla="*/ 228 w 272"/>
                  <a:gd name="T45" fmla="*/ 281 h 437"/>
                  <a:gd name="T46" fmla="*/ 244 w 272"/>
                  <a:gd name="T47" fmla="*/ 259 h 437"/>
                  <a:gd name="T48" fmla="*/ 235 w 272"/>
                  <a:gd name="T49" fmla="*/ 211 h 437"/>
                  <a:gd name="T50" fmla="*/ 202 w 272"/>
                  <a:gd name="T51" fmla="*/ 155 h 437"/>
                  <a:gd name="T52" fmla="*/ 163 w 272"/>
                  <a:gd name="T53" fmla="*/ 114 h 437"/>
                  <a:gd name="T54" fmla="*/ 122 w 272"/>
                  <a:gd name="T55" fmla="*/ 94 h 437"/>
                  <a:gd name="T56" fmla="*/ 89 w 272"/>
                  <a:gd name="T57" fmla="*/ 61 h 437"/>
                  <a:gd name="T58" fmla="*/ 91 w 272"/>
                  <a:gd name="T59" fmla="*/ 31 h 437"/>
                  <a:gd name="T60" fmla="*/ 96 w 272"/>
                  <a:gd name="T61" fmla="*/ 14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2" h="437">
                    <a:moveTo>
                      <a:pt x="96" y="14"/>
                    </a:moveTo>
                    <a:lnTo>
                      <a:pt x="122" y="0"/>
                    </a:lnTo>
                    <a:lnTo>
                      <a:pt x="141" y="0"/>
                    </a:lnTo>
                    <a:lnTo>
                      <a:pt x="185" y="48"/>
                    </a:lnTo>
                    <a:lnTo>
                      <a:pt x="211" y="94"/>
                    </a:lnTo>
                    <a:lnTo>
                      <a:pt x="246" y="153"/>
                    </a:lnTo>
                    <a:lnTo>
                      <a:pt x="268" y="214"/>
                    </a:lnTo>
                    <a:lnTo>
                      <a:pt x="272" y="281"/>
                    </a:lnTo>
                    <a:lnTo>
                      <a:pt x="263" y="298"/>
                    </a:lnTo>
                    <a:lnTo>
                      <a:pt x="196" y="327"/>
                    </a:lnTo>
                    <a:lnTo>
                      <a:pt x="129" y="366"/>
                    </a:lnTo>
                    <a:lnTo>
                      <a:pt x="83" y="403"/>
                    </a:lnTo>
                    <a:lnTo>
                      <a:pt x="74" y="416"/>
                    </a:lnTo>
                    <a:lnTo>
                      <a:pt x="44" y="437"/>
                    </a:lnTo>
                    <a:lnTo>
                      <a:pt x="18" y="427"/>
                    </a:lnTo>
                    <a:lnTo>
                      <a:pt x="2" y="399"/>
                    </a:lnTo>
                    <a:lnTo>
                      <a:pt x="0" y="383"/>
                    </a:lnTo>
                    <a:lnTo>
                      <a:pt x="7" y="372"/>
                    </a:lnTo>
                    <a:lnTo>
                      <a:pt x="33" y="370"/>
                    </a:lnTo>
                    <a:lnTo>
                      <a:pt x="57" y="366"/>
                    </a:lnTo>
                    <a:lnTo>
                      <a:pt x="122" y="344"/>
                    </a:lnTo>
                    <a:lnTo>
                      <a:pt x="179" y="314"/>
                    </a:lnTo>
                    <a:lnTo>
                      <a:pt x="228" y="281"/>
                    </a:lnTo>
                    <a:lnTo>
                      <a:pt x="244" y="259"/>
                    </a:lnTo>
                    <a:lnTo>
                      <a:pt x="235" y="211"/>
                    </a:lnTo>
                    <a:lnTo>
                      <a:pt x="202" y="155"/>
                    </a:lnTo>
                    <a:lnTo>
                      <a:pt x="163" y="114"/>
                    </a:lnTo>
                    <a:lnTo>
                      <a:pt x="122" y="94"/>
                    </a:lnTo>
                    <a:lnTo>
                      <a:pt x="89" y="61"/>
                    </a:lnTo>
                    <a:lnTo>
                      <a:pt x="91" y="31"/>
                    </a:lnTo>
                    <a:lnTo>
                      <a:pt x="96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2" name="Freeform 48">
                <a:extLst>
                  <a:ext uri="{FF2B5EF4-FFF2-40B4-BE49-F238E27FC236}">
                    <a16:creationId xmlns:a16="http://schemas.microsoft.com/office/drawing/2014/main" id="{4F9FBB5A-ED08-D780-9FC8-44C3EECA8EB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71" y="1948"/>
                <a:ext cx="275" cy="451"/>
              </a:xfrm>
              <a:custGeom>
                <a:avLst/>
                <a:gdLst>
                  <a:gd name="T0" fmla="*/ 78 w 275"/>
                  <a:gd name="T1" fmla="*/ 17 h 451"/>
                  <a:gd name="T2" fmla="*/ 102 w 275"/>
                  <a:gd name="T3" fmla="*/ 0 h 451"/>
                  <a:gd name="T4" fmla="*/ 163 w 275"/>
                  <a:gd name="T5" fmla="*/ 17 h 451"/>
                  <a:gd name="T6" fmla="*/ 200 w 275"/>
                  <a:gd name="T7" fmla="*/ 60 h 451"/>
                  <a:gd name="T8" fmla="*/ 222 w 275"/>
                  <a:gd name="T9" fmla="*/ 115 h 451"/>
                  <a:gd name="T10" fmla="*/ 250 w 275"/>
                  <a:gd name="T11" fmla="*/ 171 h 451"/>
                  <a:gd name="T12" fmla="*/ 275 w 275"/>
                  <a:gd name="T13" fmla="*/ 232 h 451"/>
                  <a:gd name="T14" fmla="*/ 273 w 275"/>
                  <a:gd name="T15" fmla="*/ 260 h 451"/>
                  <a:gd name="T16" fmla="*/ 252 w 275"/>
                  <a:gd name="T17" fmla="*/ 296 h 451"/>
                  <a:gd name="T18" fmla="*/ 180 w 275"/>
                  <a:gd name="T19" fmla="*/ 355 h 451"/>
                  <a:gd name="T20" fmla="*/ 113 w 275"/>
                  <a:gd name="T21" fmla="*/ 396 h 451"/>
                  <a:gd name="T22" fmla="*/ 111 w 275"/>
                  <a:gd name="T23" fmla="*/ 416 h 451"/>
                  <a:gd name="T24" fmla="*/ 105 w 275"/>
                  <a:gd name="T25" fmla="*/ 427 h 451"/>
                  <a:gd name="T26" fmla="*/ 78 w 275"/>
                  <a:gd name="T27" fmla="*/ 446 h 451"/>
                  <a:gd name="T28" fmla="*/ 46 w 275"/>
                  <a:gd name="T29" fmla="*/ 451 h 451"/>
                  <a:gd name="T30" fmla="*/ 22 w 275"/>
                  <a:gd name="T31" fmla="*/ 438 h 451"/>
                  <a:gd name="T32" fmla="*/ 1 w 275"/>
                  <a:gd name="T33" fmla="*/ 416 h 451"/>
                  <a:gd name="T34" fmla="*/ 0 w 275"/>
                  <a:gd name="T35" fmla="*/ 399 h 451"/>
                  <a:gd name="T36" fmla="*/ 13 w 275"/>
                  <a:gd name="T37" fmla="*/ 390 h 451"/>
                  <a:gd name="T38" fmla="*/ 50 w 275"/>
                  <a:gd name="T39" fmla="*/ 396 h 451"/>
                  <a:gd name="T40" fmla="*/ 83 w 275"/>
                  <a:gd name="T41" fmla="*/ 388 h 451"/>
                  <a:gd name="T42" fmla="*/ 91 w 275"/>
                  <a:gd name="T43" fmla="*/ 377 h 451"/>
                  <a:gd name="T44" fmla="*/ 124 w 275"/>
                  <a:gd name="T45" fmla="*/ 362 h 451"/>
                  <a:gd name="T46" fmla="*/ 180 w 275"/>
                  <a:gd name="T47" fmla="*/ 323 h 451"/>
                  <a:gd name="T48" fmla="*/ 222 w 275"/>
                  <a:gd name="T49" fmla="*/ 290 h 451"/>
                  <a:gd name="T50" fmla="*/ 235 w 275"/>
                  <a:gd name="T51" fmla="*/ 251 h 451"/>
                  <a:gd name="T52" fmla="*/ 222 w 275"/>
                  <a:gd name="T53" fmla="*/ 188 h 451"/>
                  <a:gd name="T54" fmla="*/ 180 w 275"/>
                  <a:gd name="T55" fmla="*/ 121 h 451"/>
                  <a:gd name="T56" fmla="*/ 128 w 275"/>
                  <a:gd name="T57" fmla="*/ 90 h 451"/>
                  <a:gd name="T58" fmla="*/ 91 w 275"/>
                  <a:gd name="T59" fmla="*/ 82 h 451"/>
                  <a:gd name="T60" fmla="*/ 78 w 275"/>
                  <a:gd name="T61" fmla="*/ 51 h 451"/>
                  <a:gd name="T62" fmla="*/ 78 w 275"/>
                  <a:gd name="T63" fmla="*/ 17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5" h="451">
                    <a:moveTo>
                      <a:pt x="78" y="17"/>
                    </a:moveTo>
                    <a:lnTo>
                      <a:pt x="102" y="0"/>
                    </a:lnTo>
                    <a:lnTo>
                      <a:pt x="163" y="17"/>
                    </a:lnTo>
                    <a:lnTo>
                      <a:pt x="200" y="60"/>
                    </a:lnTo>
                    <a:lnTo>
                      <a:pt x="222" y="115"/>
                    </a:lnTo>
                    <a:lnTo>
                      <a:pt x="250" y="171"/>
                    </a:lnTo>
                    <a:lnTo>
                      <a:pt x="275" y="232"/>
                    </a:lnTo>
                    <a:lnTo>
                      <a:pt x="273" y="260"/>
                    </a:lnTo>
                    <a:lnTo>
                      <a:pt x="252" y="296"/>
                    </a:lnTo>
                    <a:lnTo>
                      <a:pt x="180" y="355"/>
                    </a:lnTo>
                    <a:lnTo>
                      <a:pt x="113" y="396"/>
                    </a:lnTo>
                    <a:lnTo>
                      <a:pt x="111" y="416"/>
                    </a:lnTo>
                    <a:lnTo>
                      <a:pt x="105" y="427"/>
                    </a:lnTo>
                    <a:lnTo>
                      <a:pt x="78" y="446"/>
                    </a:lnTo>
                    <a:lnTo>
                      <a:pt x="46" y="451"/>
                    </a:lnTo>
                    <a:lnTo>
                      <a:pt x="22" y="438"/>
                    </a:lnTo>
                    <a:lnTo>
                      <a:pt x="1" y="416"/>
                    </a:lnTo>
                    <a:lnTo>
                      <a:pt x="0" y="399"/>
                    </a:lnTo>
                    <a:lnTo>
                      <a:pt x="13" y="390"/>
                    </a:lnTo>
                    <a:lnTo>
                      <a:pt x="50" y="396"/>
                    </a:lnTo>
                    <a:lnTo>
                      <a:pt x="83" y="388"/>
                    </a:lnTo>
                    <a:lnTo>
                      <a:pt x="91" y="377"/>
                    </a:lnTo>
                    <a:lnTo>
                      <a:pt x="124" y="362"/>
                    </a:lnTo>
                    <a:lnTo>
                      <a:pt x="180" y="323"/>
                    </a:lnTo>
                    <a:lnTo>
                      <a:pt x="222" y="290"/>
                    </a:lnTo>
                    <a:lnTo>
                      <a:pt x="235" y="251"/>
                    </a:lnTo>
                    <a:lnTo>
                      <a:pt x="222" y="188"/>
                    </a:lnTo>
                    <a:lnTo>
                      <a:pt x="180" y="121"/>
                    </a:lnTo>
                    <a:lnTo>
                      <a:pt x="128" y="90"/>
                    </a:lnTo>
                    <a:lnTo>
                      <a:pt x="91" y="82"/>
                    </a:lnTo>
                    <a:lnTo>
                      <a:pt x="78" y="51"/>
                    </a:lnTo>
                    <a:lnTo>
                      <a:pt x="78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3" name="Freeform 49">
                <a:extLst>
                  <a:ext uri="{FF2B5EF4-FFF2-40B4-BE49-F238E27FC236}">
                    <a16:creationId xmlns:a16="http://schemas.microsoft.com/office/drawing/2014/main" id="{34C9B076-C0B0-C6AF-748F-7FD66B625A3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4" y="1843"/>
                <a:ext cx="226" cy="444"/>
              </a:xfrm>
              <a:custGeom>
                <a:avLst/>
                <a:gdLst>
                  <a:gd name="T0" fmla="*/ 20 w 226"/>
                  <a:gd name="T1" fmla="*/ 81 h 444"/>
                  <a:gd name="T2" fmla="*/ 0 w 226"/>
                  <a:gd name="T3" fmla="*/ 43 h 444"/>
                  <a:gd name="T4" fmla="*/ 6 w 226"/>
                  <a:gd name="T5" fmla="*/ 9 h 444"/>
                  <a:gd name="T6" fmla="*/ 28 w 226"/>
                  <a:gd name="T7" fmla="*/ 0 h 444"/>
                  <a:gd name="T8" fmla="*/ 50 w 226"/>
                  <a:gd name="T9" fmla="*/ 6 h 444"/>
                  <a:gd name="T10" fmla="*/ 87 w 226"/>
                  <a:gd name="T11" fmla="*/ 33 h 444"/>
                  <a:gd name="T12" fmla="*/ 117 w 226"/>
                  <a:gd name="T13" fmla="*/ 81 h 444"/>
                  <a:gd name="T14" fmla="*/ 161 w 226"/>
                  <a:gd name="T15" fmla="*/ 165 h 444"/>
                  <a:gd name="T16" fmla="*/ 195 w 226"/>
                  <a:gd name="T17" fmla="*/ 216 h 444"/>
                  <a:gd name="T18" fmla="*/ 217 w 226"/>
                  <a:gd name="T19" fmla="*/ 266 h 444"/>
                  <a:gd name="T20" fmla="*/ 226 w 226"/>
                  <a:gd name="T21" fmla="*/ 292 h 444"/>
                  <a:gd name="T22" fmla="*/ 209 w 226"/>
                  <a:gd name="T23" fmla="*/ 311 h 444"/>
                  <a:gd name="T24" fmla="*/ 159 w 226"/>
                  <a:gd name="T25" fmla="*/ 316 h 444"/>
                  <a:gd name="T26" fmla="*/ 98 w 226"/>
                  <a:gd name="T27" fmla="*/ 331 h 444"/>
                  <a:gd name="T28" fmla="*/ 72 w 226"/>
                  <a:gd name="T29" fmla="*/ 344 h 444"/>
                  <a:gd name="T30" fmla="*/ 61 w 226"/>
                  <a:gd name="T31" fmla="*/ 383 h 444"/>
                  <a:gd name="T32" fmla="*/ 72 w 226"/>
                  <a:gd name="T33" fmla="*/ 400 h 444"/>
                  <a:gd name="T34" fmla="*/ 65 w 226"/>
                  <a:gd name="T35" fmla="*/ 426 h 444"/>
                  <a:gd name="T36" fmla="*/ 31 w 226"/>
                  <a:gd name="T37" fmla="*/ 444 h 444"/>
                  <a:gd name="T38" fmla="*/ 26 w 226"/>
                  <a:gd name="T39" fmla="*/ 431 h 444"/>
                  <a:gd name="T40" fmla="*/ 9 w 226"/>
                  <a:gd name="T41" fmla="*/ 409 h 444"/>
                  <a:gd name="T42" fmla="*/ 6 w 226"/>
                  <a:gd name="T43" fmla="*/ 377 h 444"/>
                  <a:gd name="T44" fmla="*/ 20 w 226"/>
                  <a:gd name="T45" fmla="*/ 361 h 444"/>
                  <a:gd name="T46" fmla="*/ 48 w 226"/>
                  <a:gd name="T47" fmla="*/ 337 h 444"/>
                  <a:gd name="T48" fmla="*/ 87 w 226"/>
                  <a:gd name="T49" fmla="*/ 303 h 444"/>
                  <a:gd name="T50" fmla="*/ 144 w 226"/>
                  <a:gd name="T51" fmla="*/ 292 h 444"/>
                  <a:gd name="T52" fmla="*/ 182 w 226"/>
                  <a:gd name="T53" fmla="*/ 278 h 444"/>
                  <a:gd name="T54" fmla="*/ 172 w 226"/>
                  <a:gd name="T55" fmla="*/ 250 h 444"/>
                  <a:gd name="T56" fmla="*/ 133 w 226"/>
                  <a:gd name="T57" fmla="*/ 205 h 444"/>
                  <a:gd name="T58" fmla="*/ 70 w 226"/>
                  <a:gd name="T59" fmla="*/ 161 h 444"/>
                  <a:gd name="T60" fmla="*/ 28 w 226"/>
                  <a:gd name="T61" fmla="*/ 109 h 444"/>
                  <a:gd name="T62" fmla="*/ 20 w 226"/>
                  <a:gd name="T63" fmla="*/ 8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" h="444">
                    <a:moveTo>
                      <a:pt x="20" y="81"/>
                    </a:moveTo>
                    <a:lnTo>
                      <a:pt x="0" y="43"/>
                    </a:lnTo>
                    <a:lnTo>
                      <a:pt x="6" y="9"/>
                    </a:lnTo>
                    <a:lnTo>
                      <a:pt x="28" y="0"/>
                    </a:lnTo>
                    <a:lnTo>
                      <a:pt x="50" y="6"/>
                    </a:lnTo>
                    <a:lnTo>
                      <a:pt x="87" y="33"/>
                    </a:lnTo>
                    <a:lnTo>
                      <a:pt x="117" y="81"/>
                    </a:lnTo>
                    <a:lnTo>
                      <a:pt x="161" y="165"/>
                    </a:lnTo>
                    <a:lnTo>
                      <a:pt x="195" y="216"/>
                    </a:lnTo>
                    <a:lnTo>
                      <a:pt x="217" y="266"/>
                    </a:lnTo>
                    <a:lnTo>
                      <a:pt x="226" y="292"/>
                    </a:lnTo>
                    <a:lnTo>
                      <a:pt x="209" y="311"/>
                    </a:lnTo>
                    <a:lnTo>
                      <a:pt x="159" y="316"/>
                    </a:lnTo>
                    <a:lnTo>
                      <a:pt x="98" y="331"/>
                    </a:lnTo>
                    <a:lnTo>
                      <a:pt x="72" y="344"/>
                    </a:lnTo>
                    <a:lnTo>
                      <a:pt x="61" y="383"/>
                    </a:lnTo>
                    <a:lnTo>
                      <a:pt x="72" y="400"/>
                    </a:lnTo>
                    <a:lnTo>
                      <a:pt x="65" y="426"/>
                    </a:lnTo>
                    <a:lnTo>
                      <a:pt x="31" y="444"/>
                    </a:lnTo>
                    <a:lnTo>
                      <a:pt x="26" y="431"/>
                    </a:lnTo>
                    <a:lnTo>
                      <a:pt x="9" y="409"/>
                    </a:lnTo>
                    <a:lnTo>
                      <a:pt x="6" y="377"/>
                    </a:lnTo>
                    <a:lnTo>
                      <a:pt x="20" y="361"/>
                    </a:lnTo>
                    <a:lnTo>
                      <a:pt x="48" y="337"/>
                    </a:lnTo>
                    <a:lnTo>
                      <a:pt x="87" y="303"/>
                    </a:lnTo>
                    <a:lnTo>
                      <a:pt x="144" y="292"/>
                    </a:lnTo>
                    <a:lnTo>
                      <a:pt x="182" y="278"/>
                    </a:lnTo>
                    <a:lnTo>
                      <a:pt x="172" y="250"/>
                    </a:lnTo>
                    <a:lnTo>
                      <a:pt x="133" y="205"/>
                    </a:lnTo>
                    <a:lnTo>
                      <a:pt x="70" y="161"/>
                    </a:lnTo>
                    <a:lnTo>
                      <a:pt x="28" y="109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3954" name="Rectangle 50">
            <a:extLst>
              <a:ext uri="{FF2B5EF4-FFF2-40B4-BE49-F238E27FC236}">
                <a16:creationId xmlns:a16="http://schemas.microsoft.com/office/drawing/2014/main" id="{7745D812-9EA8-8BAA-B071-95F89B4B32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LTCH PPS Training Resources</a:t>
            </a:r>
          </a:p>
        </p:txBody>
      </p:sp>
      <p:sp>
        <p:nvSpPr>
          <p:cNvPr id="123955" name="Rectangle 51">
            <a:extLst>
              <a:ext uri="{FF2B5EF4-FFF2-40B4-BE49-F238E27FC236}">
                <a16:creationId xmlns:a16="http://schemas.microsoft.com/office/drawing/2014/main" id="{6E37921A-C79E-9975-969E-25ED9AC6D5D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800"/>
              <a:t>Today’s agenda and slides</a:t>
            </a:r>
          </a:p>
          <a:p>
            <a:r>
              <a:rPr lang="en-US" altLang="en-US" sz="2800"/>
              <a:t>Training Guide</a:t>
            </a:r>
          </a:p>
          <a:p>
            <a:r>
              <a:rPr lang="en-US" altLang="en-US" sz="2800"/>
              <a:t>CMS’s Medicare Learning Network</a:t>
            </a:r>
          </a:p>
          <a:p>
            <a:pPr lvl="1"/>
            <a:r>
              <a:rPr lang="en-US" altLang="en-US" sz="2400"/>
              <a:t>www.cms.gov/medlearn/ltchpps.asp</a:t>
            </a:r>
          </a:p>
          <a:p>
            <a:r>
              <a:rPr lang="en-US" altLang="en-US" sz="2800"/>
              <a:t>Key training points identified</a:t>
            </a:r>
          </a:p>
        </p:txBody>
      </p:sp>
    </p:spTree>
  </p:cSld>
  <p:clrMapOvr>
    <a:masterClrMapping/>
  </p:clrMapOvr>
  <p:transition>
    <p:cover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60" name="Rectangle 4">
            <a:extLst>
              <a:ext uri="{FF2B5EF4-FFF2-40B4-BE49-F238E27FC236}">
                <a16:creationId xmlns:a16="http://schemas.microsoft.com/office/drawing/2014/main" id="{8F2E493E-7B76-BF7D-652A-2DF9954962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839200" cy="1219200"/>
          </a:xfrm>
        </p:spPr>
        <p:txBody>
          <a:bodyPr/>
          <a:lstStyle/>
          <a:p>
            <a:r>
              <a:rPr lang="en-US" altLang="en-US" dirty="0"/>
              <a:t>Facility-Level Adjustments (2)</a:t>
            </a:r>
          </a:p>
        </p:txBody>
      </p:sp>
      <p:sp>
        <p:nvSpPr>
          <p:cNvPr id="301061" name="Rectangle 5">
            <a:extLst>
              <a:ext uri="{FF2B5EF4-FFF2-40B4-BE49-F238E27FC236}">
                <a16:creationId xmlns:a16="http://schemas.microsoft.com/office/drawing/2014/main" id="{506002E9-35A0-0D93-1549-6CE4FAD46C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Labor and Wage</a:t>
            </a:r>
          </a:p>
          <a:p>
            <a:pPr lvl="1"/>
            <a:r>
              <a:rPr lang="en-US" altLang="en-US"/>
              <a:t>Area wage index </a:t>
            </a:r>
          </a:p>
          <a:p>
            <a:pPr lvl="1"/>
            <a:r>
              <a:rPr lang="en-US" altLang="en-US"/>
              <a:t>Cost of living adjustment (COLA)  for Alaska and Hawaii</a:t>
            </a:r>
          </a:p>
        </p:txBody>
      </p:sp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>
            <a:extLst>
              <a:ext uri="{FF2B5EF4-FFF2-40B4-BE49-F238E27FC236}">
                <a16:creationId xmlns:a16="http://schemas.microsoft.com/office/drawing/2014/main" id="{1213CF07-6BBA-AA8E-2907-9AB1C82ADA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Co-located Provider Policy</a:t>
            </a:r>
          </a:p>
        </p:txBody>
      </p:sp>
      <p:sp>
        <p:nvSpPr>
          <p:cNvPr id="312323" name="Rectangle 3">
            <a:extLst>
              <a:ext uri="{FF2B5EF4-FFF2-40B4-BE49-F238E27FC236}">
                <a16:creationId xmlns:a16="http://schemas.microsoft.com/office/drawing/2014/main" id="{9C3AFCF8-BF6B-466D-AF34-7A5EB275D0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Hospital-within-hospitals</a:t>
            </a:r>
          </a:p>
          <a:p>
            <a:r>
              <a:rPr lang="en-US" altLang="en-US"/>
              <a:t>Satellite facilities </a:t>
            </a:r>
          </a:p>
          <a:p>
            <a:r>
              <a:rPr lang="en-US" altLang="en-US"/>
              <a:t>Onsite SNFs, IRFs, etc.</a:t>
            </a:r>
          </a:p>
        </p:txBody>
      </p:sp>
    </p:spTree>
  </p:cSld>
  <p:clrMapOvr>
    <a:masterClrMapping/>
  </p:clrMapOvr>
  <p:transition>
    <p:pull dir="r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4">
            <a:extLst>
              <a:ext uri="{FF2B5EF4-FFF2-40B4-BE49-F238E27FC236}">
                <a16:creationId xmlns:a16="http://schemas.microsoft.com/office/drawing/2014/main" id="{5483AB26-D666-B778-DDDB-920F000583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Budget Neutrality</a:t>
            </a:r>
          </a:p>
        </p:txBody>
      </p:sp>
      <p:sp>
        <p:nvSpPr>
          <p:cNvPr id="178181" name="Rectangle 5">
            <a:extLst>
              <a:ext uri="{FF2B5EF4-FFF2-40B4-BE49-F238E27FC236}">
                <a16:creationId xmlns:a16="http://schemas.microsoft.com/office/drawing/2014/main" id="{A22E3C02-D80A-BFEF-9FAD-A75581FCDC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Total payments must equal the amount that would have been paid if the PPS had not been implemented</a:t>
            </a:r>
          </a:p>
        </p:txBody>
      </p:sp>
    </p:spTree>
  </p:cSld>
  <p:clrMapOvr>
    <a:masterClrMapping/>
  </p:clrMapOvr>
  <p:transition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2085" name="Group 1029">
            <a:extLst>
              <a:ext uri="{FF2B5EF4-FFF2-40B4-BE49-F238E27FC236}">
                <a16:creationId xmlns:a16="http://schemas.microsoft.com/office/drawing/2014/main" id="{5D5F546B-84A2-8076-9AED-73CBE2510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29400" y="5838825"/>
            <a:ext cx="2057400" cy="669925"/>
            <a:chOff x="1121" y="1463"/>
            <a:chExt cx="3562" cy="1484"/>
          </a:xfrm>
        </p:grpSpPr>
        <p:grpSp>
          <p:nvGrpSpPr>
            <p:cNvPr id="302086" name="Group 1030">
              <a:extLst>
                <a:ext uri="{FF2B5EF4-FFF2-40B4-BE49-F238E27FC236}">
                  <a16:creationId xmlns:a16="http://schemas.microsoft.com/office/drawing/2014/main" id="{12B4E5E2-AC55-05CA-BD6E-830D56837F2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21" y="1463"/>
              <a:ext cx="2774" cy="1484"/>
              <a:chOff x="1121" y="1463"/>
              <a:chExt cx="2774" cy="1484"/>
            </a:xfrm>
          </p:grpSpPr>
          <p:grpSp>
            <p:nvGrpSpPr>
              <p:cNvPr id="302087" name="Group 1031">
                <a:extLst>
                  <a:ext uri="{FF2B5EF4-FFF2-40B4-BE49-F238E27FC236}">
                    <a16:creationId xmlns:a16="http://schemas.microsoft.com/office/drawing/2014/main" id="{350045F9-7F4C-2AB1-C8C6-289E0B1F0D50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21" y="1493"/>
                <a:ext cx="717" cy="1421"/>
                <a:chOff x="1104" y="1470"/>
                <a:chExt cx="717" cy="1421"/>
              </a:xfrm>
            </p:grpSpPr>
            <p:sp>
              <p:nvSpPr>
                <p:cNvPr id="302088" name="Freeform 1032">
                  <a:extLst>
                    <a:ext uri="{FF2B5EF4-FFF2-40B4-BE49-F238E27FC236}">
                      <a16:creationId xmlns:a16="http://schemas.microsoft.com/office/drawing/2014/main" id="{EC23F04F-489C-6DC8-A247-16E2213B5A2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32" y="1470"/>
                  <a:ext cx="295" cy="315"/>
                </a:xfrm>
                <a:custGeom>
                  <a:avLst/>
                  <a:gdLst>
                    <a:gd name="T0" fmla="*/ 99 w 295"/>
                    <a:gd name="T1" fmla="*/ 150 h 315"/>
                    <a:gd name="T2" fmla="*/ 93 w 295"/>
                    <a:gd name="T3" fmla="*/ 105 h 315"/>
                    <a:gd name="T4" fmla="*/ 93 w 295"/>
                    <a:gd name="T5" fmla="*/ 61 h 315"/>
                    <a:gd name="T6" fmla="*/ 106 w 295"/>
                    <a:gd name="T7" fmla="*/ 25 h 315"/>
                    <a:gd name="T8" fmla="*/ 134 w 295"/>
                    <a:gd name="T9" fmla="*/ 9 h 315"/>
                    <a:gd name="T10" fmla="*/ 173 w 295"/>
                    <a:gd name="T11" fmla="*/ 0 h 315"/>
                    <a:gd name="T12" fmla="*/ 221 w 295"/>
                    <a:gd name="T13" fmla="*/ 16 h 315"/>
                    <a:gd name="T14" fmla="*/ 256 w 295"/>
                    <a:gd name="T15" fmla="*/ 64 h 315"/>
                    <a:gd name="T16" fmla="*/ 284 w 295"/>
                    <a:gd name="T17" fmla="*/ 137 h 315"/>
                    <a:gd name="T18" fmla="*/ 294 w 295"/>
                    <a:gd name="T19" fmla="*/ 192 h 315"/>
                    <a:gd name="T20" fmla="*/ 295 w 295"/>
                    <a:gd name="T21" fmla="*/ 261 h 315"/>
                    <a:gd name="T22" fmla="*/ 279 w 295"/>
                    <a:gd name="T23" fmla="*/ 298 h 315"/>
                    <a:gd name="T24" fmla="*/ 255 w 295"/>
                    <a:gd name="T25" fmla="*/ 315 h 315"/>
                    <a:gd name="T26" fmla="*/ 206 w 295"/>
                    <a:gd name="T27" fmla="*/ 315 h 315"/>
                    <a:gd name="T28" fmla="*/ 171 w 295"/>
                    <a:gd name="T29" fmla="*/ 292 h 315"/>
                    <a:gd name="T30" fmla="*/ 138 w 295"/>
                    <a:gd name="T31" fmla="*/ 244 h 315"/>
                    <a:gd name="T32" fmla="*/ 112 w 295"/>
                    <a:gd name="T33" fmla="*/ 205 h 315"/>
                    <a:gd name="T34" fmla="*/ 10 w 295"/>
                    <a:gd name="T35" fmla="*/ 194 h 315"/>
                    <a:gd name="T36" fmla="*/ 0 w 295"/>
                    <a:gd name="T37" fmla="*/ 177 h 315"/>
                    <a:gd name="T38" fmla="*/ 4 w 295"/>
                    <a:gd name="T39" fmla="*/ 166 h 315"/>
                    <a:gd name="T40" fmla="*/ 104 w 295"/>
                    <a:gd name="T41" fmla="*/ 164 h 315"/>
                    <a:gd name="T42" fmla="*/ 99 w 295"/>
                    <a:gd name="T43" fmla="*/ 15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5" h="315">
                      <a:moveTo>
                        <a:pt x="99" y="150"/>
                      </a:moveTo>
                      <a:lnTo>
                        <a:pt x="93" y="105"/>
                      </a:lnTo>
                      <a:lnTo>
                        <a:pt x="93" y="61"/>
                      </a:lnTo>
                      <a:lnTo>
                        <a:pt x="106" y="25"/>
                      </a:lnTo>
                      <a:lnTo>
                        <a:pt x="134" y="9"/>
                      </a:lnTo>
                      <a:lnTo>
                        <a:pt x="173" y="0"/>
                      </a:lnTo>
                      <a:lnTo>
                        <a:pt x="221" y="16"/>
                      </a:lnTo>
                      <a:lnTo>
                        <a:pt x="256" y="64"/>
                      </a:lnTo>
                      <a:lnTo>
                        <a:pt x="284" y="137"/>
                      </a:lnTo>
                      <a:lnTo>
                        <a:pt x="294" y="192"/>
                      </a:lnTo>
                      <a:lnTo>
                        <a:pt x="295" y="261"/>
                      </a:lnTo>
                      <a:lnTo>
                        <a:pt x="279" y="298"/>
                      </a:lnTo>
                      <a:lnTo>
                        <a:pt x="255" y="315"/>
                      </a:lnTo>
                      <a:lnTo>
                        <a:pt x="206" y="315"/>
                      </a:lnTo>
                      <a:lnTo>
                        <a:pt x="171" y="292"/>
                      </a:lnTo>
                      <a:lnTo>
                        <a:pt x="138" y="244"/>
                      </a:lnTo>
                      <a:lnTo>
                        <a:pt x="112" y="205"/>
                      </a:lnTo>
                      <a:lnTo>
                        <a:pt x="10" y="194"/>
                      </a:lnTo>
                      <a:lnTo>
                        <a:pt x="0" y="177"/>
                      </a:lnTo>
                      <a:lnTo>
                        <a:pt x="4" y="166"/>
                      </a:lnTo>
                      <a:lnTo>
                        <a:pt x="104" y="164"/>
                      </a:lnTo>
                      <a:lnTo>
                        <a:pt x="99" y="1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089" name="Freeform 1033">
                  <a:extLst>
                    <a:ext uri="{FF2B5EF4-FFF2-40B4-BE49-F238E27FC236}">
                      <a16:creationId xmlns:a16="http://schemas.microsoft.com/office/drawing/2014/main" id="{1A8AD40C-1A72-C316-8258-FA9B909DCA8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4" y="1703"/>
                  <a:ext cx="578" cy="209"/>
                </a:xfrm>
                <a:custGeom>
                  <a:avLst/>
                  <a:gdLst>
                    <a:gd name="T0" fmla="*/ 576 w 578"/>
                    <a:gd name="T1" fmla="*/ 176 h 209"/>
                    <a:gd name="T2" fmla="*/ 500 w 578"/>
                    <a:gd name="T3" fmla="*/ 150 h 209"/>
                    <a:gd name="T4" fmla="*/ 471 w 578"/>
                    <a:gd name="T5" fmla="*/ 143 h 209"/>
                    <a:gd name="T6" fmla="*/ 383 w 578"/>
                    <a:gd name="T7" fmla="*/ 121 h 209"/>
                    <a:gd name="T8" fmla="*/ 209 w 578"/>
                    <a:gd name="T9" fmla="*/ 71 h 209"/>
                    <a:gd name="T10" fmla="*/ 94 w 578"/>
                    <a:gd name="T11" fmla="*/ 37 h 209"/>
                    <a:gd name="T12" fmla="*/ 17 w 578"/>
                    <a:gd name="T13" fmla="*/ 0 h 209"/>
                    <a:gd name="T14" fmla="*/ 0 w 578"/>
                    <a:gd name="T15" fmla="*/ 10 h 209"/>
                    <a:gd name="T16" fmla="*/ 11 w 578"/>
                    <a:gd name="T17" fmla="*/ 26 h 209"/>
                    <a:gd name="T18" fmla="*/ 67 w 578"/>
                    <a:gd name="T19" fmla="*/ 54 h 209"/>
                    <a:gd name="T20" fmla="*/ 104 w 578"/>
                    <a:gd name="T21" fmla="*/ 61 h 209"/>
                    <a:gd name="T22" fmla="*/ 89 w 578"/>
                    <a:gd name="T23" fmla="*/ 78 h 209"/>
                    <a:gd name="T24" fmla="*/ 94 w 578"/>
                    <a:gd name="T25" fmla="*/ 104 h 209"/>
                    <a:gd name="T26" fmla="*/ 139 w 578"/>
                    <a:gd name="T27" fmla="*/ 134 h 209"/>
                    <a:gd name="T28" fmla="*/ 187 w 578"/>
                    <a:gd name="T29" fmla="*/ 145 h 209"/>
                    <a:gd name="T30" fmla="*/ 215 w 578"/>
                    <a:gd name="T31" fmla="*/ 126 h 209"/>
                    <a:gd name="T32" fmla="*/ 226 w 578"/>
                    <a:gd name="T33" fmla="*/ 100 h 209"/>
                    <a:gd name="T34" fmla="*/ 289 w 578"/>
                    <a:gd name="T35" fmla="*/ 111 h 209"/>
                    <a:gd name="T36" fmla="*/ 350 w 578"/>
                    <a:gd name="T37" fmla="*/ 137 h 209"/>
                    <a:gd name="T38" fmla="*/ 422 w 578"/>
                    <a:gd name="T39" fmla="*/ 161 h 209"/>
                    <a:gd name="T40" fmla="*/ 476 w 578"/>
                    <a:gd name="T41" fmla="*/ 187 h 209"/>
                    <a:gd name="T42" fmla="*/ 532 w 578"/>
                    <a:gd name="T43" fmla="*/ 206 h 209"/>
                    <a:gd name="T44" fmla="*/ 561 w 578"/>
                    <a:gd name="T45" fmla="*/ 209 h 209"/>
                    <a:gd name="T46" fmla="*/ 578 w 578"/>
                    <a:gd name="T47" fmla="*/ 195 h 209"/>
                    <a:gd name="T48" fmla="*/ 576 w 578"/>
                    <a:gd name="T49" fmla="*/ 176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78" h="209">
                      <a:moveTo>
                        <a:pt x="576" y="176"/>
                      </a:moveTo>
                      <a:lnTo>
                        <a:pt x="500" y="150"/>
                      </a:lnTo>
                      <a:lnTo>
                        <a:pt x="471" y="143"/>
                      </a:lnTo>
                      <a:lnTo>
                        <a:pt x="383" y="121"/>
                      </a:lnTo>
                      <a:lnTo>
                        <a:pt x="209" y="71"/>
                      </a:lnTo>
                      <a:lnTo>
                        <a:pt x="94" y="37"/>
                      </a:lnTo>
                      <a:lnTo>
                        <a:pt x="17" y="0"/>
                      </a:lnTo>
                      <a:lnTo>
                        <a:pt x="0" y="10"/>
                      </a:lnTo>
                      <a:lnTo>
                        <a:pt x="11" y="26"/>
                      </a:lnTo>
                      <a:lnTo>
                        <a:pt x="67" y="54"/>
                      </a:lnTo>
                      <a:lnTo>
                        <a:pt x="104" y="61"/>
                      </a:lnTo>
                      <a:lnTo>
                        <a:pt x="89" y="78"/>
                      </a:lnTo>
                      <a:lnTo>
                        <a:pt x="94" y="104"/>
                      </a:lnTo>
                      <a:lnTo>
                        <a:pt x="139" y="134"/>
                      </a:lnTo>
                      <a:lnTo>
                        <a:pt x="187" y="145"/>
                      </a:lnTo>
                      <a:lnTo>
                        <a:pt x="215" y="126"/>
                      </a:lnTo>
                      <a:lnTo>
                        <a:pt x="226" y="100"/>
                      </a:lnTo>
                      <a:lnTo>
                        <a:pt x="289" y="111"/>
                      </a:lnTo>
                      <a:lnTo>
                        <a:pt x="350" y="137"/>
                      </a:lnTo>
                      <a:lnTo>
                        <a:pt x="422" y="161"/>
                      </a:lnTo>
                      <a:lnTo>
                        <a:pt x="476" y="187"/>
                      </a:lnTo>
                      <a:lnTo>
                        <a:pt x="532" y="206"/>
                      </a:lnTo>
                      <a:lnTo>
                        <a:pt x="561" y="209"/>
                      </a:lnTo>
                      <a:lnTo>
                        <a:pt x="578" y="195"/>
                      </a:lnTo>
                      <a:lnTo>
                        <a:pt x="576" y="1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090" name="Freeform 1034">
                  <a:extLst>
                    <a:ext uri="{FF2B5EF4-FFF2-40B4-BE49-F238E27FC236}">
                      <a16:creationId xmlns:a16="http://schemas.microsoft.com/office/drawing/2014/main" id="{D9D797D0-CCC4-23C9-539E-1CBA986E25E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630" y="1808"/>
                  <a:ext cx="191" cy="606"/>
                </a:xfrm>
                <a:custGeom>
                  <a:avLst/>
                  <a:gdLst>
                    <a:gd name="T0" fmla="*/ 28 w 191"/>
                    <a:gd name="T1" fmla="*/ 30 h 606"/>
                    <a:gd name="T2" fmla="*/ 41 w 191"/>
                    <a:gd name="T3" fmla="*/ 7 h 606"/>
                    <a:gd name="T4" fmla="*/ 75 w 191"/>
                    <a:gd name="T5" fmla="*/ 0 h 606"/>
                    <a:gd name="T6" fmla="*/ 117 w 191"/>
                    <a:gd name="T7" fmla="*/ 22 h 606"/>
                    <a:gd name="T8" fmla="*/ 156 w 191"/>
                    <a:gd name="T9" fmla="*/ 94 h 606"/>
                    <a:gd name="T10" fmla="*/ 173 w 191"/>
                    <a:gd name="T11" fmla="*/ 150 h 606"/>
                    <a:gd name="T12" fmla="*/ 186 w 191"/>
                    <a:gd name="T13" fmla="*/ 217 h 606"/>
                    <a:gd name="T14" fmla="*/ 191 w 191"/>
                    <a:gd name="T15" fmla="*/ 308 h 606"/>
                    <a:gd name="T16" fmla="*/ 190 w 191"/>
                    <a:gd name="T17" fmla="*/ 389 h 606"/>
                    <a:gd name="T18" fmla="*/ 186 w 191"/>
                    <a:gd name="T19" fmla="*/ 485 h 606"/>
                    <a:gd name="T20" fmla="*/ 180 w 191"/>
                    <a:gd name="T21" fmla="*/ 558 h 606"/>
                    <a:gd name="T22" fmla="*/ 164 w 191"/>
                    <a:gd name="T23" fmla="*/ 589 h 606"/>
                    <a:gd name="T24" fmla="*/ 136 w 191"/>
                    <a:gd name="T25" fmla="*/ 600 h 606"/>
                    <a:gd name="T26" fmla="*/ 102 w 191"/>
                    <a:gd name="T27" fmla="*/ 606 h 606"/>
                    <a:gd name="T28" fmla="*/ 58 w 191"/>
                    <a:gd name="T29" fmla="*/ 595 h 606"/>
                    <a:gd name="T30" fmla="*/ 25 w 191"/>
                    <a:gd name="T31" fmla="*/ 580 h 606"/>
                    <a:gd name="T32" fmla="*/ 8 w 191"/>
                    <a:gd name="T33" fmla="*/ 547 h 606"/>
                    <a:gd name="T34" fmla="*/ 0 w 191"/>
                    <a:gd name="T35" fmla="*/ 485 h 606"/>
                    <a:gd name="T36" fmla="*/ 2 w 191"/>
                    <a:gd name="T37" fmla="*/ 411 h 606"/>
                    <a:gd name="T38" fmla="*/ 19 w 191"/>
                    <a:gd name="T39" fmla="*/ 361 h 606"/>
                    <a:gd name="T40" fmla="*/ 25 w 191"/>
                    <a:gd name="T41" fmla="*/ 283 h 606"/>
                    <a:gd name="T42" fmla="*/ 23 w 191"/>
                    <a:gd name="T43" fmla="*/ 245 h 606"/>
                    <a:gd name="T44" fmla="*/ 13 w 191"/>
                    <a:gd name="T45" fmla="*/ 200 h 606"/>
                    <a:gd name="T46" fmla="*/ 6 w 191"/>
                    <a:gd name="T47" fmla="*/ 156 h 606"/>
                    <a:gd name="T48" fmla="*/ 2 w 191"/>
                    <a:gd name="T49" fmla="*/ 102 h 606"/>
                    <a:gd name="T50" fmla="*/ 2 w 191"/>
                    <a:gd name="T51" fmla="*/ 63 h 606"/>
                    <a:gd name="T52" fmla="*/ 17 w 191"/>
                    <a:gd name="T53" fmla="*/ 41 h 606"/>
                    <a:gd name="T54" fmla="*/ 28 w 191"/>
                    <a:gd name="T55" fmla="*/ 30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1" h="606">
                      <a:moveTo>
                        <a:pt x="28" y="30"/>
                      </a:moveTo>
                      <a:lnTo>
                        <a:pt x="41" y="7"/>
                      </a:lnTo>
                      <a:lnTo>
                        <a:pt x="75" y="0"/>
                      </a:lnTo>
                      <a:lnTo>
                        <a:pt x="117" y="22"/>
                      </a:lnTo>
                      <a:lnTo>
                        <a:pt x="156" y="94"/>
                      </a:lnTo>
                      <a:lnTo>
                        <a:pt x="173" y="150"/>
                      </a:lnTo>
                      <a:lnTo>
                        <a:pt x="186" y="217"/>
                      </a:lnTo>
                      <a:lnTo>
                        <a:pt x="191" y="308"/>
                      </a:lnTo>
                      <a:lnTo>
                        <a:pt x="190" y="389"/>
                      </a:lnTo>
                      <a:lnTo>
                        <a:pt x="186" y="485"/>
                      </a:lnTo>
                      <a:lnTo>
                        <a:pt x="180" y="558"/>
                      </a:lnTo>
                      <a:lnTo>
                        <a:pt x="164" y="589"/>
                      </a:lnTo>
                      <a:lnTo>
                        <a:pt x="136" y="600"/>
                      </a:lnTo>
                      <a:lnTo>
                        <a:pt x="102" y="606"/>
                      </a:lnTo>
                      <a:lnTo>
                        <a:pt x="58" y="595"/>
                      </a:lnTo>
                      <a:lnTo>
                        <a:pt x="25" y="580"/>
                      </a:lnTo>
                      <a:lnTo>
                        <a:pt x="8" y="547"/>
                      </a:lnTo>
                      <a:lnTo>
                        <a:pt x="0" y="485"/>
                      </a:lnTo>
                      <a:lnTo>
                        <a:pt x="2" y="411"/>
                      </a:lnTo>
                      <a:lnTo>
                        <a:pt x="19" y="361"/>
                      </a:lnTo>
                      <a:lnTo>
                        <a:pt x="25" y="283"/>
                      </a:lnTo>
                      <a:lnTo>
                        <a:pt x="23" y="245"/>
                      </a:lnTo>
                      <a:lnTo>
                        <a:pt x="13" y="200"/>
                      </a:lnTo>
                      <a:lnTo>
                        <a:pt x="6" y="156"/>
                      </a:lnTo>
                      <a:lnTo>
                        <a:pt x="2" y="102"/>
                      </a:lnTo>
                      <a:lnTo>
                        <a:pt x="2" y="63"/>
                      </a:lnTo>
                      <a:lnTo>
                        <a:pt x="17" y="41"/>
                      </a:lnTo>
                      <a:lnTo>
                        <a:pt x="28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091" name="Freeform 1035">
                  <a:extLst>
                    <a:ext uri="{FF2B5EF4-FFF2-40B4-BE49-F238E27FC236}">
                      <a16:creationId xmlns:a16="http://schemas.microsoft.com/office/drawing/2014/main" id="{DE6D9524-F52D-F794-D622-0844270617B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71" y="2313"/>
                  <a:ext cx="244" cy="578"/>
                </a:xfrm>
                <a:custGeom>
                  <a:avLst/>
                  <a:gdLst>
                    <a:gd name="T0" fmla="*/ 153 w 244"/>
                    <a:gd name="T1" fmla="*/ 0 h 578"/>
                    <a:gd name="T2" fmla="*/ 198 w 244"/>
                    <a:gd name="T3" fmla="*/ 11 h 578"/>
                    <a:gd name="T4" fmla="*/ 205 w 244"/>
                    <a:gd name="T5" fmla="*/ 46 h 578"/>
                    <a:gd name="T6" fmla="*/ 209 w 244"/>
                    <a:gd name="T7" fmla="*/ 111 h 578"/>
                    <a:gd name="T8" fmla="*/ 198 w 244"/>
                    <a:gd name="T9" fmla="*/ 189 h 578"/>
                    <a:gd name="T10" fmla="*/ 189 w 244"/>
                    <a:gd name="T11" fmla="*/ 274 h 578"/>
                    <a:gd name="T12" fmla="*/ 181 w 244"/>
                    <a:gd name="T13" fmla="*/ 369 h 578"/>
                    <a:gd name="T14" fmla="*/ 187 w 244"/>
                    <a:gd name="T15" fmla="*/ 417 h 578"/>
                    <a:gd name="T16" fmla="*/ 200 w 244"/>
                    <a:gd name="T17" fmla="*/ 463 h 578"/>
                    <a:gd name="T18" fmla="*/ 231 w 244"/>
                    <a:gd name="T19" fmla="*/ 506 h 578"/>
                    <a:gd name="T20" fmla="*/ 244 w 244"/>
                    <a:gd name="T21" fmla="*/ 524 h 578"/>
                    <a:gd name="T22" fmla="*/ 238 w 244"/>
                    <a:gd name="T23" fmla="*/ 541 h 578"/>
                    <a:gd name="T24" fmla="*/ 203 w 244"/>
                    <a:gd name="T25" fmla="*/ 541 h 578"/>
                    <a:gd name="T26" fmla="*/ 150 w 244"/>
                    <a:gd name="T27" fmla="*/ 550 h 578"/>
                    <a:gd name="T28" fmla="*/ 78 w 244"/>
                    <a:gd name="T29" fmla="*/ 569 h 578"/>
                    <a:gd name="T30" fmla="*/ 33 w 244"/>
                    <a:gd name="T31" fmla="*/ 578 h 578"/>
                    <a:gd name="T32" fmla="*/ 6 w 244"/>
                    <a:gd name="T33" fmla="*/ 558 h 578"/>
                    <a:gd name="T34" fmla="*/ 0 w 244"/>
                    <a:gd name="T35" fmla="*/ 528 h 578"/>
                    <a:gd name="T36" fmla="*/ 33 w 244"/>
                    <a:gd name="T37" fmla="*/ 519 h 578"/>
                    <a:gd name="T38" fmla="*/ 92 w 244"/>
                    <a:gd name="T39" fmla="*/ 517 h 578"/>
                    <a:gd name="T40" fmla="*/ 159 w 244"/>
                    <a:gd name="T41" fmla="*/ 517 h 578"/>
                    <a:gd name="T42" fmla="*/ 209 w 244"/>
                    <a:gd name="T43" fmla="*/ 519 h 578"/>
                    <a:gd name="T44" fmla="*/ 205 w 244"/>
                    <a:gd name="T45" fmla="*/ 511 h 578"/>
                    <a:gd name="T46" fmla="*/ 183 w 244"/>
                    <a:gd name="T47" fmla="*/ 489 h 578"/>
                    <a:gd name="T48" fmla="*/ 165 w 244"/>
                    <a:gd name="T49" fmla="*/ 450 h 578"/>
                    <a:gd name="T50" fmla="*/ 150 w 244"/>
                    <a:gd name="T51" fmla="*/ 400 h 578"/>
                    <a:gd name="T52" fmla="*/ 150 w 244"/>
                    <a:gd name="T53" fmla="*/ 367 h 578"/>
                    <a:gd name="T54" fmla="*/ 159 w 244"/>
                    <a:gd name="T55" fmla="*/ 267 h 578"/>
                    <a:gd name="T56" fmla="*/ 159 w 244"/>
                    <a:gd name="T57" fmla="*/ 195 h 578"/>
                    <a:gd name="T58" fmla="*/ 153 w 244"/>
                    <a:gd name="T59" fmla="*/ 117 h 578"/>
                    <a:gd name="T60" fmla="*/ 142 w 244"/>
                    <a:gd name="T61" fmla="*/ 80 h 578"/>
                    <a:gd name="T62" fmla="*/ 133 w 244"/>
                    <a:gd name="T63" fmla="*/ 33 h 578"/>
                    <a:gd name="T64" fmla="*/ 148 w 244"/>
                    <a:gd name="T65" fmla="*/ 11 h 578"/>
                    <a:gd name="T66" fmla="*/ 153 w 244"/>
                    <a:gd name="T67" fmla="*/ 0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78">
                      <a:moveTo>
                        <a:pt x="153" y="0"/>
                      </a:moveTo>
                      <a:lnTo>
                        <a:pt x="198" y="11"/>
                      </a:lnTo>
                      <a:lnTo>
                        <a:pt x="205" y="46"/>
                      </a:lnTo>
                      <a:lnTo>
                        <a:pt x="209" y="111"/>
                      </a:lnTo>
                      <a:lnTo>
                        <a:pt x="198" y="189"/>
                      </a:lnTo>
                      <a:lnTo>
                        <a:pt x="189" y="274"/>
                      </a:lnTo>
                      <a:lnTo>
                        <a:pt x="181" y="369"/>
                      </a:lnTo>
                      <a:lnTo>
                        <a:pt x="187" y="417"/>
                      </a:lnTo>
                      <a:lnTo>
                        <a:pt x="200" y="463"/>
                      </a:lnTo>
                      <a:lnTo>
                        <a:pt x="231" y="506"/>
                      </a:lnTo>
                      <a:lnTo>
                        <a:pt x="244" y="524"/>
                      </a:lnTo>
                      <a:lnTo>
                        <a:pt x="238" y="541"/>
                      </a:lnTo>
                      <a:lnTo>
                        <a:pt x="203" y="541"/>
                      </a:lnTo>
                      <a:lnTo>
                        <a:pt x="150" y="550"/>
                      </a:lnTo>
                      <a:lnTo>
                        <a:pt x="78" y="569"/>
                      </a:lnTo>
                      <a:lnTo>
                        <a:pt x="33" y="578"/>
                      </a:lnTo>
                      <a:lnTo>
                        <a:pt x="6" y="558"/>
                      </a:lnTo>
                      <a:lnTo>
                        <a:pt x="0" y="528"/>
                      </a:lnTo>
                      <a:lnTo>
                        <a:pt x="33" y="519"/>
                      </a:lnTo>
                      <a:lnTo>
                        <a:pt x="92" y="517"/>
                      </a:lnTo>
                      <a:lnTo>
                        <a:pt x="159" y="517"/>
                      </a:lnTo>
                      <a:lnTo>
                        <a:pt x="209" y="519"/>
                      </a:lnTo>
                      <a:lnTo>
                        <a:pt x="205" y="511"/>
                      </a:lnTo>
                      <a:lnTo>
                        <a:pt x="183" y="489"/>
                      </a:lnTo>
                      <a:lnTo>
                        <a:pt x="165" y="450"/>
                      </a:lnTo>
                      <a:lnTo>
                        <a:pt x="150" y="400"/>
                      </a:lnTo>
                      <a:lnTo>
                        <a:pt x="150" y="367"/>
                      </a:lnTo>
                      <a:lnTo>
                        <a:pt x="159" y="267"/>
                      </a:lnTo>
                      <a:lnTo>
                        <a:pt x="159" y="195"/>
                      </a:lnTo>
                      <a:lnTo>
                        <a:pt x="153" y="117"/>
                      </a:lnTo>
                      <a:lnTo>
                        <a:pt x="142" y="80"/>
                      </a:lnTo>
                      <a:lnTo>
                        <a:pt x="133" y="33"/>
                      </a:lnTo>
                      <a:lnTo>
                        <a:pt x="148" y="11"/>
                      </a:ln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092" name="Freeform 1036">
                  <a:extLst>
                    <a:ext uri="{FF2B5EF4-FFF2-40B4-BE49-F238E27FC236}">
                      <a16:creationId xmlns:a16="http://schemas.microsoft.com/office/drawing/2014/main" id="{BBE7EA34-948B-7A60-4985-BF5D517B735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73" y="2239"/>
                  <a:ext cx="244" cy="566"/>
                </a:xfrm>
                <a:custGeom>
                  <a:avLst/>
                  <a:gdLst>
                    <a:gd name="T0" fmla="*/ 190 w 244"/>
                    <a:gd name="T1" fmla="*/ 0 h 566"/>
                    <a:gd name="T2" fmla="*/ 233 w 244"/>
                    <a:gd name="T3" fmla="*/ 13 h 566"/>
                    <a:gd name="T4" fmla="*/ 238 w 244"/>
                    <a:gd name="T5" fmla="*/ 48 h 566"/>
                    <a:gd name="T6" fmla="*/ 238 w 244"/>
                    <a:gd name="T7" fmla="*/ 115 h 566"/>
                    <a:gd name="T8" fmla="*/ 222 w 244"/>
                    <a:gd name="T9" fmla="*/ 191 h 566"/>
                    <a:gd name="T10" fmla="*/ 205 w 244"/>
                    <a:gd name="T11" fmla="*/ 276 h 566"/>
                    <a:gd name="T12" fmla="*/ 192 w 244"/>
                    <a:gd name="T13" fmla="*/ 368 h 566"/>
                    <a:gd name="T14" fmla="*/ 194 w 244"/>
                    <a:gd name="T15" fmla="*/ 416 h 566"/>
                    <a:gd name="T16" fmla="*/ 203 w 244"/>
                    <a:gd name="T17" fmla="*/ 464 h 566"/>
                    <a:gd name="T18" fmla="*/ 233 w 244"/>
                    <a:gd name="T19" fmla="*/ 509 h 566"/>
                    <a:gd name="T20" fmla="*/ 244 w 244"/>
                    <a:gd name="T21" fmla="*/ 527 h 566"/>
                    <a:gd name="T22" fmla="*/ 237 w 244"/>
                    <a:gd name="T23" fmla="*/ 544 h 566"/>
                    <a:gd name="T24" fmla="*/ 201 w 244"/>
                    <a:gd name="T25" fmla="*/ 542 h 566"/>
                    <a:gd name="T26" fmla="*/ 148 w 244"/>
                    <a:gd name="T27" fmla="*/ 548 h 566"/>
                    <a:gd name="T28" fmla="*/ 76 w 244"/>
                    <a:gd name="T29" fmla="*/ 560 h 566"/>
                    <a:gd name="T30" fmla="*/ 30 w 244"/>
                    <a:gd name="T31" fmla="*/ 566 h 566"/>
                    <a:gd name="T32" fmla="*/ 4 w 244"/>
                    <a:gd name="T33" fmla="*/ 544 h 566"/>
                    <a:gd name="T34" fmla="*/ 0 w 244"/>
                    <a:gd name="T35" fmla="*/ 514 h 566"/>
                    <a:gd name="T36" fmla="*/ 33 w 244"/>
                    <a:gd name="T37" fmla="*/ 507 h 566"/>
                    <a:gd name="T38" fmla="*/ 92 w 244"/>
                    <a:gd name="T39" fmla="*/ 511 h 566"/>
                    <a:gd name="T40" fmla="*/ 159 w 244"/>
                    <a:gd name="T41" fmla="*/ 514 h 566"/>
                    <a:gd name="T42" fmla="*/ 209 w 244"/>
                    <a:gd name="T43" fmla="*/ 520 h 566"/>
                    <a:gd name="T44" fmla="*/ 207 w 244"/>
                    <a:gd name="T45" fmla="*/ 512 h 566"/>
                    <a:gd name="T46" fmla="*/ 185 w 244"/>
                    <a:gd name="T47" fmla="*/ 488 h 566"/>
                    <a:gd name="T48" fmla="*/ 170 w 244"/>
                    <a:gd name="T49" fmla="*/ 448 h 566"/>
                    <a:gd name="T50" fmla="*/ 159 w 244"/>
                    <a:gd name="T51" fmla="*/ 398 h 566"/>
                    <a:gd name="T52" fmla="*/ 161 w 244"/>
                    <a:gd name="T53" fmla="*/ 364 h 566"/>
                    <a:gd name="T54" fmla="*/ 177 w 244"/>
                    <a:gd name="T55" fmla="*/ 265 h 566"/>
                    <a:gd name="T56" fmla="*/ 183 w 244"/>
                    <a:gd name="T57" fmla="*/ 194 h 566"/>
                    <a:gd name="T58" fmla="*/ 181 w 244"/>
                    <a:gd name="T59" fmla="*/ 115 h 566"/>
                    <a:gd name="T60" fmla="*/ 174 w 244"/>
                    <a:gd name="T61" fmla="*/ 78 h 566"/>
                    <a:gd name="T62" fmla="*/ 168 w 244"/>
                    <a:gd name="T63" fmla="*/ 31 h 566"/>
                    <a:gd name="T64" fmla="*/ 183 w 244"/>
                    <a:gd name="T65" fmla="*/ 9 h 566"/>
                    <a:gd name="T66" fmla="*/ 190 w 244"/>
                    <a:gd name="T67" fmla="*/ 0 h 5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4" h="566">
                      <a:moveTo>
                        <a:pt x="190" y="0"/>
                      </a:moveTo>
                      <a:lnTo>
                        <a:pt x="233" y="13"/>
                      </a:lnTo>
                      <a:lnTo>
                        <a:pt x="238" y="48"/>
                      </a:lnTo>
                      <a:lnTo>
                        <a:pt x="238" y="115"/>
                      </a:lnTo>
                      <a:lnTo>
                        <a:pt x="222" y="191"/>
                      </a:lnTo>
                      <a:lnTo>
                        <a:pt x="205" y="276"/>
                      </a:lnTo>
                      <a:lnTo>
                        <a:pt x="192" y="368"/>
                      </a:lnTo>
                      <a:lnTo>
                        <a:pt x="194" y="416"/>
                      </a:lnTo>
                      <a:lnTo>
                        <a:pt x="203" y="464"/>
                      </a:lnTo>
                      <a:lnTo>
                        <a:pt x="233" y="509"/>
                      </a:lnTo>
                      <a:lnTo>
                        <a:pt x="244" y="527"/>
                      </a:lnTo>
                      <a:lnTo>
                        <a:pt x="237" y="544"/>
                      </a:lnTo>
                      <a:lnTo>
                        <a:pt x="201" y="542"/>
                      </a:lnTo>
                      <a:lnTo>
                        <a:pt x="148" y="548"/>
                      </a:lnTo>
                      <a:lnTo>
                        <a:pt x="76" y="560"/>
                      </a:lnTo>
                      <a:lnTo>
                        <a:pt x="30" y="566"/>
                      </a:lnTo>
                      <a:lnTo>
                        <a:pt x="4" y="544"/>
                      </a:lnTo>
                      <a:lnTo>
                        <a:pt x="0" y="514"/>
                      </a:lnTo>
                      <a:lnTo>
                        <a:pt x="33" y="507"/>
                      </a:lnTo>
                      <a:lnTo>
                        <a:pt x="92" y="511"/>
                      </a:lnTo>
                      <a:lnTo>
                        <a:pt x="159" y="514"/>
                      </a:lnTo>
                      <a:lnTo>
                        <a:pt x="209" y="520"/>
                      </a:lnTo>
                      <a:lnTo>
                        <a:pt x="207" y="512"/>
                      </a:lnTo>
                      <a:lnTo>
                        <a:pt x="185" y="488"/>
                      </a:lnTo>
                      <a:lnTo>
                        <a:pt x="170" y="448"/>
                      </a:lnTo>
                      <a:lnTo>
                        <a:pt x="159" y="398"/>
                      </a:lnTo>
                      <a:lnTo>
                        <a:pt x="161" y="364"/>
                      </a:lnTo>
                      <a:lnTo>
                        <a:pt x="177" y="265"/>
                      </a:lnTo>
                      <a:lnTo>
                        <a:pt x="183" y="194"/>
                      </a:lnTo>
                      <a:lnTo>
                        <a:pt x="181" y="115"/>
                      </a:lnTo>
                      <a:lnTo>
                        <a:pt x="174" y="78"/>
                      </a:lnTo>
                      <a:lnTo>
                        <a:pt x="168" y="31"/>
                      </a:lnTo>
                      <a:lnTo>
                        <a:pt x="183" y="9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2093" name="Group 1037">
                <a:extLst>
                  <a:ext uri="{FF2B5EF4-FFF2-40B4-BE49-F238E27FC236}">
                    <a16:creationId xmlns:a16="http://schemas.microsoft.com/office/drawing/2014/main" id="{C8C90C6B-AEAA-3EFD-0F50-E0E3C77DFDE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90" y="1636"/>
                <a:ext cx="505" cy="1294"/>
                <a:chOff x="3373" y="1613"/>
                <a:chExt cx="505" cy="1294"/>
              </a:xfrm>
            </p:grpSpPr>
            <p:sp>
              <p:nvSpPr>
                <p:cNvPr id="302094" name="Freeform 1038">
                  <a:extLst>
                    <a:ext uri="{FF2B5EF4-FFF2-40B4-BE49-F238E27FC236}">
                      <a16:creationId xmlns:a16="http://schemas.microsoft.com/office/drawing/2014/main" id="{591BA83F-7F35-32CE-F5C2-6707FE694B7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04" y="1931"/>
                  <a:ext cx="208" cy="522"/>
                </a:xfrm>
                <a:custGeom>
                  <a:avLst/>
                  <a:gdLst>
                    <a:gd name="T0" fmla="*/ 56 w 208"/>
                    <a:gd name="T1" fmla="*/ 22 h 522"/>
                    <a:gd name="T2" fmla="*/ 78 w 208"/>
                    <a:gd name="T3" fmla="*/ 6 h 522"/>
                    <a:gd name="T4" fmla="*/ 106 w 208"/>
                    <a:gd name="T5" fmla="*/ 0 h 522"/>
                    <a:gd name="T6" fmla="*/ 128 w 208"/>
                    <a:gd name="T7" fmla="*/ 4 h 522"/>
                    <a:gd name="T8" fmla="*/ 147 w 208"/>
                    <a:gd name="T9" fmla="*/ 28 h 522"/>
                    <a:gd name="T10" fmla="*/ 162 w 208"/>
                    <a:gd name="T11" fmla="*/ 78 h 522"/>
                    <a:gd name="T12" fmla="*/ 175 w 208"/>
                    <a:gd name="T13" fmla="*/ 144 h 522"/>
                    <a:gd name="T14" fmla="*/ 189 w 208"/>
                    <a:gd name="T15" fmla="*/ 209 h 522"/>
                    <a:gd name="T16" fmla="*/ 201 w 208"/>
                    <a:gd name="T17" fmla="*/ 265 h 522"/>
                    <a:gd name="T18" fmla="*/ 201 w 208"/>
                    <a:gd name="T19" fmla="*/ 328 h 522"/>
                    <a:gd name="T20" fmla="*/ 208 w 208"/>
                    <a:gd name="T21" fmla="*/ 405 h 522"/>
                    <a:gd name="T22" fmla="*/ 201 w 208"/>
                    <a:gd name="T23" fmla="*/ 450 h 522"/>
                    <a:gd name="T24" fmla="*/ 191 w 208"/>
                    <a:gd name="T25" fmla="*/ 489 h 522"/>
                    <a:gd name="T26" fmla="*/ 158 w 208"/>
                    <a:gd name="T27" fmla="*/ 511 h 522"/>
                    <a:gd name="T28" fmla="*/ 97 w 208"/>
                    <a:gd name="T29" fmla="*/ 522 h 522"/>
                    <a:gd name="T30" fmla="*/ 52 w 208"/>
                    <a:gd name="T31" fmla="*/ 509 h 522"/>
                    <a:gd name="T32" fmla="*/ 11 w 208"/>
                    <a:gd name="T33" fmla="*/ 478 h 522"/>
                    <a:gd name="T34" fmla="*/ 0 w 208"/>
                    <a:gd name="T35" fmla="*/ 428 h 522"/>
                    <a:gd name="T36" fmla="*/ 0 w 208"/>
                    <a:gd name="T37" fmla="*/ 376 h 522"/>
                    <a:gd name="T38" fmla="*/ 13 w 208"/>
                    <a:gd name="T39" fmla="*/ 281 h 522"/>
                    <a:gd name="T40" fmla="*/ 13 w 208"/>
                    <a:gd name="T41" fmla="*/ 205 h 522"/>
                    <a:gd name="T42" fmla="*/ 17 w 208"/>
                    <a:gd name="T43" fmla="*/ 133 h 522"/>
                    <a:gd name="T44" fmla="*/ 33 w 208"/>
                    <a:gd name="T45" fmla="*/ 87 h 522"/>
                    <a:gd name="T46" fmla="*/ 52 w 208"/>
                    <a:gd name="T47" fmla="*/ 56 h 522"/>
                    <a:gd name="T48" fmla="*/ 56 w 208"/>
                    <a:gd name="T49" fmla="*/ 22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08" h="522">
                      <a:moveTo>
                        <a:pt x="56" y="22"/>
                      </a:moveTo>
                      <a:lnTo>
                        <a:pt x="78" y="6"/>
                      </a:lnTo>
                      <a:lnTo>
                        <a:pt x="106" y="0"/>
                      </a:lnTo>
                      <a:lnTo>
                        <a:pt x="128" y="4"/>
                      </a:lnTo>
                      <a:lnTo>
                        <a:pt x="147" y="28"/>
                      </a:lnTo>
                      <a:lnTo>
                        <a:pt x="162" y="78"/>
                      </a:lnTo>
                      <a:lnTo>
                        <a:pt x="175" y="144"/>
                      </a:lnTo>
                      <a:lnTo>
                        <a:pt x="189" y="209"/>
                      </a:lnTo>
                      <a:lnTo>
                        <a:pt x="201" y="265"/>
                      </a:lnTo>
                      <a:lnTo>
                        <a:pt x="201" y="328"/>
                      </a:lnTo>
                      <a:lnTo>
                        <a:pt x="208" y="405"/>
                      </a:lnTo>
                      <a:lnTo>
                        <a:pt x="201" y="450"/>
                      </a:lnTo>
                      <a:lnTo>
                        <a:pt x="191" y="489"/>
                      </a:lnTo>
                      <a:lnTo>
                        <a:pt x="158" y="511"/>
                      </a:lnTo>
                      <a:lnTo>
                        <a:pt x="97" y="522"/>
                      </a:lnTo>
                      <a:lnTo>
                        <a:pt x="52" y="509"/>
                      </a:lnTo>
                      <a:lnTo>
                        <a:pt x="11" y="478"/>
                      </a:lnTo>
                      <a:lnTo>
                        <a:pt x="0" y="428"/>
                      </a:lnTo>
                      <a:lnTo>
                        <a:pt x="0" y="376"/>
                      </a:lnTo>
                      <a:lnTo>
                        <a:pt x="13" y="281"/>
                      </a:lnTo>
                      <a:lnTo>
                        <a:pt x="13" y="205"/>
                      </a:lnTo>
                      <a:lnTo>
                        <a:pt x="17" y="133"/>
                      </a:lnTo>
                      <a:lnTo>
                        <a:pt x="33" y="87"/>
                      </a:lnTo>
                      <a:lnTo>
                        <a:pt x="52" y="56"/>
                      </a:lnTo>
                      <a:lnTo>
                        <a:pt x="5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095" name="Freeform 1039">
                  <a:extLst>
                    <a:ext uri="{FF2B5EF4-FFF2-40B4-BE49-F238E27FC236}">
                      <a16:creationId xmlns:a16="http://schemas.microsoft.com/office/drawing/2014/main" id="{B3384D5F-36CA-53C1-5ADC-9E230DEDE41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628" y="2357"/>
                  <a:ext cx="250" cy="517"/>
                </a:xfrm>
                <a:custGeom>
                  <a:avLst/>
                  <a:gdLst>
                    <a:gd name="T0" fmla="*/ 0 w 250"/>
                    <a:gd name="T1" fmla="*/ 45 h 517"/>
                    <a:gd name="T2" fmla="*/ 2 w 250"/>
                    <a:gd name="T3" fmla="*/ 6 h 517"/>
                    <a:gd name="T4" fmla="*/ 22 w 250"/>
                    <a:gd name="T5" fmla="*/ 0 h 517"/>
                    <a:gd name="T6" fmla="*/ 61 w 250"/>
                    <a:gd name="T7" fmla="*/ 2 h 517"/>
                    <a:gd name="T8" fmla="*/ 72 w 250"/>
                    <a:gd name="T9" fmla="*/ 36 h 517"/>
                    <a:gd name="T10" fmla="*/ 105 w 250"/>
                    <a:gd name="T11" fmla="*/ 106 h 517"/>
                    <a:gd name="T12" fmla="*/ 122 w 250"/>
                    <a:gd name="T13" fmla="*/ 162 h 517"/>
                    <a:gd name="T14" fmla="*/ 133 w 250"/>
                    <a:gd name="T15" fmla="*/ 228 h 517"/>
                    <a:gd name="T16" fmla="*/ 130 w 250"/>
                    <a:gd name="T17" fmla="*/ 267 h 517"/>
                    <a:gd name="T18" fmla="*/ 107 w 250"/>
                    <a:gd name="T19" fmla="*/ 328 h 517"/>
                    <a:gd name="T20" fmla="*/ 85 w 250"/>
                    <a:gd name="T21" fmla="*/ 386 h 517"/>
                    <a:gd name="T22" fmla="*/ 78 w 250"/>
                    <a:gd name="T23" fmla="*/ 434 h 517"/>
                    <a:gd name="T24" fmla="*/ 78 w 250"/>
                    <a:gd name="T25" fmla="*/ 453 h 517"/>
                    <a:gd name="T26" fmla="*/ 102 w 250"/>
                    <a:gd name="T27" fmla="*/ 456 h 517"/>
                    <a:gd name="T28" fmla="*/ 133 w 250"/>
                    <a:gd name="T29" fmla="*/ 445 h 517"/>
                    <a:gd name="T30" fmla="*/ 217 w 250"/>
                    <a:gd name="T31" fmla="*/ 453 h 517"/>
                    <a:gd name="T32" fmla="*/ 250 w 250"/>
                    <a:gd name="T33" fmla="*/ 473 h 517"/>
                    <a:gd name="T34" fmla="*/ 244 w 250"/>
                    <a:gd name="T35" fmla="*/ 486 h 517"/>
                    <a:gd name="T36" fmla="*/ 200 w 250"/>
                    <a:gd name="T37" fmla="*/ 512 h 517"/>
                    <a:gd name="T38" fmla="*/ 174 w 250"/>
                    <a:gd name="T39" fmla="*/ 517 h 517"/>
                    <a:gd name="T40" fmla="*/ 150 w 250"/>
                    <a:gd name="T41" fmla="*/ 495 h 517"/>
                    <a:gd name="T42" fmla="*/ 94 w 250"/>
                    <a:gd name="T43" fmla="*/ 484 h 517"/>
                    <a:gd name="T44" fmla="*/ 46 w 250"/>
                    <a:gd name="T45" fmla="*/ 484 h 517"/>
                    <a:gd name="T46" fmla="*/ 30 w 250"/>
                    <a:gd name="T47" fmla="*/ 479 h 517"/>
                    <a:gd name="T48" fmla="*/ 28 w 250"/>
                    <a:gd name="T49" fmla="*/ 462 h 517"/>
                    <a:gd name="T50" fmla="*/ 57 w 250"/>
                    <a:gd name="T51" fmla="*/ 375 h 517"/>
                    <a:gd name="T52" fmla="*/ 85 w 250"/>
                    <a:gd name="T53" fmla="*/ 308 h 517"/>
                    <a:gd name="T54" fmla="*/ 96 w 250"/>
                    <a:gd name="T55" fmla="*/ 264 h 517"/>
                    <a:gd name="T56" fmla="*/ 96 w 250"/>
                    <a:gd name="T57" fmla="*/ 202 h 517"/>
                    <a:gd name="T58" fmla="*/ 74 w 250"/>
                    <a:gd name="T59" fmla="*/ 147 h 517"/>
                    <a:gd name="T60" fmla="*/ 28 w 250"/>
                    <a:gd name="T61" fmla="*/ 89 h 517"/>
                    <a:gd name="T62" fmla="*/ 7 w 250"/>
                    <a:gd name="T63" fmla="*/ 62 h 517"/>
                    <a:gd name="T64" fmla="*/ 0 w 250"/>
                    <a:gd name="T65" fmla="*/ 45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50" h="517">
                      <a:moveTo>
                        <a:pt x="0" y="45"/>
                      </a:moveTo>
                      <a:lnTo>
                        <a:pt x="2" y="6"/>
                      </a:lnTo>
                      <a:lnTo>
                        <a:pt x="22" y="0"/>
                      </a:lnTo>
                      <a:lnTo>
                        <a:pt x="61" y="2"/>
                      </a:lnTo>
                      <a:lnTo>
                        <a:pt x="72" y="36"/>
                      </a:lnTo>
                      <a:lnTo>
                        <a:pt x="105" y="106"/>
                      </a:lnTo>
                      <a:lnTo>
                        <a:pt x="122" y="162"/>
                      </a:lnTo>
                      <a:lnTo>
                        <a:pt x="133" y="228"/>
                      </a:lnTo>
                      <a:lnTo>
                        <a:pt x="130" y="267"/>
                      </a:lnTo>
                      <a:lnTo>
                        <a:pt x="107" y="328"/>
                      </a:lnTo>
                      <a:lnTo>
                        <a:pt x="85" y="386"/>
                      </a:lnTo>
                      <a:lnTo>
                        <a:pt x="78" y="434"/>
                      </a:lnTo>
                      <a:lnTo>
                        <a:pt x="78" y="453"/>
                      </a:lnTo>
                      <a:lnTo>
                        <a:pt x="102" y="456"/>
                      </a:lnTo>
                      <a:lnTo>
                        <a:pt x="133" y="445"/>
                      </a:lnTo>
                      <a:lnTo>
                        <a:pt x="217" y="453"/>
                      </a:lnTo>
                      <a:lnTo>
                        <a:pt x="250" y="473"/>
                      </a:lnTo>
                      <a:lnTo>
                        <a:pt x="244" y="486"/>
                      </a:lnTo>
                      <a:lnTo>
                        <a:pt x="200" y="512"/>
                      </a:lnTo>
                      <a:lnTo>
                        <a:pt x="174" y="517"/>
                      </a:lnTo>
                      <a:lnTo>
                        <a:pt x="150" y="495"/>
                      </a:lnTo>
                      <a:lnTo>
                        <a:pt x="94" y="484"/>
                      </a:lnTo>
                      <a:lnTo>
                        <a:pt x="46" y="484"/>
                      </a:lnTo>
                      <a:lnTo>
                        <a:pt x="30" y="479"/>
                      </a:lnTo>
                      <a:lnTo>
                        <a:pt x="28" y="462"/>
                      </a:lnTo>
                      <a:lnTo>
                        <a:pt x="57" y="375"/>
                      </a:lnTo>
                      <a:lnTo>
                        <a:pt x="85" y="308"/>
                      </a:lnTo>
                      <a:lnTo>
                        <a:pt x="96" y="264"/>
                      </a:lnTo>
                      <a:lnTo>
                        <a:pt x="96" y="202"/>
                      </a:lnTo>
                      <a:lnTo>
                        <a:pt x="74" y="147"/>
                      </a:lnTo>
                      <a:lnTo>
                        <a:pt x="28" y="89"/>
                      </a:lnTo>
                      <a:lnTo>
                        <a:pt x="7" y="62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096" name="Freeform 1040">
                  <a:extLst>
                    <a:ext uri="{FF2B5EF4-FFF2-40B4-BE49-F238E27FC236}">
                      <a16:creationId xmlns:a16="http://schemas.microsoft.com/office/drawing/2014/main" id="{5BD1E2A9-989E-DCEF-AE35-32D3D39CDDA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3" y="2364"/>
                  <a:ext cx="222" cy="543"/>
                </a:xfrm>
                <a:custGeom>
                  <a:avLst/>
                  <a:gdLst>
                    <a:gd name="T0" fmla="*/ 131 w 222"/>
                    <a:gd name="T1" fmla="*/ 88 h 543"/>
                    <a:gd name="T2" fmla="*/ 144 w 222"/>
                    <a:gd name="T3" fmla="*/ 43 h 543"/>
                    <a:gd name="T4" fmla="*/ 172 w 222"/>
                    <a:gd name="T5" fmla="*/ 0 h 543"/>
                    <a:gd name="T6" fmla="*/ 198 w 222"/>
                    <a:gd name="T7" fmla="*/ 0 h 543"/>
                    <a:gd name="T8" fmla="*/ 222 w 222"/>
                    <a:gd name="T9" fmla="*/ 23 h 543"/>
                    <a:gd name="T10" fmla="*/ 220 w 222"/>
                    <a:gd name="T11" fmla="*/ 50 h 543"/>
                    <a:gd name="T12" fmla="*/ 187 w 222"/>
                    <a:gd name="T13" fmla="*/ 89 h 543"/>
                    <a:gd name="T14" fmla="*/ 154 w 222"/>
                    <a:gd name="T15" fmla="*/ 160 h 543"/>
                    <a:gd name="T16" fmla="*/ 139 w 222"/>
                    <a:gd name="T17" fmla="*/ 223 h 543"/>
                    <a:gd name="T18" fmla="*/ 137 w 222"/>
                    <a:gd name="T19" fmla="*/ 295 h 543"/>
                    <a:gd name="T20" fmla="*/ 154 w 222"/>
                    <a:gd name="T21" fmla="*/ 377 h 543"/>
                    <a:gd name="T22" fmla="*/ 170 w 222"/>
                    <a:gd name="T23" fmla="*/ 423 h 543"/>
                    <a:gd name="T24" fmla="*/ 187 w 222"/>
                    <a:gd name="T25" fmla="*/ 460 h 543"/>
                    <a:gd name="T26" fmla="*/ 192 w 222"/>
                    <a:gd name="T27" fmla="*/ 479 h 543"/>
                    <a:gd name="T28" fmla="*/ 189 w 222"/>
                    <a:gd name="T29" fmla="*/ 505 h 543"/>
                    <a:gd name="T30" fmla="*/ 161 w 222"/>
                    <a:gd name="T31" fmla="*/ 506 h 543"/>
                    <a:gd name="T32" fmla="*/ 94 w 222"/>
                    <a:gd name="T33" fmla="*/ 521 h 543"/>
                    <a:gd name="T34" fmla="*/ 33 w 222"/>
                    <a:gd name="T35" fmla="*/ 543 h 543"/>
                    <a:gd name="T36" fmla="*/ 20 w 222"/>
                    <a:gd name="T37" fmla="*/ 534 h 543"/>
                    <a:gd name="T38" fmla="*/ 0 w 222"/>
                    <a:gd name="T39" fmla="*/ 510 h 543"/>
                    <a:gd name="T40" fmla="*/ 6 w 222"/>
                    <a:gd name="T41" fmla="*/ 495 h 543"/>
                    <a:gd name="T42" fmla="*/ 65 w 222"/>
                    <a:gd name="T43" fmla="*/ 488 h 543"/>
                    <a:gd name="T44" fmla="*/ 117 w 222"/>
                    <a:gd name="T45" fmla="*/ 488 h 543"/>
                    <a:gd name="T46" fmla="*/ 144 w 222"/>
                    <a:gd name="T47" fmla="*/ 488 h 543"/>
                    <a:gd name="T48" fmla="*/ 161 w 222"/>
                    <a:gd name="T49" fmla="*/ 473 h 543"/>
                    <a:gd name="T50" fmla="*/ 154 w 222"/>
                    <a:gd name="T51" fmla="*/ 440 h 543"/>
                    <a:gd name="T52" fmla="*/ 126 w 222"/>
                    <a:gd name="T53" fmla="*/ 373 h 543"/>
                    <a:gd name="T54" fmla="*/ 109 w 222"/>
                    <a:gd name="T55" fmla="*/ 310 h 543"/>
                    <a:gd name="T56" fmla="*/ 104 w 222"/>
                    <a:gd name="T57" fmla="*/ 245 h 543"/>
                    <a:gd name="T58" fmla="*/ 109 w 222"/>
                    <a:gd name="T59" fmla="*/ 184 h 543"/>
                    <a:gd name="T60" fmla="*/ 120 w 222"/>
                    <a:gd name="T61" fmla="*/ 132 h 543"/>
                    <a:gd name="T62" fmla="*/ 131 w 222"/>
                    <a:gd name="T63" fmla="*/ 88 h 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22" h="543">
                      <a:moveTo>
                        <a:pt x="131" y="88"/>
                      </a:moveTo>
                      <a:lnTo>
                        <a:pt x="144" y="43"/>
                      </a:lnTo>
                      <a:lnTo>
                        <a:pt x="172" y="0"/>
                      </a:lnTo>
                      <a:lnTo>
                        <a:pt x="198" y="0"/>
                      </a:lnTo>
                      <a:lnTo>
                        <a:pt x="222" y="23"/>
                      </a:lnTo>
                      <a:lnTo>
                        <a:pt x="220" y="50"/>
                      </a:lnTo>
                      <a:lnTo>
                        <a:pt x="187" y="89"/>
                      </a:lnTo>
                      <a:lnTo>
                        <a:pt x="154" y="160"/>
                      </a:lnTo>
                      <a:lnTo>
                        <a:pt x="139" y="223"/>
                      </a:lnTo>
                      <a:lnTo>
                        <a:pt x="137" y="295"/>
                      </a:lnTo>
                      <a:lnTo>
                        <a:pt x="154" y="377"/>
                      </a:lnTo>
                      <a:lnTo>
                        <a:pt x="170" y="423"/>
                      </a:lnTo>
                      <a:lnTo>
                        <a:pt x="187" y="460"/>
                      </a:lnTo>
                      <a:lnTo>
                        <a:pt x="192" y="479"/>
                      </a:lnTo>
                      <a:lnTo>
                        <a:pt x="189" y="505"/>
                      </a:lnTo>
                      <a:lnTo>
                        <a:pt x="161" y="506"/>
                      </a:lnTo>
                      <a:lnTo>
                        <a:pt x="94" y="521"/>
                      </a:lnTo>
                      <a:lnTo>
                        <a:pt x="33" y="543"/>
                      </a:lnTo>
                      <a:lnTo>
                        <a:pt x="20" y="534"/>
                      </a:lnTo>
                      <a:lnTo>
                        <a:pt x="0" y="510"/>
                      </a:lnTo>
                      <a:lnTo>
                        <a:pt x="6" y="495"/>
                      </a:lnTo>
                      <a:lnTo>
                        <a:pt x="65" y="488"/>
                      </a:lnTo>
                      <a:lnTo>
                        <a:pt x="117" y="488"/>
                      </a:lnTo>
                      <a:lnTo>
                        <a:pt x="144" y="488"/>
                      </a:lnTo>
                      <a:lnTo>
                        <a:pt x="161" y="473"/>
                      </a:lnTo>
                      <a:lnTo>
                        <a:pt x="154" y="440"/>
                      </a:lnTo>
                      <a:lnTo>
                        <a:pt x="126" y="373"/>
                      </a:lnTo>
                      <a:lnTo>
                        <a:pt x="109" y="310"/>
                      </a:lnTo>
                      <a:lnTo>
                        <a:pt x="104" y="245"/>
                      </a:lnTo>
                      <a:lnTo>
                        <a:pt x="109" y="184"/>
                      </a:lnTo>
                      <a:lnTo>
                        <a:pt x="120" y="132"/>
                      </a:lnTo>
                      <a:lnTo>
                        <a:pt x="131" y="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097" name="Freeform 1041">
                  <a:extLst>
                    <a:ext uri="{FF2B5EF4-FFF2-40B4-BE49-F238E27FC236}">
                      <a16:creationId xmlns:a16="http://schemas.microsoft.com/office/drawing/2014/main" id="{6C510CB0-F942-1F10-A4EF-3A77DE86B88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05" y="1942"/>
                  <a:ext cx="158" cy="437"/>
                </a:xfrm>
                <a:custGeom>
                  <a:avLst/>
                  <a:gdLst>
                    <a:gd name="T0" fmla="*/ 80 w 158"/>
                    <a:gd name="T1" fmla="*/ 11 h 437"/>
                    <a:gd name="T2" fmla="*/ 111 w 158"/>
                    <a:gd name="T3" fmla="*/ 0 h 437"/>
                    <a:gd name="T4" fmla="*/ 145 w 158"/>
                    <a:gd name="T5" fmla="*/ 3 h 437"/>
                    <a:gd name="T6" fmla="*/ 158 w 158"/>
                    <a:gd name="T7" fmla="*/ 22 h 437"/>
                    <a:gd name="T8" fmla="*/ 150 w 158"/>
                    <a:gd name="T9" fmla="*/ 72 h 437"/>
                    <a:gd name="T10" fmla="*/ 113 w 158"/>
                    <a:gd name="T11" fmla="*/ 88 h 437"/>
                    <a:gd name="T12" fmla="*/ 69 w 158"/>
                    <a:gd name="T13" fmla="*/ 120 h 437"/>
                    <a:gd name="T14" fmla="*/ 52 w 158"/>
                    <a:gd name="T15" fmla="*/ 164 h 437"/>
                    <a:gd name="T16" fmla="*/ 39 w 158"/>
                    <a:gd name="T17" fmla="*/ 205 h 437"/>
                    <a:gd name="T18" fmla="*/ 35 w 158"/>
                    <a:gd name="T19" fmla="*/ 266 h 437"/>
                    <a:gd name="T20" fmla="*/ 41 w 158"/>
                    <a:gd name="T21" fmla="*/ 325 h 437"/>
                    <a:gd name="T22" fmla="*/ 50 w 158"/>
                    <a:gd name="T23" fmla="*/ 349 h 437"/>
                    <a:gd name="T24" fmla="*/ 63 w 158"/>
                    <a:gd name="T25" fmla="*/ 366 h 437"/>
                    <a:gd name="T26" fmla="*/ 85 w 158"/>
                    <a:gd name="T27" fmla="*/ 372 h 437"/>
                    <a:gd name="T28" fmla="*/ 85 w 158"/>
                    <a:gd name="T29" fmla="*/ 399 h 437"/>
                    <a:gd name="T30" fmla="*/ 52 w 158"/>
                    <a:gd name="T31" fmla="*/ 425 h 437"/>
                    <a:gd name="T32" fmla="*/ 35 w 158"/>
                    <a:gd name="T33" fmla="*/ 437 h 437"/>
                    <a:gd name="T34" fmla="*/ 13 w 158"/>
                    <a:gd name="T35" fmla="*/ 420 h 437"/>
                    <a:gd name="T36" fmla="*/ 0 w 158"/>
                    <a:gd name="T37" fmla="*/ 372 h 437"/>
                    <a:gd name="T38" fmla="*/ 0 w 158"/>
                    <a:gd name="T39" fmla="*/ 311 h 437"/>
                    <a:gd name="T40" fmla="*/ 2 w 158"/>
                    <a:gd name="T41" fmla="*/ 233 h 437"/>
                    <a:gd name="T42" fmla="*/ 24 w 158"/>
                    <a:gd name="T43" fmla="*/ 153 h 437"/>
                    <a:gd name="T44" fmla="*/ 50 w 158"/>
                    <a:gd name="T45" fmla="*/ 87 h 437"/>
                    <a:gd name="T46" fmla="*/ 69 w 158"/>
                    <a:gd name="T47" fmla="*/ 37 h 437"/>
                    <a:gd name="T48" fmla="*/ 80 w 158"/>
                    <a:gd name="T49" fmla="*/ 11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8" h="437">
                      <a:moveTo>
                        <a:pt x="80" y="11"/>
                      </a:moveTo>
                      <a:lnTo>
                        <a:pt x="111" y="0"/>
                      </a:lnTo>
                      <a:lnTo>
                        <a:pt x="145" y="3"/>
                      </a:lnTo>
                      <a:lnTo>
                        <a:pt x="158" y="22"/>
                      </a:lnTo>
                      <a:lnTo>
                        <a:pt x="150" y="72"/>
                      </a:lnTo>
                      <a:lnTo>
                        <a:pt x="113" y="88"/>
                      </a:lnTo>
                      <a:lnTo>
                        <a:pt x="69" y="120"/>
                      </a:lnTo>
                      <a:lnTo>
                        <a:pt x="52" y="164"/>
                      </a:lnTo>
                      <a:lnTo>
                        <a:pt x="39" y="205"/>
                      </a:lnTo>
                      <a:lnTo>
                        <a:pt x="35" y="266"/>
                      </a:lnTo>
                      <a:lnTo>
                        <a:pt x="41" y="325"/>
                      </a:lnTo>
                      <a:lnTo>
                        <a:pt x="50" y="349"/>
                      </a:lnTo>
                      <a:lnTo>
                        <a:pt x="63" y="366"/>
                      </a:lnTo>
                      <a:lnTo>
                        <a:pt x="85" y="372"/>
                      </a:lnTo>
                      <a:lnTo>
                        <a:pt x="85" y="399"/>
                      </a:lnTo>
                      <a:lnTo>
                        <a:pt x="52" y="425"/>
                      </a:lnTo>
                      <a:lnTo>
                        <a:pt x="35" y="437"/>
                      </a:lnTo>
                      <a:lnTo>
                        <a:pt x="13" y="420"/>
                      </a:lnTo>
                      <a:lnTo>
                        <a:pt x="0" y="372"/>
                      </a:lnTo>
                      <a:lnTo>
                        <a:pt x="0" y="311"/>
                      </a:lnTo>
                      <a:lnTo>
                        <a:pt x="2" y="233"/>
                      </a:lnTo>
                      <a:lnTo>
                        <a:pt x="24" y="153"/>
                      </a:lnTo>
                      <a:lnTo>
                        <a:pt x="50" y="87"/>
                      </a:lnTo>
                      <a:lnTo>
                        <a:pt x="69" y="37"/>
                      </a:lnTo>
                      <a:lnTo>
                        <a:pt x="80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098" name="Freeform 1042">
                  <a:extLst>
                    <a:ext uri="{FF2B5EF4-FFF2-40B4-BE49-F238E27FC236}">
                      <a16:creationId xmlns:a16="http://schemas.microsoft.com/office/drawing/2014/main" id="{BCE4DE12-5836-9B11-9268-23001EA7240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91" y="1613"/>
                  <a:ext cx="271" cy="310"/>
                </a:xfrm>
                <a:custGeom>
                  <a:avLst/>
                  <a:gdLst>
                    <a:gd name="T0" fmla="*/ 142 w 271"/>
                    <a:gd name="T1" fmla="*/ 4 h 310"/>
                    <a:gd name="T2" fmla="*/ 168 w 271"/>
                    <a:gd name="T3" fmla="*/ 0 h 310"/>
                    <a:gd name="T4" fmla="*/ 204 w 271"/>
                    <a:gd name="T5" fmla="*/ 15 h 310"/>
                    <a:gd name="T6" fmla="*/ 245 w 271"/>
                    <a:gd name="T7" fmla="*/ 63 h 310"/>
                    <a:gd name="T8" fmla="*/ 271 w 271"/>
                    <a:gd name="T9" fmla="*/ 134 h 310"/>
                    <a:gd name="T10" fmla="*/ 267 w 271"/>
                    <a:gd name="T11" fmla="*/ 180 h 310"/>
                    <a:gd name="T12" fmla="*/ 259 w 271"/>
                    <a:gd name="T13" fmla="*/ 238 h 310"/>
                    <a:gd name="T14" fmla="*/ 241 w 271"/>
                    <a:gd name="T15" fmla="*/ 278 h 310"/>
                    <a:gd name="T16" fmla="*/ 202 w 271"/>
                    <a:gd name="T17" fmla="*/ 310 h 310"/>
                    <a:gd name="T18" fmla="*/ 161 w 271"/>
                    <a:gd name="T19" fmla="*/ 303 h 310"/>
                    <a:gd name="T20" fmla="*/ 116 w 271"/>
                    <a:gd name="T21" fmla="*/ 271 h 310"/>
                    <a:gd name="T22" fmla="*/ 96 w 271"/>
                    <a:gd name="T23" fmla="*/ 223 h 310"/>
                    <a:gd name="T24" fmla="*/ 79 w 271"/>
                    <a:gd name="T25" fmla="*/ 191 h 310"/>
                    <a:gd name="T26" fmla="*/ 31 w 271"/>
                    <a:gd name="T27" fmla="*/ 212 h 310"/>
                    <a:gd name="T28" fmla="*/ 9 w 271"/>
                    <a:gd name="T29" fmla="*/ 212 h 310"/>
                    <a:gd name="T30" fmla="*/ 0 w 271"/>
                    <a:gd name="T31" fmla="*/ 208 h 310"/>
                    <a:gd name="T32" fmla="*/ 7 w 271"/>
                    <a:gd name="T33" fmla="*/ 191 h 310"/>
                    <a:gd name="T34" fmla="*/ 53 w 271"/>
                    <a:gd name="T35" fmla="*/ 178 h 310"/>
                    <a:gd name="T36" fmla="*/ 76 w 271"/>
                    <a:gd name="T37" fmla="*/ 174 h 310"/>
                    <a:gd name="T38" fmla="*/ 74 w 271"/>
                    <a:gd name="T39" fmla="*/ 137 h 310"/>
                    <a:gd name="T40" fmla="*/ 85 w 271"/>
                    <a:gd name="T41" fmla="*/ 100 h 310"/>
                    <a:gd name="T42" fmla="*/ 96 w 271"/>
                    <a:gd name="T43" fmla="*/ 61 h 310"/>
                    <a:gd name="T44" fmla="*/ 118 w 271"/>
                    <a:gd name="T45" fmla="*/ 18 h 310"/>
                    <a:gd name="T46" fmla="*/ 142 w 271"/>
                    <a:gd name="T47" fmla="*/ 4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71" h="310">
                      <a:moveTo>
                        <a:pt x="142" y="4"/>
                      </a:moveTo>
                      <a:lnTo>
                        <a:pt x="168" y="0"/>
                      </a:lnTo>
                      <a:lnTo>
                        <a:pt x="204" y="15"/>
                      </a:lnTo>
                      <a:lnTo>
                        <a:pt x="245" y="63"/>
                      </a:lnTo>
                      <a:lnTo>
                        <a:pt x="271" y="134"/>
                      </a:lnTo>
                      <a:lnTo>
                        <a:pt x="267" y="180"/>
                      </a:lnTo>
                      <a:lnTo>
                        <a:pt x="259" y="238"/>
                      </a:lnTo>
                      <a:lnTo>
                        <a:pt x="241" y="278"/>
                      </a:lnTo>
                      <a:lnTo>
                        <a:pt x="202" y="310"/>
                      </a:lnTo>
                      <a:lnTo>
                        <a:pt x="161" y="303"/>
                      </a:lnTo>
                      <a:lnTo>
                        <a:pt x="116" y="271"/>
                      </a:lnTo>
                      <a:lnTo>
                        <a:pt x="96" y="223"/>
                      </a:lnTo>
                      <a:lnTo>
                        <a:pt x="79" y="191"/>
                      </a:lnTo>
                      <a:lnTo>
                        <a:pt x="31" y="212"/>
                      </a:lnTo>
                      <a:lnTo>
                        <a:pt x="9" y="212"/>
                      </a:lnTo>
                      <a:lnTo>
                        <a:pt x="0" y="208"/>
                      </a:lnTo>
                      <a:lnTo>
                        <a:pt x="7" y="191"/>
                      </a:lnTo>
                      <a:lnTo>
                        <a:pt x="53" y="178"/>
                      </a:lnTo>
                      <a:lnTo>
                        <a:pt x="76" y="174"/>
                      </a:lnTo>
                      <a:lnTo>
                        <a:pt x="74" y="137"/>
                      </a:lnTo>
                      <a:lnTo>
                        <a:pt x="85" y="100"/>
                      </a:lnTo>
                      <a:lnTo>
                        <a:pt x="96" y="61"/>
                      </a:lnTo>
                      <a:lnTo>
                        <a:pt x="118" y="18"/>
                      </a:lnTo>
                      <a:lnTo>
                        <a:pt x="14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2099" name="Group 1043">
                <a:extLst>
                  <a:ext uri="{FF2B5EF4-FFF2-40B4-BE49-F238E27FC236}">
                    <a16:creationId xmlns:a16="http://schemas.microsoft.com/office/drawing/2014/main" id="{F5B1C417-1940-0F07-51DA-8643F58B9BA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714" y="1531"/>
                <a:ext cx="423" cy="1416"/>
                <a:chOff x="2697" y="1508"/>
                <a:chExt cx="423" cy="1416"/>
              </a:xfrm>
            </p:grpSpPr>
            <p:sp>
              <p:nvSpPr>
                <p:cNvPr id="302100" name="Freeform 1044">
                  <a:extLst>
                    <a:ext uri="{FF2B5EF4-FFF2-40B4-BE49-F238E27FC236}">
                      <a16:creationId xmlns:a16="http://schemas.microsoft.com/office/drawing/2014/main" id="{A5E01EF5-947C-E9BD-79A8-567083C8ED2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9" y="1852"/>
                  <a:ext cx="207" cy="606"/>
                </a:xfrm>
                <a:custGeom>
                  <a:avLst/>
                  <a:gdLst>
                    <a:gd name="T0" fmla="*/ 71 w 207"/>
                    <a:gd name="T1" fmla="*/ 52 h 606"/>
                    <a:gd name="T2" fmla="*/ 96 w 207"/>
                    <a:gd name="T3" fmla="*/ 13 h 606"/>
                    <a:gd name="T4" fmla="*/ 122 w 207"/>
                    <a:gd name="T5" fmla="*/ 0 h 606"/>
                    <a:gd name="T6" fmla="*/ 144 w 207"/>
                    <a:gd name="T7" fmla="*/ 7 h 606"/>
                    <a:gd name="T8" fmla="*/ 172 w 207"/>
                    <a:gd name="T9" fmla="*/ 41 h 606"/>
                    <a:gd name="T10" fmla="*/ 194 w 207"/>
                    <a:gd name="T11" fmla="*/ 94 h 606"/>
                    <a:gd name="T12" fmla="*/ 207 w 207"/>
                    <a:gd name="T13" fmla="*/ 163 h 606"/>
                    <a:gd name="T14" fmla="*/ 207 w 207"/>
                    <a:gd name="T15" fmla="*/ 261 h 606"/>
                    <a:gd name="T16" fmla="*/ 196 w 207"/>
                    <a:gd name="T17" fmla="*/ 374 h 606"/>
                    <a:gd name="T18" fmla="*/ 188 w 207"/>
                    <a:gd name="T19" fmla="*/ 489 h 606"/>
                    <a:gd name="T20" fmla="*/ 172 w 207"/>
                    <a:gd name="T21" fmla="*/ 545 h 606"/>
                    <a:gd name="T22" fmla="*/ 155 w 207"/>
                    <a:gd name="T23" fmla="*/ 574 h 606"/>
                    <a:gd name="T24" fmla="*/ 135 w 207"/>
                    <a:gd name="T25" fmla="*/ 595 h 606"/>
                    <a:gd name="T26" fmla="*/ 107 w 207"/>
                    <a:gd name="T27" fmla="*/ 606 h 606"/>
                    <a:gd name="T28" fmla="*/ 57 w 207"/>
                    <a:gd name="T29" fmla="*/ 606 h 606"/>
                    <a:gd name="T30" fmla="*/ 28 w 207"/>
                    <a:gd name="T31" fmla="*/ 595 h 606"/>
                    <a:gd name="T32" fmla="*/ 4 w 207"/>
                    <a:gd name="T33" fmla="*/ 545 h 606"/>
                    <a:gd name="T34" fmla="*/ 0 w 207"/>
                    <a:gd name="T35" fmla="*/ 474 h 606"/>
                    <a:gd name="T36" fmla="*/ 0 w 207"/>
                    <a:gd name="T37" fmla="*/ 385 h 606"/>
                    <a:gd name="T38" fmla="*/ 11 w 207"/>
                    <a:gd name="T39" fmla="*/ 267 h 606"/>
                    <a:gd name="T40" fmla="*/ 26 w 207"/>
                    <a:gd name="T41" fmla="*/ 172 h 606"/>
                    <a:gd name="T42" fmla="*/ 49 w 207"/>
                    <a:gd name="T43" fmla="*/ 89 h 606"/>
                    <a:gd name="T44" fmla="*/ 71 w 207"/>
                    <a:gd name="T45" fmla="*/ 52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06">
                      <a:moveTo>
                        <a:pt x="71" y="52"/>
                      </a:moveTo>
                      <a:lnTo>
                        <a:pt x="96" y="13"/>
                      </a:lnTo>
                      <a:lnTo>
                        <a:pt x="122" y="0"/>
                      </a:lnTo>
                      <a:lnTo>
                        <a:pt x="144" y="7"/>
                      </a:lnTo>
                      <a:lnTo>
                        <a:pt x="172" y="41"/>
                      </a:lnTo>
                      <a:lnTo>
                        <a:pt x="194" y="94"/>
                      </a:lnTo>
                      <a:lnTo>
                        <a:pt x="207" y="163"/>
                      </a:lnTo>
                      <a:lnTo>
                        <a:pt x="207" y="261"/>
                      </a:lnTo>
                      <a:lnTo>
                        <a:pt x="196" y="374"/>
                      </a:lnTo>
                      <a:lnTo>
                        <a:pt x="188" y="489"/>
                      </a:lnTo>
                      <a:lnTo>
                        <a:pt x="172" y="545"/>
                      </a:lnTo>
                      <a:lnTo>
                        <a:pt x="155" y="574"/>
                      </a:lnTo>
                      <a:lnTo>
                        <a:pt x="135" y="595"/>
                      </a:lnTo>
                      <a:lnTo>
                        <a:pt x="107" y="606"/>
                      </a:lnTo>
                      <a:lnTo>
                        <a:pt x="57" y="606"/>
                      </a:lnTo>
                      <a:lnTo>
                        <a:pt x="28" y="595"/>
                      </a:lnTo>
                      <a:lnTo>
                        <a:pt x="4" y="545"/>
                      </a:lnTo>
                      <a:lnTo>
                        <a:pt x="0" y="474"/>
                      </a:lnTo>
                      <a:lnTo>
                        <a:pt x="0" y="385"/>
                      </a:lnTo>
                      <a:lnTo>
                        <a:pt x="11" y="267"/>
                      </a:lnTo>
                      <a:lnTo>
                        <a:pt x="26" y="172"/>
                      </a:lnTo>
                      <a:lnTo>
                        <a:pt x="49" y="89"/>
                      </a:lnTo>
                      <a:lnTo>
                        <a:pt x="71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01" name="Freeform 1045">
                  <a:extLst>
                    <a:ext uri="{FF2B5EF4-FFF2-40B4-BE49-F238E27FC236}">
                      <a16:creationId xmlns:a16="http://schemas.microsoft.com/office/drawing/2014/main" id="{5522B289-FDDB-20F0-1A5B-3A70DE0F664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47" y="1858"/>
                  <a:ext cx="192" cy="532"/>
                </a:xfrm>
                <a:custGeom>
                  <a:avLst/>
                  <a:gdLst>
                    <a:gd name="T0" fmla="*/ 101 w 192"/>
                    <a:gd name="T1" fmla="*/ 43 h 532"/>
                    <a:gd name="T2" fmla="*/ 132 w 192"/>
                    <a:gd name="T3" fmla="*/ 0 h 532"/>
                    <a:gd name="T4" fmla="*/ 172 w 192"/>
                    <a:gd name="T5" fmla="*/ 0 h 532"/>
                    <a:gd name="T6" fmla="*/ 192 w 192"/>
                    <a:gd name="T7" fmla="*/ 33 h 532"/>
                    <a:gd name="T8" fmla="*/ 183 w 192"/>
                    <a:gd name="T9" fmla="*/ 69 h 532"/>
                    <a:gd name="T10" fmla="*/ 159 w 192"/>
                    <a:gd name="T11" fmla="*/ 76 h 532"/>
                    <a:gd name="T12" fmla="*/ 128 w 192"/>
                    <a:gd name="T13" fmla="*/ 94 h 532"/>
                    <a:gd name="T14" fmla="*/ 102 w 192"/>
                    <a:gd name="T15" fmla="*/ 124 h 532"/>
                    <a:gd name="T16" fmla="*/ 84 w 192"/>
                    <a:gd name="T17" fmla="*/ 157 h 532"/>
                    <a:gd name="T18" fmla="*/ 62 w 192"/>
                    <a:gd name="T19" fmla="*/ 217 h 532"/>
                    <a:gd name="T20" fmla="*/ 36 w 192"/>
                    <a:gd name="T21" fmla="*/ 293 h 532"/>
                    <a:gd name="T22" fmla="*/ 28 w 192"/>
                    <a:gd name="T23" fmla="*/ 374 h 532"/>
                    <a:gd name="T24" fmla="*/ 39 w 192"/>
                    <a:gd name="T25" fmla="*/ 428 h 532"/>
                    <a:gd name="T26" fmla="*/ 45 w 192"/>
                    <a:gd name="T27" fmla="*/ 467 h 532"/>
                    <a:gd name="T28" fmla="*/ 58 w 192"/>
                    <a:gd name="T29" fmla="*/ 495 h 532"/>
                    <a:gd name="T30" fmla="*/ 54 w 192"/>
                    <a:gd name="T31" fmla="*/ 523 h 532"/>
                    <a:gd name="T32" fmla="*/ 34 w 192"/>
                    <a:gd name="T33" fmla="*/ 532 h 532"/>
                    <a:gd name="T34" fmla="*/ 17 w 192"/>
                    <a:gd name="T35" fmla="*/ 510 h 532"/>
                    <a:gd name="T36" fmla="*/ 0 w 192"/>
                    <a:gd name="T37" fmla="*/ 478 h 532"/>
                    <a:gd name="T38" fmla="*/ 6 w 192"/>
                    <a:gd name="T39" fmla="*/ 452 h 532"/>
                    <a:gd name="T40" fmla="*/ 10 w 192"/>
                    <a:gd name="T41" fmla="*/ 369 h 532"/>
                    <a:gd name="T42" fmla="*/ 10 w 192"/>
                    <a:gd name="T43" fmla="*/ 308 h 532"/>
                    <a:gd name="T44" fmla="*/ 19 w 192"/>
                    <a:gd name="T45" fmla="*/ 245 h 532"/>
                    <a:gd name="T46" fmla="*/ 39 w 192"/>
                    <a:gd name="T47" fmla="*/ 159 h 532"/>
                    <a:gd name="T48" fmla="*/ 73 w 192"/>
                    <a:gd name="T49" fmla="*/ 93 h 532"/>
                    <a:gd name="T50" fmla="*/ 101 w 192"/>
                    <a:gd name="T51" fmla="*/ 43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92" h="532">
                      <a:moveTo>
                        <a:pt x="101" y="43"/>
                      </a:moveTo>
                      <a:lnTo>
                        <a:pt x="132" y="0"/>
                      </a:lnTo>
                      <a:lnTo>
                        <a:pt x="172" y="0"/>
                      </a:lnTo>
                      <a:lnTo>
                        <a:pt x="192" y="33"/>
                      </a:lnTo>
                      <a:lnTo>
                        <a:pt x="183" y="69"/>
                      </a:lnTo>
                      <a:lnTo>
                        <a:pt x="159" y="76"/>
                      </a:lnTo>
                      <a:lnTo>
                        <a:pt x="128" y="94"/>
                      </a:lnTo>
                      <a:lnTo>
                        <a:pt x="102" y="124"/>
                      </a:lnTo>
                      <a:lnTo>
                        <a:pt x="84" y="157"/>
                      </a:lnTo>
                      <a:lnTo>
                        <a:pt x="62" y="217"/>
                      </a:lnTo>
                      <a:lnTo>
                        <a:pt x="36" y="293"/>
                      </a:lnTo>
                      <a:lnTo>
                        <a:pt x="28" y="374"/>
                      </a:lnTo>
                      <a:lnTo>
                        <a:pt x="39" y="428"/>
                      </a:lnTo>
                      <a:lnTo>
                        <a:pt x="45" y="467"/>
                      </a:lnTo>
                      <a:lnTo>
                        <a:pt x="58" y="495"/>
                      </a:lnTo>
                      <a:lnTo>
                        <a:pt x="54" y="523"/>
                      </a:lnTo>
                      <a:lnTo>
                        <a:pt x="34" y="532"/>
                      </a:lnTo>
                      <a:lnTo>
                        <a:pt x="17" y="510"/>
                      </a:lnTo>
                      <a:lnTo>
                        <a:pt x="0" y="478"/>
                      </a:lnTo>
                      <a:lnTo>
                        <a:pt x="6" y="452"/>
                      </a:lnTo>
                      <a:lnTo>
                        <a:pt x="10" y="369"/>
                      </a:lnTo>
                      <a:lnTo>
                        <a:pt x="10" y="308"/>
                      </a:lnTo>
                      <a:lnTo>
                        <a:pt x="19" y="245"/>
                      </a:lnTo>
                      <a:lnTo>
                        <a:pt x="39" y="159"/>
                      </a:lnTo>
                      <a:lnTo>
                        <a:pt x="73" y="93"/>
                      </a:lnTo>
                      <a:lnTo>
                        <a:pt x="101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02" name="Freeform 1046">
                  <a:extLst>
                    <a:ext uri="{FF2B5EF4-FFF2-40B4-BE49-F238E27FC236}">
                      <a16:creationId xmlns:a16="http://schemas.microsoft.com/office/drawing/2014/main" id="{7E7D6042-9B1D-FA20-5B74-133ADB01A22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97" y="2329"/>
                  <a:ext cx="214" cy="547"/>
                </a:xfrm>
                <a:custGeom>
                  <a:avLst/>
                  <a:gdLst>
                    <a:gd name="T0" fmla="*/ 180 w 214"/>
                    <a:gd name="T1" fmla="*/ 0 h 547"/>
                    <a:gd name="T2" fmla="*/ 214 w 214"/>
                    <a:gd name="T3" fmla="*/ 28 h 547"/>
                    <a:gd name="T4" fmla="*/ 213 w 214"/>
                    <a:gd name="T5" fmla="*/ 75 h 547"/>
                    <a:gd name="T6" fmla="*/ 198 w 214"/>
                    <a:gd name="T7" fmla="*/ 117 h 547"/>
                    <a:gd name="T8" fmla="*/ 178 w 214"/>
                    <a:gd name="T9" fmla="*/ 197 h 547"/>
                    <a:gd name="T10" fmla="*/ 163 w 214"/>
                    <a:gd name="T11" fmla="*/ 279 h 547"/>
                    <a:gd name="T12" fmla="*/ 163 w 214"/>
                    <a:gd name="T13" fmla="*/ 342 h 547"/>
                    <a:gd name="T14" fmla="*/ 169 w 214"/>
                    <a:gd name="T15" fmla="*/ 425 h 547"/>
                    <a:gd name="T16" fmla="*/ 180 w 214"/>
                    <a:gd name="T17" fmla="*/ 473 h 547"/>
                    <a:gd name="T18" fmla="*/ 198 w 214"/>
                    <a:gd name="T19" fmla="*/ 496 h 547"/>
                    <a:gd name="T20" fmla="*/ 198 w 214"/>
                    <a:gd name="T21" fmla="*/ 525 h 547"/>
                    <a:gd name="T22" fmla="*/ 169 w 214"/>
                    <a:gd name="T23" fmla="*/ 531 h 547"/>
                    <a:gd name="T24" fmla="*/ 130 w 214"/>
                    <a:gd name="T25" fmla="*/ 542 h 547"/>
                    <a:gd name="T26" fmla="*/ 80 w 214"/>
                    <a:gd name="T27" fmla="*/ 547 h 547"/>
                    <a:gd name="T28" fmla="*/ 19 w 214"/>
                    <a:gd name="T29" fmla="*/ 547 h 547"/>
                    <a:gd name="T30" fmla="*/ 0 w 214"/>
                    <a:gd name="T31" fmla="*/ 531 h 547"/>
                    <a:gd name="T32" fmla="*/ 13 w 214"/>
                    <a:gd name="T33" fmla="*/ 512 h 547"/>
                    <a:gd name="T34" fmla="*/ 67 w 214"/>
                    <a:gd name="T35" fmla="*/ 514 h 547"/>
                    <a:gd name="T36" fmla="*/ 102 w 214"/>
                    <a:gd name="T37" fmla="*/ 514 h 547"/>
                    <a:gd name="T38" fmla="*/ 147 w 214"/>
                    <a:gd name="T39" fmla="*/ 507 h 547"/>
                    <a:gd name="T40" fmla="*/ 158 w 214"/>
                    <a:gd name="T41" fmla="*/ 492 h 547"/>
                    <a:gd name="T42" fmla="*/ 152 w 214"/>
                    <a:gd name="T43" fmla="*/ 453 h 547"/>
                    <a:gd name="T44" fmla="*/ 136 w 214"/>
                    <a:gd name="T45" fmla="*/ 379 h 547"/>
                    <a:gd name="T46" fmla="*/ 136 w 214"/>
                    <a:gd name="T47" fmla="*/ 303 h 547"/>
                    <a:gd name="T48" fmla="*/ 141 w 214"/>
                    <a:gd name="T49" fmla="*/ 208 h 547"/>
                    <a:gd name="T50" fmla="*/ 147 w 214"/>
                    <a:gd name="T51" fmla="*/ 112 h 547"/>
                    <a:gd name="T52" fmla="*/ 162 w 214"/>
                    <a:gd name="T53" fmla="*/ 39 h 547"/>
                    <a:gd name="T54" fmla="*/ 175 w 214"/>
                    <a:gd name="T55" fmla="*/ 13 h 547"/>
                    <a:gd name="T56" fmla="*/ 180 w 214"/>
                    <a:gd name="T57" fmla="*/ 0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14" h="547">
                      <a:moveTo>
                        <a:pt x="180" y="0"/>
                      </a:moveTo>
                      <a:lnTo>
                        <a:pt x="214" y="28"/>
                      </a:lnTo>
                      <a:lnTo>
                        <a:pt x="213" y="75"/>
                      </a:lnTo>
                      <a:lnTo>
                        <a:pt x="198" y="117"/>
                      </a:lnTo>
                      <a:lnTo>
                        <a:pt x="178" y="197"/>
                      </a:lnTo>
                      <a:lnTo>
                        <a:pt x="163" y="279"/>
                      </a:lnTo>
                      <a:lnTo>
                        <a:pt x="163" y="342"/>
                      </a:lnTo>
                      <a:lnTo>
                        <a:pt x="169" y="425"/>
                      </a:lnTo>
                      <a:lnTo>
                        <a:pt x="180" y="473"/>
                      </a:lnTo>
                      <a:lnTo>
                        <a:pt x="198" y="496"/>
                      </a:lnTo>
                      <a:lnTo>
                        <a:pt x="198" y="525"/>
                      </a:lnTo>
                      <a:lnTo>
                        <a:pt x="169" y="531"/>
                      </a:lnTo>
                      <a:lnTo>
                        <a:pt x="130" y="542"/>
                      </a:lnTo>
                      <a:lnTo>
                        <a:pt x="80" y="547"/>
                      </a:lnTo>
                      <a:lnTo>
                        <a:pt x="19" y="547"/>
                      </a:lnTo>
                      <a:lnTo>
                        <a:pt x="0" y="531"/>
                      </a:lnTo>
                      <a:lnTo>
                        <a:pt x="13" y="512"/>
                      </a:lnTo>
                      <a:lnTo>
                        <a:pt x="67" y="514"/>
                      </a:lnTo>
                      <a:lnTo>
                        <a:pt x="102" y="514"/>
                      </a:lnTo>
                      <a:lnTo>
                        <a:pt x="147" y="507"/>
                      </a:lnTo>
                      <a:lnTo>
                        <a:pt x="158" y="492"/>
                      </a:lnTo>
                      <a:lnTo>
                        <a:pt x="152" y="453"/>
                      </a:lnTo>
                      <a:lnTo>
                        <a:pt x="136" y="379"/>
                      </a:lnTo>
                      <a:lnTo>
                        <a:pt x="136" y="303"/>
                      </a:lnTo>
                      <a:lnTo>
                        <a:pt x="141" y="208"/>
                      </a:lnTo>
                      <a:lnTo>
                        <a:pt x="147" y="112"/>
                      </a:lnTo>
                      <a:lnTo>
                        <a:pt x="162" y="39"/>
                      </a:lnTo>
                      <a:lnTo>
                        <a:pt x="175" y="13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03" name="Freeform 1047">
                  <a:extLst>
                    <a:ext uri="{FF2B5EF4-FFF2-40B4-BE49-F238E27FC236}">
                      <a16:creationId xmlns:a16="http://schemas.microsoft.com/office/drawing/2014/main" id="{4FE3AC60-01A5-A1CB-D48B-DD817F18130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77" y="2342"/>
                  <a:ext cx="149" cy="582"/>
                </a:xfrm>
                <a:custGeom>
                  <a:avLst/>
                  <a:gdLst>
                    <a:gd name="T0" fmla="*/ 101 w 149"/>
                    <a:gd name="T1" fmla="*/ 11 h 582"/>
                    <a:gd name="T2" fmla="*/ 68 w 149"/>
                    <a:gd name="T3" fmla="*/ 0 h 582"/>
                    <a:gd name="T4" fmla="*/ 49 w 149"/>
                    <a:gd name="T5" fmla="*/ 26 h 582"/>
                    <a:gd name="T6" fmla="*/ 45 w 149"/>
                    <a:gd name="T7" fmla="*/ 67 h 582"/>
                    <a:gd name="T8" fmla="*/ 57 w 149"/>
                    <a:gd name="T9" fmla="*/ 104 h 582"/>
                    <a:gd name="T10" fmla="*/ 73 w 149"/>
                    <a:gd name="T11" fmla="*/ 143 h 582"/>
                    <a:gd name="T12" fmla="*/ 88 w 149"/>
                    <a:gd name="T13" fmla="*/ 204 h 582"/>
                    <a:gd name="T14" fmla="*/ 90 w 149"/>
                    <a:gd name="T15" fmla="*/ 265 h 582"/>
                    <a:gd name="T16" fmla="*/ 90 w 149"/>
                    <a:gd name="T17" fmla="*/ 328 h 582"/>
                    <a:gd name="T18" fmla="*/ 94 w 149"/>
                    <a:gd name="T19" fmla="*/ 460 h 582"/>
                    <a:gd name="T20" fmla="*/ 99 w 149"/>
                    <a:gd name="T21" fmla="*/ 495 h 582"/>
                    <a:gd name="T22" fmla="*/ 51 w 149"/>
                    <a:gd name="T23" fmla="*/ 515 h 582"/>
                    <a:gd name="T24" fmla="*/ 16 w 149"/>
                    <a:gd name="T25" fmla="*/ 550 h 582"/>
                    <a:gd name="T26" fmla="*/ 0 w 149"/>
                    <a:gd name="T27" fmla="*/ 565 h 582"/>
                    <a:gd name="T28" fmla="*/ 10 w 149"/>
                    <a:gd name="T29" fmla="*/ 576 h 582"/>
                    <a:gd name="T30" fmla="*/ 57 w 149"/>
                    <a:gd name="T31" fmla="*/ 582 h 582"/>
                    <a:gd name="T32" fmla="*/ 68 w 149"/>
                    <a:gd name="T33" fmla="*/ 549 h 582"/>
                    <a:gd name="T34" fmla="*/ 106 w 149"/>
                    <a:gd name="T35" fmla="*/ 517 h 582"/>
                    <a:gd name="T36" fmla="*/ 140 w 149"/>
                    <a:gd name="T37" fmla="*/ 499 h 582"/>
                    <a:gd name="T38" fmla="*/ 149 w 149"/>
                    <a:gd name="T39" fmla="*/ 484 h 582"/>
                    <a:gd name="T40" fmla="*/ 134 w 149"/>
                    <a:gd name="T41" fmla="*/ 471 h 582"/>
                    <a:gd name="T42" fmla="*/ 121 w 149"/>
                    <a:gd name="T43" fmla="*/ 445 h 582"/>
                    <a:gd name="T44" fmla="*/ 121 w 149"/>
                    <a:gd name="T45" fmla="*/ 384 h 582"/>
                    <a:gd name="T46" fmla="*/ 116 w 149"/>
                    <a:gd name="T47" fmla="*/ 272 h 582"/>
                    <a:gd name="T48" fmla="*/ 112 w 149"/>
                    <a:gd name="T49" fmla="*/ 183 h 582"/>
                    <a:gd name="T50" fmla="*/ 112 w 149"/>
                    <a:gd name="T51" fmla="*/ 111 h 582"/>
                    <a:gd name="T52" fmla="*/ 112 w 149"/>
                    <a:gd name="T53" fmla="*/ 43 h 582"/>
                    <a:gd name="T54" fmla="*/ 101 w 149"/>
                    <a:gd name="T55" fmla="*/ 1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9" h="582">
                      <a:moveTo>
                        <a:pt x="101" y="11"/>
                      </a:moveTo>
                      <a:lnTo>
                        <a:pt x="68" y="0"/>
                      </a:lnTo>
                      <a:lnTo>
                        <a:pt x="49" y="26"/>
                      </a:lnTo>
                      <a:lnTo>
                        <a:pt x="45" y="67"/>
                      </a:lnTo>
                      <a:lnTo>
                        <a:pt x="57" y="104"/>
                      </a:lnTo>
                      <a:lnTo>
                        <a:pt x="73" y="143"/>
                      </a:lnTo>
                      <a:lnTo>
                        <a:pt x="88" y="204"/>
                      </a:lnTo>
                      <a:lnTo>
                        <a:pt x="90" y="265"/>
                      </a:lnTo>
                      <a:lnTo>
                        <a:pt x="90" y="328"/>
                      </a:lnTo>
                      <a:lnTo>
                        <a:pt x="94" y="460"/>
                      </a:lnTo>
                      <a:lnTo>
                        <a:pt x="99" y="495"/>
                      </a:lnTo>
                      <a:lnTo>
                        <a:pt x="51" y="515"/>
                      </a:lnTo>
                      <a:lnTo>
                        <a:pt x="16" y="550"/>
                      </a:lnTo>
                      <a:lnTo>
                        <a:pt x="0" y="565"/>
                      </a:lnTo>
                      <a:lnTo>
                        <a:pt x="10" y="576"/>
                      </a:lnTo>
                      <a:lnTo>
                        <a:pt x="57" y="582"/>
                      </a:lnTo>
                      <a:lnTo>
                        <a:pt x="68" y="549"/>
                      </a:lnTo>
                      <a:lnTo>
                        <a:pt x="106" y="517"/>
                      </a:lnTo>
                      <a:lnTo>
                        <a:pt x="140" y="499"/>
                      </a:lnTo>
                      <a:lnTo>
                        <a:pt x="149" y="484"/>
                      </a:lnTo>
                      <a:lnTo>
                        <a:pt x="134" y="471"/>
                      </a:lnTo>
                      <a:lnTo>
                        <a:pt x="121" y="445"/>
                      </a:lnTo>
                      <a:lnTo>
                        <a:pt x="121" y="384"/>
                      </a:lnTo>
                      <a:lnTo>
                        <a:pt x="116" y="272"/>
                      </a:lnTo>
                      <a:lnTo>
                        <a:pt x="112" y="183"/>
                      </a:lnTo>
                      <a:lnTo>
                        <a:pt x="112" y="111"/>
                      </a:lnTo>
                      <a:lnTo>
                        <a:pt x="112" y="43"/>
                      </a:lnTo>
                      <a:lnTo>
                        <a:pt x="101" y="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04" name="Freeform 1048">
                  <a:extLst>
                    <a:ext uri="{FF2B5EF4-FFF2-40B4-BE49-F238E27FC236}">
                      <a16:creationId xmlns:a16="http://schemas.microsoft.com/office/drawing/2014/main" id="{9E9FB38F-3B2E-F730-2177-8ED167138A9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35" y="1508"/>
                  <a:ext cx="285" cy="322"/>
                </a:xfrm>
                <a:custGeom>
                  <a:avLst/>
                  <a:gdLst>
                    <a:gd name="T0" fmla="*/ 266 w 285"/>
                    <a:gd name="T1" fmla="*/ 183 h 322"/>
                    <a:gd name="T2" fmla="*/ 275 w 285"/>
                    <a:gd name="T3" fmla="*/ 146 h 322"/>
                    <a:gd name="T4" fmla="*/ 285 w 285"/>
                    <a:gd name="T5" fmla="*/ 94 h 322"/>
                    <a:gd name="T6" fmla="*/ 262 w 285"/>
                    <a:gd name="T7" fmla="*/ 44 h 322"/>
                    <a:gd name="T8" fmla="*/ 217 w 285"/>
                    <a:gd name="T9" fmla="*/ 0 h 322"/>
                    <a:gd name="T10" fmla="*/ 179 w 285"/>
                    <a:gd name="T11" fmla="*/ 4 h 322"/>
                    <a:gd name="T12" fmla="*/ 147 w 285"/>
                    <a:gd name="T13" fmla="*/ 28 h 322"/>
                    <a:gd name="T14" fmla="*/ 108 w 285"/>
                    <a:gd name="T15" fmla="*/ 75 h 322"/>
                    <a:gd name="T16" fmla="*/ 86 w 285"/>
                    <a:gd name="T17" fmla="*/ 127 h 322"/>
                    <a:gd name="T18" fmla="*/ 60 w 285"/>
                    <a:gd name="T19" fmla="*/ 145 h 322"/>
                    <a:gd name="T20" fmla="*/ 18 w 285"/>
                    <a:gd name="T21" fmla="*/ 158 h 322"/>
                    <a:gd name="T22" fmla="*/ 0 w 285"/>
                    <a:gd name="T23" fmla="*/ 179 h 322"/>
                    <a:gd name="T24" fmla="*/ 9 w 285"/>
                    <a:gd name="T25" fmla="*/ 189 h 322"/>
                    <a:gd name="T26" fmla="*/ 49 w 285"/>
                    <a:gd name="T27" fmla="*/ 177 h 322"/>
                    <a:gd name="T28" fmla="*/ 72 w 285"/>
                    <a:gd name="T29" fmla="*/ 176 h 322"/>
                    <a:gd name="T30" fmla="*/ 68 w 285"/>
                    <a:gd name="T31" fmla="*/ 224 h 322"/>
                    <a:gd name="T32" fmla="*/ 76 w 285"/>
                    <a:gd name="T33" fmla="*/ 274 h 322"/>
                    <a:gd name="T34" fmla="*/ 92 w 285"/>
                    <a:gd name="T35" fmla="*/ 303 h 322"/>
                    <a:gd name="T36" fmla="*/ 115 w 285"/>
                    <a:gd name="T37" fmla="*/ 322 h 322"/>
                    <a:gd name="T38" fmla="*/ 170 w 285"/>
                    <a:gd name="T39" fmla="*/ 306 h 322"/>
                    <a:gd name="T40" fmla="*/ 221 w 285"/>
                    <a:gd name="T41" fmla="*/ 274 h 322"/>
                    <a:gd name="T42" fmla="*/ 250 w 285"/>
                    <a:gd name="T43" fmla="*/ 233 h 322"/>
                    <a:gd name="T44" fmla="*/ 266 w 285"/>
                    <a:gd name="T45" fmla="*/ 183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5" h="322">
                      <a:moveTo>
                        <a:pt x="266" y="183"/>
                      </a:moveTo>
                      <a:lnTo>
                        <a:pt x="275" y="146"/>
                      </a:lnTo>
                      <a:lnTo>
                        <a:pt x="285" y="94"/>
                      </a:lnTo>
                      <a:lnTo>
                        <a:pt x="262" y="44"/>
                      </a:lnTo>
                      <a:lnTo>
                        <a:pt x="217" y="0"/>
                      </a:lnTo>
                      <a:lnTo>
                        <a:pt x="179" y="4"/>
                      </a:lnTo>
                      <a:lnTo>
                        <a:pt x="147" y="28"/>
                      </a:lnTo>
                      <a:lnTo>
                        <a:pt x="108" y="75"/>
                      </a:lnTo>
                      <a:lnTo>
                        <a:pt x="86" y="127"/>
                      </a:lnTo>
                      <a:lnTo>
                        <a:pt x="60" y="145"/>
                      </a:lnTo>
                      <a:lnTo>
                        <a:pt x="18" y="158"/>
                      </a:lnTo>
                      <a:lnTo>
                        <a:pt x="0" y="179"/>
                      </a:lnTo>
                      <a:lnTo>
                        <a:pt x="9" y="189"/>
                      </a:lnTo>
                      <a:lnTo>
                        <a:pt x="49" y="177"/>
                      </a:lnTo>
                      <a:lnTo>
                        <a:pt x="72" y="176"/>
                      </a:lnTo>
                      <a:lnTo>
                        <a:pt x="68" y="224"/>
                      </a:lnTo>
                      <a:lnTo>
                        <a:pt x="76" y="274"/>
                      </a:lnTo>
                      <a:lnTo>
                        <a:pt x="92" y="303"/>
                      </a:lnTo>
                      <a:lnTo>
                        <a:pt x="115" y="322"/>
                      </a:lnTo>
                      <a:lnTo>
                        <a:pt x="170" y="306"/>
                      </a:lnTo>
                      <a:lnTo>
                        <a:pt x="221" y="274"/>
                      </a:lnTo>
                      <a:lnTo>
                        <a:pt x="250" y="233"/>
                      </a:lnTo>
                      <a:lnTo>
                        <a:pt x="266" y="1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2105" name="Group 1049">
                <a:extLst>
                  <a:ext uri="{FF2B5EF4-FFF2-40B4-BE49-F238E27FC236}">
                    <a16:creationId xmlns:a16="http://schemas.microsoft.com/office/drawing/2014/main" id="{12BA5BFF-FF1B-F262-3839-87AC86DDB2D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165" y="1463"/>
                <a:ext cx="351" cy="1456"/>
                <a:chOff x="2148" y="1440"/>
                <a:chExt cx="351" cy="1456"/>
              </a:xfrm>
            </p:grpSpPr>
            <p:sp>
              <p:nvSpPr>
                <p:cNvPr id="302106" name="Freeform 1050">
                  <a:extLst>
                    <a:ext uri="{FF2B5EF4-FFF2-40B4-BE49-F238E27FC236}">
                      <a16:creationId xmlns:a16="http://schemas.microsoft.com/office/drawing/2014/main" id="{7CE5D1CE-5310-073C-207D-312F02E4A5F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91" y="1775"/>
                  <a:ext cx="207" cy="634"/>
                </a:xfrm>
                <a:custGeom>
                  <a:avLst/>
                  <a:gdLst>
                    <a:gd name="T0" fmla="*/ 34 w 207"/>
                    <a:gd name="T1" fmla="*/ 48 h 634"/>
                    <a:gd name="T2" fmla="*/ 50 w 207"/>
                    <a:gd name="T3" fmla="*/ 17 h 634"/>
                    <a:gd name="T4" fmla="*/ 78 w 207"/>
                    <a:gd name="T5" fmla="*/ 0 h 634"/>
                    <a:gd name="T6" fmla="*/ 108 w 207"/>
                    <a:gd name="T7" fmla="*/ 0 h 634"/>
                    <a:gd name="T8" fmla="*/ 161 w 207"/>
                    <a:gd name="T9" fmla="*/ 11 h 634"/>
                    <a:gd name="T10" fmla="*/ 174 w 207"/>
                    <a:gd name="T11" fmla="*/ 61 h 634"/>
                    <a:gd name="T12" fmla="*/ 195 w 207"/>
                    <a:gd name="T13" fmla="*/ 165 h 634"/>
                    <a:gd name="T14" fmla="*/ 202 w 207"/>
                    <a:gd name="T15" fmla="*/ 250 h 634"/>
                    <a:gd name="T16" fmla="*/ 207 w 207"/>
                    <a:gd name="T17" fmla="*/ 334 h 634"/>
                    <a:gd name="T18" fmla="*/ 207 w 207"/>
                    <a:gd name="T19" fmla="*/ 456 h 634"/>
                    <a:gd name="T20" fmla="*/ 195 w 207"/>
                    <a:gd name="T21" fmla="*/ 567 h 634"/>
                    <a:gd name="T22" fmla="*/ 172 w 207"/>
                    <a:gd name="T23" fmla="*/ 628 h 634"/>
                    <a:gd name="T24" fmla="*/ 134 w 207"/>
                    <a:gd name="T25" fmla="*/ 634 h 634"/>
                    <a:gd name="T26" fmla="*/ 52 w 207"/>
                    <a:gd name="T27" fmla="*/ 634 h 634"/>
                    <a:gd name="T28" fmla="*/ 13 w 207"/>
                    <a:gd name="T29" fmla="*/ 601 h 634"/>
                    <a:gd name="T30" fmla="*/ 0 w 207"/>
                    <a:gd name="T31" fmla="*/ 523 h 634"/>
                    <a:gd name="T32" fmla="*/ 6 w 207"/>
                    <a:gd name="T33" fmla="*/ 421 h 634"/>
                    <a:gd name="T34" fmla="*/ 13 w 207"/>
                    <a:gd name="T35" fmla="*/ 339 h 634"/>
                    <a:gd name="T36" fmla="*/ 36 w 207"/>
                    <a:gd name="T37" fmla="*/ 289 h 634"/>
                    <a:gd name="T38" fmla="*/ 36 w 207"/>
                    <a:gd name="T39" fmla="*/ 217 h 634"/>
                    <a:gd name="T40" fmla="*/ 36 w 207"/>
                    <a:gd name="T41" fmla="*/ 139 h 634"/>
                    <a:gd name="T42" fmla="*/ 30 w 207"/>
                    <a:gd name="T43" fmla="*/ 82 h 634"/>
                    <a:gd name="T44" fmla="*/ 34 w 207"/>
                    <a:gd name="T45" fmla="*/ 48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7" h="634">
                      <a:moveTo>
                        <a:pt x="34" y="48"/>
                      </a:moveTo>
                      <a:lnTo>
                        <a:pt x="50" y="17"/>
                      </a:lnTo>
                      <a:lnTo>
                        <a:pt x="78" y="0"/>
                      </a:lnTo>
                      <a:lnTo>
                        <a:pt x="108" y="0"/>
                      </a:lnTo>
                      <a:lnTo>
                        <a:pt x="161" y="11"/>
                      </a:lnTo>
                      <a:lnTo>
                        <a:pt x="174" y="61"/>
                      </a:lnTo>
                      <a:lnTo>
                        <a:pt x="195" y="165"/>
                      </a:lnTo>
                      <a:lnTo>
                        <a:pt x="202" y="250"/>
                      </a:lnTo>
                      <a:lnTo>
                        <a:pt x="207" y="334"/>
                      </a:lnTo>
                      <a:lnTo>
                        <a:pt x="207" y="456"/>
                      </a:lnTo>
                      <a:lnTo>
                        <a:pt x="195" y="567"/>
                      </a:lnTo>
                      <a:lnTo>
                        <a:pt x="172" y="628"/>
                      </a:lnTo>
                      <a:lnTo>
                        <a:pt x="134" y="634"/>
                      </a:lnTo>
                      <a:lnTo>
                        <a:pt x="52" y="634"/>
                      </a:lnTo>
                      <a:lnTo>
                        <a:pt x="13" y="601"/>
                      </a:lnTo>
                      <a:lnTo>
                        <a:pt x="0" y="523"/>
                      </a:lnTo>
                      <a:lnTo>
                        <a:pt x="6" y="421"/>
                      </a:lnTo>
                      <a:lnTo>
                        <a:pt x="13" y="339"/>
                      </a:lnTo>
                      <a:lnTo>
                        <a:pt x="36" y="289"/>
                      </a:lnTo>
                      <a:lnTo>
                        <a:pt x="36" y="217"/>
                      </a:lnTo>
                      <a:lnTo>
                        <a:pt x="36" y="139"/>
                      </a:lnTo>
                      <a:lnTo>
                        <a:pt x="30" y="82"/>
                      </a:lnTo>
                      <a:lnTo>
                        <a:pt x="34" y="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07" name="Freeform 1051">
                  <a:extLst>
                    <a:ext uri="{FF2B5EF4-FFF2-40B4-BE49-F238E27FC236}">
                      <a16:creationId xmlns:a16="http://schemas.microsoft.com/office/drawing/2014/main" id="{94C51E52-0A98-24C8-B98A-AF0CC7108C3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77" y="2313"/>
                  <a:ext cx="222" cy="583"/>
                </a:xfrm>
                <a:custGeom>
                  <a:avLst/>
                  <a:gdLst>
                    <a:gd name="T0" fmla="*/ 139 w 222"/>
                    <a:gd name="T1" fmla="*/ 0 h 583"/>
                    <a:gd name="T2" fmla="*/ 172 w 222"/>
                    <a:gd name="T3" fmla="*/ 23 h 583"/>
                    <a:gd name="T4" fmla="*/ 183 w 222"/>
                    <a:gd name="T5" fmla="*/ 58 h 583"/>
                    <a:gd name="T6" fmla="*/ 187 w 222"/>
                    <a:gd name="T7" fmla="*/ 139 h 583"/>
                    <a:gd name="T8" fmla="*/ 194 w 222"/>
                    <a:gd name="T9" fmla="*/ 217 h 583"/>
                    <a:gd name="T10" fmla="*/ 203 w 222"/>
                    <a:gd name="T11" fmla="*/ 308 h 583"/>
                    <a:gd name="T12" fmla="*/ 209 w 222"/>
                    <a:gd name="T13" fmla="*/ 400 h 583"/>
                    <a:gd name="T14" fmla="*/ 211 w 222"/>
                    <a:gd name="T15" fmla="*/ 461 h 583"/>
                    <a:gd name="T16" fmla="*/ 220 w 222"/>
                    <a:gd name="T17" fmla="*/ 495 h 583"/>
                    <a:gd name="T18" fmla="*/ 222 w 222"/>
                    <a:gd name="T19" fmla="*/ 511 h 583"/>
                    <a:gd name="T20" fmla="*/ 209 w 222"/>
                    <a:gd name="T21" fmla="*/ 524 h 583"/>
                    <a:gd name="T22" fmla="*/ 178 w 222"/>
                    <a:gd name="T23" fmla="*/ 530 h 583"/>
                    <a:gd name="T24" fmla="*/ 128 w 222"/>
                    <a:gd name="T25" fmla="*/ 541 h 583"/>
                    <a:gd name="T26" fmla="*/ 78 w 222"/>
                    <a:gd name="T27" fmla="*/ 567 h 583"/>
                    <a:gd name="T28" fmla="*/ 39 w 222"/>
                    <a:gd name="T29" fmla="*/ 583 h 583"/>
                    <a:gd name="T30" fmla="*/ 17 w 222"/>
                    <a:gd name="T31" fmla="*/ 572 h 583"/>
                    <a:gd name="T32" fmla="*/ 0 w 222"/>
                    <a:gd name="T33" fmla="*/ 545 h 583"/>
                    <a:gd name="T34" fmla="*/ 20 w 222"/>
                    <a:gd name="T35" fmla="*/ 530 h 583"/>
                    <a:gd name="T36" fmla="*/ 81 w 222"/>
                    <a:gd name="T37" fmla="*/ 519 h 583"/>
                    <a:gd name="T38" fmla="*/ 150 w 222"/>
                    <a:gd name="T39" fmla="*/ 511 h 583"/>
                    <a:gd name="T40" fmla="*/ 181 w 222"/>
                    <a:gd name="T41" fmla="*/ 511 h 583"/>
                    <a:gd name="T42" fmla="*/ 189 w 222"/>
                    <a:gd name="T43" fmla="*/ 491 h 583"/>
                    <a:gd name="T44" fmla="*/ 187 w 222"/>
                    <a:gd name="T45" fmla="*/ 434 h 583"/>
                    <a:gd name="T46" fmla="*/ 178 w 222"/>
                    <a:gd name="T47" fmla="*/ 345 h 583"/>
                    <a:gd name="T48" fmla="*/ 165 w 222"/>
                    <a:gd name="T49" fmla="*/ 252 h 583"/>
                    <a:gd name="T50" fmla="*/ 154 w 222"/>
                    <a:gd name="T51" fmla="*/ 158 h 583"/>
                    <a:gd name="T52" fmla="*/ 122 w 222"/>
                    <a:gd name="T53" fmla="*/ 86 h 583"/>
                    <a:gd name="T54" fmla="*/ 105 w 222"/>
                    <a:gd name="T55" fmla="*/ 30 h 583"/>
                    <a:gd name="T56" fmla="*/ 117 w 222"/>
                    <a:gd name="T57" fmla="*/ 12 h 583"/>
                    <a:gd name="T58" fmla="*/ 139 w 222"/>
                    <a:gd name="T59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2" h="583">
                      <a:moveTo>
                        <a:pt x="139" y="0"/>
                      </a:moveTo>
                      <a:lnTo>
                        <a:pt x="172" y="23"/>
                      </a:lnTo>
                      <a:lnTo>
                        <a:pt x="183" y="58"/>
                      </a:lnTo>
                      <a:lnTo>
                        <a:pt x="187" y="139"/>
                      </a:lnTo>
                      <a:lnTo>
                        <a:pt x="194" y="217"/>
                      </a:lnTo>
                      <a:lnTo>
                        <a:pt x="203" y="308"/>
                      </a:lnTo>
                      <a:lnTo>
                        <a:pt x="209" y="400"/>
                      </a:lnTo>
                      <a:lnTo>
                        <a:pt x="211" y="461"/>
                      </a:lnTo>
                      <a:lnTo>
                        <a:pt x="220" y="495"/>
                      </a:lnTo>
                      <a:lnTo>
                        <a:pt x="222" y="511"/>
                      </a:lnTo>
                      <a:lnTo>
                        <a:pt x="209" y="524"/>
                      </a:lnTo>
                      <a:lnTo>
                        <a:pt x="178" y="530"/>
                      </a:lnTo>
                      <a:lnTo>
                        <a:pt x="128" y="541"/>
                      </a:lnTo>
                      <a:lnTo>
                        <a:pt x="78" y="567"/>
                      </a:lnTo>
                      <a:lnTo>
                        <a:pt x="39" y="583"/>
                      </a:lnTo>
                      <a:lnTo>
                        <a:pt x="17" y="572"/>
                      </a:lnTo>
                      <a:lnTo>
                        <a:pt x="0" y="545"/>
                      </a:lnTo>
                      <a:lnTo>
                        <a:pt x="20" y="530"/>
                      </a:lnTo>
                      <a:lnTo>
                        <a:pt x="81" y="519"/>
                      </a:lnTo>
                      <a:lnTo>
                        <a:pt x="150" y="511"/>
                      </a:lnTo>
                      <a:lnTo>
                        <a:pt x="181" y="511"/>
                      </a:lnTo>
                      <a:lnTo>
                        <a:pt x="189" y="491"/>
                      </a:lnTo>
                      <a:lnTo>
                        <a:pt x="187" y="434"/>
                      </a:lnTo>
                      <a:lnTo>
                        <a:pt x="178" y="345"/>
                      </a:lnTo>
                      <a:lnTo>
                        <a:pt x="165" y="252"/>
                      </a:lnTo>
                      <a:lnTo>
                        <a:pt x="154" y="158"/>
                      </a:lnTo>
                      <a:lnTo>
                        <a:pt x="122" y="86"/>
                      </a:lnTo>
                      <a:lnTo>
                        <a:pt x="105" y="30"/>
                      </a:lnTo>
                      <a:lnTo>
                        <a:pt x="117" y="12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08" name="Freeform 1052">
                  <a:extLst>
                    <a:ext uri="{FF2B5EF4-FFF2-40B4-BE49-F238E27FC236}">
                      <a16:creationId xmlns:a16="http://schemas.microsoft.com/office/drawing/2014/main" id="{2FFE241A-34D0-6352-EE76-5D551C6BA40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48" y="2327"/>
                  <a:ext cx="228" cy="516"/>
                </a:xfrm>
                <a:custGeom>
                  <a:avLst/>
                  <a:gdLst>
                    <a:gd name="T0" fmla="*/ 145 w 228"/>
                    <a:gd name="T1" fmla="*/ 109 h 516"/>
                    <a:gd name="T2" fmla="*/ 156 w 228"/>
                    <a:gd name="T3" fmla="*/ 44 h 516"/>
                    <a:gd name="T4" fmla="*/ 191 w 228"/>
                    <a:gd name="T5" fmla="*/ 0 h 516"/>
                    <a:gd name="T6" fmla="*/ 211 w 228"/>
                    <a:gd name="T7" fmla="*/ 11 h 516"/>
                    <a:gd name="T8" fmla="*/ 228 w 228"/>
                    <a:gd name="T9" fmla="*/ 39 h 516"/>
                    <a:gd name="T10" fmla="*/ 219 w 228"/>
                    <a:gd name="T11" fmla="*/ 70 h 516"/>
                    <a:gd name="T12" fmla="*/ 202 w 228"/>
                    <a:gd name="T13" fmla="*/ 87 h 516"/>
                    <a:gd name="T14" fmla="*/ 185 w 228"/>
                    <a:gd name="T15" fmla="*/ 142 h 516"/>
                    <a:gd name="T16" fmla="*/ 178 w 228"/>
                    <a:gd name="T17" fmla="*/ 194 h 516"/>
                    <a:gd name="T18" fmla="*/ 178 w 228"/>
                    <a:gd name="T19" fmla="*/ 264 h 516"/>
                    <a:gd name="T20" fmla="*/ 174 w 228"/>
                    <a:gd name="T21" fmla="*/ 325 h 516"/>
                    <a:gd name="T22" fmla="*/ 178 w 228"/>
                    <a:gd name="T23" fmla="*/ 403 h 516"/>
                    <a:gd name="T24" fmla="*/ 185 w 228"/>
                    <a:gd name="T25" fmla="*/ 447 h 516"/>
                    <a:gd name="T26" fmla="*/ 189 w 228"/>
                    <a:gd name="T27" fmla="*/ 466 h 516"/>
                    <a:gd name="T28" fmla="*/ 180 w 228"/>
                    <a:gd name="T29" fmla="*/ 477 h 516"/>
                    <a:gd name="T30" fmla="*/ 152 w 228"/>
                    <a:gd name="T31" fmla="*/ 481 h 516"/>
                    <a:gd name="T32" fmla="*/ 102 w 228"/>
                    <a:gd name="T33" fmla="*/ 488 h 516"/>
                    <a:gd name="T34" fmla="*/ 57 w 228"/>
                    <a:gd name="T35" fmla="*/ 510 h 516"/>
                    <a:gd name="T36" fmla="*/ 35 w 228"/>
                    <a:gd name="T37" fmla="*/ 516 h 516"/>
                    <a:gd name="T38" fmla="*/ 0 w 228"/>
                    <a:gd name="T39" fmla="*/ 494 h 516"/>
                    <a:gd name="T40" fmla="*/ 0 w 228"/>
                    <a:gd name="T41" fmla="*/ 483 h 516"/>
                    <a:gd name="T42" fmla="*/ 33 w 228"/>
                    <a:gd name="T43" fmla="*/ 477 h 516"/>
                    <a:gd name="T44" fmla="*/ 119 w 228"/>
                    <a:gd name="T45" fmla="*/ 466 h 516"/>
                    <a:gd name="T46" fmla="*/ 156 w 228"/>
                    <a:gd name="T47" fmla="*/ 466 h 516"/>
                    <a:gd name="T48" fmla="*/ 163 w 228"/>
                    <a:gd name="T49" fmla="*/ 449 h 516"/>
                    <a:gd name="T50" fmla="*/ 161 w 228"/>
                    <a:gd name="T51" fmla="*/ 403 h 516"/>
                    <a:gd name="T52" fmla="*/ 156 w 228"/>
                    <a:gd name="T53" fmla="*/ 320 h 516"/>
                    <a:gd name="T54" fmla="*/ 152 w 228"/>
                    <a:gd name="T55" fmla="*/ 242 h 516"/>
                    <a:gd name="T56" fmla="*/ 150 w 228"/>
                    <a:gd name="T57" fmla="*/ 161 h 516"/>
                    <a:gd name="T58" fmla="*/ 145 w 228"/>
                    <a:gd name="T59" fmla="*/ 109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8" h="516">
                      <a:moveTo>
                        <a:pt x="145" y="109"/>
                      </a:moveTo>
                      <a:lnTo>
                        <a:pt x="156" y="44"/>
                      </a:lnTo>
                      <a:lnTo>
                        <a:pt x="191" y="0"/>
                      </a:lnTo>
                      <a:lnTo>
                        <a:pt x="211" y="11"/>
                      </a:lnTo>
                      <a:lnTo>
                        <a:pt x="228" y="39"/>
                      </a:lnTo>
                      <a:lnTo>
                        <a:pt x="219" y="70"/>
                      </a:lnTo>
                      <a:lnTo>
                        <a:pt x="202" y="87"/>
                      </a:lnTo>
                      <a:lnTo>
                        <a:pt x="185" y="142"/>
                      </a:lnTo>
                      <a:lnTo>
                        <a:pt x="178" y="194"/>
                      </a:lnTo>
                      <a:lnTo>
                        <a:pt x="178" y="264"/>
                      </a:lnTo>
                      <a:lnTo>
                        <a:pt x="174" y="325"/>
                      </a:lnTo>
                      <a:lnTo>
                        <a:pt x="178" y="403"/>
                      </a:lnTo>
                      <a:lnTo>
                        <a:pt x="185" y="447"/>
                      </a:lnTo>
                      <a:lnTo>
                        <a:pt x="189" y="466"/>
                      </a:lnTo>
                      <a:lnTo>
                        <a:pt x="180" y="477"/>
                      </a:lnTo>
                      <a:lnTo>
                        <a:pt x="152" y="481"/>
                      </a:lnTo>
                      <a:lnTo>
                        <a:pt x="102" y="488"/>
                      </a:lnTo>
                      <a:lnTo>
                        <a:pt x="57" y="510"/>
                      </a:lnTo>
                      <a:lnTo>
                        <a:pt x="35" y="516"/>
                      </a:lnTo>
                      <a:lnTo>
                        <a:pt x="0" y="494"/>
                      </a:lnTo>
                      <a:lnTo>
                        <a:pt x="0" y="483"/>
                      </a:lnTo>
                      <a:lnTo>
                        <a:pt x="33" y="477"/>
                      </a:lnTo>
                      <a:lnTo>
                        <a:pt x="119" y="466"/>
                      </a:lnTo>
                      <a:lnTo>
                        <a:pt x="156" y="466"/>
                      </a:lnTo>
                      <a:lnTo>
                        <a:pt x="163" y="449"/>
                      </a:lnTo>
                      <a:lnTo>
                        <a:pt x="161" y="403"/>
                      </a:lnTo>
                      <a:lnTo>
                        <a:pt x="156" y="320"/>
                      </a:lnTo>
                      <a:lnTo>
                        <a:pt x="152" y="242"/>
                      </a:lnTo>
                      <a:lnTo>
                        <a:pt x="150" y="161"/>
                      </a:lnTo>
                      <a:lnTo>
                        <a:pt x="145" y="1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09" name="Freeform 1053">
                  <a:extLst>
                    <a:ext uri="{FF2B5EF4-FFF2-40B4-BE49-F238E27FC236}">
                      <a16:creationId xmlns:a16="http://schemas.microsoft.com/office/drawing/2014/main" id="{F624BDFC-FBFC-EC99-8FDF-B8631B0E048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3" y="1799"/>
                  <a:ext cx="152" cy="570"/>
                </a:xfrm>
                <a:custGeom>
                  <a:avLst/>
                  <a:gdLst>
                    <a:gd name="T0" fmla="*/ 63 w 152"/>
                    <a:gd name="T1" fmla="*/ 52 h 570"/>
                    <a:gd name="T2" fmla="*/ 89 w 152"/>
                    <a:gd name="T3" fmla="*/ 4 h 570"/>
                    <a:gd name="T4" fmla="*/ 128 w 152"/>
                    <a:gd name="T5" fmla="*/ 0 h 570"/>
                    <a:gd name="T6" fmla="*/ 152 w 152"/>
                    <a:gd name="T7" fmla="*/ 33 h 570"/>
                    <a:gd name="T8" fmla="*/ 146 w 152"/>
                    <a:gd name="T9" fmla="*/ 70 h 570"/>
                    <a:gd name="T10" fmla="*/ 122 w 152"/>
                    <a:gd name="T11" fmla="*/ 82 h 570"/>
                    <a:gd name="T12" fmla="*/ 95 w 152"/>
                    <a:gd name="T13" fmla="*/ 103 h 570"/>
                    <a:gd name="T14" fmla="*/ 72 w 152"/>
                    <a:gd name="T15" fmla="*/ 138 h 570"/>
                    <a:gd name="T16" fmla="*/ 57 w 152"/>
                    <a:gd name="T17" fmla="*/ 175 h 570"/>
                    <a:gd name="T18" fmla="*/ 41 w 152"/>
                    <a:gd name="T19" fmla="*/ 239 h 570"/>
                    <a:gd name="T20" fmla="*/ 24 w 152"/>
                    <a:gd name="T21" fmla="*/ 321 h 570"/>
                    <a:gd name="T22" fmla="*/ 24 w 152"/>
                    <a:gd name="T23" fmla="*/ 407 h 570"/>
                    <a:gd name="T24" fmla="*/ 41 w 152"/>
                    <a:gd name="T25" fmla="*/ 461 h 570"/>
                    <a:gd name="T26" fmla="*/ 52 w 152"/>
                    <a:gd name="T27" fmla="*/ 502 h 570"/>
                    <a:gd name="T28" fmla="*/ 67 w 152"/>
                    <a:gd name="T29" fmla="*/ 529 h 570"/>
                    <a:gd name="T30" fmla="*/ 67 w 152"/>
                    <a:gd name="T31" fmla="*/ 558 h 570"/>
                    <a:gd name="T32" fmla="*/ 46 w 152"/>
                    <a:gd name="T33" fmla="*/ 570 h 570"/>
                    <a:gd name="T34" fmla="*/ 28 w 152"/>
                    <a:gd name="T35" fmla="*/ 549 h 570"/>
                    <a:gd name="T36" fmla="*/ 7 w 152"/>
                    <a:gd name="T37" fmla="*/ 519 h 570"/>
                    <a:gd name="T38" fmla="*/ 11 w 152"/>
                    <a:gd name="T39" fmla="*/ 490 h 570"/>
                    <a:gd name="T40" fmla="*/ 6 w 152"/>
                    <a:gd name="T41" fmla="*/ 403 h 570"/>
                    <a:gd name="T42" fmla="*/ 0 w 152"/>
                    <a:gd name="T43" fmla="*/ 338 h 570"/>
                    <a:gd name="T44" fmla="*/ 2 w 152"/>
                    <a:gd name="T45" fmla="*/ 272 h 570"/>
                    <a:gd name="T46" fmla="*/ 13 w 152"/>
                    <a:gd name="T47" fmla="*/ 181 h 570"/>
                    <a:gd name="T48" fmla="*/ 39 w 152"/>
                    <a:gd name="T49" fmla="*/ 109 h 570"/>
                    <a:gd name="T50" fmla="*/ 63 w 152"/>
                    <a:gd name="T51" fmla="*/ 52 h 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2" h="570">
                      <a:moveTo>
                        <a:pt x="63" y="52"/>
                      </a:moveTo>
                      <a:lnTo>
                        <a:pt x="89" y="4"/>
                      </a:lnTo>
                      <a:lnTo>
                        <a:pt x="128" y="0"/>
                      </a:lnTo>
                      <a:lnTo>
                        <a:pt x="152" y="33"/>
                      </a:lnTo>
                      <a:lnTo>
                        <a:pt x="146" y="70"/>
                      </a:lnTo>
                      <a:lnTo>
                        <a:pt x="122" y="82"/>
                      </a:lnTo>
                      <a:lnTo>
                        <a:pt x="95" y="103"/>
                      </a:lnTo>
                      <a:lnTo>
                        <a:pt x="72" y="138"/>
                      </a:lnTo>
                      <a:lnTo>
                        <a:pt x="57" y="175"/>
                      </a:lnTo>
                      <a:lnTo>
                        <a:pt x="41" y="239"/>
                      </a:lnTo>
                      <a:lnTo>
                        <a:pt x="24" y="321"/>
                      </a:lnTo>
                      <a:lnTo>
                        <a:pt x="24" y="407"/>
                      </a:lnTo>
                      <a:lnTo>
                        <a:pt x="41" y="461"/>
                      </a:lnTo>
                      <a:lnTo>
                        <a:pt x="52" y="502"/>
                      </a:lnTo>
                      <a:lnTo>
                        <a:pt x="67" y="529"/>
                      </a:lnTo>
                      <a:lnTo>
                        <a:pt x="67" y="558"/>
                      </a:lnTo>
                      <a:lnTo>
                        <a:pt x="46" y="570"/>
                      </a:lnTo>
                      <a:lnTo>
                        <a:pt x="28" y="549"/>
                      </a:lnTo>
                      <a:lnTo>
                        <a:pt x="7" y="519"/>
                      </a:lnTo>
                      <a:lnTo>
                        <a:pt x="11" y="490"/>
                      </a:lnTo>
                      <a:lnTo>
                        <a:pt x="6" y="403"/>
                      </a:lnTo>
                      <a:lnTo>
                        <a:pt x="0" y="338"/>
                      </a:lnTo>
                      <a:lnTo>
                        <a:pt x="2" y="272"/>
                      </a:lnTo>
                      <a:lnTo>
                        <a:pt x="13" y="181"/>
                      </a:lnTo>
                      <a:lnTo>
                        <a:pt x="39" y="109"/>
                      </a:lnTo>
                      <a:lnTo>
                        <a:pt x="63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10" name="Freeform 1054">
                  <a:extLst>
                    <a:ext uri="{FF2B5EF4-FFF2-40B4-BE49-F238E27FC236}">
                      <a16:creationId xmlns:a16="http://schemas.microsoft.com/office/drawing/2014/main" id="{ED1C1297-FDC6-8CB6-9B0D-3FD40CAC826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61" y="1440"/>
                  <a:ext cx="284" cy="313"/>
                </a:xfrm>
                <a:custGeom>
                  <a:avLst/>
                  <a:gdLst>
                    <a:gd name="T0" fmla="*/ 72 w 284"/>
                    <a:gd name="T1" fmla="*/ 152 h 313"/>
                    <a:gd name="T2" fmla="*/ 67 w 284"/>
                    <a:gd name="T3" fmla="*/ 108 h 313"/>
                    <a:gd name="T4" fmla="*/ 67 w 284"/>
                    <a:gd name="T5" fmla="*/ 63 h 313"/>
                    <a:gd name="T6" fmla="*/ 78 w 284"/>
                    <a:gd name="T7" fmla="*/ 30 h 313"/>
                    <a:gd name="T8" fmla="*/ 100 w 284"/>
                    <a:gd name="T9" fmla="*/ 12 h 313"/>
                    <a:gd name="T10" fmla="*/ 145 w 284"/>
                    <a:gd name="T11" fmla="*/ 0 h 313"/>
                    <a:gd name="T12" fmla="*/ 178 w 284"/>
                    <a:gd name="T13" fmla="*/ 2 h 313"/>
                    <a:gd name="T14" fmla="*/ 213 w 284"/>
                    <a:gd name="T15" fmla="*/ 17 h 313"/>
                    <a:gd name="T16" fmla="*/ 241 w 284"/>
                    <a:gd name="T17" fmla="*/ 52 h 313"/>
                    <a:gd name="T18" fmla="*/ 262 w 284"/>
                    <a:gd name="T19" fmla="*/ 91 h 313"/>
                    <a:gd name="T20" fmla="*/ 275 w 284"/>
                    <a:gd name="T21" fmla="*/ 145 h 313"/>
                    <a:gd name="T22" fmla="*/ 284 w 284"/>
                    <a:gd name="T23" fmla="*/ 197 h 313"/>
                    <a:gd name="T24" fmla="*/ 284 w 284"/>
                    <a:gd name="T25" fmla="*/ 236 h 313"/>
                    <a:gd name="T26" fmla="*/ 273 w 284"/>
                    <a:gd name="T27" fmla="*/ 278 h 313"/>
                    <a:gd name="T28" fmla="*/ 247 w 284"/>
                    <a:gd name="T29" fmla="*/ 302 h 313"/>
                    <a:gd name="T30" fmla="*/ 208 w 284"/>
                    <a:gd name="T31" fmla="*/ 313 h 313"/>
                    <a:gd name="T32" fmla="*/ 184 w 284"/>
                    <a:gd name="T33" fmla="*/ 312 h 313"/>
                    <a:gd name="T34" fmla="*/ 156 w 284"/>
                    <a:gd name="T35" fmla="*/ 295 h 313"/>
                    <a:gd name="T36" fmla="*/ 128 w 284"/>
                    <a:gd name="T37" fmla="*/ 258 h 313"/>
                    <a:gd name="T38" fmla="*/ 106 w 284"/>
                    <a:gd name="T39" fmla="*/ 223 h 313"/>
                    <a:gd name="T40" fmla="*/ 35 w 284"/>
                    <a:gd name="T41" fmla="*/ 245 h 313"/>
                    <a:gd name="T42" fmla="*/ 13 w 284"/>
                    <a:gd name="T43" fmla="*/ 252 h 313"/>
                    <a:gd name="T44" fmla="*/ 0 w 284"/>
                    <a:gd name="T45" fmla="*/ 247 h 313"/>
                    <a:gd name="T46" fmla="*/ 2 w 284"/>
                    <a:gd name="T47" fmla="*/ 234 h 313"/>
                    <a:gd name="T48" fmla="*/ 85 w 284"/>
                    <a:gd name="T49" fmla="*/ 197 h 313"/>
                    <a:gd name="T50" fmla="*/ 72 w 284"/>
                    <a:gd name="T51" fmla="*/ 152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84" h="313">
                      <a:moveTo>
                        <a:pt x="72" y="152"/>
                      </a:moveTo>
                      <a:lnTo>
                        <a:pt x="67" y="108"/>
                      </a:lnTo>
                      <a:lnTo>
                        <a:pt x="67" y="63"/>
                      </a:lnTo>
                      <a:lnTo>
                        <a:pt x="78" y="30"/>
                      </a:lnTo>
                      <a:lnTo>
                        <a:pt x="100" y="12"/>
                      </a:lnTo>
                      <a:lnTo>
                        <a:pt x="145" y="0"/>
                      </a:lnTo>
                      <a:lnTo>
                        <a:pt x="178" y="2"/>
                      </a:lnTo>
                      <a:lnTo>
                        <a:pt x="213" y="17"/>
                      </a:lnTo>
                      <a:lnTo>
                        <a:pt x="241" y="52"/>
                      </a:lnTo>
                      <a:lnTo>
                        <a:pt x="262" y="91"/>
                      </a:lnTo>
                      <a:lnTo>
                        <a:pt x="275" y="145"/>
                      </a:lnTo>
                      <a:lnTo>
                        <a:pt x="284" y="197"/>
                      </a:lnTo>
                      <a:lnTo>
                        <a:pt x="284" y="236"/>
                      </a:lnTo>
                      <a:lnTo>
                        <a:pt x="273" y="278"/>
                      </a:lnTo>
                      <a:lnTo>
                        <a:pt x="247" y="302"/>
                      </a:lnTo>
                      <a:lnTo>
                        <a:pt x="208" y="313"/>
                      </a:lnTo>
                      <a:lnTo>
                        <a:pt x="184" y="312"/>
                      </a:lnTo>
                      <a:lnTo>
                        <a:pt x="156" y="295"/>
                      </a:lnTo>
                      <a:lnTo>
                        <a:pt x="128" y="258"/>
                      </a:lnTo>
                      <a:lnTo>
                        <a:pt x="106" y="223"/>
                      </a:lnTo>
                      <a:lnTo>
                        <a:pt x="35" y="245"/>
                      </a:lnTo>
                      <a:lnTo>
                        <a:pt x="13" y="252"/>
                      </a:lnTo>
                      <a:lnTo>
                        <a:pt x="0" y="247"/>
                      </a:lnTo>
                      <a:lnTo>
                        <a:pt x="2" y="234"/>
                      </a:lnTo>
                      <a:lnTo>
                        <a:pt x="85" y="197"/>
                      </a:lnTo>
                      <a:lnTo>
                        <a:pt x="72" y="1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2111" name="Group 1055">
              <a:extLst>
                <a:ext uri="{FF2B5EF4-FFF2-40B4-BE49-F238E27FC236}">
                  <a16:creationId xmlns:a16="http://schemas.microsoft.com/office/drawing/2014/main" id="{7ECBFDC0-189C-8306-8E5B-CD010476138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248" y="1824"/>
              <a:ext cx="3435" cy="980"/>
              <a:chOff x="1248" y="1824"/>
              <a:chExt cx="3435" cy="980"/>
            </a:xfrm>
          </p:grpSpPr>
          <p:sp>
            <p:nvSpPr>
              <p:cNvPr id="302112" name="Freeform 1056">
                <a:extLst>
                  <a:ext uri="{FF2B5EF4-FFF2-40B4-BE49-F238E27FC236}">
                    <a16:creationId xmlns:a16="http://schemas.microsoft.com/office/drawing/2014/main" id="{C6517E76-4B9D-D384-B7D0-BC4F3795423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88" y="1863"/>
                <a:ext cx="795" cy="941"/>
              </a:xfrm>
              <a:custGeom>
                <a:avLst/>
                <a:gdLst>
                  <a:gd name="T0" fmla="*/ 78 w 795"/>
                  <a:gd name="T1" fmla="*/ 476 h 941"/>
                  <a:gd name="T2" fmla="*/ 45 w 795"/>
                  <a:gd name="T3" fmla="*/ 524 h 941"/>
                  <a:gd name="T4" fmla="*/ 13 w 795"/>
                  <a:gd name="T5" fmla="*/ 607 h 941"/>
                  <a:gd name="T6" fmla="*/ 0 w 795"/>
                  <a:gd name="T7" fmla="*/ 713 h 941"/>
                  <a:gd name="T8" fmla="*/ 12 w 795"/>
                  <a:gd name="T9" fmla="*/ 792 h 941"/>
                  <a:gd name="T10" fmla="*/ 52 w 795"/>
                  <a:gd name="T11" fmla="*/ 857 h 941"/>
                  <a:gd name="T12" fmla="*/ 106 w 795"/>
                  <a:gd name="T13" fmla="*/ 913 h 941"/>
                  <a:gd name="T14" fmla="*/ 164 w 795"/>
                  <a:gd name="T15" fmla="*/ 941 h 941"/>
                  <a:gd name="T16" fmla="*/ 238 w 795"/>
                  <a:gd name="T17" fmla="*/ 929 h 941"/>
                  <a:gd name="T18" fmla="*/ 299 w 795"/>
                  <a:gd name="T19" fmla="*/ 913 h 941"/>
                  <a:gd name="T20" fmla="*/ 351 w 795"/>
                  <a:gd name="T21" fmla="*/ 885 h 941"/>
                  <a:gd name="T22" fmla="*/ 395 w 795"/>
                  <a:gd name="T23" fmla="*/ 822 h 941"/>
                  <a:gd name="T24" fmla="*/ 421 w 795"/>
                  <a:gd name="T25" fmla="*/ 765 h 941"/>
                  <a:gd name="T26" fmla="*/ 425 w 795"/>
                  <a:gd name="T27" fmla="*/ 689 h 941"/>
                  <a:gd name="T28" fmla="*/ 425 w 795"/>
                  <a:gd name="T29" fmla="*/ 652 h 941"/>
                  <a:gd name="T30" fmla="*/ 469 w 795"/>
                  <a:gd name="T31" fmla="*/ 713 h 941"/>
                  <a:gd name="T32" fmla="*/ 553 w 795"/>
                  <a:gd name="T33" fmla="*/ 757 h 941"/>
                  <a:gd name="T34" fmla="*/ 593 w 795"/>
                  <a:gd name="T35" fmla="*/ 765 h 941"/>
                  <a:gd name="T36" fmla="*/ 662 w 795"/>
                  <a:gd name="T37" fmla="*/ 753 h 941"/>
                  <a:gd name="T38" fmla="*/ 710 w 795"/>
                  <a:gd name="T39" fmla="*/ 733 h 941"/>
                  <a:gd name="T40" fmla="*/ 747 w 795"/>
                  <a:gd name="T41" fmla="*/ 670 h 941"/>
                  <a:gd name="T42" fmla="*/ 790 w 795"/>
                  <a:gd name="T43" fmla="*/ 611 h 941"/>
                  <a:gd name="T44" fmla="*/ 792 w 795"/>
                  <a:gd name="T45" fmla="*/ 522 h 941"/>
                  <a:gd name="T46" fmla="*/ 795 w 795"/>
                  <a:gd name="T47" fmla="*/ 457 h 941"/>
                  <a:gd name="T48" fmla="*/ 792 w 795"/>
                  <a:gd name="T49" fmla="*/ 400 h 941"/>
                  <a:gd name="T50" fmla="*/ 738 w 795"/>
                  <a:gd name="T51" fmla="*/ 320 h 941"/>
                  <a:gd name="T52" fmla="*/ 686 w 795"/>
                  <a:gd name="T53" fmla="*/ 283 h 941"/>
                  <a:gd name="T54" fmla="*/ 625 w 795"/>
                  <a:gd name="T55" fmla="*/ 266 h 941"/>
                  <a:gd name="T56" fmla="*/ 555 w 795"/>
                  <a:gd name="T57" fmla="*/ 266 h 941"/>
                  <a:gd name="T58" fmla="*/ 499 w 795"/>
                  <a:gd name="T59" fmla="*/ 276 h 941"/>
                  <a:gd name="T60" fmla="*/ 475 w 795"/>
                  <a:gd name="T61" fmla="*/ 309 h 941"/>
                  <a:gd name="T62" fmla="*/ 445 w 795"/>
                  <a:gd name="T63" fmla="*/ 335 h 941"/>
                  <a:gd name="T64" fmla="*/ 447 w 795"/>
                  <a:gd name="T65" fmla="*/ 251 h 941"/>
                  <a:gd name="T66" fmla="*/ 440 w 795"/>
                  <a:gd name="T67" fmla="*/ 157 h 941"/>
                  <a:gd name="T68" fmla="*/ 388 w 795"/>
                  <a:gd name="T69" fmla="*/ 83 h 941"/>
                  <a:gd name="T70" fmla="*/ 343 w 795"/>
                  <a:gd name="T71" fmla="*/ 38 h 941"/>
                  <a:gd name="T72" fmla="*/ 293 w 795"/>
                  <a:gd name="T73" fmla="*/ 7 h 941"/>
                  <a:gd name="T74" fmla="*/ 258 w 795"/>
                  <a:gd name="T75" fmla="*/ 0 h 941"/>
                  <a:gd name="T76" fmla="*/ 206 w 795"/>
                  <a:gd name="T77" fmla="*/ 1 h 941"/>
                  <a:gd name="T78" fmla="*/ 156 w 795"/>
                  <a:gd name="T79" fmla="*/ 16 h 941"/>
                  <a:gd name="T80" fmla="*/ 102 w 795"/>
                  <a:gd name="T81" fmla="*/ 44 h 941"/>
                  <a:gd name="T82" fmla="*/ 63 w 795"/>
                  <a:gd name="T83" fmla="*/ 96 h 941"/>
                  <a:gd name="T84" fmla="*/ 43 w 795"/>
                  <a:gd name="T85" fmla="*/ 148 h 941"/>
                  <a:gd name="T86" fmla="*/ 36 w 795"/>
                  <a:gd name="T87" fmla="*/ 240 h 941"/>
                  <a:gd name="T88" fmla="*/ 32 w 795"/>
                  <a:gd name="T89" fmla="*/ 285 h 941"/>
                  <a:gd name="T90" fmla="*/ 47 w 795"/>
                  <a:gd name="T91" fmla="*/ 340 h 941"/>
                  <a:gd name="T92" fmla="*/ 62 w 795"/>
                  <a:gd name="T93" fmla="*/ 376 h 941"/>
                  <a:gd name="T94" fmla="*/ 73 w 795"/>
                  <a:gd name="T95" fmla="*/ 400 h 941"/>
                  <a:gd name="T96" fmla="*/ 78 w 795"/>
                  <a:gd name="T97" fmla="*/ 476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5" h="941">
                    <a:moveTo>
                      <a:pt x="78" y="476"/>
                    </a:moveTo>
                    <a:lnTo>
                      <a:pt x="45" y="524"/>
                    </a:lnTo>
                    <a:lnTo>
                      <a:pt x="13" y="607"/>
                    </a:lnTo>
                    <a:lnTo>
                      <a:pt x="0" y="713"/>
                    </a:lnTo>
                    <a:lnTo>
                      <a:pt x="12" y="792"/>
                    </a:lnTo>
                    <a:lnTo>
                      <a:pt x="52" y="857"/>
                    </a:lnTo>
                    <a:lnTo>
                      <a:pt x="106" y="913"/>
                    </a:lnTo>
                    <a:lnTo>
                      <a:pt x="164" y="941"/>
                    </a:lnTo>
                    <a:lnTo>
                      <a:pt x="238" y="929"/>
                    </a:lnTo>
                    <a:lnTo>
                      <a:pt x="299" y="913"/>
                    </a:lnTo>
                    <a:lnTo>
                      <a:pt x="351" y="885"/>
                    </a:lnTo>
                    <a:lnTo>
                      <a:pt x="395" y="822"/>
                    </a:lnTo>
                    <a:lnTo>
                      <a:pt x="421" y="765"/>
                    </a:lnTo>
                    <a:lnTo>
                      <a:pt x="425" y="689"/>
                    </a:lnTo>
                    <a:lnTo>
                      <a:pt x="425" y="652"/>
                    </a:lnTo>
                    <a:lnTo>
                      <a:pt x="469" y="713"/>
                    </a:lnTo>
                    <a:lnTo>
                      <a:pt x="553" y="757"/>
                    </a:lnTo>
                    <a:lnTo>
                      <a:pt x="593" y="765"/>
                    </a:lnTo>
                    <a:lnTo>
                      <a:pt x="662" y="753"/>
                    </a:lnTo>
                    <a:lnTo>
                      <a:pt x="710" y="733"/>
                    </a:lnTo>
                    <a:lnTo>
                      <a:pt x="747" y="670"/>
                    </a:lnTo>
                    <a:lnTo>
                      <a:pt x="790" y="611"/>
                    </a:lnTo>
                    <a:lnTo>
                      <a:pt x="792" y="522"/>
                    </a:lnTo>
                    <a:lnTo>
                      <a:pt x="795" y="457"/>
                    </a:lnTo>
                    <a:lnTo>
                      <a:pt x="792" y="400"/>
                    </a:lnTo>
                    <a:lnTo>
                      <a:pt x="738" y="320"/>
                    </a:lnTo>
                    <a:lnTo>
                      <a:pt x="686" y="283"/>
                    </a:lnTo>
                    <a:lnTo>
                      <a:pt x="625" y="266"/>
                    </a:lnTo>
                    <a:lnTo>
                      <a:pt x="555" y="266"/>
                    </a:lnTo>
                    <a:lnTo>
                      <a:pt x="499" y="276"/>
                    </a:lnTo>
                    <a:lnTo>
                      <a:pt x="475" y="309"/>
                    </a:lnTo>
                    <a:lnTo>
                      <a:pt x="445" y="335"/>
                    </a:lnTo>
                    <a:lnTo>
                      <a:pt x="447" y="251"/>
                    </a:lnTo>
                    <a:lnTo>
                      <a:pt x="440" y="157"/>
                    </a:lnTo>
                    <a:lnTo>
                      <a:pt x="388" y="83"/>
                    </a:lnTo>
                    <a:lnTo>
                      <a:pt x="343" y="38"/>
                    </a:lnTo>
                    <a:lnTo>
                      <a:pt x="293" y="7"/>
                    </a:lnTo>
                    <a:lnTo>
                      <a:pt x="258" y="0"/>
                    </a:lnTo>
                    <a:lnTo>
                      <a:pt x="206" y="1"/>
                    </a:lnTo>
                    <a:lnTo>
                      <a:pt x="156" y="16"/>
                    </a:lnTo>
                    <a:lnTo>
                      <a:pt x="102" y="44"/>
                    </a:lnTo>
                    <a:lnTo>
                      <a:pt x="63" y="96"/>
                    </a:lnTo>
                    <a:lnTo>
                      <a:pt x="43" y="148"/>
                    </a:lnTo>
                    <a:lnTo>
                      <a:pt x="36" y="240"/>
                    </a:lnTo>
                    <a:lnTo>
                      <a:pt x="32" y="285"/>
                    </a:lnTo>
                    <a:lnTo>
                      <a:pt x="47" y="340"/>
                    </a:lnTo>
                    <a:lnTo>
                      <a:pt x="62" y="376"/>
                    </a:lnTo>
                    <a:lnTo>
                      <a:pt x="73" y="400"/>
                    </a:lnTo>
                    <a:lnTo>
                      <a:pt x="78" y="476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113" name="Freeform 1057">
                <a:extLst>
                  <a:ext uri="{FF2B5EF4-FFF2-40B4-BE49-F238E27FC236}">
                    <a16:creationId xmlns:a16="http://schemas.microsoft.com/office/drawing/2014/main" id="{1A345487-80E7-2A52-E858-845938146A8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70" y="1824"/>
                <a:ext cx="796" cy="938"/>
              </a:xfrm>
              <a:custGeom>
                <a:avLst/>
                <a:gdLst>
                  <a:gd name="T0" fmla="*/ 74 w 796"/>
                  <a:gd name="T1" fmla="*/ 475 h 938"/>
                  <a:gd name="T2" fmla="*/ 48 w 796"/>
                  <a:gd name="T3" fmla="*/ 528 h 938"/>
                  <a:gd name="T4" fmla="*/ 13 w 796"/>
                  <a:gd name="T5" fmla="*/ 604 h 938"/>
                  <a:gd name="T6" fmla="*/ 0 w 796"/>
                  <a:gd name="T7" fmla="*/ 708 h 938"/>
                  <a:gd name="T8" fmla="*/ 17 w 796"/>
                  <a:gd name="T9" fmla="*/ 797 h 938"/>
                  <a:gd name="T10" fmla="*/ 48 w 796"/>
                  <a:gd name="T11" fmla="*/ 855 h 938"/>
                  <a:gd name="T12" fmla="*/ 111 w 796"/>
                  <a:gd name="T13" fmla="*/ 914 h 938"/>
                  <a:gd name="T14" fmla="*/ 165 w 796"/>
                  <a:gd name="T15" fmla="*/ 938 h 938"/>
                  <a:gd name="T16" fmla="*/ 233 w 796"/>
                  <a:gd name="T17" fmla="*/ 929 h 938"/>
                  <a:gd name="T18" fmla="*/ 302 w 796"/>
                  <a:gd name="T19" fmla="*/ 918 h 938"/>
                  <a:gd name="T20" fmla="*/ 354 w 796"/>
                  <a:gd name="T21" fmla="*/ 882 h 938"/>
                  <a:gd name="T22" fmla="*/ 389 w 796"/>
                  <a:gd name="T23" fmla="*/ 821 h 938"/>
                  <a:gd name="T24" fmla="*/ 422 w 796"/>
                  <a:gd name="T25" fmla="*/ 764 h 938"/>
                  <a:gd name="T26" fmla="*/ 420 w 796"/>
                  <a:gd name="T27" fmla="*/ 686 h 938"/>
                  <a:gd name="T28" fmla="*/ 428 w 796"/>
                  <a:gd name="T29" fmla="*/ 653 h 938"/>
                  <a:gd name="T30" fmla="*/ 466 w 796"/>
                  <a:gd name="T31" fmla="*/ 712 h 938"/>
                  <a:gd name="T32" fmla="*/ 555 w 796"/>
                  <a:gd name="T33" fmla="*/ 762 h 938"/>
                  <a:gd name="T34" fmla="*/ 591 w 796"/>
                  <a:gd name="T35" fmla="*/ 762 h 938"/>
                  <a:gd name="T36" fmla="*/ 663 w 796"/>
                  <a:gd name="T37" fmla="*/ 751 h 938"/>
                  <a:gd name="T38" fmla="*/ 705 w 796"/>
                  <a:gd name="T39" fmla="*/ 732 h 938"/>
                  <a:gd name="T40" fmla="*/ 748 w 796"/>
                  <a:gd name="T41" fmla="*/ 665 h 938"/>
                  <a:gd name="T42" fmla="*/ 787 w 796"/>
                  <a:gd name="T43" fmla="*/ 610 h 938"/>
                  <a:gd name="T44" fmla="*/ 794 w 796"/>
                  <a:gd name="T45" fmla="*/ 519 h 938"/>
                  <a:gd name="T46" fmla="*/ 796 w 796"/>
                  <a:gd name="T47" fmla="*/ 462 h 938"/>
                  <a:gd name="T48" fmla="*/ 787 w 796"/>
                  <a:gd name="T49" fmla="*/ 399 h 938"/>
                  <a:gd name="T50" fmla="*/ 733 w 796"/>
                  <a:gd name="T51" fmla="*/ 319 h 938"/>
                  <a:gd name="T52" fmla="*/ 687 w 796"/>
                  <a:gd name="T53" fmla="*/ 280 h 938"/>
                  <a:gd name="T54" fmla="*/ 622 w 796"/>
                  <a:gd name="T55" fmla="*/ 273 h 938"/>
                  <a:gd name="T56" fmla="*/ 557 w 796"/>
                  <a:gd name="T57" fmla="*/ 263 h 938"/>
                  <a:gd name="T58" fmla="*/ 494 w 796"/>
                  <a:gd name="T59" fmla="*/ 273 h 938"/>
                  <a:gd name="T60" fmla="*/ 476 w 796"/>
                  <a:gd name="T61" fmla="*/ 308 h 938"/>
                  <a:gd name="T62" fmla="*/ 441 w 796"/>
                  <a:gd name="T63" fmla="*/ 332 h 938"/>
                  <a:gd name="T64" fmla="*/ 444 w 796"/>
                  <a:gd name="T65" fmla="*/ 248 h 938"/>
                  <a:gd name="T66" fmla="*/ 435 w 796"/>
                  <a:gd name="T67" fmla="*/ 154 h 938"/>
                  <a:gd name="T68" fmla="*/ 387 w 796"/>
                  <a:gd name="T69" fmla="*/ 78 h 938"/>
                  <a:gd name="T70" fmla="*/ 346 w 796"/>
                  <a:gd name="T71" fmla="*/ 35 h 938"/>
                  <a:gd name="T72" fmla="*/ 296 w 796"/>
                  <a:gd name="T73" fmla="*/ 6 h 938"/>
                  <a:gd name="T74" fmla="*/ 255 w 796"/>
                  <a:gd name="T75" fmla="*/ 4 h 938"/>
                  <a:gd name="T76" fmla="*/ 202 w 796"/>
                  <a:gd name="T77" fmla="*/ 0 h 938"/>
                  <a:gd name="T78" fmla="*/ 159 w 796"/>
                  <a:gd name="T79" fmla="*/ 13 h 938"/>
                  <a:gd name="T80" fmla="*/ 104 w 796"/>
                  <a:gd name="T81" fmla="*/ 41 h 938"/>
                  <a:gd name="T82" fmla="*/ 67 w 796"/>
                  <a:gd name="T83" fmla="*/ 91 h 938"/>
                  <a:gd name="T84" fmla="*/ 46 w 796"/>
                  <a:gd name="T85" fmla="*/ 146 h 938"/>
                  <a:gd name="T86" fmla="*/ 31 w 796"/>
                  <a:gd name="T87" fmla="*/ 245 h 938"/>
                  <a:gd name="T88" fmla="*/ 26 w 796"/>
                  <a:gd name="T89" fmla="*/ 284 h 938"/>
                  <a:gd name="T90" fmla="*/ 41 w 796"/>
                  <a:gd name="T91" fmla="*/ 339 h 938"/>
                  <a:gd name="T92" fmla="*/ 67 w 796"/>
                  <a:gd name="T93" fmla="*/ 378 h 938"/>
                  <a:gd name="T94" fmla="*/ 74 w 796"/>
                  <a:gd name="T95" fmla="*/ 399 h 938"/>
                  <a:gd name="T96" fmla="*/ 74 w 796"/>
                  <a:gd name="T97" fmla="*/ 475 h 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6" h="938">
                    <a:moveTo>
                      <a:pt x="74" y="475"/>
                    </a:moveTo>
                    <a:lnTo>
                      <a:pt x="48" y="528"/>
                    </a:lnTo>
                    <a:lnTo>
                      <a:pt x="13" y="604"/>
                    </a:lnTo>
                    <a:lnTo>
                      <a:pt x="0" y="708"/>
                    </a:lnTo>
                    <a:lnTo>
                      <a:pt x="17" y="797"/>
                    </a:lnTo>
                    <a:lnTo>
                      <a:pt x="48" y="855"/>
                    </a:lnTo>
                    <a:lnTo>
                      <a:pt x="111" y="914"/>
                    </a:lnTo>
                    <a:lnTo>
                      <a:pt x="165" y="938"/>
                    </a:lnTo>
                    <a:lnTo>
                      <a:pt x="233" y="929"/>
                    </a:lnTo>
                    <a:lnTo>
                      <a:pt x="302" y="918"/>
                    </a:lnTo>
                    <a:lnTo>
                      <a:pt x="354" y="882"/>
                    </a:lnTo>
                    <a:lnTo>
                      <a:pt x="389" y="821"/>
                    </a:lnTo>
                    <a:lnTo>
                      <a:pt x="422" y="764"/>
                    </a:lnTo>
                    <a:lnTo>
                      <a:pt x="420" y="686"/>
                    </a:lnTo>
                    <a:lnTo>
                      <a:pt x="428" y="653"/>
                    </a:lnTo>
                    <a:lnTo>
                      <a:pt x="466" y="712"/>
                    </a:lnTo>
                    <a:lnTo>
                      <a:pt x="555" y="762"/>
                    </a:lnTo>
                    <a:lnTo>
                      <a:pt x="591" y="762"/>
                    </a:lnTo>
                    <a:lnTo>
                      <a:pt x="663" y="751"/>
                    </a:lnTo>
                    <a:lnTo>
                      <a:pt x="705" y="732"/>
                    </a:lnTo>
                    <a:lnTo>
                      <a:pt x="748" y="665"/>
                    </a:lnTo>
                    <a:lnTo>
                      <a:pt x="787" y="610"/>
                    </a:lnTo>
                    <a:lnTo>
                      <a:pt x="794" y="519"/>
                    </a:lnTo>
                    <a:lnTo>
                      <a:pt x="796" y="462"/>
                    </a:lnTo>
                    <a:lnTo>
                      <a:pt x="787" y="399"/>
                    </a:lnTo>
                    <a:lnTo>
                      <a:pt x="733" y="319"/>
                    </a:lnTo>
                    <a:lnTo>
                      <a:pt x="687" y="280"/>
                    </a:lnTo>
                    <a:lnTo>
                      <a:pt x="622" y="273"/>
                    </a:lnTo>
                    <a:lnTo>
                      <a:pt x="557" y="263"/>
                    </a:lnTo>
                    <a:lnTo>
                      <a:pt x="494" y="273"/>
                    </a:lnTo>
                    <a:lnTo>
                      <a:pt x="476" y="308"/>
                    </a:lnTo>
                    <a:lnTo>
                      <a:pt x="441" y="332"/>
                    </a:lnTo>
                    <a:lnTo>
                      <a:pt x="444" y="248"/>
                    </a:lnTo>
                    <a:lnTo>
                      <a:pt x="435" y="154"/>
                    </a:lnTo>
                    <a:lnTo>
                      <a:pt x="387" y="78"/>
                    </a:lnTo>
                    <a:lnTo>
                      <a:pt x="346" y="35"/>
                    </a:lnTo>
                    <a:lnTo>
                      <a:pt x="296" y="6"/>
                    </a:lnTo>
                    <a:lnTo>
                      <a:pt x="255" y="4"/>
                    </a:lnTo>
                    <a:lnTo>
                      <a:pt x="202" y="0"/>
                    </a:lnTo>
                    <a:lnTo>
                      <a:pt x="159" y="13"/>
                    </a:lnTo>
                    <a:lnTo>
                      <a:pt x="104" y="41"/>
                    </a:lnTo>
                    <a:lnTo>
                      <a:pt x="67" y="91"/>
                    </a:lnTo>
                    <a:lnTo>
                      <a:pt x="46" y="146"/>
                    </a:lnTo>
                    <a:lnTo>
                      <a:pt x="31" y="245"/>
                    </a:lnTo>
                    <a:lnTo>
                      <a:pt x="26" y="284"/>
                    </a:lnTo>
                    <a:lnTo>
                      <a:pt x="41" y="339"/>
                    </a:lnTo>
                    <a:lnTo>
                      <a:pt x="67" y="378"/>
                    </a:lnTo>
                    <a:lnTo>
                      <a:pt x="74" y="399"/>
                    </a:lnTo>
                    <a:lnTo>
                      <a:pt x="74" y="475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114" name="Freeform 1058">
                <a:extLst>
                  <a:ext uri="{FF2B5EF4-FFF2-40B4-BE49-F238E27FC236}">
                    <a16:creationId xmlns:a16="http://schemas.microsoft.com/office/drawing/2014/main" id="{E74F212E-2327-5987-B3C2-D685FE9E42E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48" y="1975"/>
                <a:ext cx="2870" cy="406"/>
              </a:xfrm>
              <a:custGeom>
                <a:avLst/>
                <a:gdLst>
                  <a:gd name="T0" fmla="*/ 2869 w 2870"/>
                  <a:gd name="T1" fmla="*/ 328 h 406"/>
                  <a:gd name="T2" fmla="*/ 2870 w 2870"/>
                  <a:gd name="T3" fmla="*/ 313 h 406"/>
                  <a:gd name="T4" fmla="*/ 2867 w 2870"/>
                  <a:gd name="T5" fmla="*/ 299 h 406"/>
                  <a:gd name="T6" fmla="*/ 2862 w 2870"/>
                  <a:gd name="T7" fmla="*/ 286 h 406"/>
                  <a:gd name="T8" fmla="*/ 2854 w 2870"/>
                  <a:gd name="T9" fmla="*/ 272 h 406"/>
                  <a:gd name="T10" fmla="*/ 2845 w 2870"/>
                  <a:gd name="T11" fmla="*/ 261 h 406"/>
                  <a:gd name="T12" fmla="*/ 2833 w 2870"/>
                  <a:gd name="T13" fmla="*/ 251 h 406"/>
                  <a:gd name="T14" fmla="*/ 2821 w 2870"/>
                  <a:gd name="T15" fmla="*/ 244 h 406"/>
                  <a:gd name="T16" fmla="*/ 2807 w 2870"/>
                  <a:gd name="T17" fmla="*/ 239 h 406"/>
                  <a:gd name="T18" fmla="*/ 2792 w 2870"/>
                  <a:gd name="T19" fmla="*/ 236 h 406"/>
                  <a:gd name="T20" fmla="*/ 93 w 2870"/>
                  <a:gd name="T21" fmla="*/ 0 h 406"/>
                  <a:gd name="T22" fmla="*/ 78 w 2870"/>
                  <a:gd name="T23" fmla="*/ 0 h 406"/>
                  <a:gd name="T24" fmla="*/ 63 w 2870"/>
                  <a:gd name="T25" fmla="*/ 3 h 406"/>
                  <a:gd name="T26" fmla="*/ 50 w 2870"/>
                  <a:gd name="T27" fmla="*/ 8 h 406"/>
                  <a:gd name="T28" fmla="*/ 36 w 2870"/>
                  <a:gd name="T29" fmla="*/ 15 h 406"/>
                  <a:gd name="T30" fmla="*/ 25 w 2870"/>
                  <a:gd name="T31" fmla="*/ 24 h 406"/>
                  <a:gd name="T32" fmla="*/ 15 w 2870"/>
                  <a:gd name="T33" fmla="*/ 37 h 406"/>
                  <a:gd name="T34" fmla="*/ 8 w 2870"/>
                  <a:gd name="T35" fmla="*/ 49 h 406"/>
                  <a:gd name="T36" fmla="*/ 3 w 2870"/>
                  <a:gd name="T37" fmla="*/ 63 h 406"/>
                  <a:gd name="T38" fmla="*/ 1 w 2870"/>
                  <a:gd name="T39" fmla="*/ 78 h 406"/>
                  <a:gd name="T40" fmla="*/ 1 w 2870"/>
                  <a:gd name="T41" fmla="*/ 78 h 406"/>
                  <a:gd name="T42" fmla="*/ 0 w 2870"/>
                  <a:gd name="T43" fmla="*/ 93 h 406"/>
                  <a:gd name="T44" fmla="*/ 3 w 2870"/>
                  <a:gd name="T45" fmla="*/ 107 h 406"/>
                  <a:gd name="T46" fmla="*/ 8 w 2870"/>
                  <a:gd name="T47" fmla="*/ 120 h 406"/>
                  <a:gd name="T48" fmla="*/ 16 w 2870"/>
                  <a:gd name="T49" fmla="*/ 134 h 406"/>
                  <a:gd name="T50" fmla="*/ 25 w 2870"/>
                  <a:gd name="T51" fmla="*/ 145 h 406"/>
                  <a:gd name="T52" fmla="*/ 37 w 2870"/>
                  <a:gd name="T53" fmla="*/ 155 h 406"/>
                  <a:gd name="T54" fmla="*/ 49 w 2870"/>
                  <a:gd name="T55" fmla="*/ 162 h 406"/>
                  <a:gd name="T56" fmla="*/ 63 w 2870"/>
                  <a:gd name="T57" fmla="*/ 167 h 406"/>
                  <a:gd name="T58" fmla="*/ 78 w 2870"/>
                  <a:gd name="T59" fmla="*/ 170 h 406"/>
                  <a:gd name="T60" fmla="*/ 2777 w 2870"/>
                  <a:gd name="T61" fmla="*/ 406 h 406"/>
                  <a:gd name="T62" fmla="*/ 2792 w 2870"/>
                  <a:gd name="T63" fmla="*/ 406 h 406"/>
                  <a:gd name="T64" fmla="*/ 2807 w 2870"/>
                  <a:gd name="T65" fmla="*/ 403 h 406"/>
                  <a:gd name="T66" fmla="*/ 2820 w 2870"/>
                  <a:gd name="T67" fmla="*/ 398 h 406"/>
                  <a:gd name="T68" fmla="*/ 2834 w 2870"/>
                  <a:gd name="T69" fmla="*/ 391 h 406"/>
                  <a:gd name="T70" fmla="*/ 2845 w 2870"/>
                  <a:gd name="T71" fmla="*/ 381 h 406"/>
                  <a:gd name="T72" fmla="*/ 2855 w 2870"/>
                  <a:gd name="T73" fmla="*/ 369 h 406"/>
                  <a:gd name="T74" fmla="*/ 2862 w 2870"/>
                  <a:gd name="T75" fmla="*/ 357 h 406"/>
                  <a:gd name="T76" fmla="*/ 2867 w 2870"/>
                  <a:gd name="T77" fmla="*/ 343 h 406"/>
                  <a:gd name="T78" fmla="*/ 2869 w 2870"/>
                  <a:gd name="T79" fmla="*/ 328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70" h="406">
                    <a:moveTo>
                      <a:pt x="2869" y="328"/>
                    </a:moveTo>
                    <a:lnTo>
                      <a:pt x="2870" y="313"/>
                    </a:lnTo>
                    <a:lnTo>
                      <a:pt x="2867" y="299"/>
                    </a:lnTo>
                    <a:lnTo>
                      <a:pt x="2862" y="286"/>
                    </a:lnTo>
                    <a:lnTo>
                      <a:pt x="2854" y="272"/>
                    </a:lnTo>
                    <a:lnTo>
                      <a:pt x="2845" y="261"/>
                    </a:lnTo>
                    <a:lnTo>
                      <a:pt x="2833" y="251"/>
                    </a:lnTo>
                    <a:lnTo>
                      <a:pt x="2821" y="244"/>
                    </a:lnTo>
                    <a:lnTo>
                      <a:pt x="2807" y="239"/>
                    </a:lnTo>
                    <a:lnTo>
                      <a:pt x="2792" y="236"/>
                    </a:lnTo>
                    <a:lnTo>
                      <a:pt x="93" y="0"/>
                    </a:lnTo>
                    <a:lnTo>
                      <a:pt x="78" y="0"/>
                    </a:lnTo>
                    <a:lnTo>
                      <a:pt x="63" y="3"/>
                    </a:lnTo>
                    <a:lnTo>
                      <a:pt x="50" y="8"/>
                    </a:lnTo>
                    <a:lnTo>
                      <a:pt x="36" y="15"/>
                    </a:lnTo>
                    <a:lnTo>
                      <a:pt x="25" y="24"/>
                    </a:lnTo>
                    <a:lnTo>
                      <a:pt x="15" y="37"/>
                    </a:lnTo>
                    <a:lnTo>
                      <a:pt x="8" y="49"/>
                    </a:lnTo>
                    <a:lnTo>
                      <a:pt x="3" y="63"/>
                    </a:lnTo>
                    <a:lnTo>
                      <a:pt x="1" y="78"/>
                    </a:lnTo>
                    <a:lnTo>
                      <a:pt x="1" y="78"/>
                    </a:lnTo>
                    <a:lnTo>
                      <a:pt x="0" y="93"/>
                    </a:lnTo>
                    <a:lnTo>
                      <a:pt x="3" y="107"/>
                    </a:lnTo>
                    <a:lnTo>
                      <a:pt x="8" y="120"/>
                    </a:lnTo>
                    <a:lnTo>
                      <a:pt x="16" y="134"/>
                    </a:lnTo>
                    <a:lnTo>
                      <a:pt x="25" y="145"/>
                    </a:lnTo>
                    <a:lnTo>
                      <a:pt x="37" y="155"/>
                    </a:lnTo>
                    <a:lnTo>
                      <a:pt x="49" y="162"/>
                    </a:lnTo>
                    <a:lnTo>
                      <a:pt x="63" y="167"/>
                    </a:lnTo>
                    <a:lnTo>
                      <a:pt x="78" y="170"/>
                    </a:lnTo>
                    <a:lnTo>
                      <a:pt x="2777" y="406"/>
                    </a:lnTo>
                    <a:lnTo>
                      <a:pt x="2792" y="406"/>
                    </a:lnTo>
                    <a:lnTo>
                      <a:pt x="2807" y="403"/>
                    </a:lnTo>
                    <a:lnTo>
                      <a:pt x="2820" y="398"/>
                    </a:lnTo>
                    <a:lnTo>
                      <a:pt x="2834" y="391"/>
                    </a:lnTo>
                    <a:lnTo>
                      <a:pt x="2845" y="381"/>
                    </a:lnTo>
                    <a:lnTo>
                      <a:pt x="2855" y="369"/>
                    </a:lnTo>
                    <a:lnTo>
                      <a:pt x="2862" y="357"/>
                    </a:lnTo>
                    <a:lnTo>
                      <a:pt x="2867" y="343"/>
                    </a:lnTo>
                    <a:lnTo>
                      <a:pt x="2869" y="328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115" name="Freeform 1059">
                <a:extLst>
                  <a:ext uri="{FF2B5EF4-FFF2-40B4-BE49-F238E27FC236}">
                    <a16:creationId xmlns:a16="http://schemas.microsoft.com/office/drawing/2014/main" id="{A2D11BE6-39C5-0E37-E0F2-93894763E8E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70" y="2228"/>
                <a:ext cx="176" cy="210"/>
              </a:xfrm>
              <a:custGeom>
                <a:avLst/>
                <a:gdLst>
                  <a:gd name="T0" fmla="*/ 79 w 176"/>
                  <a:gd name="T1" fmla="*/ 210 h 210"/>
                  <a:gd name="T2" fmla="*/ 94 w 176"/>
                  <a:gd name="T3" fmla="*/ 209 h 210"/>
                  <a:gd name="T4" fmla="*/ 109 w 176"/>
                  <a:gd name="T5" fmla="*/ 206 h 210"/>
                  <a:gd name="T6" fmla="*/ 124 w 176"/>
                  <a:gd name="T7" fmla="*/ 199 h 210"/>
                  <a:gd name="T8" fmla="*/ 138 w 176"/>
                  <a:gd name="T9" fmla="*/ 190 h 210"/>
                  <a:gd name="T10" fmla="*/ 149 w 176"/>
                  <a:gd name="T11" fmla="*/ 178 h 210"/>
                  <a:gd name="T12" fmla="*/ 159 w 176"/>
                  <a:gd name="T13" fmla="*/ 163 h 210"/>
                  <a:gd name="T14" fmla="*/ 168 w 176"/>
                  <a:gd name="T15" fmla="*/ 148 h 210"/>
                  <a:gd name="T16" fmla="*/ 173 w 176"/>
                  <a:gd name="T17" fmla="*/ 131 h 210"/>
                  <a:gd name="T18" fmla="*/ 176 w 176"/>
                  <a:gd name="T19" fmla="*/ 113 h 210"/>
                  <a:gd name="T20" fmla="*/ 176 w 176"/>
                  <a:gd name="T21" fmla="*/ 95 h 210"/>
                  <a:gd name="T22" fmla="*/ 174 w 176"/>
                  <a:gd name="T23" fmla="*/ 76 h 210"/>
                  <a:gd name="T24" fmla="*/ 168 w 176"/>
                  <a:gd name="T25" fmla="*/ 60 h 210"/>
                  <a:gd name="T26" fmla="*/ 161 w 176"/>
                  <a:gd name="T27" fmla="*/ 44 h 210"/>
                  <a:gd name="T28" fmla="*/ 152 w 176"/>
                  <a:gd name="T29" fmla="*/ 30 h 210"/>
                  <a:gd name="T30" fmla="*/ 140 w 176"/>
                  <a:gd name="T31" fmla="*/ 18 h 210"/>
                  <a:gd name="T32" fmla="*/ 127 w 176"/>
                  <a:gd name="T33" fmla="*/ 9 h 210"/>
                  <a:gd name="T34" fmla="*/ 112 w 176"/>
                  <a:gd name="T35" fmla="*/ 4 h 210"/>
                  <a:gd name="T36" fmla="*/ 97 w 176"/>
                  <a:gd name="T37" fmla="*/ 0 h 210"/>
                  <a:gd name="T38" fmla="*/ 82 w 176"/>
                  <a:gd name="T39" fmla="*/ 1 h 210"/>
                  <a:gd name="T40" fmla="*/ 67 w 176"/>
                  <a:gd name="T41" fmla="*/ 4 h 210"/>
                  <a:gd name="T42" fmla="*/ 52 w 176"/>
                  <a:gd name="T43" fmla="*/ 11 h 210"/>
                  <a:gd name="T44" fmla="*/ 38 w 176"/>
                  <a:gd name="T45" fmla="*/ 20 h 210"/>
                  <a:gd name="T46" fmla="*/ 27 w 176"/>
                  <a:gd name="T47" fmla="*/ 32 h 210"/>
                  <a:gd name="T48" fmla="*/ 17 w 176"/>
                  <a:gd name="T49" fmla="*/ 47 h 210"/>
                  <a:gd name="T50" fmla="*/ 8 w 176"/>
                  <a:gd name="T51" fmla="*/ 62 h 210"/>
                  <a:gd name="T52" fmla="*/ 3 w 176"/>
                  <a:gd name="T53" fmla="*/ 79 h 210"/>
                  <a:gd name="T54" fmla="*/ 0 w 176"/>
                  <a:gd name="T55" fmla="*/ 97 h 210"/>
                  <a:gd name="T56" fmla="*/ 0 w 176"/>
                  <a:gd name="T57" fmla="*/ 115 h 210"/>
                  <a:gd name="T58" fmla="*/ 2 w 176"/>
                  <a:gd name="T59" fmla="*/ 134 h 210"/>
                  <a:gd name="T60" fmla="*/ 8 w 176"/>
                  <a:gd name="T61" fmla="*/ 150 h 210"/>
                  <a:gd name="T62" fmla="*/ 15 w 176"/>
                  <a:gd name="T63" fmla="*/ 166 h 210"/>
                  <a:gd name="T64" fmla="*/ 24 w 176"/>
                  <a:gd name="T65" fmla="*/ 180 h 210"/>
                  <a:gd name="T66" fmla="*/ 36 w 176"/>
                  <a:gd name="T67" fmla="*/ 192 h 210"/>
                  <a:gd name="T68" fmla="*/ 49 w 176"/>
                  <a:gd name="T69" fmla="*/ 201 h 210"/>
                  <a:gd name="T70" fmla="*/ 64 w 176"/>
                  <a:gd name="T71" fmla="*/ 206 h 210"/>
                  <a:gd name="T72" fmla="*/ 79 w 176"/>
                  <a:gd name="T73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6" h="210">
                    <a:moveTo>
                      <a:pt x="79" y="210"/>
                    </a:moveTo>
                    <a:lnTo>
                      <a:pt x="94" y="209"/>
                    </a:lnTo>
                    <a:lnTo>
                      <a:pt x="109" y="206"/>
                    </a:lnTo>
                    <a:lnTo>
                      <a:pt x="124" y="199"/>
                    </a:lnTo>
                    <a:lnTo>
                      <a:pt x="138" y="190"/>
                    </a:lnTo>
                    <a:lnTo>
                      <a:pt x="149" y="178"/>
                    </a:lnTo>
                    <a:lnTo>
                      <a:pt x="159" y="163"/>
                    </a:lnTo>
                    <a:lnTo>
                      <a:pt x="168" y="148"/>
                    </a:lnTo>
                    <a:lnTo>
                      <a:pt x="173" y="131"/>
                    </a:lnTo>
                    <a:lnTo>
                      <a:pt x="176" y="113"/>
                    </a:lnTo>
                    <a:lnTo>
                      <a:pt x="176" y="95"/>
                    </a:lnTo>
                    <a:lnTo>
                      <a:pt x="174" y="76"/>
                    </a:lnTo>
                    <a:lnTo>
                      <a:pt x="168" y="60"/>
                    </a:lnTo>
                    <a:lnTo>
                      <a:pt x="161" y="44"/>
                    </a:lnTo>
                    <a:lnTo>
                      <a:pt x="152" y="30"/>
                    </a:lnTo>
                    <a:lnTo>
                      <a:pt x="140" y="18"/>
                    </a:lnTo>
                    <a:lnTo>
                      <a:pt x="127" y="9"/>
                    </a:lnTo>
                    <a:lnTo>
                      <a:pt x="112" y="4"/>
                    </a:lnTo>
                    <a:lnTo>
                      <a:pt x="97" y="0"/>
                    </a:lnTo>
                    <a:lnTo>
                      <a:pt x="82" y="1"/>
                    </a:lnTo>
                    <a:lnTo>
                      <a:pt x="67" y="4"/>
                    </a:lnTo>
                    <a:lnTo>
                      <a:pt x="52" y="11"/>
                    </a:lnTo>
                    <a:lnTo>
                      <a:pt x="38" y="20"/>
                    </a:lnTo>
                    <a:lnTo>
                      <a:pt x="27" y="32"/>
                    </a:lnTo>
                    <a:lnTo>
                      <a:pt x="17" y="47"/>
                    </a:lnTo>
                    <a:lnTo>
                      <a:pt x="8" y="62"/>
                    </a:lnTo>
                    <a:lnTo>
                      <a:pt x="3" y="7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2" y="134"/>
                    </a:lnTo>
                    <a:lnTo>
                      <a:pt x="8" y="150"/>
                    </a:lnTo>
                    <a:lnTo>
                      <a:pt x="15" y="166"/>
                    </a:lnTo>
                    <a:lnTo>
                      <a:pt x="24" y="180"/>
                    </a:lnTo>
                    <a:lnTo>
                      <a:pt x="36" y="192"/>
                    </a:lnTo>
                    <a:lnTo>
                      <a:pt x="49" y="201"/>
                    </a:lnTo>
                    <a:lnTo>
                      <a:pt x="64" y="206"/>
                    </a:lnTo>
                    <a:lnTo>
                      <a:pt x="79" y="2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02116" name="Group 1060">
                <a:extLst>
                  <a:ext uri="{FF2B5EF4-FFF2-40B4-BE49-F238E27FC236}">
                    <a16:creationId xmlns:a16="http://schemas.microsoft.com/office/drawing/2014/main" id="{D94DC1B0-FEF6-9629-E3AF-4E4C9789259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43" y="2102"/>
                <a:ext cx="969" cy="424"/>
                <a:chOff x="1426" y="2079"/>
                <a:chExt cx="969" cy="424"/>
              </a:xfrm>
            </p:grpSpPr>
            <p:sp>
              <p:nvSpPr>
                <p:cNvPr id="302117" name="Freeform 1061">
                  <a:extLst>
                    <a:ext uri="{FF2B5EF4-FFF2-40B4-BE49-F238E27FC236}">
                      <a16:creationId xmlns:a16="http://schemas.microsoft.com/office/drawing/2014/main" id="{B0CE6519-53DA-8465-F212-B91654E56D7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26" y="2079"/>
                  <a:ext cx="182" cy="312"/>
                </a:xfrm>
                <a:custGeom>
                  <a:avLst/>
                  <a:gdLst>
                    <a:gd name="T0" fmla="*/ 182 w 182"/>
                    <a:gd name="T1" fmla="*/ 13 h 312"/>
                    <a:gd name="T2" fmla="*/ 26 w 182"/>
                    <a:gd name="T3" fmla="*/ 0 h 312"/>
                    <a:gd name="T4" fmla="*/ 0 w 182"/>
                    <a:gd name="T5" fmla="*/ 299 h 312"/>
                    <a:gd name="T6" fmla="*/ 156 w 182"/>
                    <a:gd name="T7" fmla="*/ 312 h 312"/>
                    <a:gd name="T8" fmla="*/ 182 w 182"/>
                    <a:gd name="T9" fmla="*/ 13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" h="312">
                      <a:moveTo>
                        <a:pt x="182" y="13"/>
                      </a:moveTo>
                      <a:lnTo>
                        <a:pt x="26" y="0"/>
                      </a:lnTo>
                      <a:lnTo>
                        <a:pt x="0" y="299"/>
                      </a:lnTo>
                      <a:lnTo>
                        <a:pt x="156" y="312"/>
                      </a:lnTo>
                      <a:lnTo>
                        <a:pt x="182" y="13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18" name="Freeform 1062">
                  <a:extLst>
                    <a:ext uri="{FF2B5EF4-FFF2-40B4-BE49-F238E27FC236}">
                      <a16:creationId xmlns:a16="http://schemas.microsoft.com/office/drawing/2014/main" id="{183BC9B7-3F77-791C-C1A6-422E98A199E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38" y="2118"/>
                  <a:ext cx="194" cy="229"/>
                </a:xfrm>
                <a:custGeom>
                  <a:avLst/>
                  <a:gdLst>
                    <a:gd name="T0" fmla="*/ 194 w 194"/>
                    <a:gd name="T1" fmla="*/ 15 h 229"/>
                    <a:gd name="T2" fmla="*/ 19 w 194"/>
                    <a:gd name="T3" fmla="*/ 0 h 229"/>
                    <a:gd name="T4" fmla="*/ 0 w 194"/>
                    <a:gd name="T5" fmla="*/ 214 h 229"/>
                    <a:gd name="T6" fmla="*/ 175 w 194"/>
                    <a:gd name="T7" fmla="*/ 229 h 229"/>
                    <a:gd name="T8" fmla="*/ 194 w 194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229">
                      <a:moveTo>
                        <a:pt x="194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75" y="229"/>
                      </a:lnTo>
                      <a:lnTo>
                        <a:pt x="194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19" name="Freeform 1063">
                  <a:extLst>
                    <a:ext uri="{FF2B5EF4-FFF2-40B4-BE49-F238E27FC236}">
                      <a16:creationId xmlns:a16="http://schemas.microsoft.com/office/drawing/2014/main" id="{74A6E20B-623F-A417-C244-AFF12FEE374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39" y="2150"/>
                  <a:ext cx="197" cy="353"/>
                </a:xfrm>
                <a:custGeom>
                  <a:avLst/>
                  <a:gdLst>
                    <a:gd name="T0" fmla="*/ 197 w 197"/>
                    <a:gd name="T1" fmla="*/ 15 h 353"/>
                    <a:gd name="T2" fmla="*/ 29 w 197"/>
                    <a:gd name="T3" fmla="*/ 0 h 353"/>
                    <a:gd name="T4" fmla="*/ 0 w 197"/>
                    <a:gd name="T5" fmla="*/ 338 h 353"/>
                    <a:gd name="T6" fmla="*/ 168 w 197"/>
                    <a:gd name="T7" fmla="*/ 353 h 353"/>
                    <a:gd name="T8" fmla="*/ 197 w 197"/>
                    <a:gd name="T9" fmla="*/ 15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353">
                      <a:moveTo>
                        <a:pt x="197" y="15"/>
                      </a:moveTo>
                      <a:lnTo>
                        <a:pt x="29" y="0"/>
                      </a:lnTo>
                      <a:lnTo>
                        <a:pt x="0" y="338"/>
                      </a:lnTo>
                      <a:lnTo>
                        <a:pt x="168" y="353"/>
                      </a:lnTo>
                      <a:lnTo>
                        <a:pt x="19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20" name="Freeform 1064">
                  <a:extLst>
                    <a:ext uri="{FF2B5EF4-FFF2-40B4-BE49-F238E27FC236}">
                      <a16:creationId xmlns:a16="http://schemas.microsoft.com/office/drawing/2014/main" id="{558B0EE6-B661-7520-0526-DF1F29903F2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08" y="2169"/>
                  <a:ext cx="187" cy="212"/>
                </a:xfrm>
                <a:custGeom>
                  <a:avLst/>
                  <a:gdLst>
                    <a:gd name="T0" fmla="*/ 187 w 187"/>
                    <a:gd name="T1" fmla="*/ 15 h 212"/>
                    <a:gd name="T2" fmla="*/ 17 w 187"/>
                    <a:gd name="T3" fmla="*/ 0 h 212"/>
                    <a:gd name="T4" fmla="*/ 0 w 187"/>
                    <a:gd name="T5" fmla="*/ 197 h 212"/>
                    <a:gd name="T6" fmla="*/ 170 w 187"/>
                    <a:gd name="T7" fmla="*/ 212 h 212"/>
                    <a:gd name="T8" fmla="*/ 187 w 187"/>
                    <a:gd name="T9" fmla="*/ 15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12">
                      <a:moveTo>
                        <a:pt x="187" y="15"/>
                      </a:moveTo>
                      <a:lnTo>
                        <a:pt x="17" y="0"/>
                      </a:lnTo>
                      <a:lnTo>
                        <a:pt x="0" y="197"/>
                      </a:lnTo>
                      <a:lnTo>
                        <a:pt x="170" y="212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2121" name="Group 1065">
                <a:extLst>
                  <a:ext uri="{FF2B5EF4-FFF2-40B4-BE49-F238E27FC236}">
                    <a16:creationId xmlns:a16="http://schemas.microsoft.com/office/drawing/2014/main" id="{910F905B-90E2-5CD7-5569-2F8DED89F2B2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404" y="2054"/>
                <a:ext cx="968" cy="430"/>
                <a:chOff x="1387" y="2031"/>
                <a:chExt cx="968" cy="430"/>
              </a:xfrm>
            </p:grpSpPr>
            <p:sp>
              <p:nvSpPr>
                <p:cNvPr id="302122" name="Freeform 1066">
                  <a:extLst>
                    <a:ext uri="{FF2B5EF4-FFF2-40B4-BE49-F238E27FC236}">
                      <a16:creationId xmlns:a16="http://schemas.microsoft.com/office/drawing/2014/main" id="{EAD41D27-F562-1541-3A33-0A594C5EACF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87" y="2031"/>
                  <a:ext cx="193" cy="322"/>
                </a:xfrm>
                <a:custGeom>
                  <a:avLst/>
                  <a:gdLst>
                    <a:gd name="T0" fmla="*/ 193 w 193"/>
                    <a:gd name="T1" fmla="*/ 15 h 322"/>
                    <a:gd name="T2" fmla="*/ 27 w 193"/>
                    <a:gd name="T3" fmla="*/ 0 h 322"/>
                    <a:gd name="T4" fmla="*/ 0 w 193"/>
                    <a:gd name="T5" fmla="*/ 307 h 322"/>
                    <a:gd name="T6" fmla="*/ 166 w 193"/>
                    <a:gd name="T7" fmla="*/ 322 h 322"/>
                    <a:gd name="T8" fmla="*/ 193 w 193"/>
                    <a:gd name="T9" fmla="*/ 15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3" h="322">
                      <a:moveTo>
                        <a:pt x="193" y="15"/>
                      </a:moveTo>
                      <a:lnTo>
                        <a:pt x="27" y="0"/>
                      </a:lnTo>
                      <a:lnTo>
                        <a:pt x="0" y="307"/>
                      </a:lnTo>
                      <a:lnTo>
                        <a:pt x="166" y="322"/>
                      </a:lnTo>
                      <a:lnTo>
                        <a:pt x="193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23" name="Freeform 1067">
                  <a:extLst>
                    <a:ext uri="{FF2B5EF4-FFF2-40B4-BE49-F238E27FC236}">
                      <a16:creationId xmlns:a16="http://schemas.microsoft.com/office/drawing/2014/main" id="{38CA8ED3-39EF-185B-33D8-E2ADF593AF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14" y="2077"/>
                  <a:ext cx="187" cy="229"/>
                </a:xfrm>
                <a:custGeom>
                  <a:avLst/>
                  <a:gdLst>
                    <a:gd name="T0" fmla="*/ 187 w 187"/>
                    <a:gd name="T1" fmla="*/ 15 h 229"/>
                    <a:gd name="T2" fmla="*/ 19 w 187"/>
                    <a:gd name="T3" fmla="*/ 0 h 229"/>
                    <a:gd name="T4" fmla="*/ 0 w 187"/>
                    <a:gd name="T5" fmla="*/ 214 h 229"/>
                    <a:gd name="T6" fmla="*/ 168 w 187"/>
                    <a:gd name="T7" fmla="*/ 229 h 229"/>
                    <a:gd name="T8" fmla="*/ 187 w 187"/>
                    <a:gd name="T9" fmla="*/ 15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7" h="229">
                      <a:moveTo>
                        <a:pt x="187" y="15"/>
                      </a:moveTo>
                      <a:lnTo>
                        <a:pt x="19" y="0"/>
                      </a:lnTo>
                      <a:lnTo>
                        <a:pt x="0" y="214"/>
                      </a:lnTo>
                      <a:lnTo>
                        <a:pt x="168" y="229"/>
                      </a:lnTo>
                      <a:lnTo>
                        <a:pt x="187" y="15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24" name="Freeform 1068">
                  <a:extLst>
                    <a:ext uri="{FF2B5EF4-FFF2-40B4-BE49-F238E27FC236}">
                      <a16:creationId xmlns:a16="http://schemas.microsoft.com/office/drawing/2014/main" id="{6872F080-35D8-DD3A-D90D-AD7F4513F8E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14" y="2114"/>
                  <a:ext cx="185" cy="347"/>
                </a:xfrm>
                <a:custGeom>
                  <a:avLst/>
                  <a:gdLst>
                    <a:gd name="T0" fmla="*/ 185 w 185"/>
                    <a:gd name="T1" fmla="*/ 13 h 347"/>
                    <a:gd name="T2" fmla="*/ 29 w 185"/>
                    <a:gd name="T3" fmla="*/ 0 h 347"/>
                    <a:gd name="T4" fmla="*/ 0 w 185"/>
                    <a:gd name="T5" fmla="*/ 333 h 347"/>
                    <a:gd name="T6" fmla="*/ 156 w 185"/>
                    <a:gd name="T7" fmla="*/ 347 h 347"/>
                    <a:gd name="T8" fmla="*/ 185 w 185"/>
                    <a:gd name="T9" fmla="*/ 1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5" h="347">
                      <a:moveTo>
                        <a:pt x="185" y="13"/>
                      </a:moveTo>
                      <a:lnTo>
                        <a:pt x="29" y="0"/>
                      </a:lnTo>
                      <a:lnTo>
                        <a:pt x="0" y="333"/>
                      </a:lnTo>
                      <a:lnTo>
                        <a:pt x="156" y="347"/>
                      </a:lnTo>
                      <a:lnTo>
                        <a:pt x="185" y="13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125" name="Freeform 1069">
                  <a:extLst>
                    <a:ext uri="{FF2B5EF4-FFF2-40B4-BE49-F238E27FC236}">
                      <a16:creationId xmlns:a16="http://schemas.microsoft.com/office/drawing/2014/main" id="{4627721A-8D42-298C-5E65-C954685760B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76" y="2122"/>
                  <a:ext cx="179" cy="223"/>
                </a:xfrm>
                <a:custGeom>
                  <a:avLst/>
                  <a:gdLst>
                    <a:gd name="T0" fmla="*/ 179 w 179"/>
                    <a:gd name="T1" fmla="*/ 14 h 223"/>
                    <a:gd name="T2" fmla="*/ 18 w 179"/>
                    <a:gd name="T3" fmla="*/ 0 h 223"/>
                    <a:gd name="T4" fmla="*/ 0 w 179"/>
                    <a:gd name="T5" fmla="*/ 209 h 223"/>
                    <a:gd name="T6" fmla="*/ 161 w 179"/>
                    <a:gd name="T7" fmla="*/ 223 h 223"/>
                    <a:gd name="T8" fmla="*/ 179 w 179"/>
                    <a:gd name="T9" fmla="*/ 14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9" h="223">
                      <a:moveTo>
                        <a:pt x="179" y="14"/>
                      </a:moveTo>
                      <a:lnTo>
                        <a:pt x="18" y="0"/>
                      </a:lnTo>
                      <a:lnTo>
                        <a:pt x="0" y="209"/>
                      </a:lnTo>
                      <a:lnTo>
                        <a:pt x="161" y="223"/>
                      </a:lnTo>
                      <a:lnTo>
                        <a:pt x="179" y="14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2126" name="Group 1070">
              <a:extLst>
                <a:ext uri="{FF2B5EF4-FFF2-40B4-BE49-F238E27FC236}">
                  <a16:creationId xmlns:a16="http://schemas.microsoft.com/office/drawing/2014/main" id="{BEE4C406-DB96-61C7-0CC1-1B28E47ED22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94" y="1793"/>
              <a:ext cx="2152" cy="606"/>
              <a:chOff x="1694" y="1793"/>
              <a:chExt cx="2152" cy="606"/>
            </a:xfrm>
          </p:grpSpPr>
          <p:sp>
            <p:nvSpPr>
              <p:cNvPr id="302127" name="Freeform 1071">
                <a:extLst>
                  <a:ext uri="{FF2B5EF4-FFF2-40B4-BE49-F238E27FC236}">
                    <a16:creationId xmlns:a16="http://schemas.microsoft.com/office/drawing/2014/main" id="{CA434BD9-2FF7-B149-DA4F-9374AA56569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3" y="1793"/>
                <a:ext cx="146" cy="493"/>
              </a:xfrm>
              <a:custGeom>
                <a:avLst/>
                <a:gdLst>
                  <a:gd name="T0" fmla="*/ 0 w 146"/>
                  <a:gd name="T1" fmla="*/ 20 h 493"/>
                  <a:gd name="T2" fmla="*/ 13 w 146"/>
                  <a:gd name="T3" fmla="*/ 3 h 493"/>
                  <a:gd name="T4" fmla="*/ 33 w 146"/>
                  <a:gd name="T5" fmla="*/ 0 h 493"/>
                  <a:gd name="T6" fmla="*/ 55 w 146"/>
                  <a:gd name="T7" fmla="*/ 16 h 493"/>
                  <a:gd name="T8" fmla="*/ 85 w 146"/>
                  <a:gd name="T9" fmla="*/ 61 h 493"/>
                  <a:gd name="T10" fmla="*/ 107 w 146"/>
                  <a:gd name="T11" fmla="*/ 126 h 493"/>
                  <a:gd name="T12" fmla="*/ 127 w 146"/>
                  <a:gd name="T13" fmla="*/ 203 h 493"/>
                  <a:gd name="T14" fmla="*/ 140 w 146"/>
                  <a:gd name="T15" fmla="*/ 289 h 493"/>
                  <a:gd name="T16" fmla="*/ 146 w 146"/>
                  <a:gd name="T17" fmla="*/ 361 h 493"/>
                  <a:gd name="T18" fmla="*/ 140 w 146"/>
                  <a:gd name="T19" fmla="*/ 428 h 493"/>
                  <a:gd name="T20" fmla="*/ 122 w 146"/>
                  <a:gd name="T21" fmla="*/ 467 h 493"/>
                  <a:gd name="T22" fmla="*/ 90 w 146"/>
                  <a:gd name="T23" fmla="*/ 493 h 493"/>
                  <a:gd name="T24" fmla="*/ 55 w 146"/>
                  <a:gd name="T25" fmla="*/ 493 h 493"/>
                  <a:gd name="T26" fmla="*/ 39 w 146"/>
                  <a:gd name="T27" fmla="*/ 481 h 493"/>
                  <a:gd name="T28" fmla="*/ 39 w 146"/>
                  <a:gd name="T29" fmla="*/ 455 h 493"/>
                  <a:gd name="T30" fmla="*/ 55 w 146"/>
                  <a:gd name="T31" fmla="*/ 431 h 493"/>
                  <a:gd name="T32" fmla="*/ 96 w 146"/>
                  <a:gd name="T33" fmla="*/ 455 h 493"/>
                  <a:gd name="T34" fmla="*/ 113 w 146"/>
                  <a:gd name="T35" fmla="*/ 439 h 493"/>
                  <a:gd name="T36" fmla="*/ 124 w 146"/>
                  <a:gd name="T37" fmla="*/ 378 h 493"/>
                  <a:gd name="T38" fmla="*/ 116 w 146"/>
                  <a:gd name="T39" fmla="*/ 311 h 493"/>
                  <a:gd name="T40" fmla="*/ 96 w 146"/>
                  <a:gd name="T41" fmla="*/ 250 h 493"/>
                  <a:gd name="T42" fmla="*/ 66 w 146"/>
                  <a:gd name="T43" fmla="*/ 164 h 493"/>
                  <a:gd name="T44" fmla="*/ 29 w 146"/>
                  <a:gd name="T45" fmla="*/ 116 h 493"/>
                  <a:gd name="T46" fmla="*/ 2 w 146"/>
                  <a:gd name="T47" fmla="*/ 64 h 493"/>
                  <a:gd name="T48" fmla="*/ 0 w 146"/>
                  <a:gd name="T49" fmla="*/ 2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6" h="493">
                    <a:moveTo>
                      <a:pt x="0" y="20"/>
                    </a:moveTo>
                    <a:lnTo>
                      <a:pt x="13" y="3"/>
                    </a:lnTo>
                    <a:lnTo>
                      <a:pt x="33" y="0"/>
                    </a:lnTo>
                    <a:lnTo>
                      <a:pt x="55" y="16"/>
                    </a:lnTo>
                    <a:lnTo>
                      <a:pt x="85" y="61"/>
                    </a:lnTo>
                    <a:lnTo>
                      <a:pt x="107" y="126"/>
                    </a:lnTo>
                    <a:lnTo>
                      <a:pt x="127" y="203"/>
                    </a:lnTo>
                    <a:lnTo>
                      <a:pt x="140" y="289"/>
                    </a:lnTo>
                    <a:lnTo>
                      <a:pt x="146" y="361"/>
                    </a:lnTo>
                    <a:lnTo>
                      <a:pt x="140" y="428"/>
                    </a:lnTo>
                    <a:lnTo>
                      <a:pt x="122" y="467"/>
                    </a:lnTo>
                    <a:lnTo>
                      <a:pt x="90" y="493"/>
                    </a:lnTo>
                    <a:lnTo>
                      <a:pt x="55" y="493"/>
                    </a:lnTo>
                    <a:lnTo>
                      <a:pt x="39" y="481"/>
                    </a:lnTo>
                    <a:lnTo>
                      <a:pt x="39" y="455"/>
                    </a:lnTo>
                    <a:lnTo>
                      <a:pt x="55" y="431"/>
                    </a:lnTo>
                    <a:lnTo>
                      <a:pt x="96" y="455"/>
                    </a:lnTo>
                    <a:lnTo>
                      <a:pt x="113" y="439"/>
                    </a:lnTo>
                    <a:lnTo>
                      <a:pt x="124" y="378"/>
                    </a:lnTo>
                    <a:lnTo>
                      <a:pt x="116" y="311"/>
                    </a:lnTo>
                    <a:lnTo>
                      <a:pt x="96" y="250"/>
                    </a:lnTo>
                    <a:lnTo>
                      <a:pt x="66" y="164"/>
                    </a:lnTo>
                    <a:lnTo>
                      <a:pt x="29" y="116"/>
                    </a:lnTo>
                    <a:lnTo>
                      <a:pt x="2" y="64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128" name="Freeform 1072">
                <a:extLst>
                  <a:ext uri="{FF2B5EF4-FFF2-40B4-BE49-F238E27FC236}">
                    <a16:creationId xmlns:a16="http://schemas.microsoft.com/office/drawing/2014/main" id="{DF97FD55-31B8-C8BB-D424-02BD20BFA7F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11" y="1887"/>
                <a:ext cx="272" cy="437"/>
              </a:xfrm>
              <a:custGeom>
                <a:avLst/>
                <a:gdLst>
                  <a:gd name="T0" fmla="*/ 96 w 272"/>
                  <a:gd name="T1" fmla="*/ 14 h 437"/>
                  <a:gd name="T2" fmla="*/ 122 w 272"/>
                  <a:gd name="T3" fmla="*/ 0 h 437"/>
                  <a:gd name="T4" fmla="*/ 141 w 272"/>
                  <a:gd name="T5" fmla="*/ 0 h 437"/>
                  <a:gd name="T6" fmla="*/ 185 w 272"/>
                  <a:gd name="T7" fmla="*/ 48 h 437"/>
                  <a:gd name="T8" fmla="*/ 211 w 272"/>
                  <a:gd name="T9" fmla="*/ 94 h 437"/>
                  <a:gd name="T10" fmla="*/ 246 w 272"/>
                  <a:gd name="T11" fmla="*/ 153 h 437"/>
                  <a:gd name="T12" fmla="*/ 268 w 272"/>
                  <a:gd name="T13" fmla="*/ 214 h 437"/>
                  <a:gd name="T14" fmla="*/ 272 w 272"/>
                  <a:gd name="T15" fmla="*/ 281 h 437"/>
                  <a:gd name="T16" fmla="*/ 263 w 272"/>
                  <a:gd name="T17" fmla="*/ 298 h 437"/>
                  <a:gd name="T18" fmla="*/ 196 w 272"/>
                  <a:gd name="T19" fmla="*/ 327 h 437"/>
                  <a:gd name="T20" fmla="*/ 129 w 272"/>
                  <a:gd name="T21" fmla="*/ 366 h 437"/>
                  <a:gd name="T22" fmla="*/ 83 w 272"/>
                  <a:gd name="T23" fmla="*/ 403 h 437"/>
                  <a:gd name="T24" fmla="*/ 74 w 272"/>
                  <a:gd name="T25" fmla="*/ 416 h 437"/>
                  <a:gd name="T26" fmla="*/ 44 w 272"/>
                  <a:gd name="T27" fmla="*/ 437 h 437"/>
                  <a:gd name="T28" fmla="*/ 18 w 272"/>
                  <a:gd name="T29" fmla="*/ 427 h 437"/>
                  <a:gd name="T30" fmla="*/ 2 w 272"/>
                  <a:gd name="T31" fmla="*/ 399 h 437"/>
                  <a:gd name="T32" fmla="*/ 0 w 272"/>
                  <a:gd name="T33" fmla="*/ 383 h 437"/>
                  <a:gd name="T34" fmla="*/ 7 w 272"/>
                  <a:gd name="T35" fmla="*/ 372 h 437"/>
                  <a:gd name="T36" fmla="*/ 33 w 272"/>
                  <a:gd name="T37" fmla="*/ 370 h 437"/>
                  <a:gd name="T38" fmla="*/ 57 w 272"/>
                  <a:gd name="T39" fmla="*/ 366 h 437"/>
                  <a:gd name="T40" fmla="*/ 122 w 272"/>
                  <a:gd name="T41" fmla="*/ 344 h 437"/>
                  <a:gd name="T42" fmla="*/ 179 w 272"/>
                  <a:gd name="T43" fmla="*/ 314 h 437"/>
                  <a:gd name="T44" fmla="*/ 228 w 272"/>
                  <a:gd name="T45" fmla="*/ 281 h 437"/>
                  <a:gd name="T46" fmla="*/ 244 w 272"/>
                  <a:gd name="T47" fmla="*/ 259 h 437"/>
                  <a:gd name="T48" fmla="*/ 235 w 272"/>
                  <a:gd name="T49" fmla="*/ 211 h 437"/>
                  <a:gd name="T50" fmla="*/ 202 w 272"/>
                  <a:gd name="T51" fmla="*/ 155 h 437"/>
                  <a:gd name="T52" fmla="*/ 163 w 272"/>
                  <a:gd name="T53" fmla="*/ 114 h 437"/>
                  <a:gd name="T54" fmla="*/ 122 w 272"/>
                  <a:gd name="T55" fmla="*/ 94 h 437"/>
                  <a:gd name="T56" fmla="*/ 89 w 272"/>
                  <a:gd name="T57" fmla="*/ 61 h 437"/>
                  <a:gd name="T58" fmla="*/ 91 w 272"/>
                  <a:gd name="T59" fmla="*/ 31 h 437"/>
                  <a:gd name="T60" fmla="*/ 96 w 272"/>
                  <a:gd name="T61" fmla="*/ 14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2" h="437">
                    <a:moveTo>
                      <a:pt x="96" y="14"/>
                    </a:moveTo>
                    <a:lnTo>
                      <a:pt x="122" y="0"/>
                    </a:lnTo>
                    <a:lnTo>
                      <a:pt x="141" y="0"/>
                    </a:lnTo>
                    <a:lnTo>
                      <a:pt x="185" y="48"/>
                    </a:lnTo>
                    <a:lnTo>
                      <a:pt x="211" y="94"/>
                    </a:lnTo>
                    <a:lnTo>
                      <a:pt x="246" y="153"/>
                    </a:lnTo>
                    <a:lnTo>
                      <a:pt x="268" y="214"/>
                    </a:lnTo>
                    <a:lnTo>
                      <a:pt x="272" y="281"/>
                    </a:lnTo>
                    <a:lnTo>
                      <a:pt x="263" y="298"/>
                    </a:lnTo>
                    <a:lnTo>
                      <a:pt x="196" y="327"/>
                    </a:lnTo>
                    <a:lnTo>
                      <a:pt x="129" y="366"/>
                    </a:lnTo>
                    <a:lnTo>
                      <a:pt x="83" y="403"/>
                    </a:lnTo>
                    <a:lnTo>
                      <a:pt x="74" y="416"/>
                    </a:lnTo>
                    <a:lnTo>
                      <a:pt x="44" y="437"/>
                    </a:lnTo>
                    <a:lnTo>
                      <a:pt x="18" y="427"/>
                    </a:lnTo>
                    <a:lnTo>
                      <a:pt x="2" y="399"/>
                    </a:lnTo>
                    <a:lnTo>
                      <a:pt x="0" y="383"/>
                    </a:lnTo>
                    <a:lnTo>
                      <a:pt x="7" y="372"/>
                    </a:lnTo>
                    <a:lnTo>
                      <a:pt x="33" y="370"/>
                    </a:lnTo>
                    <a:lnTo>
                      <a:pt x="57" y="366"/>
                    </a:lnTo>
                    <a:lnTo>
                      <a:pt x="122" y="344"/>
                    </a:lnTo>
                    <a:lnTo>
                      <a:pt x="179" y="314"/>
                    </a:lnTo>
                    <a:lnTo>
                      <a:pt x="228" y="281"/>
                    </a:lnTo>
                    <a:lnTo>
                      <a:pt x="244" y="259"/>
                    </a:lnTo>
                    <a:lnTo>
                      <a:pt x="235" y="211"/>
                    </a:lnTo>
                    <a:lnTo>
                      <a:pt x="202" y="155"/>
                    </a:lnTo>
                    <a:lnTo>
                      <a:pt x="163" y="114"/>
                    </a:lnTo>
                    <a:lnTo>
                      <a:pt x="122" y="94"/>
                    </a:lnTo>
                    <a:lnTo>
                      <a:pt x="89" y="61"/>
                    </a:lnTo>
                    <a:lnTo>
                      <a:pt x="91" y="31"/>
                    </a:lnTo>
                    <a:lnTo>
                      <a:pt x="96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129" name="Freeform 1073">
                <a:extLst>
                  <a:ext uri="{FF2B5EF4-FFF2-40B4-BE49-F238E27FC236}">
                    <a16:creationId xmlns:a16="http://schemas.microsoft.com/office/drawing/2014/main" id="{0127A035-8391-4834-9FE6-6BF373E9FF9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71" y="1948"/>
                <a:ext cx="275" cy="451"/>
              </a:xfrm>
              <a:custGeom>
                <a:avLst/>
                <a:gdLst>
                  <a:gd name="T0" fmla="*/ 78 w 275"/>
                  <a:gd name="T1" fmla="*/ 17 h 451"/>
                  <a:gd name="T2" fmla="*/ 102 w 275"/>
                  <a:gd name="T3" fmla="*/ 0 h 451"/>
                  <a:gd name="T4" fmla="*/ 163 w 275"/>
                  <a:gd name="T5" fmla="*/ 17 h 451"/>
                  <a:gd name="T6" fmla="*/ 200 w 275"/>
                  <a:gd name="T7" fmla="*/ 60 h 451"/>
                  <a:gd name="T8" fmla="*/ 222 w 275"/>
                  <a:gd name="T9" fmla="*/ 115 h 451"/>
                  <a:gd name="T10" fmla="*/ 250 w 275"/>
                  <a:gd name="T11" fmla="*/ 171 h 451"/>
                  <a:gd name="T12" fmla="*/ 275 w 275"/>
                  <a:gd name="T13" fmla="*/ 232 h 451"/>
                  <a:gd name="T14" fmla="*/ 273 w 275"/>
                  <a:gd name="T15" fmla="*/ 260 h 451"/>
                  <a:gd name="T16" fmla="*/ 252 w 275"/>
                  <a:gd name="T17" fmla="*/ 296 h 451"/>
                  <a:gd name="T18" fmla="*/ 180 w 275"/>
                  <a:gd name="T19" fmla="*/ 355 h 451"/>
                  <a:gd name="T20" fmla="*/ 113 w 275"/>
                  <a:gd name="T21" fmla="*/ 396 h 451"/>
                  <a:gd name="T22" fmla="*/ 111 w 275"/>
                  <a:gd name="T23" fmla="*/ 416 h 451"/>
                  <a:gd name="T24" fmla="*/ 105 w 275"/>
                  <a:gd name="T25" fmla="*/ 427 h 451"/>
                  <a:gd name="T26" fmla="*/ 78 w 275"/>
                  <a:gd name="T27" fmla="*/ 446 h 451"/>
                  <a:gd name="T28" fmla="*/ 46 w 275"/>
                  <a:gd name="T29" fmla="*/ 451 h 451"/>
                  <a:gd name="T30" fmla="*/ 22 w 275"/>
                  <a:gd name="T31" fmla="*/ 438 h 451"/>
                  <a:gd name="T32" fmla="*/ 1 w 275"/>
                  <a:gd name="T33" fmla="*/ 416 h 451"/>
                  <a:gd name="T34" fmla="*/ 0 w 275"/>
                  <a:gd name="T35" fmla="*/ 399 h 451"/>
                  <a:gd name="T36" fmla="*/ 13 w 275"/>
                  <a:gd name="T37" fmla="*/ 390 h 451"/>
                  <a:gd name="T38" fmla="*/ 50 w 275"/>
                  <a:gd name="T39" fmla="*/ 396 h 451"/>
                  <a:gd name="T40" fmla="*/ 83 w 275"/>
                  <a:gd name="T41" fmla="*/ 388 h 451"/>
                  <a:gd name="T42" fmla="*/ 91 w 275"/>
                  <a:gd name="T43" fmla="*/ 377 h 451"/>
                  <a:gd name="T44" fmla="*/ 124 w 275"/>
                  <a:gd name="T45" fmla="*/ 362 h 451"/>
                  <a:gd name="T46" fmla="*/ 180 w 275"/>
                  <a:gd name="T47" fmla="*/ 323 h 451"/>
                  <a:gd name="T48" fmla="*/ 222 w 275"/>
                  <a:gd name="T49" fmla="*/ 290 h 451"/>
                  <a:gd name="T50" fmla="*/ 235 w 275"/>
                  <a:gd name="T51" fmla="*/ 251 h 451"/>
                  <a:gd name="T52" fmla="*/ 222 w 275"/>
                  <a:gd name="T53" fmla="*/ 188 h 451"/>
                  <a:gd name="T54" fmla="*/ 180 w 275"/>
                  <a:gd name="T55" fmla="*/ 121 h 451"/>
                  <a:gd name="T56" fmla="*/ 128 w 275"/>
                  <a:gd name="T57" fmla="*/ 90 h 451"/>
                  <a:gd name="T58" fmla="*/ 91 w 275"/>
                  <a:gd name="T59" fmla="*/ 82 h 451"/>
                  <a:gd name="T60" fmla="*/ 78 w 275"/>
                  <a:gd name="T61" fmla="*/ 51 h 451"/>
                  <a:gd name="T62" fmla="*/ 78 w 275"/>
                  <a:gd name="T63" fmla="*/ 17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5" h="451">
                    <a:moveTo>
                      <a:pt x="78" y="17"/>
                    </a:moveTo>
                    <a:lnTo>
                      <a:pt x="102" y="0"/>
                    </a:lnTo>
                    <a:lnTo>
                      <a:pt x="163" y="17"/>
                    </a:lnTo>
                    <a:lnTo>
                      <a:pt x="200" y="60"/>
                    </a:lnTo>
                    <a:lnTo>
                      <a:pt x="222" y="115"/>
                    </a:lnTo>
                    <a:lnTo>
                      <a:pt x="250" y="171"/>
                    </a:lnTo>
                    <a:lnTo>
                      <a:pt x="275" y="232"/>
                    </a:lnTo>
                    <a:lnTo>
                      <a:pt x="273" y="260"/>
                    </a:lnTo>
                    <a:lnTo>
                      <a:pt x="252" y="296"/>
                    </a:lnTo>
                    <a:lnTo>
                      <a:pt x="180" y="355"/>
                    </a:lnTo>
                    <a:lnTo>
                      <a:pt x="113" y="396"/>
                    </a:lnTo>
                    <a:lnTo>
                      <a:pt x="111" y="416"/>
                    </a:lnTo>
                    <a:lnTo>
                      <a:pt x="105" y="427"/>
                    </a:lnTo>
                    <a:lnTo>
                      <a:pt x="78" y="446"/>
                    </a:lnTo>
                    <a:lnTo>
                      <a:pt x="46" y="451"/>
                    </a:lnTo>
                    <a:lnTo>
                      <a:pt x="22" y="438"/>
                    </a:lnTo>
                    <a:lnTo>
                      <a:pt x="1" y="416"/>
                    </a:lnTo>
                    <a:lnTo>
                      <a:pt x="0" y="399"/>
                    </a:lnTo>
                    <a:lnTo>
                      <a:pt x="13" y="390"/>
                    </a:lnTo>
                    <a:lnTo>
                      <a:pt x="50" y="396"/>
                    </a:lnTo>
                    <a:lnTo>
                      <a:pt x="83" y="388"/>
                    </a:lnTo>
                    <a:lnTo>
                      <a:pt x="91" y="377"/>
                    </a:lnTo>
                    <a:lnTo>
                      <a:pt x="124" y="362"/>
                    </a:lnTo>
                    <a:lnTo>
                      <a:pt x="180" y="323"/>
                    </a:lnTo>
                    <a:lnTo>
                      <a:pt x="222" y="290"/>
                    </a:lnTo>
                    <a:lnTo>
                      <a:pt x="235" y="251"/>
                    </a:lnTo>
                    <a:lnTo>
                      <a:pt x="222" y="188"/>
                    </a:lnTo>
                    <a:lnTo>
                      <a:pt x="180" y="121"/>
                    </a:lnTo>
                    <a:lnTo>
                      <a:pt x="128" y="90"/>
                    </a:lnTo>
                    <a:lnTo>
                      <a:pt x="91" y="82"/>
                    </a:lnTo>
                    <a:lnTo>
                      <a:pt x="78" y="51"/>
                    </a:lnTo>
                    <a:lnTo>
                      <a:pt x="78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130" name="Freeform 1074">
                <a:extLst>
                  <a:ext uri="{FF2B5EF4-FFF2-40B4-BE49-F238E27FC236}">
                    <a16:creationId xmlns:a16="http://schemas.microsoft.com/office/drawing/2014/main" id="{13A8A934-3988-7157-ADF9-23C12403AC0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4" y="1843"/>
                <a:ext cx="226" cy="444"/>
              </a:xfrm>
              <a:custGeom>
                <a:avLst/>
                <a:gdLst>
                  <a:gd name="T0" fmla="*/ 20 w 226"/>
                  <a:gd name="T1" fmla="*/ 81 h 444"/>
                  <a:gd name="T2" fmla="*/ 0 w 226"/>
                  <a:gd name="T3" fmla="*/ 43 h 444"/>
                  <a:gd name="T4" fmla="*/ 6 w 226"/>
                  <a:gd name="T5" fmla="*/ 9 h 444"/>
                  <a:gd name="T6" fmla="*/ 28 w 226"/>
                  <a:gd name="T7" fmla="*/ 0 h 444"/>
                  <a:gd name="T8" fmla="*/ 50 w 226"/>
                  <a:gd name="T9" fmla="*/ 6 h 444"/>
                  <a:gd name="T10" fmla="*/ 87 w 226"/>
                  <a:gd name="T11" fmla="*/ 33 h 444"/>
                  <a:gd name="T12" fmla="*/ 117 w 226"/>
                  <a:gd name="T13" fmla="*/ 81 h 444"/>
                  <a:gd name="T14" fmla="*/ 161 w 226"/>
                  <a:gd name="T15" fmla="*/ 165 h 444"/>
                  <a:gd name="T16" fmla="*/ 195 w 226"/>
                  <a:gd name="T17" fmla="*/ 216 h 444"/>
                  <a:gd name="T18" fmla="*/ 217 w 226"/>
                  <a:gd name="T19" fmla="*/ 266 h 444"/>
                  <a:gd name="T20" fmla="*/ 226 w 226"/>
                  <a:gd name="T21" fmla="*/ 292 h 444"/>
                  <a:gd name="T22" fmla="*/ 209 w 226"/>
                  <a:gd name="T23" fmla="*/ 311 h 444"/>
                  <a:gd name="T24" fmla="*/ 159 w 226"/>
                  <a:gd name="T25" fmla="*/ 316 h 444"/>
                  <a:gd name="T26" fmla="*/ 98 w 226"/>
                  <a:gd name="T27" fmla="*/ 331 h 444"/>
                  <a:gd name="T28" fmla="*/ 72 w 226"/>
                  <a:gd name="T29" fmla="*/ 344 h 444"/>
                  <a:gd name="T30" fmla="*/ 61 w 226"/>
                  <a:gd name="T31" fmla="*/ 383 h 444"/>
                  <a:gd name="T32" fmla="*/ 72 w 226"/>
                  <a:gd name="T33" fmla="*/ 400 h 444"/>
                  <a:gd name="T34" fmla="*/ 65 w 226"/>
                  <a:gd name="T35" fmla="*/ 426 h 444"/>
                  <a:gd name="T36" fmla="*/ 31 w 226"/>
                  <a:gd name="T37" fmla="*/ 444 h 444"/>
                  <a:gd name="T38" fmla="*/ 26 w 226"/>
                  <a:gd name="T39" fmla="*/ 431 h 444"/>
                  <a:gd name="T40" fmla="*/ 9 w 226"/>
                  <a:gd name="T41" fmla="*/ 409 h 444"/>
                  <a:gd name="T42" fmla="*/ 6 w 226"/>
                  <a:gd name="T43" fmla="*/ 377 h 444"/>
                  <a:gd name="T44" fmla="*/ 20 w 226"/>
                  <a:gd name="T45" fmla="*/ 361 h 444"/>
                  <a:gd name="T46" fmla="*/ 48 w 226"/>
                  <a:gd name="T47" fmla="*/ 337 h 444"/>
                  <a:gd name="T48" fmla="*/ 87 w 226"/>
                  <a:gd name="T49" fmla="*/ 303 h 444"/>
                  <a:gd name="T50" fmla="*/ 144 w 226"/>
                  <a:gd name="T51" fmla="*/ 292 h 444"/>
                  <a:gd name="T52" fmla="*/ 182 w 226"/>
                  <a:gd name="T53" fmla="*/ 278 h 444"/>
                  <a:gd name="T54" fmla="*/ 172 w 226"/>
                  <a:gd name="T55" fmla="*/ 250 h 444"/>
                  <a:gd name="T56" fmla="*/ 133 w 226"/>
                  <a:gd name="T57" fmla="*/ 205 h 444"/>
                  <a:gd name="T58" fmla="*/ 70 w 226"/>
                  <a:gd name="T59" fmla="*/ 161 h 444"/>
                  <a:gd name="T60" fmla="*/ 28 w 226"/>
                  <a:gd name="T61" fmla="*/ 109 h 444"/>
                  <a:gd name="T62" fmla="*/ 20 w 226"/>
                  <a:gd name="T63" fmla="*/ 8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" h="444">
                    <a:moveTo>
                      <a:pt x="20" y="81"/>
                    </a:moveTo>
                    <a:lnTo>
                      <a:pt x="0" y="43"/>
                    </a:lnTo>
                    <a:lnTo>
                      <a:pt x="6" y="9"/>
                    </a:lnTo>
                    <a:lnTo>
                      <a:pt x="28" y="0"/>
                    </a:lnTo>
                    <a:lnTo>
                      <a:pt x="50" y="6"/>
                    </a:lnTo>
                    <a:lnTo>
                      <a:pt x="87" y="33"/>
                    </a:lnTo>
                    <a:lnTo>
                      <a:pt x="117" y="81"/>
                    </a:lnTo>
                    <a:lnTo>
                      <a:pt x="161" y="165"/>
                    </a:lnTo>
                    <a:lnTo>
                      <a:pt x="195" y="216"/>
                    </a:lnTo>
                    <a:lnTo>
                      <a:pt x="217" y="266"/>
                    </a:lnTo>
                    <a:lnTo>
                      <a:pt x="226" y="292"/>
                    </a:lnTo>
                    <a:lnTo>
                      <a:pt x="209" y="311"/>
                    </a:lnTo>
                    <a:lnTo>
                      <a:pt x="159" y="316"/>
                    </a:lnTo>
                    <a:lnTo>
                      <a:pt x="98" y="331"/>
                    </a:lnTo>
                    <a:lnTo>
                      <a:pt x="72" y="344"/>
                    </a:lnTo>
                    <a:lnTo>
                      <a:pt x="61" y="383"/>
                    </a:lnTo>
                    <a:lnTo>
                      <a:pt x="72" y="400"/>
                    </a:lnTo>
                    <a:lnTo>
                      <a:pt x="65" y="426"/>
                    </a:lnTo>
                    <a:lnTo>
                      <a:pt x="31" y="444"/>
                    </a:lnTo>
                    <a:lnTo>
                      <a:pt x="26" y="431"/>
                    </a:lnTo>
                    <a:lnTo>
                      <a:pt x="9" y="409"/>
                    </a:lnTo>
                    <a:lnTo>
                      <a:pt x="6" y="377"/>
                    </a:lnTo>
                    <a:lnTo>
                      <a:pt x="20" y="361"/>
                    </a:lnTo>
                    <a:lnTo>
                      <a:pt x="48" y="337"/>
                    </a:lnTo>
                    <a:lnTo>
                      <a:pt x="87" y="303"/>
                    </a:lnTo>
                    <a:lnTo>
                      <a:pt x="144" y="292"/>
                    </a:lnTo>
                    <a:lnTo>
                      <a:pt x="182" y="278"/>
                    </a:lnTo>
                    <a:lnTo>
                      <a:pt x="172" y="250"/>
                    </a:lnTo>
                    <a:lnTo>
                      <a:pt x="133" y="205"/>
                    </a:lnTo>
                    <a:lnTo>
                      <a:pt x="70" y="161"/>
                    </a:lnTo>
                    <a:lnTo>
                      <a:pt x="28" y="109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2131" name="Rectangle 1075">
            <a:extLst>
              <a:ext uri="{FF2B5EF4-FFF2-40B4-BE49-F238E27FC236}">
                <a16:creationId xmlns:a16="http://schemas.microsoft.com/office/drawing/2014/main" id="{0501F7A6-CCB9-A0C3-24AA-E4939EA49F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Implementation Phase-in</a:t>
            </a:r>
          </a:p>
        </p:txBody>
      </p:sp>
      <p:sp>
        <p:nvSpPr>
          <p:cNvPr id="302132" name="Rectangle 1076">
            <a:extLst>
              <a:ext uri="{FF2B5EF4-FFF2-40B4-BE49-F238E27FC236}">
                <a16:creationId xmlns:a16="http://schemas.microsoft.com/office/drawing/2014/main" id="{4AF68F67-480F-6363-9B8E-6EA23E51CC8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800"/>
              <a:t>5-year phase-in period</a:t>
            </a:r>
          </a:p>
          <a:p>
            <a:r>
              <a:rPr lang="en-US" altLang="en-US" sz="2800"/>
              <a:t>Irrevocable opportunity to elect payment based on 100% of Federal rate</a:t>
            </a:r>
          </a:p>
          <a:p>
            <a:r>
              <a:rPr lang="en-US" altLang="en-US" sz="2800" b="1" i="1"/>
              <a:t>New</a:t>
            </a:r>
            <a:r>
              <a:rPr lang="en-US" altLang="en-US" sz="2800"/>
              <a:t> providers are not eligible for blended transition payments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033AD13-7CDD-3CCA-7EBF-9CC9E8F1D5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916180"/>
              </p:ext>
            </p:extLst>
          </p:nvPr>
        </p:nvGraphicFramePr>
        <p:xfrm>
          <a:off x="4922675" y="1828800"/>
          <a:ext cx="3839715" cy="31089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279905">
                  <a:extLst>
                    <a:ext uri="{9D8B030D-6E8A-4147-A177-3AD203B41FA5}">
                      <a16:colId xmlns:a16="http://schemas.microsoft.com/office/drawing/2014/main" val="1712993455"/>
                    </a:ext>
                  </a:extLst>
                </a:gridCol>
                <a:gridCol w="1279905">
                  <a:extLst>
                    <a:ext uri="{9D8B030D-6E8A-4147-A177-3AD203B41FA5}">
                      <a16:colId xmlns:a16="http://schemas.microsoft.com/office/drawing/2014/main" val="845393990"/>
                    </a:ext>
                  </a:extLst>
                </a:gridCol>
                <a:gridCol w="1279905">
                  <a:extLst>
                    <a:ext uri="{9D8B030D-6E8A-4147-A177-3AD203B41FA5}">
                      <a16:colId xmlns:a16="http://schemas.microsoft.com/office/drawing/2014/main" val="19146340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Year</a:t>
                      </a:r>
                      <a:endParaRPr lang="en-US" sz="2400" b="1" dirty="0">
                        <a:solidFill>
                          <a:srgbClr val="3D3D3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3D3D3D"/>
                          </a:solidFill>
                        </a:rPr>
                        <a:t>TEFRA Rate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3D3D3D"/>
                          </a:solidFill>
                        </a:rPr>
                        <a:t>Federal Rate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640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1</a:t>
                      </a:r>
                      <a:endParaRPr lang="en-US" sz="2400" dirty="0">
                        <a:solidFill>
                          <a:srgbClr val="3D3D3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80%</a:t>
                      </a:r>
                      <a:endParaRPr lang="en-US" sz="2400" dirty="0">
                        <a:solidFill>
                          <a:srgbClr val="3D3D3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3D3D3D"/>
                          </a:solidFill>
                        </a:rPr>
                        <a:t>20%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77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2</a:t>
                      </a:r>
                      <a:endParaRPr kumimoji="0" lang="en-US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3D3D3D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60%</a:t>
                      </a:r>
                      <a:endParaRPr lang="en-US" sz="2400" dirty="0">
                        <a:solidFill>
                          <a:srgbClr val="3D3D3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3D3D3D"/>
                          </a:solidFill>
                        </a:rPr>
                        <a:t>40%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31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3D3D3D"/>
                          </a:solidFill>
                        </a:rPr>
                        <a:t>40%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3D3D3D"/>
                          </a:solidFill>
                        </a:rPr>
                        <a:t>60%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309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3D3D3D"/>
                          </a:solidFill>
                        </a:rPr>
                        <a:t>20%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3D3D3D"/>
                          </a:solidFill>
                        </a:rPr>
                        <a:t>80%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892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3D3D3D"/>
                          </a:solidFill>
                        </a:rPr>
                        <a:t>0%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3D3D3D"/>
                          </a:solidFill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40108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2" name="Rectangle 4">
            <a:extLst>
              <a:ext uri="{FF2B5EF4-FFF2-40B4-BE49-F238E27FC236}">
                <a16:creationId xmlns:a16="http://schemas.microsoft.com/office/drawing/2014/main" id="{43E9EEF2-AD86-677B-4121-9A1C2DECB3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Beneficiary Liability</a:t>
            </a:r>
          </a:p>
        </p:txBody>
      </p:sp>
      <p:sp>
        <p:nvSpPr>
          <p:cNvPr id="201733" name="Rectangle 5">
            <a:extLst>
              <a:ext uri="{FF2B5EF4-FFF2-40B4-BE49-F238E27FC236}">
                <a16:creationId xmlns:a16="http://schemas.microsoft.com/office/drawing/2014/main" id="{C2440FA8-854C-C37B-FEE4-A32B413203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Cannot be billed for difference between cost and payment if a full LTC-DRG payment is made</a:t>
            </a:r>
          </a:p>
          <a:p>
            <a:r>
              <a:rPr lang="en-US" altLang="en-US"/>
              <a:t>Can be charged for </a:t>
            </a:r>
          </a:p>
          <a:p>
            <a:pPr lvl="1"/>
            <a:r>
              <a:rPr lang="en-US" altLang="en-US"/>
              <a:t>Deductibles</a:t>
            </a:r>
          </a:p>
          <a:p>
            <a:pPr lvl="1"/>
            <a:r>
              <a:rPr lang="en-US" altLang="en-US"/>
              <a:t>Coinsurance </a:t>
            </a:r>
          </a:p>
          <a:p>
            <a:pPr lvl="1"/>
            <a:r>
              <a:rPr lang="en-US" altLang="en-US"/>
              <a:t>Noncovered services </a:t>
            </a:r>
          </a:p>
        </p:txBody>
      </p:sp>
    </p:spTree>
  </p:cSld>
  <p:clrMapOvr>
    <a:masterClrMapping/>
  </p:clrMapOvr>
  <p:transition>
    <p:zoom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4" name="Rectangle 6">
            <a:extLst>
              <a:ext uri="{FF2B5EF4-FFF2-40B4-BE49-F238E27FC236}">
                <a16:creationId xmlns:a16="http://schemas.microsoft.com/office/drawing/2014/main" id="{BBE5F258-28E6-20A8-C83D-26EB2CEE21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Benefit Utilization</a:t>
            </a:r>
          </a:p>
        </p:txBody>
      </p:sp>
      <p:sp>
        <p:nvSpPr>
          <p:cNvPr id="263175" name="Rectangle 7">
            <a:extLst>
              <a:ext uri="{FF2B5EF4-FFF2-40B4-BE49-F238E27FC236}">
                <a16:creationId xmlns:a16="http://schemas.microsoft.com/office/drawing/2014/main" id="{709DCBB7-BCFA-CFBF-06D3-A24EEE8A00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altLang="en-US" sz="3200"/>
              <a:t>Beneficiary must have covered benefit days at time of admission</a:t>
            </a:r>
          </a:p>
          <a:p>
            <a:pPr lvl="2"/>
            <a:r>
              <a:rPr lang="en-US" altLang="en-US" sz="3200"/>
              <a:t>Medicare will pay only for covered days</a:t>
            </a:r>
          </a:p>
          <a:p>
            <a:pPr lvl="3"/>
            <a:r>
              <a:rPr lang="en-US" altLang="en-US" sz="2800" i="0"/>
              <a:t>Until the length of stay exceeds “short-stay outlier” threshold </a:t>
            </a:r>
          </a:p>
          <a:p>
            <a:pPr lvl="4"/>
            <a:r>
              <a:rPr lang="en-US" altLang="en-US" sz="2800">
                <a:solidFill>
                  <a:schemeClr val="bg2"/>
                </a:solidFill>
              </a:rPr>
              <a:t>Generates a full LTC-DRG payment</a:t>
            </a:r>
            <a:endParaRPr lang="en-US" altLang="en-US" sz="2800"/>
          </a:p>
          <a:p>
            <a:pPr lvl="3"/>
            <a:r>
              <a:rPr lang="en-US" altLang="en-US" sz="2800" i="0"/>
              <a:t>At that point, the stay will be covered by Medicare until the high cost outlier threshold is reached</a:t>
            </a:r>
            <a:endParaRPr lang="en-US" altLang="en-US"/>
          </a:p>
        </p:txBody>
      </p:sp>
    </p:spTree>
  </p:cSld>
  <p:clrMapOvr>
    <a:masterClrMapping/>
  </p:clrMapOvr>
  <p:transition>
    <p:zoom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>
            <a:extLst>
              <a:ext uri="{FF2B5EF4-FFF2-40B4-BE49-F238E27FC236}">
                <a16:creationId xmlns:a16="http://schemas.microsoft.com/office/drawing/2014/main" id="{C3440EF9-562E-B521-1408-23F03FC351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Billing Changes</a:t>
            </a:r>
          </a:p>
        </p:txBody>
      </p:sp>
      <p:sp>
        <p:nvSpPr>
          <p:cNvPr id="304131" name="Rectangle 3">
            <a:extLst>
              <a:ext uri="{FF2B5EF4-FFF2-40B4-BE49-F238E27FC236}">
                <a16:creationId xmlns:a16="http://schemas.microsoft.com/office/drawing/2014/main" id="{A7738E85-4153-834B-E4A2-1D1C5A2DC3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Use new coding at transition</a:t>
            </a:r>
          </a:p>
          <a:p>
            <a:pPr lvl="1"/>
            <a:r>
              <a:rPr lang="en-US" altLang="en-US"/>
              <a:t>One claim per stay</a:t>
            </a:r>
          </a:p>
          <a:p>
            <a:pPr lvl="2"/>
            <a:r>
              <a:rPr lang="en-US" altLang="en-US"/>
              <a:t>Interim billing  and high cost outliers similar to acute care hospital PPS </a:t>
            </a:r>
          </a:p>
          <a:p>
            <a:pPr lvl="2"/>
            <a:r>
              <a:rPr lang="en-US" altLang="en-US"/>
              <a:t>Stays crossing transition may need cancels and/or adjustments</a:t>
            </a:r>
          </a:p>
          <a:p>
            <a:pPr lvl="2"/>
            <a:r>
              <a:rPr lang="en-US" altLang="en-US"/>
              <a:t>Use coding for interrupted stays</a:t>
            </a:r>
          </a:p>
          <a:p>
            <a:pPr lvl="1"/>
            <a:r>
              <a:rPr lang="en-US" altLang="en-US"/>
              <a:t>Most other requirements unchanged</a:t>
            </a:r>
          </a:p>
        </p:txBody>
      </p:sp>
    </p:spTree>
  </p:cSld>
  <p:clrMapOvr>
    <a:masterClrMapping/>
  </p:clrMapOvr>
  <p:transition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>
            <a:extLst>
              <a:ext uri="{FF2B5EF4-FFF2-40B4-BE49-F238E27FC236}">
                <a16:creationId xmlns:a16="http://schemas.microsoft.com/office/drawing/2014/main" id="{1B695309-B5E9-709C-0EED-C6A3AB84BA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Billing Implementation</a:t>
            </a:r>
          </a:p>
        </p:txBody>
      </p:sp>
      <p:sp>
        <p:nvSpPr>
          <p:cNvPr id="306179" name="Rectangle 3">
            <a:extLst>
              <a:ext uri="{FF2B5EF4-FFF2-40B4-BE49-F238E27FC236}">
                <a16:creationId xmlns:a16="http://schemas.microsoft.com/office/drawing/2014/main" id="{E392D09A-C57A-EAB8-F44B-92D2607490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/>
              <a:t>Examples: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AB34FF1-0EF4-765B-CC14-A1E047CAB4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260789"/>
              </p:ext>
            </p:extLst>
          </p:nvPr>
        </p:nvGraphicFramePr>
        <p:xfrm>
          <a:off x="3429000" y="1905000"/>
          <a:ext cx="5181600" cy="24688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1712993455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845393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Cost Report </a:t>
                      </a:r>
                      <a:b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</a:br>
                      <a: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Period Start </a:t>
                      </a:r>
                      <a:b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</a:br>
                      <a: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Date on</a:t>
                      </a:r>
                      <a:endParaRPr lang="en-US" sz="2400" b="1" dirty="0">
                        <a:solidFill>
                          <a:srgbClr val="3D3D3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New Coding </a:t>
                      </a:r>
                      <a:b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</a:br>
                      <a: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Applicable to </a:t>
                      </a:r>
                      <a:b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</a:br>
                      <a: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Discharges </a:t>
                      </a:r>
                      <a:b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</a:br>
                      <a:r>
                        <a:rPr kumimoji="0" lang="en-US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on and after</a:t>
                      </a:r>
                      <a:endParaRPr lang="en-US" sz="2400" b="1" dirty="0">
                        <a:solidFill>
                          <a:srgbClr val="3D3D3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640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10/01/02</a:t>
                      </a:r>
                      <a:endParaRPr lang="en-US" sz="2400" dirty="0">
                        <a:solidFill>
                          <a:srgbClr val="3D3D3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01/01/03</a:t>
                      </a:r>
                      <a:endParaRPr lang="en-US" sz="2400" dirty="0">
                        <a:solidFill>
                          <a:srgbClr val="3D3D3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77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10/01/02</a:t>
                      </a:r>
                      <a:endParaRPr kumimoji="0" lang="en-US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3D3D3D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rgbClr val="3D3D3D"/>
                          </a:solidFill>
                          <a:effectLst/>
                        </a:rPr>
                        <a:t>01/01/03</a:t>
                      </a:r>
                      <a:endParaRPr lang="en-US" sz="2400" dirty="0">
                        <a:solidFill>
                          <a:srgbClr val="3D3D3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31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2882967"/>
      </p:ext>
    </p:extLst>
  </p:cSld>
  <p:clrMapOvr>
    <a:masterClrMapping/>
  </p:clrMapOvr>
  <p:transition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>
            <a:extLst>
              <a:ext uri="{FF2B5EF4-FFF2-40B4-BE49-F238E27FC236}">
                <a16:creationId xmlns:a16="http://schemas.microsoft.com/office/drawing/2014/main" id="{9E71DCD8-7310-043D-59CC-A34D9B1649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Standard System Delay</a:t>
            </a:r>
          </a:p>
        </p:txBody>
      </p:sp>
      <p:sp>
        <p:nvSpPr>
          <p:cNvPr id="308227" name="Rectangle 3">
            <a:extLst>
              <a:ext uri="{FF2B5EF4-FFF2-40B4-BE49-F238E27FC236}">
                <a16:creationId xmlns:a16="http://schemas.microsoft.com/office/drawing/2014/main" id="{3EB080C3-D2C1-E182-1141-DF414BDAF4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FI and CWF processing will not be ready until at least January 1, 2003</a:t>
            </a:r>
          </a:p>
          <a:p>
            <a:pPr lvl="1"/>
            <a:r>
              <a:rPr lang="en-US" altLang="en-US"/>
              <a:t>Submit claims with required new coding or hold </a:t>
            </a:r>
          </a:p>
          <a:p>
            <a:pPr lvl="2"/>
            <a:r>
              <a:rPr lang="en-US" altLang="en-US"/>
              <a:t>Mass adjustments will be done by FI at a later date</a:t>
            </a:r>
          </a:p>
          <a:p>
            <a:r>
              <a:rPr lang="en-US" altLang="en-US"/>
              <a:t>Providers must still comply with HIPAA Administrative Simplification Compliance Act</a:t>
            </a:r>
          </a:p>
          <a:p>
            <a:pPr lvl="1"/>
            <a:r>
              <a:rPr lang="en-US" altLang="en-US"/>
              <a:t>Unless exemption obtained</a:t>
            </a:r>
          </a:p>
          <a:p>
            <a:endParaRPr lang="en-US" altLang="en-US"/>
          </a:p>
        </p:txBody>
      </p:sp>
    </p:spTree>
  </p:cSld>
  <p:clrMapOvr>
    <a:masterClrMapping/>
  </p:clrMapOvr>
  <p:transition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2" name="Rectangle 6">
            <a:extLst>
              <a:ext uri="{FF2B5EF4-FFF2-40B4-BE49-F238E27FC236}">
                <a16:creationId xmlns:a16="http://schemas.microsoft.com/office/drawing/2014/main" id="{B91E127B-8818-5661-7033-F9D1B4DCA2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Medical Review</a:t>
            </a:r>
          </a:p>
        </p:txBody>
      </p:sp>
      <p:sp>
        <p:nvSpPr>
          <p:cNvPr id="137223" name="Rectangle 7">
            <a:extLst>
              <a:ext uri="{FF2B5EF4-FFF2-40B4-BE49-F238E27FC236}">
                <a16:creationId xmlns:a16="http://schemas.microsoft.com/office/drawing/2014/main" id="{8CD659CF-96BE-26B5-8262-AC3E02860D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Provider must have an agreement with QIO</a:t>
            </a:r>
          </a:p>
          <a:p>
            <a:pPr lvl="1"/>
            <a:r>
              <a:rPr lang="en-US" altLang="en-US"/>
              <a:t>Quality and admission review</a:t>
            </a:r>
          </a:p>
          <a:p>
            <a:r>
              <a:rPr lang="en-US" altLang="en-US"/>
              <a:t>Also subject to FI medical review</a:t>
            </a:r>
          </a:p>
          <a:p>
            <a:pPr lvl="1"/>
            <a:r>
              <a:rPr lang="en-US" altLang="en-US"/>
              <a:t>Targeted through Progressive Corrective Action (PCA) </a:t>
            </a:r>
          </a:p>
          <a:p>
            <a:r>
              <a:rPr lang="en-US" altLang="en-US"/>
              <a:t>Days failing medical review will be excluded from the qualification for meeting the 25-day ALOS</a:t>
            </a:r>
          </a:p>
          <a:p>
            <a:endParaRPr lang="en-US" altLang="en-US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Rectangle 3076">
            <a:extLst>
              <a:ext uri="{FF2B5EF4-FFF2-40B4-BE49-F238E27FC236}">
                <a16:creationId xmlns:a16="http://schemas.microsoft.com/office/drawing/2014/main" id="{F0DA03CD-5A78-3A08-4121-821869582D5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Overview</a:t>
            </a:r>
          </a:p>
        </p:txBody>
      </p:sp>
      <p:sp>
        <p:nvSpPr>
          <p:cNvPr id="121861" name="Rectangle 3077">
            <a:extLst>
              <a:ext uri="{FF2B5EF4-FFF2-40B4-BE49-F238E27FC236}">
                <a16:creationId xmlns:a16="http://schemas.microsoft.com/office/drawing/2014/main" id="{25FCB304-07D2-A7E1-6B0D-5C9E01188DA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/>
              <a:t>Long-Term Care Hospital Prospective Payment System</a:t>
            </a:r>
          </a:p>
        </p:txBody>
      </p:sp>
    </p:spTree>
  </p:cSld>
  <p:clrMapOvr>
    <a:masterClrMapping/>
  </p:clrMapOvr>
  <p:transition>
    <p:cover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8" name="Rectangle 2052">
            <a:extLst>
              <a:ext uri="{FF2B5EF4-FFF2-40B4-BE49-F238E27FC236}">
                <a16:creationId xmlns:a16="http://schemas.microsoft.com/office/drawing/2014/main" id="{C2C79E5C-00F0-CE4B-7839-B4B7A4A5B6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Overview (2)</a:t>
            </a:r>
          </a:p>
        </p:txBody>
      </p:sp>
      <p:sp>
        <p:nvSpPr>
          <p:cNvPr id="292869" name="Rectangle 2053">
            <a:extLst>
              <a:ext uri="{FF2B5EF4-FFF2-40B4-BE49-F238E27FC236}">
                <a16:creationId xmlns:a16="http://schemas.microsoft.com/office/drawing/2014/main" id="{EAD566A6-50D4-A543-7A65-AD7024E298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Objectives</a:t>
            </a:r>
          </a:p>
          <a:p>
            <a:pPr lvl="1"/>
            <a:r>
              <a:rPr lang="en-US" altLang="en-US"/>
              <a:t>Identify statutory basis for the implementation of the LTCH PPS </a:t>
            </a:r>
          </a:p>
          <a:p>
            <a:pPr lvl="1"/>
            <a:r>
              <a:rPr lang="en-US" altLang="en-US"/>
              <a:t>Identify impacted hospitals </a:t>
            </a:r>
          </a:p>
          <a:p>
            <a:pPr lvl="1"/>
            <a:r>
              <a:rPr lang="en-US" altLang="en-US"/>
              <a:t>Gain a high-level understanding of the LTCH PPS components and how they interrelate</a:t>
            </a:r>
          </a:p>
          <a:p>
            <a:pPr lvl="1"/>
            <a:endParaRPr lang="en-US" altLang="en-US"/>
          </a:p>
        </p:txBody>
      </p:sp>
    </p:spTree>
  </p:cSld>
  <p:clrMapOvr>
    <a:masterClrMapping/>
  </p:clrMapOvr>
  <p:transition>
    <p:cover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>
            <a:extLst>
              <a:ext uri="{FF2B5EF4-FFF2-40B4-BE49-F238E27FC236}">
                <a16:creationId xmlns:a16="http://schemas.microsoft.com/office/drawing/2014/main" id="{3E752E79-BE39-5E68-627D-377432EDC5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Payment</a:t>
            </a:r>
          </a:p>
        </p:txBody>
      </p:sp>
      <p:sp>
        <p:nvSpPr>
          <p:cNvPr id="288771" name="Rectangle 3">
            <a:extLst>
              <a:ext uri="{FF2B5EF4-FFF2-40B4-BE49-F238E27FC236}">
                <a16:creationId xmlns:a16="http://schemas.microsoft.com/office/drawing/2014/main" id="{C203260D-1EF2-1208-47B8-EF98B1C2AE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Objectives </a:t>
            </a:r>
          </a:p>
          <a:p>
            <a:pPr lvl="1"/>
            <a:r>
              <a:rPr lang="en-US" altLang="en-US"/>
              <a:t>Payment Part I</a:t>
            </a:r>
          </a:p>
          <a:p>
            <a:pPr lvl="2"/>
            <a:r>
              <a:rPr lang="en-US" altLang="en-US"/>
              <a:t>Understand background and components</a:t>
            </a:r>
          </a:p>
          <a:p>
            <a:pPr lvl="1"/>
            <a:r>
              <a:rPr lang="en-US" altLang="en-US"/>
              <a:t>Payment Part II</a:t>
            </a:r>
          </a:p>
          <a:p>
            <a:pPr lvl="2"/>
            <a:r>
              <a:rPr lang="en-US" altLang="en-US"/>
              <a:t>Understand case-level adjustments</a:t>
            </a:r>
          </a:p>
          <a:p>
            <a:pPr lvl="1"/>
            <a:r>
              <a:rPr lang="en-US" altLang="en-US"/>
              <a:t>Payment Part III</a:t>
            </a:r>
          </a:p>
          <a:p>
            <a:pPr lvl="2"/>
            <a:r>
              <a:rPr lang="en-US" altLang="en-US"/>
              <a:t>Understand facility-specific adjustments</a:t>
            </a:r>
          </a:p>
          <a:p>
            <a:endParaRPr lang="en-US" altLang="en-US"/>
          </a:p>
        </p:txBody>
      </p:sp>
    </p:spTree>
  </p:cSld>
  <p:clrMapOvr>
    <a:masterClrMapping/>
  </p:clrMapOvr>
  <p:transition>
    <p:cover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>
            <a:extLst>
              <a:ext uri="{FF2B5EF4-FFF2-40B4-BE49-F238E27FC236}">
                <a16:creationId xmlns:a16="http://schemas.microsoft.com/office/drawing/2014/main" id="{A3E7B626-ADF8-1873-D560-DA04EB81DF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Clinical Issues</a:t>
            </a:r>
          </a:p>
        </p:txBody>
      </p:sp>
      <p:sp>
        <p:nvSpPr>
          <p:cNvPr id="286723" name="Rectangle 3">
            <a:extLst>
              <a:ext uri="{FF2B5EF4-FFF2-40B4-BE49-F238E27FC236}">
                <a16:creationId xmlns:a16="http://schemas.microsoft.com/office/drawing/2014/main" id="{2012607B-FD0D-01BB-7620-CD9BE28C59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696200" cy="4724400"/>
          </a:xfrm>
        </p:spPr>
        <p:txBody>
          <a:bodyPr/>
          <a:lstStyle/>
          <a:p>
            <a:r>
              <a:rPr lang="en-US" altLang="en-US"/>
              <a:t>Objectives</a:t>
            </a:r>
          </a:p>
          <a:p>
            <a:pPr lvl="1"/>
            <a:r>
              <a:rPr lang="en-US" altLang="en-US"/>
              <a:t>Highlight clinical-related background</a:t>
            </a:r>
          </a:p>
          <a:p>
            <a:pPr lvl="1"/>
            <a:r>
              <a:rPr lang="en-US" altLang="en-US"/>
              <a:t>Emphasize importance of correct coding</a:t>
            </a:r>
          </a:p>
          <a:p>
            <a:pPr lvl="1"/>
            <a:r>
              <a:rPr lang="en-US" altLang="en-US"/>
              <a:t>Identify responsibility for medical review</a:t>
            </a:r>
          </a:p>
          <a:p>
            <a:pPr lvl="1"/>
            <a:r>
              <a:rPr lang="en-US" altLang="en-US"/>
              <a:t>Explore interrupted stay impact on medical record </a:t>
            </a:r>
          </a:p>
        </p:txBody>
      </p:sp>
    </p:spTree>
  </p:cSld>
  <p:clrMapOvr>
    <a:masterClrMapping/>
  </p:clrMapOvr>
  <p:transition>
    <p:cover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>
            <a:extLst>
              <a:ext uri="{FF2B5EF4-FFF2-40B4-BE49-F238E27FC236}">
                <a16:creationId xmlns:a16="http://schemas.microsoft.com/office/drawing/2014/main" id="{B9CEA08B-6694-29E4-1544-7C973FEEF1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Billing</a:t>
            </a:r>
          </a:p>
        </p:txBody>
      </p:sp>
      <p:sp>
        <p:nvSpPr>
          <p:cNvPr id="290819" name="Rectangle 3">
            <a:extLst>
              <a:ext uri="{FF2B5EF4-FFF2-40B4-BE49-F238E27FC236}">
                <a16:creationId xmlns:a16="http://schemas.microsoft.com/office/drawing/2014/main" id="{69FCC1C7-D497-8F7D-3619-AA176D1C31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Objectives</a:t>
            </a:r>
          </a:p>
          <a:p>
            <a:pPr lvl="1"/>
            <a:r>
              <a:rPr lang="en-US" altLang="en-US"/>
              <a:t>Identify LTCH PPS billing effective date</a:t>
            </a:r>
          </a:p>
          <a:p>
            <a:pPr lvl="1"/>
            <a:r>
              <a:rPr lang="en-US" altLang="en-US"/>
              <a:t>Identify requirements not affected by LTCH PPS</a:t>
            </a:r>
          </a:p>
          <a:p>
            <a:pPr lvl="1"/>
            <a:r>
              <a:rPr lang="en-US" altLang="en-US"/>
              <a:t>Understand applicable acute care hospital PPS  requirements</a:t>
            </a:r>
          </a:p>
          <a:p>
            <a:pPr lvl="1"/>
            <a:r>
              <a:rPr lang="en-US" altLang="en-US"/>
              <a:t>Introduce new billing requirements</a:t>
            </a:r>
          </a:p>
          <a:p>
            <a:pPr lvl="1"/>
            <a:r>
              <a:rPr lang="en-US" altLang="en-US"/>
              <a:t>Understand transition period billing</a:t>
            </a:r>
          </a:p>
          <a:p>
            <a:pPr lvl="1"/>
            <a:endParaRPr lang="en-US" altLang="en-US"/>
          </a:p>
        </p:txBody>
      </p:sp>
    </p:spTree>
  </p:cSld>
  <p:clrMapOvr>
    <a:masterClrMapping/>
  </p:clrMapOvr>
  <p:transition>
    <p:cover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2" name="Rectangle 4">
            <a:extLst>
              <a:ext uri="{FF2B5EF4-FFF2-40B4-BE49-F238E27FC236}">
                <a16:creationId xmlns:a16="http://schemas.microsoft.com/office/drawing/2014/main" id="{1F49A4EA-4EB4-2C32-5A8B-DD86B069A4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Background</a:t>
            </a:r>
          </a:p>
        </p:txBody>
      </p:sp>
      <p:sp>
        <p:nvSpPr>
          <p:cNvPr id="278533" name="Rectangle 5">
            <a:extLst>
              <a:ext uri="{FF2B5EF4-FFF2-40B4-BE49-F238E27FC236}">
                <a16:creationId xmlns:a16="http://schemas.microsoft.com/office/drawing/2014/main" id="{1047CC44-22F5-48BE-68E4-A275ADF7B2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BBRA of 1999 amended by BIPA of 2000</a:t>
            </a:r>
          </a:p>
          <a:p>
            <a:pPr lvl="1"/>
            <a:r>
              <a:rPr lang="en-US" altLang="en-US"/>
              <a:t>Implement budget neutral, per discharge PPS for LTCHs based on DRGs</a:t>
            </a:r>
          </a:p>
          <a:p>
            <a:pPr lvl="1"/>
            <a:r>
              <a:rPr lang="en-US" altLang="en-US"/>
              <a:t>Cost reporting periods beginning on or after October 1, 2002</a:t>
            </a:r>
          </a:p>
          <a:p>
            <a:pPr lvl="1"/>
            <a:r>
              <a:rPr lang="en-US" altLang="en-US"/>
              <a:t>Replaces reasonable cost-based TEFRA payment system</a:t>
            </a:r>
          </a:p>
        </p:txBody>
      </p:sp>
    </p:spTree>
  </p:cSld>
  <p:clrMapOvr>
    <a:masterClrMapping/>
  </p:clrMapOvr>
  <p:transition>
    <p:cover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6" name="Rectangle 4">
            <a:extLst>
              <a:ext uri="{FF2B5EF4-FFF2-40B4-BE49-F238E27FC236}">
                <a16:creationId xmlns:a16="http://schemas.microsoft.com/office/drawing/2014/main" id="{C9B34A6B-5457-5950-AFBE-DB9288CCB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Affected Medicare Providers</a:t>
            </a:r>
          </a:p>
        </p:txBody>
      </p:sp>
      <p:sp>
        <p:nvSpPr>
          <p:cNvPr id="172037" name="Rectangle 5">
            <a:extLst>
              <a:ext uri="{FF2B5EF4-FFF2-40B4-BE49-F238E27FC236}">
                <a16:creationId xmlns:a16="http://schemas.microsoft.com/office/drawing/2014/main" id="{FA5F9C8A-8D27-D5E7-2F06-916AD6D3C0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LTCHs</a:t>
            </a:r>
          </a:p>
          <a:p>
            <a:pPr lvl="1"/>
            <a:r>
              <a:rPr lang="en-US" altLang="en-US"/>
              <a:t>Certified as short-term acute care hospitals excluded from IPPS</a:t>
            </a:r>
          </a:p>
          <a:p>
            <a:pPr lvl="1"/>
            <a:r>
              <a:rPr lang="en-US" altLang="en-US"/>
              <a:t>Having an average length of stay greater than 25 days</a:t>
            </a:r>
          </a:p>
          <a:p>
            <a:pPr lvl="1"/>
            <a:r>
              <a:rPr lang="en-US" altLang="en-US"/>
              <a:t>Identified by last four digits of Medicare provider number “2000” through “2299”</a:t>
            </a:r>
          </a:p>
          <a:p>
            <a:pPr lvl="1"/>
            <a:r>
              <a:rPr lang="en-US" altLang="en-US"/>
              <a:t>Meet State licensure for acute care hospitals</a:t>
            </a:r>
          </a:p>
        </p:txBody>
      </p:sp>
    </p:spTree>
  </p:cSld>
  <p:clrMapOvr>
    <a:masterClrMapping/>
  </p:clrMapOvr>
  <p:transition>
    <p:cover dir="r"/>
  </p:transition>
</p:sld>
</file>

<file path=ppt/theme/theme1.xml><?xml version="1.0" encoding="utf-8"?>
<a:theme xmlns:a="http://schemas.openxmlformats.org/drawingml/2006/main" name="Swing Bed Template">
  <a:themeElements>
    <a:clrScheme name="">
      <a:dk1>
        <a:srgbClr val="000000"/>
      </a:dk1>
      <a:lt1>
        <a:srgbClr val="FFFFFF"/>
      </a:lt1>
      <a:dk2>
        <a:srgbClr val="003366"/>
      </a:dk2>
      <a:lt2>
        <a:srgbClr val="8CF4EA"/>
      </a:lt2>
      <a:accent1>
        <a:srgbClr val="081D58"/>
      </a:accent1>
      <a:accent2>
        <a:srgbClr val="D49FFF"/>
      </a:accent2>
      <a:accent3>
        <a:srgbClr val="AAADB8"/>
      </a:accent3>
      <a:accent4>
        <a:srgbClr val="DADADA"/>
      </a:accent4>
      <a:accent5>
        <a:srgbClr val="AAABB4"/>
      </a:accent5>
      <a:accent6>
        <a:srgbClr val="C090E7"/>
      </a:accent6>
      <a:hlink>
        <a:srgbClr val="7B00E4"/>
      </a:hlink>
      <a:folHlink>
        <a:srgbClr val="618FFD"/>
      </a:folHlink>
    </a:clrScheme>
    <a:fontScheme name="Swing Bed Template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Swing Bed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wing Bed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wing Bed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wing Bed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wing Bed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wing Bed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wing Bed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Designs\Swing Bed Template.pot</Template>
  <TotalTime>11807316</TotalTime>
  <Pages>13</Pages>
  <Words>994</Words>
  <Application>Microsoft Office PowerPoint</Application>
  <PresentationFormat>On-screen Show (4:3)</PresentationFormat>
  <Paragraphs>197</Paragraphs>
  <Slides>29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Times New Roman</vt:lpstr>
      <vt:lpstr>Wingdings</vt:lpstr>
      <vt:lpstr>Swing Bed Template</vt:lpstr>
      <vt:lpstr>Introduction</vt:lpstr>
      <vt:lpstr>LTCH PPS Training Resources</vt:lpstr>
      <vt:lpstr>Overview</vt:lpstr>
      <vt:lpstr>Overview (2)</vt:lpstr>
      <vt:lpstr>Payment</vt:lpstr>
      <vt:lpstr>Clinical Issues</vt:lpstr>
      <vt:lpstr>Billing</vt:lpstr>
      <vt:lpstr>Background</vt:lpstr>
      <vt:lpstr>Affected Medicare Providers</vt:lpstr>
      <vt:lpstr>Hospitals Not Affected</vt:lpstr>
      <vt:lpstr>New Average Length of Stay</vt:lpstr>
      <vt:lpstr>Payment Provisions</vt:lpstr>
      <vt:lpstr>Payment Provisions (2)</vt:lpstr>
      <vt:lpstr>Payment Classification System</vt:lpstr>
      <vt:lpstr>Payment Adjustments</vt:lpstr>
      <vt:lpstr>Short Stay Outliers</vt:lpstr>
      <vt:lpstr>Interrupted Stays</vt:lpstr>
      <vt:lpstr>High Cost Outliers</vt:lpstr>
      <vt:lpstr>Facility-Level Adjustments</vt:lpstr>
      <vt:lpstr>Facility-Level Adjustments (2)</vt:lpstr>
      <vt:lpstr>Co-located Provider Policy</vt:lpstr>
      <vt:lpstr>Budget Neutrality</vt:lpstr>
      <vt:lpstr>Implementation Phase-in</vt:lpstr>
      <vt:lpstr>Beneficiary Liability</vt:lpstr>
      <vt:lpstr>Benefit Utilization</vt:lpstr>
      <vt:lpstr>Billing Changes</vt:lpstr>
      <vt:lpstr>Billing Implementation</vt:lpstr>
      <vt:lpstr>Standard System Delay</vt:lpstr>
      <vt:lpstr>Medical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Presentations  in Power Point</dc:title>
  <dc:subject>Training For Power Point</dc:subject>
  <dc:creator>Centers for Medicare &amp; Medicaid Services</dc:creator>
  <cp:keywords/>
  <dc:description>Designed for cross training project</dc:description>
  <cp:lastModifiedBy>Thompson, Carlos (CMS/CM)</cp:lastModifiedBy>
  <cp:revision>136</cp:revision>
  <cp:lastPrinted>2002-10-30T01:23:35Z</cp:lastPrinted>
  <dcterms:created xsi:type="dcterms:W3CDTF">1996-02-26T20:23:08Z</dcterms:created>
  <dcterms:modified xsi:type="dcterms:W3CDTF">2024-10-07T17:40:23Z</dcterms:modified>
</cp:coreProperties>
</file>