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47"/>
  </p:notesMasterIdLst>
  <p:handoutMasterIdLst>
    <p:handoutMasterId r:id="rId48"/>
  </p:handoutMasterIdLst>
  <p:sldIdLst>
    <p:sldId id="282" r:id="rId2"/>
    <p:sldId id="278" r:id="rId3"/>
    <p:sldId id="331" r:id="rId4"/>
    <p:sldId id="349" r:id="rId5"/>
    <p:sldId id="332" r:id="rId6"/>
    <p:sldId id="350" r:id="rId7"/>
    <p:sldId id="292" r:id="rId8"/>
    <p:sldId id="339" r:id="rId9"/>
    <p:sldId id="293" r:id="rId10"/>
    <p:sldId id="294" r:id="rId11"/>
    <p:sldId id="280" r:id="rId12"/>
    <p:sldId id="351" r:id="rId13"/>
    <p:sldId id="352" r:id="rId14"/>
    <p:sldId id="355" r:id="rId15"/>
    <p:sldId id="353" r:id="rId16"/>
    <p:sldId id="299" r:id="rId17"/>
    <p:sldId id="358" r:id="rId18"/>
    <p:sldId id="340" r:id="rId19"/>
    <p:sldId id="300" r:id="rId20"/>
    <p:sldId id="357" r:id="rId21"/>
    <p:sldId id="345" r:id="rId22"/>
    <p:sldId id="301" r:id="rId23"/>
    <p:sldId id="302" r:id="rId24"/>
    <p:sldId id="303" r:id="rId25"/>
    <p:sldId id="304" r:id="rId26"/>
    <p:sldId id="305" r:id="rId27"/>
    <p:sldId id="306" r:id="rId28"/>
    <p:sldId id="307" r:id="rId29"/>
    <p:sldId id="359" r:id="rId30"/>
    <p:sldId id="363" r:id="rId31"/>
    <p:sldId id="312" r:id="rId32"/>
    <p:sldId id="360" r:id="rId33"/>
    <p:sldId id="364" r:id="rId34"/>
    <p:sldId id="337" r:id="rId35"/>
    <p:sldId id="365" r:id="rId36"/>
    <p:sldId id="362" r:id="rId37"/>
    <p:sldId id="361" r:id="rId38"/>
    <p:sldId id="366" r:id="rId39"/>
    <p:sldId id="318" r:id="rId40"/>
    <p:sldId id="284" r:id="rId41"/>
    <p:sldId id="321" r:id="rId42"/>
    <p:sldId id="368" r:id="rId43"/>
    <p:sldId id="338" r:id="rId44"/>
    <p:sldId id="324" r:id="rId45"/>
    <p:sldId id="325" r:id="rId46"/>
  </p:sldIdLst>
  <p:sldSz cx="9144000" cy="6858000" type="screen4x3"/>
  <p:notesSz cx="6858000" cy="9180513"/>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800" i="1" kern="1200">
        <a:solidFill>
          <a:schemeClr val="tx2"/>
        </a:solidFill>
        <a:latin typeface="Arial" panose="020B0604020202020204" pitchFamily="34" charset="0"/>
        <a:ea typeface="+mn-ea"/>
        <a:cs typeface="+mn-cs"/>
      </a:defRPr>
    </a:lvl1pPr>
    <a:lvl2pPr marL="457200" algn="l" rtl="0" eaLnBrk="0" fontAlgn="base" hangingPunct="0">
      <a:spcBef>
        <a:spcPct val="0"/>
      </a:spcBef>
      <a:spcAft>
        <a:spcPct val="0"/>
      </a:spcAft>
      <a:defRPr sz="2800" i="1" kern="1200">
        <a:solidFill>
          <a:schemeClr val="tx2"/>
        </a:solidFill>
        <a:latin typeface="Arial" panose="020B0604020202020204" pitchFamily="34" charset="0"/>
        <a:ea typeface="+mn-ea"/>
        <a:cs typeface="+mn-cs"/>
      </a:defRPr>
    </a:lvl2pPr>
    <a:lvl3pPr marL="914400" algn="l" rtl="0" eaLnBrk="0" fontAlgn="base" hangingPunct="0">
      <a:spcBef>
        <a:spcPct val="0"/>
      </a:spcBef>
      <a:spcAft>
        <a:spcPct val="0"/>
      </a:spcAft>
      <a:defRPr sz="2800" i="1" kern="1200">
        <a:solidFill>
          <a:schemeClr val="tx2"/>
        </a:solidFill>
        <a:latin typeface="Arial" panose="020B0604020202020204" pitchFamily="34" charset="0"/>
        <a:ea typeface="+mn-ea"/>
        <a:cs typeface="+mn-cs"/>
      </a:defRPr>
    </a:lvl3pPr>
    <a:lvl4pPr marL="1371600" algn="l" rtl="0" eaLnBrk="0" fontAlgn="base" hangingPunct="0">
      <a:spcBef>
        <a:spcPct val="0"/>
      </a:spcBef>
      <a:spcAft>
        <a:spcPct val="0"/>
      </a:spcAft>
      <a:defRPr sz="2800" i="1" kern="1200">
        <a:solidFill>
          <a:schemeClr val="tx2"/>
        </a:solidFill>
        <a:latin typeface="Arial" panose="020B0604020202020204" pitchFamily="34" charset="0"/>
        <a:ea typeface="+mn-ea"/>
        <a:cs typeface="+mn-cs"/>
      </a:defRPr>
    </a:lvl4pPr>
    <a:lvl5pPr marL="1828800" algn="l" rtl="0" eaLnBrk="0" fontAlgn="base" hangingPunct="0">
      <a:spcBef>
        <a:spcPct val="0"/>
      </a:spcBef>
      <a:spcAft>
        <a:spcPct val="0"/>
      </a:spcAft>
      <a:defRPr sz="2800" i="1" kern="1200">
        <a:solidFill>
          <a:schemeClr val="tx2"/>
        </a:solidFill>
        <a:latin typeface="Arial" panose="020B0604020202020204" pitchFamily="34" charset="0"/>
        <a:ea typeface="+mn-ea"/>
        <a:cs typeface="+mn-cs"/>
      </a:defRPr>
    </a:lvl5pPr>
    <a:lvl6pPr marL="2286000" algn="l" defTabSz="914400" rtl="0" eaLnBrk="1" latinLnBrk="0" hangingPunct="1">
      <a:defRPr sz="2800" i="1" kern="1200">
        <a:solidFill>
          <a:schemeClr val="tx2"/>
        </a:solidFill>
        <a:latin typeface="Arial" panose="020B0604020202020204" pitchFamily="34" charset="0"/>
        <a:ea typeface="+mn-ea"/>
        <a:cs typeface="+mn-cs"/>
      </a:defRPr>
    </a:lvl6pPr>
    <a:lvl7pPr marL="2743200" algn="l" defTabSz="914400" rtl="0" eaLnBrk="1" latinLnBrk="0" hangingPunct="1">
      <a:defRPr sz="2800" i="1" kern="1200">
        <a:solidFill>
          <a:schemeClr val="tx2"/>
        </a:solidFill>
        <a:latin typeface="Arial" panose="020B0604020202020204" pitchFamily="34" charset="0"/>
        <a:ea typeface="+mn-ea"/>
        <a:cs typeface="+mn-cs"/>
      </a:defRPr>
    </a:lvl7pPr>
    <a:lvl8pPr marL="3200400" algn="l" defTabSz="914400" rtl="0" eaLnBrk="1" latinLnBrk="0" hangingPunct="1">
      <a:defRPr sz="2800" i="1" kern="1200">
        <a:solidFill>
          <a:schemeClr val="tx2"/>
        </a:solidFill>
        <a:latin typeface="Arial" panose="020B0604020202020204" pitchFamily="34" charset="0"/>
        <a:ea typeface="+mn-ea"/>
        <a:cs typeface="+mn-cs"/>
      </a:defRPr>
    </a:lvl8pPr>
    <a:lvl9pPr marL="3657600" algn="l" defTabSz="914400" rtl="0" eaLnBrk="1" latinLnBrk="0" hangingPunct="1">
      <a:defRPr sz="2800" i="1" kern="1200">
        <a:solidFill>
          <a:schemeClr val="tx2"/>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91">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D3D3D"/>
    <a:srgbClr val="D8110C"/>
    <a:srgbClr val="FFFF00"/>
    <a:srgbClr val="979797"/>
    <a:srgbClr val="00FF00"/>
    <a:srgbClr val="008000"/>
    <a:srgbClr val="FF0000"/>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18" y="5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49" d="100"/>
          <a:sy n="49" d="100"/>
        </p:scale>
        <p:origin x="-1884" y="-90"/>
      </p:cViewPr>
      <p:guideLst>
        <p:guide orient="horz" pos="2891"/>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2F8A3EB0-6299-67C6-4C0D-06BC525E14DD}"/>
              </a:ext>
            </a:extLst>
          </p:cNvPr>
          <p:cNvSpPr>
            <a:spLocks noGrp="1" noRot="1" noChangeAspect="1" noChangeArrowheads="1" noTextEdit="1"/>
          </p:cNvSpPr>
          <p:nvPr>
            <p:ph type="sldImg" idx="2"/>
          </p:nvPr>
        </p:nvSpPr>
        <p:spPr bwMode="auto">
          <a:xfrm>
            <a:off x="1143000" y="695325"/>
            <a:ext cx="4572000" cy="3429000"/>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1" name="Rectangle 3">
            <a:extLst>
              <a:ext uri="{FF2B5EF4-FFF2-40B4-BE49-F238E27FC236}">
                <a16:creationId xmlns:a16="http://schemas.microsoft.com/office/drawing/2014/main" id="{4430083A-348D-436F-D673-E1A6562F230A}"/>
              </a:ext>
            </a:extLst>
          </p:cNvPr>
          <p:cNvSpPr>
            <a:spLocks noGrp="1" noChangeArrowheads="1"/>
          </p:cNvSpPr>
          <p:nvPr>
            <p:ph type="body" sz="quarter" idx="3"/>
          </p:nvPr>
        </p:nvSpPr>
        <p:spPr bwMode="auto">
          <a:xfrm>
            <a:off x="914400" y="4360863"/>
            <a:ext cx="5029200" cy="413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altLang="en-US"/>
              <a:t>Click to edit Master notes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a:extLst>
              <a:ext uri="{FF2B5EF4-FFF2-40B4-BE49-F238E27FC236}">
                <a16:creationId xmlns:a16="http://schemas.microsoft.com/office/drawing/2014/main" id="{A0C558F3-A3D4-4A55-94B1-FF96ABF2795B}"/>
              </a:ext>
            </a:extLst>
          </p:cNvPr>
          <p:cNvSpPr>
            <a:spLocks noGrp="1" noRot="1" noChangeAspect="1" noChangeArrowheads="1" noTextEdit="1"/>
          </p:cNvSpPr>
          <p:nvPr>
            <p:ph type="sldImg"/>
          </p:nvPr>
        </p:nvSpPr>
        <p:spPr>
          <a:ln/>
        </p:spPr>
      </p:sp>
      <p:sp>
        <p:nvSpPr>
          <p:cNvPr id="210947" name="Rectangle 3">
            <a:extLst>
              <a:ext uri="{FF2B5EF4-FFF2-40B4-BE49-F238E27FC236}">
                <a16:creationId xmlns:a16="http://schemas.microsoft.com/office/drawing/2014/main" id="{1BB7010C-8E75-18DE-4B6C-3670D31D752E}"/>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1026">
            <a:extLst>
              <a:ext uri="{FF2B5EF4-FFF2-40B4-BE49-F238E27FC236}">
                <a16:creationId xmlns:a16="http://schemas.microsoft.com/office/drawing/2014/main" id="{D16CAE06-9A90-C01C-9F30-2AB4AAEC4A98}"/>
              </a:ext>
            </a:extLst>
          </p:cNvPr>
          <p:cNvSpPr>
            <a:spLocks noGrp="1" noChangeArrowheads="1"/>
          </p:cNvSpPr>
          <p:nvPr>
            <p:ph type="body" idx="1"/>
          </p:nvPr>
        </p:nvSpPr>
        <p:spPr>
          <a:ln/>
        </p:spPr>
        <p:txBody>
          <a:bodyPr/>
          <a:lstStyle/>
          <a:p>
            <a:endParaRPr lang="en-US" altLang="en-US"/>
          </a:p>
        </p:txBody>
      </p:sp>
      <p:sp>
        <p:nvSpPr>
          <p:cNvPr id="178179" name="Rectangle 1027">
            <a:extLst>
              <a:ext uri="{FF2B5EF4-FFF2-40B4-BE49-F238E27FC236}">
                <a16:creationId xmlns:a16="http://schemas.microsoft.com/office/drawing/2014/main" id="{ACD91595-2A86-DC67-45FD-B4BCE4CB3E08}"/>
              </a:ext>
            </a:extLst>
          </p:cNvPr>
          <p:cNvSpPr>
            <a:spLocks noGrp="1" noRot="1" noChangeAspect="1" noChangeArrowheads="1" noTextEdit="1"/>
          </p:cNvSpPr>
          <p:nvPr>
            <p:ph type="sldImg"/>
          </p:nvPr>
        </p:nvSpPr>
        <p:spPr>
          <a:ln cap="flat"/>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1026">
            <a:extLst>
              <a:ext uri="{FF2B5EF4-FFF2-40B4-BE49-F238E27FC236}">
                <a16:creationId xmlns:a16="http://schemas.microsoft.com/office/drawing/2014/main" id="{300A938B-08C6-6014-786D-70D0B225BA63}"/>
              </a:ext>
            </a:extLst>
          </p:cNvPr>
          <p:cNvSpPr>
            <a:spLocks noGrp="1" noChangeArrowheads="1"/>
          </p:cNvSpPr>
          <p:nvPr>
            <p:ph type="body" idx="1"/>
          </p:nvPr>
        </p:nvSpPr>
        <p:spPr>
          <a:ln/>
        </p:spPr>
        <p:txBody>
          <a:bodyPr/>
          <a:lstStyle/>
          <a:p>
            <a:endParaRPr lang="en-US" altLang="en-US"/>
          </a:p>
        </p:txBody>
      </p:sp>
      <p:sp>
        <p:nvSpPr>
          <p:cNvPr id="175107" name="Rectangle 1027">
            <a:extLst>
              <a:ext uri="{FF2B5EF4-FFF2-40B4-BE49-F238E27FC236}">
                <a16:creationId xmlns:a16="http://schemas.microsoft.com/office/drawing/2014/main" id="{561C3B61-7C5A-25A8-5543-EDE5BE8AB8C5}"/>
              </a:ext>
            </a:extLst>
          </p:cNvPr>
          <p:cNvSpPr>
            <a:spLocks noGrp="1" noRot="1" noChangeAspect="1" noChangeArrowheads="1" noTextEdit="1"/>
          </p:cNvSpPr>
          <p:nvPr>
            <p:ph type="sldImg"/>
          </p:nvPr>
        </p:nvSpPr>
        <p:spPr>
          <a:ln cap="flat"/>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02BDB524-84D7-3170-7D94-BAE878ABFB0F}"/>
              </a:ext>
            </a:extLst>
          </p:cNvPr>
          <p:cNvSpPr>
            <a:spLocks noGrp="1" noRot="1" noChangeAspect="1" noChangeArrowheads="1" noTextEdit="1"/>
          </p:cNvSpPr>
          <p:nvPr>
            <p:ph type="sldImg"/>
          </p:nvPr>
        </p:nvSpPr>
        <p:spPr>
          <a:ln/>
        </p:spPr>
      </p:sp>
      <p:sp>
        <p:nvSpPr>
          <p:cNvPr id="100355" name="Rectangle 3">
            <a:extLst>
              <a:ext uri="{FF2B5EF4-FFF2-40B4-BE49-F238E27FC236}">
                <a16:creationId xmlns:a16="http://schemas.microsoft.com/office/drawing/2014/main" id="{8476A10B-8231-7DAB-E613-D34C60882E76}"/>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FADB73E7-15B6-CBCC-69D0-9AE87980EA7A}"/>
              </a:ext>
            </a:extLst>
          </p:cNvPr>
          <p:cNvSpPr>
            <a:spLocks noGrp="1" noRot="1" noChangeAspect="1" noChangeArrowheads="1" noTextEdit="1"/>
          </p:cNvSpPr>
          <p:nvPr>
            <p:ph type="sldImg"/>
          </p:nvPr>
        </p:nvSpPr>
        <p:spPr>
          <a:ln/>
        </p:spPr>
      </p:sp>
      <p:sp>
        <p:nvSpPr>
          <p:cNvPr id="102403" name="Rectangle 3">
            <a:extLst>
              <a:ext uri="{FF2B5EF4-FFF2-40B4-BE49-F238E27FC236}">
                <a16:creationId xmlns:a16="http://schemas.microsoft.com/office/drawing/2014/main" id="{B97C31F7-FE85-7064-A07D-A43FDC295F9E}"/>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9149B41B-4BDE-C509-E22F-19515D668433}"/>
              </a:ext>
            </a:extLst>
          </p:cNvPr>
          <p:cNvSpPr>
            <a:spLocks noGrp="1" noRot="1" noChangeAspect="1" noChangeArrowheads="1" noTextEdit="1"/>
          </p:cNvSpPr>
          <p:nvPr>
            <p:ph type="sldImg"/>
          </p:nvPr>
        </p:nvSpPr>
        <p:spPr>
          <a:ln/>
        </p:spPr>
      </p:sp>
      <p:sp>
        <p:nvSpPr>
          <p:cNvPr id="104451" name="Rectangle 3">
            <a:extLst>
              <a:ext uri="{FF2B5EF4-FFF2-40B4-BE49-F238E27FC236}">
                <a16:creationId xmlns:a16="http://schemas.microsoft.com/office/drawing/2014/main" id="{92AEEEFC-CF09-4B87-4D35-AE10CD6D5F1B}"/>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CFD84B6A-49BE-1DA9-8C21-96DAFF65F542}"/>
              </a:ext>
            </a:extLst>
          </p:cNvPr>
          <p:cNvSpPr>
            <a:spLocks noGrp="1" noRot="1" noChangeAspect="1" noChangeArrowheads="1" noTextEdit="1"/>
          </p:cNvSpPr>
          <p:nvPr>
            <p:ph type="sldImg"/>
          </p:nvPr>
        </p:nvSpPr>
        <p:spPr>
          <a:ln/>
        </p:spPr>
      </p:sp>
      <p:sp>
        <p:nvSpPr>
          <p:cNvPr id="106499" name="Rectangle 3">
            <a:extLst>
              <a:ext uri="{FF2B5EF4-FFF2-40B4-BE49-F238E27FC236}">
                <a16:creationId xmlns:a16="http://schemas.microsoft.com/office/drawing/2014/main" id="{F0347E28-A958-478F-8DCD-6C0E59634E2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1026">
            <a:extLst>
              <a:ext uri="{FF2B5EF4-FFF2-40B4-BE49-F238E27FC236}">
                <a16:creationId xmlns:a16="http://schemas.microsoft.com/office/drawing/2014/main" id="{91A63914-7932-5163-DF72-957115969AE7}"/>
              </a:ext>
            </a:extLst>
          </p:cNvPr>
          <p:cNvSpPr>
            <a:spLocks noGrp="1" noRot="1" noChangeAspect="1" noChangeArrowheads="1" noTextEdit="1"/>
          </p:cNvSpPr>
          <p:nvPr>
            <p:ph type="sldImg"/>
          </p:nvPr>
        </p:nvSpPr>
        <p:spPr>
          <a:ln/>
        </p:spPr>
      </p:sp>
      <p:sp>
        <p:nvSpPr>
          <p:cNvPr id="108547" name="Rectangle 1027">
            <a:extLst>
              <a:ext uri="{FF2B5EF4-FFF2-40B4-BE49-F238E27FC236}">
                <a16:creationId xmlns:a16="http://schemas.microsoft.com/office/drawing/2014/main" id="{B0D35366-1B9B-7255-52A5-B58EF99CA406}"/>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a:extLst>
              <a:ext uri="{FF2B5EF4-FFF2-40B4-BE49-F238E27FC236}">
                <a16:creationId xmlns:a16="http://schemas.microsoft.com/office/drawing/2014/main" id="{69DB7A68-6B15-DBC8-8E37-5334E16A51ED}"/>
              </a:ext>
            </a:extLst>
          </p:cNvPr>
          <p:cNvSpPr>
            <a:spLocks noGrp="1" noRot="1" noChangeAspect="1" noChangeArrowheads="1" noTextEdit="1"/>
          </p:cNvSpPr>
          <p:nvPr>
            <p:ph type="sldImg"/>
          </p:nvPr>
        </p:nvSpPr>
        <p:spPr>
          <a:ln/>
        </p:spPr>
      </p:sp>
      <p:sp>
        <p:nvSpPr>
          <p:cNvPr id="110595" name="Rectangle 3">
            <a:extLst>
              <a:ext uri="{FF2B5EF4-FFF2-40B4-BE49-F238E27FC236}">
                <a16:creationId xmlns:a16="http://schemas.microsoft.com/office/drawing/2014/main" id="{AB8591DE-E1E3-6584-6053-5934EE035E0B}"/>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a:extLst>
              <a:ext uri="{FF2B5EF4-FFF2-40B4-BE49-F238E27FC236}">
                <a16:creationId xmlns:a16="http://schemas.microsoft.com/office/drawing/2014/main" id="{AA12C433-A6C4-6ADF-B99C-B49D31E76159}"/>
              </a:ext>
            </a:extLst>
          </p:cNvPr>
          <p:cNvSpPr>
            <a:spLocks noGrp="1" noRot="1" noChangeAspect="1" noChangeArrowheads="1" noTextEdit="1"/>
          </p:cNvSpPr>
          <p:nvPr>
            <p:ph type="sldImg"/>
          </p:nvPr>
        </p:nvSpPr>
        <p:spPr>
          <a:ln/>
        </p:spPr>
      </p:sp>
      <p:sp>
        <p:nvSpPr>
          <p:cNvPr id="112643" name="Rectangle 3">
            <a:extLst>
              <a:ext uri="{FF2B5EF4-FFF2-40B4-BE49-F238E27FC236}">
                <a16:creationId xmlns:a16="http://schemas.microsoft.com/office/drawing/2014/main" id="{593CC74B-4E96-3B64-F009-CB20ACDFAD05}"/>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A6ABFB06-8D64-2598-AD29-00CD0C70D2DC}"/>
              </a:ext>
            </a:extLst>
          </p:cNvPr>
          <p:cNvSpPr>
            <a:spLocks noGrp="1" noChangeArrowheads="1"/>
          </p:cNvSpPr>
          <p:nvPr>
            <p:ph type="body" idx="1"/>
          </p:nvPr>
        </p:nvSpPr>
        <p:spPr>
          <a:ln/>
        </p:spPr>
        <p:txBody>
          <a:bodyPr/>
          <a:lstStyle/>
          <a:p>
            <a:endParaRPr lang="en-US" altLang="en-US"/>
          </a:p>
        </p:txBody>
      </p:sp>
      <p:sp>
        <p:nvSpPr>
          <p:cNvPr id="60419" name="Rectangle 3">
            <a:extLst>
              <a:ext uri="{FF2B5EF4-FFF2-40B4-BE49-F238E27FC236}">
                <a16:creationId xmlns:a16="http://schemas.microsoft.com/office/drawing/2014/main" id="{A91D1C7D-9202-11FC-ABED-A632866484B1}"/>
              </a:ext>
            </a:extLst>
          </p:cNvPr>
          <p:cNvSpPr>
            <a:spLocks noGrp="1" noRot="1" noChangeAspect="1" noChangeArrowheads="1" noTextEdit="1"/>
          </p:cNvSpPr>
          <p:nvPr>
            <p:ph type="sldImg"/>
          </p:nvPr>
        </p:nvSpPr>
        <p:spPr>
          <a:ln cap="flat"/>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4E11D278-2870-17B2-D92E-D0B817897474}"/>
              </a:ext>
            </a:extLst>
          </p:cNvPr>
          <p:cNvSpPr>
            <a:spLocks noGrp="1" noChangeArrowheads="1"/>
          </p:cNvSpPr>
          <p:nvPr>
            <p:ph type="body" idx="1"/>
          </p:nvPr>
        </p:nvSpPr>
        <p:spPr>
          <a:ln/>
        </p:spPr>
        <p:txBody>
          <a:bodyPr/>
          <a:lstStyle/>
          <a:p>
            <a:endParaRPr lang="en-US" altLang="en-US"/>
          </a:p>
        </p:txBody>
      </p:sp>
      <p:sp>
        <p:nvSpPr>
          <p:cNvPr id="47107" name="Rectangle 3">
            <a:extLst>
              <a:ext uri="{FF2B5EF4-FFF2-40B4-BE49-F238E27FC236}">
                <a16:creationId xmlns:a16="http://schemas.microsoft.com/office/drawing/2014/main" id="{9E93795D-538A-667B-94F5-4D9B0BA34DD6}"/>
              </a:ext>
            </a:extLst>
          </p:cNvPr>
          <p:cNvSpPr>
            <a:spLocks noGrp="1" noRot="1" noChangeAspect="1" noChangeArrowheads="1" noTextEdit="1"/>
          </p:cNvSpPr>
          <p:nvPr>
            <p:ph type="sldImg"/>
          </p:nvPr>
        </p:nvSpPr>
        <p:spPr>
          <a:ln cap="flat"/>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a:extLst>
              <a:ext uri="{FF2B5EF4-FFF2-40B4-BE49-F238E27FC236}">
                <a16:creationId xmlns:a16="http://schemas.microsoft.com/office/drawing/2014/main" id="{DDC0098E-FD8C-76C6-B465-31569702FDE5}"/>
              </a:ext>
            </a:extLst>
          </p:cNvPr>
          <p:cNvSpPr>
            <a:spLocks noGrp="1" noChangeArrowheads="1"/>
          </p:cNvSpPr>
          <p:nvPr>
            <p:ph type="body" idx="1"/>
          </p:nvPr>
        </p:nvSpPr>
        <p:spPr>
          <a:ln/>
        </p:spPr>
        <p:txBody>
          <a:bodyPr/>
          <a:lstStyle/>
          <a:p>
            <a:endParaRPr lang="en-US" altLang="en-US"/>
          </a:p>
        </p:txBody>
      </p:sp>
      <p:sp>
        <p:nvSpPr>
          <p:cNvPr id="132099" name="Rectangle 3">
            <a:extLst>
              <a:ext uri="{FF2B5EF4-FFF2-40B4-BE49-F238E27FC236}">
                <a16:creationId xmlns:a16="http://schemas.microsoft.com/office/drawing/2014/main" id="{8A25F45C-0E86-CCD8-A29C-F20B29314831}"/>
              </a:ext>
            </a:extLst>
          </p:cNvPr>
          <p:cNvSpPr>
            <a:spLocks noGrp="1" noRot="1" noChangeAspect="1" noChangeArrowheads="1" noTextEdit="1"/>
          </p:cNvSpPr>
          <p:nvPr>
            <p:ph type="sldImg"/>
          </p:nvPr>
        </p:nvSpPr>
        <p:spPr>
          <a:ln cap="flat"/>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a:extLst>
              <a:ext uri="{FF2B5EF4-FFF2-40B4-BE49-F238E27FC236}">
                <a16:creationId xmlns:a16="http://schemas.microsoft.com/office/drawing/2014/main" id="{E30CCCEE-1538-CF9E-6C58-2F2A8A144D24}"/>
              </a:ext>
            </a:extLst>
          </p:cNvPr>
          <p:cNvSpPr>
            <a:spLocks noGrp="1" noChangeArrowheads="1"/>
          </p:cNvSpPr>
          <p:nvPr>
            <p:ph type="body" idx="1"/>
          </p:nvPr>
        </p:nvSpPr>
        <p:spPr>
          <a:ln/>
        </p:spPr>
        <p:txBody>
          <a:bodyPr/>
          <a:lstStyle/>
          <a:p>
            <a:endParaRPr lang="en-US" altLang="en-US"/>
          </a:p>
        </p:txBody>
      </p:sp>
      <p:sp>
        <p:nvSpPr>
          <p:cNvPr id="87043" name="Rectangle 3">
            <a:extLst>
              <a:ext uri="{FF2B5EF4-FFF2-40B4-BE49-F238E27FC236}">
                <a16:creationId xmlns:a16="http://schemas.microsoft.com/office/drawing/2014/main" id="{F5833902-B86E-50B4-436A-042ED4E621F2}"/>
              </a:ext>
            </a:extLst>
          </p:cNvPr>
          <p:cNvSpPr>
            <a:spLocks noGrp="1" noRot="1" noChangeAspect="1" noChangeArrowheads="1" noTextEdit="1"/>
          </p:cNvSpPr>
          <p:nvPr>
            <p:ph type="sldImg"/>
          </p:nvPr>
        </p:nvSpPr>
        <p:spPr>
          <a:ln cap="flat"/>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a:extLst>
              <a:ext uri="{FF2B5EF4-FFF2-40B4-BE49-F238E27FC236}">
                <a16:creationId xmlns:a16="http://schemas.microsoft.com/office/drawing/2014/main" id="{A3CC1828-2520-713D-0D95-F75C01D3248F}"/>
              </a:ext>
            </a:extLst>
          </p:cNvPr>
          <p:cNvSpPr>
            <a:spLocks noGrp="1" noChangeArrowheads="1"/>
          </p:cNvSpPr>
          <p:nvPr>
            <p:ph type="body" idx="1"/>
          </p:nvPr>
        </p:nvSpPr>
        <p:spPr>
          <a:ln/>
        </p:spPr>
        <p:txBody>
          <a:bodyPr/>
          <a:lstStyle/>
          <a:p>
            <a:endParaRPr lang="en-US" altLang="en-US"/>
          </a:p>
        </p:txBody>
      </p:sp>
      <p:sp>
        <p:nvSpPr>
          <p:cNvPr id="152579" name="Rectangle 3">
            <a:extLst>
              <a:ext uri="{FF2B5EF4-FFF2-40B4-BE49-F238E27FC236}">
                <a16:creationId xmlns:a16="http://schemas.microsoft.com/office/drawing/2014/main" id="{FB4DE854-80AF-65F6-6CF6-7031160A336D}"/>
              </a:ext>
            </a:extLst>
          </p:cNvPr>
          <p:cNvSpPr>
            <a:spLocks noGrp="1" noRot="1" noChangeAspect="1" noChangeArrowheads="1" noTextEdit="1"/>
          </p:cNvSpPr>
          <p:nvPr>
            <p:ph type="sldImg"/>
          </p:nvPr>
        </p:nvSpPr>
        <p:spPr>
          <a:ln cap="flat"/>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a16="http://schemas.microsoft.com/office/drawing/2014/main" id="{5B90D9FC-2125-87D8-1949-7A01F8394B42}"/>
              </a:ext>
            </a:extLst>
          </p:cNvPr>
          <p:cNvSpPr>
            <a:spLocks noGrp="1" noChangeArrowheads="1"/>
          </p:cNvSpPr>
          <p:nvPr>
            <p:ph type="body" idx="1"/>
          </p:nvPr>
        </p:nvSpPr>
        <p:spPr>
          <a:ln/>
        </p:spPr>
        <p:txBody>
          <a:bodyPr/>
          <a:lstStyle/>
          <a:p>
            <a:endParaRPr lang="en-US" altLang="en-US"/>
          </a:p>
        </p:txBody>
      </p:sp>
      <p:sp>
        <p:nvSpPr>
          <p:cNvPr id="89091" name="Rectangle 3">
            <a:extLst>
              <a:ext uri="{FF2B5EF4-FFF2-40B4-BE49-F238E27FC236}">
                <a16:creationId xmlns:a16="http://schemas.microsoft.com/office/drawing/2014/main" id="{A1658220-F0F4-0D3B-C471-45CBAC8294FA}"/>
              </a:ext>
            </a:extLst>
          </p:cNvPr>
          <p:cNvSpPr>
            <a:spLocks noGrp="1" noRot="1" noChangeAspect="1" noChangeArrowheads="1" noTextEdit="1"/>
          </p:cNvSpPr>
          <p:nvPr>
            <p:ph type="sldImg"/>
          </p:nvPr>
        </p:nvSpPr>
        <p:spPr>
          <a:ln cap="flat"/>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a:extLst>
              <a:ext uri="{FF2B5EF4-FFF2-40B4-BE49-F238E27FC236}">
                <a16:creationId xmlns:a16="http://schemas.microsoft.com/office/drawing/2014/main" id="{2457911C-98EB-5C3B-E66C-B13FACA923B8}"/>
              </a:ext>
            </a:extLst>
          </p:cNvPr>
          <p:cNvSpPr>
            <a:spLocks noGrp="1" noChangeArrowheads="1"/>
          </p:cNvSpPr>
          <p:nvPr>
            <p:ph type="body" idx="1"/>
          </p:nvPr>
        </p:nvSpPr>
        <p:spPr>
          <a:ln/>
        </p:spPr>
        <p:txBody>
          <a:bodyPr/>
          <a:lstStyle/>
          <a:p>
            <a:endParaRPr lang="en-US" altLang="en-US"/>
          </a:p>
        </p:txBody>
      </p:sp>
      <p:sp>
        <p:nvSpPr>
          <p:cNvPr id="91139" name="Rectangle 3">
            <a:extLst>
              <a:ext uri="{FF2B5EF4-FFF2-40B4-BE49-F238E27FC236}">
                <a16:creationId xmlns:a16="http://schemas.microsoft.com/office/drawing/2014/main" id="{DDBB8AE2-DCEE-ECCD-7FAF-4D1977AE0717}"/>
              </a:ext>
            </a:extLst>
          </p:cNvPr>
          <p:cNvSpPr>
            <a:spLocks noGrp="1" noRot="1" noChangeAspect="1" noChangeArrowheads="1" noTextEdit="1"/>
          </p:cNvSpPr>
          <p:nvPr>
            <p:ph type="sldImg"/>
          </p:nvPr>
        </p:nvSpPr>
        <p:spPr>
          <a:ln cap="flat"/>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09B0CB42-1280-625B-F909-BA8570209A70}"/>
              </a:ext>
            </a:extLst>
          </p:cNvPr>
          <p:cNvSpPr>
            <a:spLocks noGrp="1" noChangeArrowheads="1"/>
          </p:cNvSpPr>
          <p:nvPr>
            <p:ph type="body" idx="1"/>
          </p:nvPr>
        </p:nvSpPr>
        <p:spPr>
          <a:ln/>
        </p:spPr>
        <p:txBody>
          <a:bodyPr/>
          <a:lstStyle/>
          <a:p>
            <a:endParaRPr lang="en-US" altLang="en-US"/>
          </a:p>
        </p:txBody>
      </p:sp>
      <p:sp>
        <p:nvSpPr>
          <p:cNvPr id="51203" name="Rectangle 3">
            <a:extLst>
              <a:ext uri="{FF2B5EF4-FFF2-40B4-BE49-F238E27FC236}">
                <a16:creationId xmlns:a16="http://schemas.microsoft.com/office/drawing/2014/main" id="{6F4F2666-5B8B-CD2A-F9D6-527F7F7A6E7D}"/>
              </a:ext>
            </a:extLst>
          </p:cNvPr>
          <p:cNvSpPr>
            <a:spLocks noGrp="1" noRot="1" noChangeAspect="1" noChangeArrowheads="1" noTextEdit="1"/>
          </p:cNvSpPr>
          <p:nvPr>
            <p:ph type="sldImg"/>
          </p:nvPr>
        </p:nvSpPr>
        <p:spPr>
          <a:ln cap="flat"/>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a:extLst>
              <a:ext uri="{FF2B5EF4-FFF2-40B4-BE49-F238E27FC236}">
                <a16:creationId xmlns:a16="http://schemas.microsoft.com/office/drawing/2014/main" id="{BBC20CF9-4170-D04C-206F-F2D7D2D80710}"/>
              </a:ext>
            </a:extLst>
          </p:cNvPr>
          <p:cNvSpPr>
            <a:spLocks noGrp="1" noChangeArrowheads="1"/>
          </p:cNvSpPr>
          <p:nvPr>
            <p:ph type="body" idx="1"/>
          </p:nvPr>
        </p:nvSpPr>
        <p:spPr>
          <a:ln/>
        </p:spPr>
        <p:txBody>
          <a:bodyPr/>
          <a:lstStyle/>
          <a:p>
            <a:endParaRPr lang="en-US" altLang="en-US"/>
          </a:p>
        </p:txBody>
      </p:sp>
      <p:sp>
        <p:nvSpPr>
          <p:cNvPr id="171011" name="Rectangle 3">
            <a:extLst>
              <a:ext uri="{FF2B5EF4-FFF2-40B4-BE49-F238E27FC236}">
                <a16:creationId xmlns:a16="http://schemas.microsoft.com/office/drawing/2014/main" id="{2C5EE81A-1429-1590-1ACF-D42B75E050D1}"/>
              </a:ext>
            </a:extLst>
          </p:cNvPr>
          <p:cNvSpPr>
            <a:spLocks noGrp="1" noRot="1" noChangeAspect="1" noChangeArrowheads="1" noTextEdit="1"/>
          </p:cNvSpPr>
          <p:nvPr>
            <p:ph type="sldImg"/>
          </p:nvPr>
        </p:nvSpPr>
        <p:spPr>
          <a:ln cap="flat"/>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1026">
            <a:extLst>
              <a:ext uri="{FF2B5EF4-FFF2-40B4-BE49-F238E27FC236}">
                <a16:creationId xmlns:a16="http://schemas.microsoft.com/office/drawing/2014/main" id="{C1EC53FB-8AB6-AB47-152F-BF7CA36A6202}"/>
              </a:ext>
            </a:extLst>
          </p:cNvPr>
          <p:cNvSpPr>
            <a:spLocks noGrp="1" noChangeArrowheads="1"/>
          </p:cNvSpPr>
          <p:nvPr>
            <p:ph type="body" idx="1"/>
          </p:nvPr>
        </p:nvSpPr>
        <p:spPr>
          <a:ln/>
        </p:spPr>
        <p:txBody>
          <a:bodyPr/>
          <a:lstStyle/>
          <a:p>
            <a:endParaRPr lang="en-US" altLang="en-US"/>
          </a:p>
        </p:txBody>
      </p:sp>
      <p:sp>
        <p:nvSpPr>
          <p:cNvPr id="173059" name="Rectangle 1027">
            <a:extLst>
              <a:ext uri="{FF2B5EF4-FFF2-40B4-BE49-F238E27FC236}">
                <a16:creationId xmlns:a16="http://schemas.microsoft.com/office/drawing/2014/main" id="{A87CB9ED-E4BD-D9CA-2FE1-A5DAB076AFC4}"/>
              </a:ext>
            </a:extLst>
          </p:cNvPr>
          <p:cNvSpPr>
            <a:spLocks noGrp="1" noRot="1" noChangeAspect="1" noChangeArrowheads="1" noTextEdit="1"/>
          </p:cNvSpPr>
          <p:nvPr>
            <p:ph type="sldImg"/>
          </p:nvPr>
        </p:nvSpPr>
        <p:spPr>
          <a:ln cap="flat"/>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6802" name="Rectangle 2">
            <a:extLst>
              <a:ext uri="{FF2B5EF4-FFF2-40B4-BE49-F238E27FC236}">
                <a16:creationId xmlns:a16="http://schemas.microsoft.com/office/drawing/2014/main" id="{E6E4EB1D-FDD0-2A70-2D00-658727804FC6}"/>
              </a:ext>
            </a:extLst>
          </p:cNvPr>
          <p:cNvSpPr>
            <a:spLocks noGrp="1" noChangeArrowheads="1"/>
          </p:cNvSpPr>
          <p:nvPr>
            <p:ph type="ctrTitle"/>
          </p:nvPr>
        </p:nvSpPr>
        <p:spPr>
          <a:xfrm>
            <a:off x="641350" y="823913"/>
            <a:ext cx="7772400" cy="1143000"/>
          </a:xfrm>
          <a:extLst>
            <a:ext uri="{AF507438-7753-43E0-B8FC-AC1667EBCBE1}">
              <a14:hiddenEffects xmlns:a14="http://schemas.microsoft.com/office/drawing/2010/main">
                <a:effectLst>
                  <a:outerShdw dist="35921" dir="2700000" algn="ctr" rotWithShape="0">
                    <a:srgbClr val="081D58"/>
                  </a:outerShdw>
                </a:effectLst>
              </a14:hiddenEffects>
            </a:ext>
          </a:extLst>
        </p:spPr>
        <p:txBody>
          <a:bodyPr/>
          <a:lstStyle>
            <a:lvl1pPr>
              <a:defRPr sz="5900"/>
            </a:lvl1pPr>
          </a:lstStyle>
          <a:p>
            <a:pPr lvl="0"/>
            <a:r>
              <a:rPr lang="en-US" altLang="en-US" noProof="0"/>
              <a:t>Click to edit Master title style</a:t>
            </a:r>
          </a:p>
        </p:txBody>
      </p:sp>
      <p:sp>
        <p:nvSpPr>
          <p:cNvPr id="76803" name="Rectangle 3">
            <a:extLst>
              <a:ext uri="{FF2B5EF4-FFF2-40B4-BE49-F238E27FC236}">
                <a16:creationId xmlns:a16="http://schemas.microsoft.com/office/drawing/2014/main" id="{2308B68D-88A1-E30F-B21F-422968F30918}"/>
              </a:ext>
            </a:extLst>
          </p:cNvPr>
          <p:cNvSpPr>
            <a:spLocks noGrp="1" noChangeArrowheads="1"/>
          </p:cNvSpPr>
          <p:nvPr>
            <p:ph type="subTitle" idx="1"/>
          </p:nvPr>
        </p:nvSpPr>
        <p:spPr>
          <a:xfrm>
            <a:off x="706438" y="3429000"/>
            <a:ext cx="4540250" cy="1331913"/>
          </a:xfrm>
        </p:spPr>
        <p:txBody>
          <a:bodyPr/>
          <a:lstStyle>
            <a:lvl1pPr marL="0" indent="0">
              <a:buFont typeface="Wingdings" panose="05000000000000000000" pitchFamily="2" charset="2"/>
              <a:buNone/>
              <a:defRPr sz="2800">
                <a:solidFill>
                  <a:srgbClr val="000099"/>
                </a:solidFill>
              </a:defRPr>
            </a:lvl1pPr>
          </a:lstStyle>
          <a:p>
            <a:pPr lvl="0"/>
            <a:r>
              <a:rPr lang="en-US" altLang="en-US" noProof="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7A1F6-A612-D2D8-FBDB-BC864DCB413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080A468-3E57-9369-0618-232BBC46A98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11273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6138F0-23D8-2556-BD78-C6774BEA8723}"/>
              </a:ext>
            </a:extLst>
          </p:cNvPr>
          <p:cNvSpPr>
            <a:spLocks noGrp="1"/>
          </p:cNvSpPr>
          <p:nvPr>
            <p:ph type="title" orient="vert"/>
          </p:nvPr>
        </p:nvSpPr>
        <p:spPr>
          <a:xfrm>
            <a:off x="6705600" y="228600"/>
            <a:ext cx="2133600" cy="61722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4785B26-2899-1F99-08C4-DE0827F3A08D}"/>
              </a:ext>
            </a:extLst>
          </p:cNvPr>
          <p:cNvSpPr>
            <a:spLocks noGrp="1"/>
          </p:cNvSpPr>
          <p:nvPr>
            <p:ph type="body" orient="vert" idx="1"/>
          </p:nvPr>
        </p:nvSpPr>
        <p:spPr>
          <a:xfrm>
            <a:off x="304800" y="228600"/>
            <a:ext cx="6248400" cy="6172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74663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B8264-627A-8344-FDF4-0C125C4D679D}"/>
              </a:ext>
            </a:extLst>
          </p:cNvPr>
          <p:cNvSpPr>
            <a:spLocks noGrp="1"/>
          </p:cNvSpPr>
          <p:nvPr>
            <p:ph type="title"/>
          </p:nvPr>
        </p:nvSpPr>
        <p:spPr>
          <a:xfrm>
            <a:off x="304800" y="228600"/>
            <a:ext cx="8534400" cy="1219200"/>
          </a:xfrm>
        </p:spPr>
        <p:txBody>
          <a:bodyPr/>
          <a:lstStyle/>
          <a:p>
            <a:r>
              <a:rPr lang="en-US"/>
              <a:t>Click to edit Master title style</a:t>
            </a:r>
          </a:p>
        </p:txBody>
      </p:sp>
      <p:sp>
        <p:nvSpPr>
          <p:cNvPr id="3" name="Text Placeholder 2">
            <a:extLst>
              <a:ext uri="{FF2B5EF4-FFF2-40B4-BE49-F238E27FC236}">
                <a16:creationId xmlns:a16="http://schemas.microsoft.com/office/drawing/2014/main" id="{65E325DA-06E2-7A40-DA7F-7BCA88B8FD94}"/>
              </a:ext>
            </a:extLst>
          </p:cNvPr>
          <p:cNvSpPr>
            <a:spLocks noGrp="1"/>
          </p:cNvSpPr>
          <p:nvPr>
            <p:ph type="body" sz="half" idx="1"/>
          </p:nvPr>
        </p:nvSpPr>
        <p:spPr>
          <a:xfrm>
            <a:off x="685800" y="1676400"/>
            <a:ext cx="37719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a:extLst>
              <a:ext uri="{FF2B5EF4-FFF2-40B4-BE49-F238E27FC236}">
                <a16:creationId xmlns:a16="http://schemas.microsoft.com/office/drawing/2014/main" id="{E7EF7156-F525-5ACA-D1DC-846D0538C212}"/>
              </a:ext>
            </a:extLst>
          </p:cNvPr>
          <p:cNvSpPr>
            <a:spLocks noGrp="1"/>
          </p:cNvSpPr>
          <p:nvPr>
            <p:ph type="chart" sz="half" idx="2"/>
          </p:nvPr>
        </p:nvSpPr>
        <p:spPr>
          <a:xfrm>
            <a:off x="4610100" y="1676400"/>
            <a:ext cx="3771900" cy="4724400"/>
          </a:xfrm>
        </p:spPr>
        <p:txBody>
          <a:bodyPr/>
          <a:lstStyle/>
          <a:p>
            <a:endParaRPr lang="en-US"/>
          </a:p>
        </p:txBody>
      </p:sp>
    </p:spTree>
    <p:extLst>
      <p:ext uri="{BB962C8B-B14F-4D97-AF65-F5344CB8AC3E}">
        <p14:creationId xmlns:p14="http://schemas.microsoft.com/office/powerpoint/2010/main" val="843638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6622E-1E0F-2521-D50A-105A641A39F6}"/>
              </a:ext>
            </a:extLst>
          </p:cNvPr>
          <p:cNvSpPr>
            <a:spLocks noGrp="1"/>
          </p:cNvSpPr>
          <p:nvPr>
            <p:ph type="title"/>
          </p:nvPr>
        </p:nvSpPr>
        <p:spPr/>
        <p:txBody>
          <a:bodyPr/>
          <a:lstStyle>
            <a:lvl1pPr>
              <a:defRPr sz="4400"/>
            </a:lvl1pPr>
          </a:lstStyle>
          <a:p>
            <a:r>
              <a:rPr lang="en-US" dirty="0"/>
              <a:t>Click to edit Master title style</a:t>
            </a:r>
          </a:p>
        </p:txBody>
      </p:sp>
      <p:sp>
        <p:nvSpPr>
          <p:cNvPr id="3" name="Content Placeholder 2">
            <a:extLst>
              <a:ext uri="{FF2B5EF4-FFF2-40B4-BE49-F238E27FC236}">
                <a16:creationId xmlns:a16="http://schemas.microsoft.com/office/drawing/2014/main" id="{B6BA6F92-E837-530E-34C0-EBD0F9A11FA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06598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8DEEA-9D60-798B-EA83-4DA695F492DF}"/>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EB09CEE-CB92-64C4-657C-085AA839D8B4}"/>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2507142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16196-DE10-C121-5F9C-5689A6B2D1C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F42F326-C231-9F5B-F148-EA1D5B2A4819}"/>
              </a:ext>
            </a:extLst>
          </p:cNvPr>
          <p:cNvSpPr>
            <a:spLocks noGrp="1"/>
          </p:cNvSpPr>
          <p:nvPr>
            <p:ph sz="half" idx="1"/>
          </p:nvPr>
        </p:nvSpPr>
        <p:spPr>
          <a:xfrm>
            <a:off x="685800" y="1676400"/>
            <a:ext cx="37719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9A9F36F-3D07-69C7-8F4C-37CB422F8DC8}"/>
              </a:ext>
            </a:extLst>
          </p:cNvPr>
          <p:cNvSpPr>
            <a:spLocks noGrp="1"/>
          </p:cNvSpPr>
          <p:nvPr>
            <p:ph sz="half" idx="2"/>
          </p:nvPr>
        </p:nvSpPr>
        <p:spPr>
          <a:xfrm>
            <a:off x="4610100" y="1676400"/>
            <a:ext cx="37719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59135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5E7FFD-817E-294F-4A72-A24FE48292B9}"/>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B8CAC17-C847-FDDA-F331-34AA954896C8}"/>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0C05DF1-4F6A-B880-5DD0-FA8632D036F0}"/>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1666CFD-C81B-544D-EBBF-B829772FCDE7}"/>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C00D3DA-7D83-EDF6-4BEB-2A6EED365E00}"/>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80047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9FE4C-0587-282A-F843-451C2283109B}"/>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57659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967696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3D5E3-AE8C-0410-BDE0-CC14F8E542DB}"/>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D66744A-2D87-6E06-F034-5487EB9B470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176E6C-D738-8CBF-7763-56F6C95F915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348901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23F6D-E01A-789E-1AD6-742E28A2ED97}"/>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5DA52E3-8D1B-772B-7F96-93CC4FB4596C}"/>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4E01698-DEE5-9205-9A71-DAFCCF66FB4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177628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alphaModFix amt="60000"/>
            <a:lum/>
          </a:blip>
          <a:srcRect/>
          <a:tile tx="0" ty="0" sx="100000" sy="100000" flip="none" algn="tl"/>
        </a:blipFill>
        <a:effectLst/>
      </p:bgPr>
    </p:bg>
    <p:spTree>
      <p:nvGrpSpPr>
        <p:cNvPr id="1" name=""/>
        <p:cNvGrpSpPr/>
        <p:nvPr/>
      </p:nvGrpSpPr>
      <p:grpSpPr>
        <a:xfrm>
          <a:off x="0" y="0"/>
          <a:ext cx="0" cy="0"/>
          <a:chOff x="0" y="0"/>
          <a:chExt cx="0" cy="0"/>
        </a:xfrm>
      </p:grpSpPr>
      <p:sp>
        <p:nvSpPr>
          <p:cNvPr id="75778" name="Rectangle 2">
            <a:extLst>
              <a:ext uri="{FF2B5EF4-FFF2-40B4-BE49-F238E27FC236}">
                <a16:creationId xmlns:a16="http://schemas.microsoft.com/office/drawing/2014/main" id="{80ABAD89-907F-48DD-CA11-4D6566315CD4}"/>
              </a:ext>
            </a:extLst>
          </p:cNvPr>
          <p:cNvSpPr>
            <a:spLocks noGrp="1" noChangeArrowheads="1"/>
          </p:cNvSpPr>
          <p:nvPr>
            <p:ph type="title"/>
          </p:nvPr>
        </p:nvSpPr>
        <p:spPr bwMode="auto">
          <a:xfrm>
            <a:off x="304800" y="228600"/>
            <a:ext cx="85344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ctr" anchorCtr="0" compatLnSpc="1">
            <a:prstTxWarp prst="textNoShape">
              <a:avLst/>
            </a:prstTxWarp>
          </a:bodyPr>
          <a:lstStyle/>
          <a:p>
            <a:pPr lvl="0"/>
            <a:r>
              <a:rPr lang="en-US" altLang="en-US"/>
              <a:t>Click to edit</a:t>
            </a:r>
          </a:p>
        </p:txBody>
      </p:sp>
      <p:sp>
        <p:nvSpPr>
          <p:cNvPr id="75779" name="Rectangle 3">
            <a:extLst>
              <a:ext uri="{FF2B5EF4-FFF2-40B4-BE49-F238E27FC236}">
                <a16:creationId xmlns:a16="http://schemas.microsoft.com/office/drawing/2014/main" id="{18F12F3C-4C64-32C8-8881-0B52E18CF4C6}"/>
              </a:ext>
            </a:extLst>
          </p:cNvPr>
          <p:cNvSpPr>
            <a:spLocks noGrp="1" noChangeArrowheads="1"/>
          </p:cNvSpPr>
          <p:nvPr>
            <p:ph type="body" idx="1"/>
          </p:nvPr>
        </p:nvSpPr>
        <p:spPr bwMode="auto">
          <a:xfrm>
            <a:off x="685800" y="1676400"/>
            <a:ext cx="76962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endParaRPr lang="en-US" alt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l" rtl="0" eaLnBrk="0" fontAlgn="base" hangingPunct="0">
        <a:lnSpc>
          <a:spcPct val="85000"/>
        </a:lnSpc>
        <a:spcBef>
          <a:spcPct val="0"/>
        </a:spcBef>
        <a:spcAft>
          <a:spcPct val="0"/>
        </a:spcAft>
        <a:defRPr sz="4800" b="1" kern="1200">
          <a:solidFill>
            <a:srgbClr val="000066"/>
          </a:solidFill>
          <a:latin typeface="+mj-lt"/>
          <a:ea typeface="+mj-ea"/>
          <a:cs typeface="+mj-cs"/>
        </a:defRPr>
      </a:lvl1pPr>
      <a:lvl2pPr algn="l" rtl="0" eaLnBrk="0" fontAlgn="base" hangingPunct="0">
        <a:lnSpc>
          <a:spcPct val="85000"/>
        </a:lnSpc>
        <a:spcBef>
          <a:spcPct val="0"/>
        </a:spcBef>
        <a:spcAft>
          <a:spcPct val="0"/>
        </a:spcAft>
        <a:defRPr sz="4800" b="1">
          <a:solidFill>
            <a:srgbClr val="000066"/>
          </a:solidFill>
          <a:latin typeface="Arial" panose="020B0604020202020204" pitchFamily="34" charset="0"/>
        </a:defRPr>
      </a:lvl2pPr>
      <a:lvl3pPr algn="l" rtl="0" eaLnBrk="0" fontAlgn="base" hangingPunct="0">
        <a:lnSpc>
          <a:spcPct val="85000"/>
        </a:lnSpc>
        <a:spcBef>
          <a:spcPct val="0"/>
        </a:spcBef>
        <a:spcAft>
          <a:spcPct val="0"/>
        </a:spcAft>
        <a:defRPr sz="4800" b="1">
          <a:solidFill>
            <a:srgbClr val="000066"/>
          </a:solidFill>
          <a:latin typeface="Arial" panose="020B0604020202020204" pitchFamily="34" charset="0"/>
        </a:defRPr>
      </a:lvl3pPr>
      <a:lvl4pPr algn="l" rtl="0" eaLnBrk="0" fontAlgn="base" hangingPunct="0">
        <a:lnSpc>
          <a:spcPct val="85000"/>
        </a:lnSpc>
        <a:spcBef>
          <a:spcPct val="0"/>
        </a:spcBef>
        <a:spcAft>
          <a:spcPct val="0"/>
        </a:spcAft>
        <a:defRPr sz="4800" b="1">
          <a:solidFill>
            <a:srgbClr val="000066"/>
          </a:solidFill>
          <a:latin typeface="Arial" panose="020B0604020202020204" pitchFamily="34" charset="0"/>
        </a:defRPr>
      </a:lvl4pPr>
      <a:lvl5pPr algn="l" rtl="0" eaLnBrk="0" fontAlgn="base" hangingPunct="0">
        <a:lnSpc>
          <a:spcPct val="85000"/>
        </a:lnSpc>
        <a:spcBef>
          <a:spcPct val="0"/>
        </a:spcBef>
        <a:spcAft>
          <a:spcPct val="0"/>
        </a:spcAft>
        <a:defRPr sz="4800" b="1">
          <a:solidFill>
            <a:srgbClr val="000066"/>
          </a:solidFill>
          <a:latin typeface="Arial" panose="020B0604020202020204" pitchFamily="34" charset="0"/>
        </a:defRPr>
      </a:lvl5pPr>
      <a:lvl6pPr marL="457200" algn="l" rtl="0" eaLnBrk="0" fontAlgn="base" hangingPunct="0">
        <a:lnSpc>
          <a:spcPct val="85000"/>
        </a:lnSpc>
        <a:spcBef>
          <a:spcPct val="0"/>
        </a:spcBef>
        <a:spcAft>
          <a:spcPct val="0"/>
        </a:spcAft>
        <a:defRPr sz="4800" b="1">
          <a:solidFill>
            <a:srgbClr val="000066"/>
          </a:solidFill>
          <a:latin typeface="Arial" panose="020B0604020202020204" pitchFamily="34" charset="0"/>
        </a:defRPr>
      </a:lvl6pPr>
      <a:lvl7pPr marL="914400" algn="l" rtl="0" eaLnBrk="0" fontAlgn="base" hangingPunct="0">
        <a:lnSpc>
          <a:spcPct val="85000"/>
        </a:lnSpc>
        <a:spcBef>
          <a:spcPct val="0"/>
        </a:spcBef>
        <a:spcAft>
          <a:spcPct val="0"/>
        </a:spcAft>
        <a:defRPr sz="4800" b="1">
          <a:solidFill>
            <a:srgbClr val="000066"/>
          </a:solidFill>
          <a:latin typeface="Arial" panose="020B0604020202020204" pitchFamily="34" charset="0"/>
        </a:defRPr>
      </a:lvl7pPr>
      <a:lvl8pPr marL="1371600" algn="l" rtl="0" eaLnBrk="0" fontAlgn="base" hangingPunct="0">
        <a:lnSpc>
          <a:spcPct val="85000"/>
        </a:lnSpc>
        <a:spcBef>
          <a:spcPct val="0"/>
        </a:spcBef>
        <a:spcAft>
          <a:spcPct val="0"/>
        </a:spcAft>
        <a:defRPr sz="4800" b="1">
          <a:solidFill>
            <a:srgbClr val="000066"/>
          </a:solidFill>
          <a:latin typeface="Arial" panose="020B0604020202020204" pitchFamily="34" charset="0"/>
        </a:defRPr>
      </a:lvl8pPr>
      <a:lvl9pPr marL="1828800" algn="l" rtl="0" eaLnBrk="0" fontAlgn="base" hangingPunct="0">
        <a:lnSpc>
          <a:spcPct val="85000"/>
        </a:lnSpc>
        <a:spcBef>
          <a:spcPct val="0"/>
        </a:spcBef>
        <a:spcAft>
          <a:spcPct val="0"/>
        </a:spcAft>
        <a:defRPr sz="4800" b="1">
          <a:solidFill>
            <a:srgbClr val="000066"/>
          </a:solidFill>
          <a:latin typeface="Arial" panose="020B0604020202020204" pitchFamily="34" charset="0"/>
        </a:defRPr>
      </a:lvl9pPr>
    </p:titleStyle>
    <p:bodyStyle>
      <a:lvl1pPr marL="222250" indent="-222250" algn="l" rtl="0" eaLnBrk="0" fontAlgn="base" hangingPunct="0">
        <a:spcBef>
          <a:spcPct val="34000"/>
        </a:spcBef>
        <a:spcAft>
          <a:spcPct val="0"/>
        </a:spcAft>
        <a:buClr>
          <a:srgbClr val="000066"/>
        </a:buClr>
        <a:buSzPct val="100000"/>
        <a:buFont typeface="Wingdings" panose="05000000000000000000" pitchFamily="2" charset="2"/>
        <a:buChar char="Ÿ"/>
        <a:defRPr sz="3200" kern="1200">
          <a:solidFill>
            <a:schemeClr val="bg2"/>
          </a:solidFill>
          <a:latin typeface="+mn-lt"/>
          <a:ea typeface="+mn-ea"/>
          <a:cs typeface="+mn-cs"/>
        </a:defRPr>
      </a:lvl1pPr>
      <a:lvl2pPr marL="576263" indent="-239713" algn="l" rtl="0" eaLnBrk="0" fontAlgn="base" hangingPunct="0">
        <a:spcBef>
          <a:spcPct val="34000"/>
        </a:spcBef>
        <a:spcAft>
          <a:spcPct val="0"/>
        </a:spcAft>
        <a:buClr>
          <a:srgbClr val="000099"/>
        </a:buClr>
        <a:buSzPct val="100000"/>
        <a:buChar char="–"/>
        <a:defRPr sz="2800" kern="1200">
          <a:solidFill>
            <a:srgbClr val="000099"/>
          </a:solidFill>
          <a:latin typeface="+mn-lt"/>
          <a:ea typeface="+mn-ea"/>
          <a:cs typeface="+mn-cs"/>
        </a:defRPr>
      </a:lvl2pPr>
      <a:lvl3pPr marL="908050" indent="-217488" algn="l" rtl="0" eaLnBrk="0" fontAlgn="base" hangingPunct="0">
        <a:spcBef>
          <a:spcPct val="34000"/>
        </a:spcBef>
        <a:spcAft>
          <a:spcPct val="0"/>
        </a:spcAft>
        <a:buClr>
          <a:srgbClr val="000000"/>
        </a:buClr>
        <a:buSzPct val="100000"/>
        <a:buChar char="•"/>
        <a:defRPr sz="2400" kern="1200">
          <a:solidFill>
            <a:schemeClr val="bg2"/>
          </a:solidFill>
          <a:latin typeface="+mn-lt"/>
          <a:ea typeface="+mn-ea"/>
          <a:cs typeface="+mn-cs"/>
        </a:defRPr>
      </a:lvl3pPr>
      <a:lvl4pPr marL="1309688" algn="l" rtl="0" eaLnBrk="0" fontAlgn="base" hangingPunct="0">
        <a:spcBef>
          <a:spcPct val="20000"/>
        </a:spcBef>
        <a:spcAft>
          <a:spcPct val="0"/>
        </a:spcAft>
        <a:buSzPct val="100000"/>
        <a:buChar char="–"/>
        <a:defRPr sz="2000" i="1" kern="1200">
          <a:solidFill>
            <a:srgbClr val="000099"/>
          </a:solidFill>
          <a:latin typeface="+mn-lt"/>
          <a:ea typeface="+mn-ea"/>
          <a:cs typeface="+mn-cs"/>
        </a:defRPr>
      </a:lvl4pPr>
      <a:lvl5pPr marL="1592263" indent="-168275" algn="l" rtl="0" eaLnBrk="0" fontAlgn="base" hangingPunct="0">
        <a:spcBef>
          <a:spcPct val="20000"/>
        </a:spcBef>
        <a:spcAft>
          <a:spcPct val="0"/>
        </a:spcAft>
        <a:buSzPct val="10000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2" name="Rectangle 1030">
            <a:extLst>
              <a:ext uri="{FF2B5EF4-FFF2-40B4-BE49-F238E27FC236}">
                <a16:creationId xmlns:a16="http://schemas.microsoft.com/office/drawing/2014/main" id="{7EE8983B-2F28-B047-EAC3-7DD16FEF9C10}"/>
              </a:ext>
            </a:extLst>
          </p:cNvPr>
          <p:cNvSpPr>
            <a:spLocks noGrp="1" noChangeArrowheads="1"/>
          </p:cNvSpPr>
          <p:nvPr>
            <p:ph type="ctrTitle"/>
          </p:nvPr>
        </p:nvSpPr>
        <p:spPr/>
        <p:txBody>
          <a:bodyPr/>
          <a:lstStyle/>
          <a:p>
            <a:r>
              <a:rPr lang="en-US" altLang="en-US"/>
              <a:t>Clinical Issues</a:t>
            </a:r>
          </a:p>
        </p:txBody>
      </p:sp>
      <p:sp>
        <p:nvSpPr>
          <p:cNvPr id="55303" name="Rectangle 1031">
            <a:extLst>
              <a:ext uri="{FF2B5EF4-FFF2-40B4-BE49-F238E27FC236}">
                <a16:creationId xmlns:a16="http://schemas.microsoft.com/office/drawing/2014/main" id="{19A9D70E-09B7-DD4B-73B1-9D039636423B}"/>
              </a:ext>
            </a:extLst>
          </p:cNvPr>
          <p:cNvSpPr>
            <a:spLocks noGrp="1" noChangeArrowheads="1"/>
          </p:cNvSpPr>
          <p:nvPr>
            <p:ph type="subTitle" idx="1"/>
          </p:nvPr>
        </p:nvSpPr>
        <p:spPr/>
        <p:txBody>
          <a:bodyPr/>
          <a:lstStyle/>
          <a:p>
            <a:r>
              <a:rPr lang="en-US" altLang="en-US"/>
              <a:t>Long-Term Care Hospital Prospective Payment System</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4">
            <a:extLst>
              <a:ext uri="{FF2B5EF4-FFF2-40B4-BE49-F238E27FC236}">
                <a16:creationId xmlns:a16="http://schemas.microsoft.com/office/drawing/2014/main" id="{0819E8AB-260C-DAB7-D126-86C6504B7A89}"/>
              </a:ext>
            </a:extLst>
          </p:cNvPr>
          <p:cNvSpPr>
            <a:spLocks noGrp="1" noChangeArrowheads="1"/>
          </p:cNvSpPr>
          <p:nvPr>
            <p:ph type="title"/>
          </p:nvPr>
        </p:nvSpPr>
        <p:spPr/>
        <p:txBody>
          <a:bodyPr/>
          <a:lstStyle/>
          <a:p>
            <a:r>
              <a:rPr lang="en-US" altLang="en-US" dirty="0"/>
              <a:t>Long-Term Care DRGs (2)</a:t>
            </a:r>
          </a:p>
        </p:txBody>
      </p:sp>
      <p:sp>
        <p:nvSpPr>
          <p:cNvPr id="90117" name="Rectangle 5">
            <a:extLst>
              <a:ext uri="{FF2B5EF4-FFF2-40B4-BE49-F238E27FC236}">
                <a16:creationId xmlns:a16="http://schemas.microsoft.com/office/drawing/2014/main" id="{A3A9D43E-12D6-16B7-EB39-297B4A13BB9E}"/>
              </a:ext>
            </a:extLst>
          </p:cNvPr>
          <p:cNvSpPr>
            <a:spLocks noGrp="1" noChangeArrowheads="1"/>
          </p:cNvSpPr>
          <p:nvPr>
            <p:ph type="body" idx="1"/>
          </p:nvPr>
        </p:nvSpPr>
        <p:spPr/>
        <p:txBody>
          <a:bodyPr/>
          <a:lstStyle/>
          <a:p>
            <a:r>
              <a:rPr lang="en-US" altLang="en-US"/>
              <a:t>Patient discharges grouped based on: </a:t>
            </a:r>
          </a:p>
          <a:p>
            <a:pPr lvl="1"/>
            <a:r>
              <a:rPr lang="en-US" altLang="en-US"/>
              <a:t>Patient’s principal diagnosis</a:t>
            </a:r>
          </a:p>
          <a:p>
            <a:pPr lvl="1"/>
            <a:r>
              <a:rPr lang="en-US" altLang="en-US"/>
              <a:t>Up to eight additional diagnosis</a:t>
            </a:r>
          </a:p>
          <a:p>
            <a:pPr lvl="1"/>
            <a:r>
              <a:rPr lang="en-US" altLang="en-US"/>
              <a:t>Up to six procedures performed during stay</a:t>
            </a:r>
          </a:p>
          <a:p>
            <a:pPr lvl="1"/>
            <a:r>
              <a:rPr lang="en-US" altLang="en-US"/>
              <a:t>Age, sex and discharge status of patient</a:t>
            </a:r>
          </a:p>
          <a:p>
            <a:r>
              <a:rPr lang="en-US" altLang="en-US"/>
              <a:t>LTC-DRGs found in Table 3 of the August 30, 2002 </a:t>
            </a:r>
            <a:r>
              <a:rPr lang="en-US" altLang="en-US" i="1"/>
              <a:t>Federal Register</a:t>
            </a:r>
            <a:r>
              <a:rPr lang="en-US" altLang="en-US"/>
              <a:t> starting on page 56076</a:t>
            </a:r>
          </a:p>
        </p:txBody>
      </p:sp>
    </p:spTree>
  </p:cSld>
  <p:clrMapOvr>
    <a:masterClrMapping/>
  </p:clrMapOvr>
  <p:transition>
    <p:cover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2" name="Rectangle 6">
            <a:extLst>
              <a:ext uri="{FF2B5EF4-FFF2-40B4-BE49-F238E27FC236}">
                <a16:creationId xmlns:a16="http://schemas.microsoft.com/office/drawing/2014/main" id="{53115689-6DE7-1DC8-C57D-592A602AAE97}"/>
              </a:ext>
            </a:extLst>
          </p:cNvPr>
          <p:cNvSpPr>
            <a:spLocks noGrp="1" noChangeArrowheads="1"/>
          </p:cNvSpPr>
          <p:nvPr>
            <p:ph type="title"/>
          </p:nvPr>
        </p:nvSpPr>
        <p:spPr/>
        <p:txBody>
          <a:bodyPr/>
          <a:lstStyle/>
          <a:p>
            <a:r>
              <a:rPr lang="en-US" altLang="en-US"/>
              <a:t>Coding And Editing</a:t>
            </a:r>
          </a:p>
        </p:txBody>
      </p:sp>
      <p:sp>
        <p:nvSpPr>
          <p:cNvPr id="50183" name="Rectangle 7">
            <a:extLst>
              <a:ext uri="{FF2B5EF4-FFF2-40B4-BE49-F238E27FC236}">
                <a16:creationId xmlns:a16="http://schemas.microsoft.com/office/drawing/2014/main" id="{D805C9FD-802B-E67C-FB09-A7F482778CCD}"/>
              </a:ext>
            </a:extLst>
          </p:cNvPr>
          <p:cNvSpPr>
            <a:spLocks noGrp="1" noChangeArrowheads="1"/>
          </p:cNvSpPr>
          <p:nvPr>
            <p:ph type="body" idx="1"/>
          </p:nvPr>
        </p:nvSpPr>
        <p:spPr/>
        <p:txBody>
          <a:bodyPr/>
          <a:lstStyle/>
          <a:p>
            <a:r>
              <a:rPr lang="en-US" altLang="en-US"/>
              <a:t>ICD-9-CM codes reported on claim</a:t>
            </a:r>
          </a:p>
          <a:p>
            <a:r>
              <a:rPr lang="en-US" altLang="en-US"/>
              <a:t>Fiscal Intermediary processes claim based on clinical and demographic information</a:t>
            </a:r>
          </a:p>
          <a:p>
            <a:pPr lvl="1"/>
            <a:r>
              <a:rPr lang="en-US" altLang="en-US"/>
              <a:t>Accurate coding is vital</a:t>
            </a:r>
          </a:p>
          <a:p>
            <a:r>
              <a:rPr lang="en-US" altLang="en-US"/>
              <a:t>Front-end automated screening process </a:t>
            </a:r>
          </a:p>
          <a:p>
            <a:pPr lvl="1"/>
            <a:r>
              <a:rPr lang="en-US" altLang="en-US"/>
              <a:t>Medicare Code Editor (MCE)</a:t>
            </a:r>
          </a:p>
        </p:txBody>
      </p:sp>
    </p:spTree>
  </p:cSld>
  <p:clrMapOvr>
    <a:masterClrMapping/>
  </p:clrMapOvr>
  <p:transition>
    <p:cover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8" name="Rectangle 4">
            <a:extLst>
              <a:ext uri="{FF2B5EF4-FFF2-40B4-BE49-F238E27FC236}">
                <a16:creationId xmlns:a16="http://schemas.microsoft.com/office/drawing/2014/main" id="{615A5C37-13D3-DC5C-4974-5591E944A60C}"/>
              </a:ext>
            </a:extLst>
          </p:cNvPr>
          <p:cNvSpPr>
            <a:spLocks noGrp="1" noChangeArrowheads="1"/>
          </p:cNvSpPr>
          <p:nvPr>
            <p:ph type="title"/>
          </p:nvPr>
        </p:nvSpPr>
        <p:spPr/>
        <p:txBody>
          <a:bodyPr/>
          <a:lstStyle/>
          <a:p>
            <a:r>
              <a:rPr lang="en-US" altLang="en-US"/>
              <a:t>ICD-9-CM Coding System</a:t>
            </a:r>
          </a:p>
        </p:txBody>
      </p:sp>
      <p:sp>
        <p:nvSpPr>
          <p:cNvPr id="169989" name="Rectangle 5">
            <a:extLst>
              <a:ext uri="{FF2B5EF4-FFF2-40B4-BE49-F238E27FC236}">
                <a16:creationId xmlns:a16="http://schemas.microsoft.com/office/drawing/2014/main" id="{3C62C29B-0DD7-91BD-B0F8-AACE0B16198A}"/>
              </a:ext>
            </a:extLst>
          </p:cNvPr>
          <p:cNvSpPr>
            <a:spLocks noGrp="1" noChangeArrowheads="1"/>
          </p:cNvSpPr>
          <p:nvPr>
            <p:ph type="body" idx="1"/>
          </p:nvPr>
        </p:nvSpPr>
        <p:spPr/>
        <p:txBody>
          <a:bodyPr/>
          <a:lstStyle/>
          <a:p>
            <a:r>
              <a:rPr lang="en-US" altLang="en-US"/>
              <a:t>Changes addressed annually in acute care hospital PPS proposed and final rules</a:t>
            </a:r>
          </a:p>
          <a:p>
            <a:pPr lvl="1"/>
            <a:r>
              <a:rPr lang="en-US" altLang="en-US"/>
              <a:t>Changes effective October 1st each year</a:t>
            </a:r>
          </a:p>
          <a:p>
            <a:pPr lvl="1"/>
            <a:r>
              <a:rPr lang="en-US" altLang="en-US"/>
              <a:t>IPPS changes impact LTCHs </a:t>
            </a:r>
          </a:p>
          <a:p>
            <a:r>
              <a:rPr lang="en-US" altLang="en-US"/>
              <a:t>LTCHs should pay special attention to:</a:t>
            </a:r>
          </a:p>
          <a:p>
            <a:pPr lvl="1"/>
            <a:r>
              <a:rPr lang="en-US" altLang="en-US"/>
              <a:t>Invalid diagnosis codes </a:t>
            </a:r>
          </a:p>
          <a:p>
            <a:pPr lvl="1"/>
            <a:r>
              <a:rPr lang="en-US" altLang="en-US"/>
              <a:t>Invalid procedure codes </a:t>
            </a:r>
          </a:p>
          <a:p>
            <a:pPr lvl="1"/>
            <a:r>
              <a:rPr lang="en-US" altLang="en-US"/>
              <a:t>New diagnosis codes</a:t>
            </a:r>
          </a:p>
          <a:p>
            <a:pPr lvl="1"/>
            <a:r>
              <a:rPr lang="en-US" altLang="en-US"/>
              <a:t>New procedure codes</a:t>
            </a:r>
          </a:p>
          <a:p>
            <a:endParaRPr lang="en-US" altLang="en-US"/>
          </a:p>
        </p:txBody>
      </p:sp>
    </p:spTree>
  </p:cSld>
  <p:clrMapOvr>
    <a:masterClrMapping/>
  </p:clrMapOvr>
  <p:transition>
    <p:cover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6" name="Rectangle 4">
            <a:extLst>
              <a:ext uri="{FF2B5EF4-FFF2-40B4-BE49-F238E27FC236}">
                <a16:creationId xmlns:a16="http://schemas.microsoft.com/office/drawing/2014/main" id="{09C58253-5558-475D-8F17-C61A9303430F}"/>
              </a:ext>
            </a:extLst>
          </p:cNvPr>
          <p:cNvSpPr>
            <a:spLocks noGrp="1" noChangeArrowheads="1"/>
          </p:cNvSpPr>
          <p:nvPr>
            <p:ph type="title"/>
          </p:nvPr>
        </p:nvSpPr>
        <p:spPr/>
        <p:txBody>
          <a:bodyPr/>
          <a:lstStyle/>
          <a:p>
            <a:r>
              <a:rPr lang="en-US" altLang="en-US" dirty="0"/>
              <a:t>ICD-9-CM Coding System (3)</a:t>
            </a:r>
          </a:p>
        </p:txBody>
      </p:sp>
      <p:sp>
        <p:nvSpPr>
          <p:cNvPr id="172037" name="Rectangle 5">
            <a:extLst>
              <a:ext uri="{FF2B5EF4-FFF2-40B4-BE49-F238E27FC236}">
                <a16:creationId xmlns:a16="http://schemas.microsoft.com/office/drawing/2014/main" id="{9FBCFFE1-0C3E-7DB9-DFCE-583DC2B6C314}"/>
              </a:ext>
            </a:extLst>
          </p:cNvPr>
          <p:cNvSpPr>
            <a:spLocks noGrp="1" noChangeArrowheads="1"/>
          </p:cNvSpPr>
          <p:nvPr>
            <p:ph type="body" idx="1"/>
          </p:nvPr>
        </p:nvSpPr>
        <p:spPr/>
        <p:txBody>
          <a:bodyPr/>
          <a:lstStyle/>
          <a:p>
            <a:r>
              <a:rPr lang="en-US" altLang="en-US"/>
              <a:t>Correctly use </a:t>
            </a:r>
            <a:r>
              <a:rPr lang="en-US" altLang="en-US" b="1"/>
              <a:t>current</a:t>
            </a:r>
            <a:r>
              <a:rPr lang="en-US" altLang="en-US"/>
              <a:t> ICD-9-CM edition</a:t>
            </a:r>
          </a:p>
          <a:p>
            <a:pPr lvl="1"/>
            <a:r>
              <a:rPr lang="en-US" altLang="en-US"/>
              <a:t>Incorrect coding impacts payment</a:t>
            </a:r>
          </a:p>
          <a:p>
            <a:pPr lvl="2"/>
            <a:r>
              <a:rPr lang="en-US" altLang="en-US"/>
              <a:t>Inappropriate coding of cases can adversely affect the uniformity of cases in each LTC-DRG and affect the facility’s payment</a:t>
            </a:r>
          </a:p>
          <a:p>
            <a:pPr lvl="2"/>
            <a:r>
              <a:rPr lang="en-US" altLang="en-US"/>
              <a:t>Invalid diagnosis codes and procedure codes will not be processed</a:t>
            </a:r>
          </a:p>
          <a:p>
            <a:r>
              <a:rPr lang="en-US" altLang="en-US" b="1"/>
              <a:t>The emphasis on the need for proper coding cannot be overstated</a:t>
            </a:r>
            <a:endParaRPr lang="en-US" altLang="en-US"/>
          </a:p>
          <a:p>
            <a:endParaRPr lang="en-US" altLang="en-US"/>
          </a:p>
          <a:p>
            <a:endParaRPr lang="en-US" altLang="en-US"/>
          </a:p>
        </p:txBody>
      </p:sp>
      <p:grpSp>
        <p:nvGrpSpPr>
          <p:cNvPr id="172038" name="Group 6">
            <a:extLst>
              <a:ext uri="{FF2B5EF4-FFF2-40B4-BE49-F238E27FC236}">
                <a16:creationId xmlns:a16="http://schemas.microsoft.com/office/drawing/2014/main" id="{AF98FD20-9CA8-02BE-776F-F57E17E816AF}"/>
              </a:ext>
              <a:ext uri="{C183D7F6-B498-43B3-948B-1728B52AA6E4}">
                <adec:decorative xmlns:adec="http://schemas.microsoft.com/office/drawing/2017/decorative" val="1"/>
              </a:ext>
            </a:extLst>
          </p:cNvPr>
          <p:cNvGrpSpPr>
            <a:grpSpLocks noChangeAspect="1"/>
          </p:cNvGrpSpPr>
          <p:nvPr/>
        </p:nvGrpSpPr>
        <p:grpSpPr bwMode="auto">
          <a:xfrm>
            <a:off x="6629400" y="5838825"/>
            <a:ext cx="2057400" cy="669925"/>
            <a:chOff x="1121" y="1463"/>
            <a:chExt cx="3562" cy="1484"/>
          </a:xfrm>
        </p:grpSpPr>
        <p:grpSp>
          <p:nvGrpSpPr>
            <p:cNvPr id="172039" name="Group 7">
              <a:extLst>
                <a:ext uri="{FF2B5EF4-FFF2-40B4-BE49-F238E27FC236}">
                  <a16:creationId xmlns:a16="http://schemas.microsoft.com/office/drawing/2014/main" id="{C8694A69-B6D2-4E84-1002-5AD4B6DB4A17}"/>
                </a:ext>
              </a:extLst>
            </p:cNvPr>
            <p:cNvGrpSpPr>
              <a:grpSpLocks noChangeAspect="1"/>
            </p:cNvGrpSpPr>
            <p:nvPr/>
          </p:nvGrpSpPr>
          <p:grpSpPr bwMode="auto">
            <a:xfrm>
              <a:off x="1121" y="1463"/>
              <a:ext cx="2774" cy="1484"/>
              <a:chOff x="1121" y="1463"/>
              <a:chExt cx="2774" cy="1484"/>
            </a:xfrm>
          </p:grpSpPr>
          <p:grpSp>
            <p:nvGrpSpPr>
              <p:cNvPr id="172040" name="Group 8">
                <a:extLst>
                  <a:ext uri="{FF2B5EF4-FFF2-40B4-BE49-F238E27FC236}">
                    <a16:creationId xmlns:a16="http://schemas.microsoft.com/office/drawing/2014/main" id="{C9B7A6CC-F9D1-EE18-7D7F-D513AACF0F30}"/>
                  </a:ext>
                </a:extLst>
              </p:cNvPr>
              <p:cNvGrpSpPr>
                <a:grpSpLocks noChangeAspect="1"/>
              </p:cNvGrpSpPr>
              <p:nvPr/>
            </p:nvGrpSpPr>
            <p:grpSpPr bwMode="auto">
              <a:xfrm>
                <a:off x="1121" y="1493"/>
                <a:ext cx="717" cy="1421"/>
                <a:chOff x="1104" y="1470"/>
                <a:chExt cx="717" cy="1421"/>
              </a:xfrm>
            </p:grpSpPr>
            <p:sp>
              <p:nvSpPr>
                <p:cNvPr id="172041" name="Freeform 9">
                  <a:extLst>
                    <a:ext uri="{FF2B5EF4-FFF2-40B4-BE49-F238E27FC236}">
                      <a16:creationId xmlns:a16="http://schemas.microsoft.com/office/drawing/2014/main" id="{C92F4F9C-2FE7-C93B-6B7E-8EDD887C72A2}"/>
                    </a:ext>
                  </a:extLst>
                </p:cNvPr>
                <p:cNvSpPr>
                  <a:spLocks noChangeAspect="1"/>
                </p:cNvSpPr>
                <p:nvPr/>
              </p:nvSpPr>
              <p:spPr bwMode="auto">
                <a:xfrm>
                  <a:off x="1432" y="1470"/>
                  <a:ext cx="295" cy="315"/>
                </a:xfrm>
                <a:custGeom>
                  <a:avLst/>
                  <a:gdLst>
                    <a:gd name="T0" fmla="*/ 99 w 295"/>
                    <a:gd name="T1" fmla="*/ 150 h 315"/>
                    <a:gd name="T2" fmla="*/ 93 w 295"/>
                    <a:gd name="T3" fmla="*/ 105 h 315"/>
                    <a:gd name="T4" fmla="*/ 93 w 295"/>
                    <a:gd name="T5" fmla="*/ 61 h 315"/>
                    <a:gd name="T6" fmla="*/ 106 w 295"/>
                    <a:gd name="T7" fmla="*/ 25 h 315"/>
                    <a:gd name="T8" fmla="*/ 134 w 295"/>
                    <a:gd name="T9" fmla="*/ 9 h 315"/>
                    <a:gd name="T10" fmla="*/ 173 w 295"/>
                    <a:gd name="T11" fmla="*/ 0 h 315"/>
                    <a:gd name="T12" fmla="*/ 221 w 295"/>
                    <a:gd name="T13" fmla="*/ 16 h 315"/>
                    <a:gd name="T14" fmla="*/ 256 w 295"/>
                    <a:gd name="T15" fmla="*/ 64 h 315"/>
                    <a:gd name="T16" fmla="*/ 284 w 295"/>
                    <a:gd name="T17" fmla="*/ 137 h 315"/>
                    <a:gd name="T18" fmla="*/ 294 w 295"/>
                    <a:gd name="T19" fmla="*/ 192 h 315"/>
                    <a:gd name="T20" fmla="*/ 295 w 295"/>
                    <a:gd name="T21" fmla="*/ 261 h 315"/>
                    <a:gd name="T22" fmla="*/ 279 w 295"/>
                    <a:gd name="T23" fmla="*/ 298 h 315"/>
                    <a:gd name="T24" fmla="*/ 255 w 295"/>
                    <a:gd name="T25" fmla="*/ 315 h 315"/>
                    <a:gd name="T26" fmla="*/ 206 w 295"/>
                    <a:gd name="T27" fmla="*/ 315 h 315"/>
                    <a:gd name="T28" fmla="*/ 171 w 295"/>
                    <a:gd name="T29" fmla="*/ 292 h 315"/>
                    <a:gd name="T30" fmla="*/ 138 w 295"/>
                    <a:gd name="T31" fmla="*/ 244 h 315"/>
                    <a:gd name="T32" fmla="*/ 112 w 295"/>
                    <a:gd name="T33" fmla="*/ 205 h 315"/>
                    <a:gd name="T34" fmla="*/ 10 w 295"/>
                    <a:gd name="T35" fmla="*/ 194 h 315"/>
                    <a:gd name="T36" fmla="*/ 0 w 295"/>
                    <a:gd name="T37" fmla="*/ 177 h 315"/>
                    <a:gd name="T38" fmla="*/ 4 w 295"/>
                    <a:gd name="T39" fmla="*/ 166 h 315"/>
                    <a:gd name="T40" fmla="*/ 104 w 295"/>
                    <a:gd name="T41" fmla="*/ 164 h 315"/>
                    <a:gd name="T42" fmla="*/ 99 w 295"/>
                    <a:gd name="T43" fmla="*/ 15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315">
                      <a:moveTo>
                        <a:pt x="99" y="150"/>
                      </a:moveTo>
                      <a:lnTo>
                        <a:pt x="93" y="105"/>
                      </a:lnTo>
                      <a:lnTo>
                        <a:pt x="93" y="61"/>
                      </a:lnTo>
                      <a:lnTo>
                        <a:pt x="106" y="25"/>
                      </a:lnTo>
                      <a:lnTo>
                        <a:pt x="134" y="9"/>
                      </a:lnTo>
                      <a:lnTo>
                        <a:pt x="173" y="0"/>
                      </a:lnTo>
                      <a:lnTo>
                        <a:pt x="221" y="16"/>
                      </a:lnTo>
                      <a:lnTo>
                        <a:pt x="256" y="64"/>
                      </a:lnTo>
                      <a:lnTo>
                        <a:pt x="284" y="137"/>
                      </a:lnTo>
                      <a:lnTo>
                        <a:pt x="294" y="192"/>
                      </a:lnTo>
                      <a:lnTo>
                        <a:pt x="295" y="261"/>
                      </a:lnTo>
                      <a:lnTo>
                        <a:pt x="279" y="298"/>
                      </a:lnTo>
                      <a:lnTo>
                        <a:pt x="255" y="315"/>
                      </a:lnTo>
                      <a:lnTo>
                        <a:pt x="206" y="315"/>
                      </a:lnTo>
                      <a:lnTo>
                        <a:pt x="171" y="292"/>
                      </a:lnTo>
                      <a:lnTo>
                        <a:pt x="138" y="244"/>
                      </a:lnTo>
                      <a:lnTo>
                        <a:pt x="112" y="205"/>
                      </a:lnTo>
                      <a:lnTo>
                        <a:pt x="10" y="194"/>
                      </a:lnTo>
                      <a:lnTo>
                        <a:pt x="0" y="177"/>
                      </a:lnTo>
                      <a:lnTo>
                        <a:pt x="4" y="166"/>
                      </a:lnTo>
                      <a:lnTo>
                        <a:pt x="104" y="164"/>
                      </a:lnTo>
                      <a:lnTo>
                        <a:pt x="99" y="1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42" name="Freeform 10">
                  <a:extLst>
                    <a:ext uri="{FF2B5EF4-FFF2-40B4-BE49-F238E27FC236}">
                      <a16:creationId xmlns:a16="http://schemas.microsoft.com/office/drawing/2014/main" id="{83D7E619-9E06-5E07-DC6B-77174AF8B20F}"/>
                    </a:ext>
                  </a:extLst>
                </p:cNvPr>
                <p:cNvSpPr>
                  <a:spLocks noChangeAspect="1"/>
                </p:cNvSpPr>
                <p:nvPr/>
              </p:nvSpPr>
              <p:spPr bwMode="auto">
                <a:xfrm>
                  <a:off x="1104" y="1703"/>
                  <a:ext cx="578" cy="209"/>
                </a:xfrm>
                <a:custGeom>
                  <a:avLst/>
                  <a:gdLst>
                    <a:gd name="T0" fmla="*/ 576 w 578"/>
                    <a:gd name="T1" fmla="*/ 176 h 209"/>
                    <a:gd name="T2" fmla="*/ 500 w 578"/>
                    <a:gd name="T3" fmla="*/ 150 h 209"/>
                    <a:gd name="T4" fmla="*/ 471 w 578"/>
                    <a:gd name="T5" fmla="*/ 143 h 209"/>
                    <a:gd name="T6" fmla="*/ 383 w 578"/>
                    <a:gd name="T7" fmla="*/ 121 h 209"/>
                    <a:gd name="T8" fmla="*/ 209 w 578"/>
                    <a:gd name="T9" fmla="*/ 71 h 209"/>
                    <a:gd name="T10" fmla="*/ 94 w 578"/>
                    <a:gd name="T11" fmla="*/ 37 h 209"/>
                    <a:gd name="T12" fmla="*/ 17 w 578"/>
                    <a:gd name="T13" fmla="*/ 0 h 209"/>
                    <a:gd name="T14" fmla="*/ 0 w 578"/>
                    <a:gd name="T15" fmla="*/ 10 h 209"/>
                    <a:gd name="T16" fmla="*/ 11 w 578"/>
                    <a:gd name="T17" fmla="*/ 26 h 209"/>
                    <a:gd name="T18" fmla="*/ 67 w 578"/>
                    <a:gd name="T19" fmla="*/ 54 h 209"/>
                    <a:gd name="T20" fmla="*/ 104 w 578"/>
                    <a:gd name="T21" fmla="*/ 61 h 209"/>
                    <a:gd name="T22" fmla="*/ 89 w 578"/>
                    <a:gd name="T23" fmla="*/ 78 h 209"/>
                    <a:gd name="T24" fmla="*/ 94 w 578"/>
                    <a:gd name="T25" fmla="*/ 104 h 209"/>
                    <a:gd name="T26" fmla="*/ 139 w 578"/>
                    <a:gd name="T27" fmla="*/ 134 h 209"/>
                    <a:gd name="T28" fmla="*/ 187 w 578"/>
                    <a:gd name="T29" fmla="*/ 145 h 209"/>
                    <a:gd name="T30" fmla="*/ 215 w 578"/>
                    <a:gd name="T31" fmla="*/ 126 h 209"/>
                    <a:gd name="T32" fmla="*/ 226 w 578"/>
                    <a:gd name="T33" fmla="*/ 100 h 209"/>
                    <a:gd name="T34" fmla="*/ 289 w 578"/>
                    <a:gd name="T35" fmla="*/ 111 h 209"/>
                    <a:gd name="T36" fmla="*/ 350 w 578"/>
                    <a:gd name="T37" fmla="*/ 137 h 209"/>
                    <a:gd name="T38" fmla="*/ 422 w 578"/>
                    <a:gd name="T39" fmla="*/ 161 h 209"/>
                    <a:gd name="T40" fmla="*/ 476 w 578"/>
                    <a:gd name="T41" fmla="*/ 187 h 209"/>
                    <a:gd name="T42" fmla="*/ 532 w 578"/>
                    <a:gd name="T43" fmla="*/ 206 h 209"/>
                    <a:gd name="T44" fmla="*/ 561 w 578"/>
                    <a:gd name="T45" fmla="*/ 209 h 209"/>
                    <a:gd name="T46" fmla="*/ 578 w 578"/>
                    <a:gd name="T47" fmla="*/ 195 h 209"/>
                    <a:gd name="T48" fmla="*/ 576 w 578"/>
                    <a:gd name="T49" fmla="*/ 17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8" h="209">
                      <a:moveTo>
                        <a:pt x="576" y="176"/>
                      </a:moveTo>
                      <a:lnTo>
                        <a:pt x="500" y="150"/>
                      </a:lnTo>
                      <a:lnTo>
                        <a:pt x="471" y="143"/>
                      </a:lnTo>
                      <a:lnTo>
                        <a:pt x="383" y="121"/>
                      </a:lnTo>
                      <a:lnTo>
                        <a:pt x="209" y="71"/>
                      </a:lnTo>
                      <a:lnTo>
                        <a:pt x="94" y="37"/>
                      </a:lnTo>
                      <a:lnTo>
                        <a:pt x="17" y="0"/>
                      </a:lnTo>
                      <a:lnTo>
                        <a:pt x="0" y="10"/>
                      </a:lnTo>
                      <a:lnTo>
                        <a:pt x="11" y="26"/>
                      </a:lnTo>
                      <a:lnTo>
                        <a:pt x="67" y="54"/>
                      </a:lnTo>
                      <a:lnTo>
                        <a:pt x="104" y="61"/>
                      </a:lnTo>
                      <a:lnTo>
                        <a:pt x="89" y="78"/>
                      </a:lnTo>
                      <a:lnTo>
                        <a:pt x="94" y="104"/>
                      </a:lnTo>
                      <a:lnTo>
                        <a:pt x="139" y="134"/>
                      </a:lnTo>
                      <a:lnTo>
                        <a:pt x="187" y="145"/>
                      </a:lnTo>
                      <a:lnTo>
                        <a:pt x="215" y="126"/>
                      </a:lnTo>
                      <a:lnTo>
                        <a:pt x="226" y="100"/>
                      </a:lnTo>
                      <a:lnTo>
                        <a:pt x="289" y="111"/>
                      </a:lnTo>
                      <a:lnTo>
                        <a:pt x="350" y="137"/>
                      </a:lnTo>
                      <a:lnTo>
                        <a:pt x="422" y="161"/>
                      </a:lnTo>
                      <a:lnTo>
                        <a:pt x="476" y="187"/>
                      </a:lnTo>
                      <a:lnTo>
                        <a:pt x="532" y="206"/>
                      </a:lnTo>
                      <a:lnTo>
                        <a:pt x="561" y="209"/>
                      </a:lnTo>
                      <a:lnTo>
                        <a:pt x="578" y="195"/>
                      </a:lnTo>
                      <a:lnTo>
                        <a:pt x="576" y="1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43" name="Freeform 11">
                  <a:extLst>
                    <a:ext uri="{FF2B5EF4-FFF2-40B4-BE49-F238E27FC236}">
                      <a16:creationId xmlns:a16="http://schemas.microsoft.com/office/drawing/2014/main" id="{D919CB3C-8604-6EED-E4B7-92BA57D9DA00}"/>
                    </a:ext>
                  </a:extLst>
                </p:cNvPr>
                <p:cNvSpPr>
                  <a:spLocks noChangeAspect="1"/>
                </p:cNvSpPr>
                <p:nvPr/>
              </p:nvSpPr>
              <p:spPr bwMode="auto">
                <a:xfrm>
                  <a:off x="1630" y="1808"/>
                  <a:ext cx="191" cy="606"/>
                </a:xfrm>
                <a:custGeom>
                  <a:avLst/>
                  <a:gdLst>
                    <a:gd name="T0" fmla="*/ 28 w 191"/>
                    <a:gd name="T1" fmla="*/ 30 h 606"/>
                    <a:gd name="T2" fmla="*/ 41 w 191"/>
                    <a:gd name="T3" fmla="*/ 7 h 606"/>
                    <a:gd name="T4" fmla="*/ 75 w 191"/>
                    <a:gd name="T5" fmla="*/ 0 h 606"/>
                    <a:gd name="T6" fmla="*/ 117 w 191"/>
                    <a:gd name="T7" fmla="*/ 22 h 606"/>
                    <a:gd name="T8" fmla="*/ 156 w 191"/>
                    <a:gd name="T9" fmla="*/ 94 h 606"/>
                    <a:gd name="T10" fmla="*/ 173 w 191"/>
                    <a:gd name="T11" fmla="*/ 150 h 606"/>
                    <a:gd name="T12" fmla="*/ 186 w 191"/>
                    <a:gd name="T13" fmla="*/ 217 h 606"/>
                    <a:gd name="T14" fmla="*/ 191 w 191"/>
                    <a:gd name="T15" fmla="*/ 308 h 606"/>
                    <a:gd name="T16" fmla="*/ 190 w 191"/>
                    <a:gd name="T17" fmla="*/ 389 h 606"/>
                    <a:gd name="T18" fmla="*/ 186 w 191"/>
                    <a:gd name="T19" fmla="*/ 485 h 606"/>
                    <a:gd name="T20" fmla="*/ 180 w 191"/>
                    <a:gd name="T21" fmla="*/ 558 h 606"/>
                    <a:gd name="T22" fmla="*/ 164 w 191"/>
                    <a:gd name="T23" fmla="*/ 589 h 606"/>
                    <a:gd name="T24" fmla="*/ 136 w 191"/>
                    <a:gd name="T25" fmla="*/ 600 h 606"/>
                    <a:gd name="T26" fmla="*/ 102 w 191"/>
                    <a:gd name="T27" fmla="*/ 606 h 606"/>
                    <a:gd name="T28" fmla="*/ 58 w 191"/>
                    <a:gd name="T29" fmla="*/ 595 h 606"/>
                    <a:gd name="T30" fmla="*/ 25 w 191"/>
                    <a:gd name="T31" fmla="*/ 580 h 606"/>
                    <a:gd name="T32" fmla="*/ 8 w 191"/>
                    <a:gd name="T33" fmla="*/ 547 h 606"/>
                    <a:gd name="T34" fmla="*/ 0 w 191"/>
                    <a:gd name="T35" fmla="*/ 485 h 606"/>
                    <a:gd name="T36" fmla="*/ 2 w 191"/>
                    <a:gd name="T37" fmla="*/ 411 h 606"/>
                    <a:gd name="T38" fmla="*/ 19 w 191"/>
                    <a:gd name="T39" fmla="*/ 361 h 606"/>
                    <a:gd name="T40" fmla="*/ 25 w 191"/>
                    <a:gd name="T41" fmla="*/ 283 h 606"/>
                    <a:gd name="T42" fmla="*/ 23 w 191"/>
                    <a:gd name="T43" fmla="*/ 245 h 606"/>
                    <a:gd name="T44" fmla="*/ 13 w 191"/>
                    <a:gd name="T45" fmla="*/ 200 h 606"/>
                    <a:gd name="T46" fmla="*/ 6 w 191"/>
                    <a:gd name="T47" fmla="*/ 156 h 606"/>
                    <a:gd name="T48" fmla="*/ 2 w 191"/>
                    <a:gd name="T49" fmla="*/ 102 h 606"/>
                    <a:gd name="T50" fmla="*/ 2 w 191"/>
                    <a:gd name="T51" fmla="*/ 63 h 606"/>
                    <a:gd name="T52" fmla="*/ 17 w 191"/>
                    <a:gd name="T53" fmla="*/ 41 h 606"/>
                    <a:gd name="T54" fmla="*/ 28 w 191"/>
                    <a:gd name="T55" fmla="*/ 3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1" h="606">
                      <a:moveTo>
                        <a:pt x="28" y="30"/>
                      </a:moveTo>
                      <a:lnTo>
                        <a:pt x="41" y="7"/>
                      </a:lnTo>
                      <a:lnTo>
                        <a:pt x="75" y="0"/>
                      </a:lnTo>
                      <a:lnTo>
                        <a:pt x="117" y="22"/>
                      </a:lnTo>
                      <a:lnTo>
                        <a:pt x="156" y="94"/>
                      </a:lnTo>
                      <a:lnTo>
                        <a:pt x="173" y="150"/>
                      </a:lnTo>
                      <a:lnTo>
                        <a:pt x="186" y="217"/>
                      </a:lnTo>
                      <a:lnTo>
                        <a:pt x="191" y="308"/>
                      </a:lnTo>
                      <a:lnTo>
                        <a:pt x="190" y="389"/>
                      </a:lnTo>
                      <a:lnTo>
                        <a:pt x="186" y="485"/>
                      </a:lnTo>
                      <a:lnTo>
                        <a:pt x="180" y="558"/>
                      </a:lnTo>
                      <a:lnTo>
                        <a:pt x="164" y="589"/>
                      </a:lnTo>
                      <a:lnTo>
                        <a:pt x="136" y="600"/>
                      </a:lnTo>
                      <a:lnTo>
                        <a:pt x="102" y="606"/>
                      </a:lnTo>
                      <a:lnTo>
                        <a:pt x="58" y="595"/>
                      </a:lnTo>
                      <a:lnTo>
                        <a:pt x="25" y="580"/>
                      </a:lnTo>
                      <a:lnTo>
                        <a:pt x="8" y="547"/>
                      </a:lnTo>
                      <a:lnTo>
                        <a:pt x="0" y="485"/>
                      </a:lnTo>
                      <a:lnTo>
                        <a:pt x="2" y="411"/>
                      </a:lnTo>
                      <a:lnTo>
                        <a:pt x="19" y="361"/>
                      </a:lnTo>
                      <a:lnTo>
                        <a:pt x="25" y="283"/>
                      </a:lnTo>
                      <a:lnTo>
                        <a:pt x="23" y="245"/>
                      </a:lnTo>
                      <a:lnTo>
                        <a:pt x="13" y="200"/>
                      </a:lnTo>
                      <a:lnTo>
                        <a:pt x="6" y="156"/>
                      </a:lnTo>
                      <a:lnTo>
                        <a:pt x="2" y="102"/>
                      </a:lnTo>
                      <a:lnTo>
                        <a:pt x="2" y="63"/>
                      </a:lnTo>
                      <a:lnTo>
                        <a:pt x="17" y="41"/>
                      </a:lnTo>
                      <a:lnTo>
                        <a:pt x="28"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44" name="Freeform 12">
                  <a:extLst>
                    <a:ext uri="{FF2B5EF4-FFF2-40B4-BE49-F238E27FC236}">
                      <a16:creationId xmlns:a16="http://schemas.microsoft.com/office/drawing/2014/main" id="{67E3EC92-9DC0-CDC8-9639-AFCB4ED4CE52}"/>
                    </a:ext>
                  </a:extLst>
                </p:cNvPr>
                <p:cNvSpPr>
                  <a:spLocks noChangeAspect="1"/>
                </p:cNvSpPr>
                <p:nvPr/>
              </p:nvSpPr>
              <p:spPr bwMode="auto">
                <a:xfrm>
                  <a:off x="1571" y="2313"/>
                  <a:ext cx="244" cy="578"/>
                </a:xfrm>
                <a:custGeom>
                  <a:avLst/>
                  <a:gdLst>
                    <a:gd name="T0" fmla="*/ 153 w 244"/>
                    <a:gd name="T1" fmla="*/ 0 h 578"/>
                    <a:gd name="T2" fmla="*/ 198 w 244"/>
                    <a:gd name="T3" fmla="*/ 11 h 578"/>
                    <a:gd name="T4" fmla="*/ 205 w 244"/>
                    <a:gd name="T5" fmla="*/ 46 h 578"/>
                    <a:gd name="T6" fmla="*/ 209 w 244"/>
                    <a:gd name="T7" fmla="*/ 111 h 578"/>
                    <a:gd name="T8" fmla="*/ 198 w 244"/>
                    <a:gd name="T9" fmla="*/ 189 h 578"/>
                    <a:gd name="T10" fmla="*/ 189 w 244"/>
                    <a:gd name="T11" fmla="*/ 274 h 578"/>
                    <a:gd name="T12" fmla="*/ 181 w 244"/>
                    <a:gd name="T13" fmla="*/ 369 h 578"/>
                    <a:gd name="T14" fmla="*/ 187 w 244"/>
                    <a:gd name="T15" fmla="*/ 417 h 578"/>
                    <a:gd name="T16" fmla="*/ 200 w 244"/>
                    <a:gd name="T17" fmla="*/ 463 h 578"/>
                    <a:gd name="T18" fmla="*/ 231 w 244"/>
                    <a:gd name="T19" fmla="*/ 506 h 578"/>
                    <a:gd name="T20" fmla="*/ 244 w 244"/>
                    <a:gd name="T21" fmla="*/ 524 h 578"/>
                    <a:gd name="T22" fmla="*/ 238 w 244"/>
                    <a:gd name="T23" fmla="*/ 541 h 578"/>
                    <a:gd name="T24" fmla="*/ 203 w 244"/>
                    <a:gd name="T25" fmla="*/ 541 h 578"/>
                    <a:gd name="T26" fmla="*/ 150 w 244"/>
                    <a:gd name="T27" fmla="*/ 550 h 578"/>
                    <a:gd name="T28" fmla="*/ 78 w 244"/>
                    <a:gd name="T29" fmla="*/ 569 h 578"/>
                    <a:gd name="T30" fmla="*/ 33 w 244"/>
                    <a:gd name="T31" fmla="*/ 578 h 578"/>
                    <a:gd name="T32" fmla="*/ 6 w 244"/>
                    <a:gd name="T33" fmla="*/ 558 h 578"/>
                    <a:gd name="T34" fmla="*/ 0 w 244"/>
                    <a:gd name="T35" fmla="*/ 528 h 578"/>
                    <a:gd name="T36" fmla="*/ 33 w 244"/>
                    <a:gd name="T37" fmla="*/ 519 h 578"/>
                    <a:gd name="T38" fmla="*/ 92 w 244"/>
                    <a:gd name="T39" fmla="*/ 517 h 578"/>
                    <a:gd name="T40" fmla="*/ 159 w 244"/>
                    <a:gd name="T41" fmla="*/ 517 h 578"/>
                    <a:gd name="T42" fmla="*/ 209 w 244"/>
                    <a:gd name="T43" fmla="*/ 519 h 578"/>
                    <a:gd name="T44" fmla="*/ 205 w 244"/>
                    <a:gd name="T45" fmla="*/ 511 h 578"/>
                    <a:gd name="T46" fmla="*/ 183 w 244"/>
                    <a:gd name="T47" fmla="*/ 489 h 578"/>
                    <a:gd name="T48" fmla="*/ 165 w 244"/>
                    <a:gd name="T49" fmla="*/ 450 h 578"/>
                    <a:gd name="T50" fmla="*/ 150 w 244"/>
                    <a:gd name="T51" fmla="*/ 400 h 578"/>
                    <a:gd name="T52" fmla="*/ 150 w 244"/>
                    <a:gd name="T53" fmla="*/ 367 h 578"/>
                    <a:gd name="T54" fmla="*/ 159 w 244"/>
                    <a:gd name="T55" fmla="*/ 267 h 578"/>
                    <a:gd name="T56" fmla="*/ 159 w 244"/>
                    <a:gd name="T57" fmla="*/ 195 h 578"/>
                    <a:gd name="T58" fmla="*/ 153 w 244"/>
                    <a:gd name="T59" fmla="*/ 117 h 578"/>
                    <a:gd name="T60" fmla="*/ 142 w 244"/>
                    <a:gd name="T61" fmla="*/ 80 h 578"/>
                    <a:gd name="T62" fmla="*/ 133 w 244"/>
                    <a:gd name="T63" fmla="*/ 33 h 578"/>
                    <a:gd name="T64" fmla="*/ 148 w 244"/>
                    <a:gd name="T65" fmla="*/ 11 h 578"/>
                    <a:gd name="T66" fmla="*/ 153 w 244"/>
                    <a:gd name="T67" fmla="*/ 0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78">
                      <a:moveTo>
                        <a:pt x="153" y="0"/>
                      </a:moveTo>
                      <a:lnTo>
                        <a:pt x="198" y="11"/>
                      </a:lnTo>
                      <a:lnTo>
                        <a:pt x="205" y="46"/>
                      </a:lnTo>
                      <a:lnTo>
                        <a:pt x="209" y="111"/>
                      </a:lnTo>
                      <a:lnTo>
                        <a:pt x="198" y="189"/>
                      </a:lnTo>
                      <a:lnTo>
                        <a:pt x="189" y="274"/>
                      </a:lnTo>
                      <a:lnTo>
                        <a:pt x="181" y="369"/>
                      </a:lnTo>
                      <a:lnTo>
                        <a:pt x="187" y="417"/>
                      </a:lnTo>
                      <a:lnTo>
                        <a:pt x="200" y="463"/>
                      </a:lnTo>
                      <a:lnTo>
                        <a:pt x="231" y="506"/>
                      </a:lnTo>
                      <a:lnTo>
                        <a:pt x="244" y="524"/>
                      </a:lnTo>
                      <a:lnTo>
                        <a:pt x="238" y="541"/>
                      </a:lnTo>
                      <a:lnTo>
                        <a:pt x="203" y="541"/>
                      </a:lnTo>
                      <a:lnTo>
                        <a:pt x="150" y="550"/>
                      </a:lnTo>
                      <a:lnTo>
                        <a:pt x="78" y="569"/>
                      </a:lnTo>
                      <a:lnTo>
                        <a:pt x="33" y="578"/>
                      </a:lnTo>
                      <a:lnTo>
                        <a:pt x="6" y="558"/>
                      </a:lnTo>
                      <a:lnTo>
                        <a:pt x="0" y="528"/>
                      </a:lnTo>
                      <a:lnTo>
                        <a:pt x="33" y="519"/>
                      </a:lnTo>
                      <a:lnTo>
                        <a:pt x="92" y="517"/>
                      </a:lnTo>
                      <a:lnTo>
                        <a:pt x="159" y="517"/>
                      </a:lnTo>
                      <a:lnTo>
                        <a:pt x="209" y="519"/>
                      </a:lnTo>
                      <a:lnTo>
                        <a:pt x="205" y="511"/>
                      </a:lnTo>
                      <a:lnTo>
                        <a:pt x="183" y="489"/>
                      </a:lnTo>
                      <a:lnTo>
                        <a:pt x="165" y="450"/>
                      </a:lnTo>
                      <a:lnTo>
                        <a:pt x="150" y="400"/>
                      </a:lnTo>
                      <a:lnTo>
                        <a:pt x="150" y="367"/>
                      </a:lnTo>
                      <a:lnTo>
                        <a:pt x="159" y="267"/>
                      </a:lnTo>
                      <a:lnTo>
                        <a:pt x="159" y="195"/>
                      </a:lnTo>
                      <a:lnTo>
                        <a:pt x="153" y="117"/>
                      </a:lnTo>
                      <a:lnTo>
                        <a:pt x="142" y="80"/>
                      </a:lnTo>
                      <a:lnTo>
                        <a:pt x="133" y="33"/>
                      </a:lnTo>
                      <a:lnTo>
                        <a:pt x="148" y="11"/>
                      </a:lnTo>
                      <a:lnTo>
                        <a:pt x="15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45" name="Freeform 13">
                  <a:extLst>
                    <a:ext uri="{FF2B5EF4-FFF2-40B4-BE49-F238E27FC236}">
                      <a16:creationId xmlns:a16="http://schemas.microsoft.com/office/drawing/2014/main" id="{1727489C-3A55-E39A-6CA4-C95EF3A2351B}"/>
                    </a:ext>
                  </a:extLst>
                </p:cNvPr>
                <p:cNvSpPr>
                  <a:spLocks noChangeAspect="1"/>
                </p:cNvSpPr>
                <p:nvPr/>
              </p:nvSpPr>
              <p:spPr bwMode="auto">
                <a:xfrm>
                  <a:off x="1473" y="2239"/>
                  <a:ext cx="244" cy="566"/>
                </a:xfrm>
                <a:custGeom>
                  <a:avLst/>
                  <a:gdLst>
                    <a:gd name="T0" fmla="*/ 190 w 244"/>
                    <a:gd name="T1" fmla="*/ 0 h 566"/>
                    <a:gd name="T2" fmla="*/ 233 w 244"/>
                    <a:gd name="T3" fmla="*/ 13 h 566"/>
                    <a:gd name="T4" fmla="*/ 238 w 244"/>
                    <a:gd name="T5" fmla="*/ 48 h 566"/>
                    <a:gd name="T6" fmla="*/ 238 w 244"/>
                    <a:gd name="T7" fmla="*/ 115 h 566"/>
                    <a:gd name="T8" fmla="*/ 222 w 244"/>
                    <a:gd name="T9" fmla="*/ 191 h 566"/>
                    <a:gd name="T10" fmla="*/ 205 w 244"/>
                    <a:gd name="T11" fmla="*/ 276 h 566"/>
                    <a:gd name="T12" fmla="*/ 192 w 244"/>
                    <a:gd name="T13" fmla="*/ 368 h 566"/>
                    <a:gd name="T14" fmla="*/ 194 w 244"/>
                    <a:gd name="T15" fmla="*/ 416 h 566"/>
                    <a:gd name="T16" fmla="*/ 203 w 244"/>
                    <a:gd name="T17" fmla="*/ 464 h 566"/>
                    <a:gd name="T18" fmla="*/ 233 w 244"/>
                    <a:gd name="T19" fmla="*/ 509 h 566"/>
                    <a:gd name="T20" fmla="*/ 244 w 244"/>
                    <a:gd name="T21" fmla="*/ 527 h 566"/>
                    <a:gd name="T22" fmla="*/ 237 w 244"/>
                    <a:gd name="T23" fmla="*/ 544 h 566"/>
                    <a:gd name="T24" fmla="*/ 201 w 244"/>
                    <a:gd name="T25" fmla="*/ 542 h 566"/>
                    <a:gd name="T26" fmla="*/ 148 w 244"/>
                    <a:gd name="T27" fmla="*/ 548 h 566"/>
                    <a:gd name="T28" fmla="*/ 76 w 244"/>
                    <a:gd name="T29" fmla="*/ 560 h 566"/>
                    <a:gd name="T30" fmla="*/ 30 w 244"/>
                    <a:gd name="T31" fmla="*/ 566 h 566"/>
                    <a:gd name="T32" fmla="*/ 4 w 244"/>
                    <a:gd name="T33" fmla="*/ 544 h 566"/>
                    <a:gd name="T34" fmla="*/ 0 w 244"/>
                    <a:gd name="T35" fmla="*/ 514 h 566"/>
                    <a:gd name="T36" fmla="*/ 33 w 244"/>
                    <a:gd name="T37" fmla="*/ 507 h 566"/>
                    <a:gd name="T38" fmla="*/ 92 w 244"/>
                    <a:gd name="T39" fmla="*/ 511 h 566"/>
                    <a:gd name="T40" fmla="*/ 159 w 244"/>
                    <a:gd name="T41" fmla="*/ 514 h 566"/>
                    <a:gd name="T42" fmla="*/ 209 w 244"/>
                    <a:gd name="T43" fmla="*/ 520 h 566"/>
                    <a:gd name="T44" fmla="*/ 207 w 244"/>
                    <a:gd name="T45" fmla="*/ 512 h 566"/>
                    <a:gd name="T46" fmla="*/ 185 w 244"/>
                    <a:gd name="T47" fmla="*/ 488 h 566"/>
                    <a:gd name="T48" fmla="*/ 170 w 244"/>
                    <a:gd name="T49" fmla="*/ 448 h 566"/>
                    <a:gd name="T50" fmla="*/ 159 w 244"/>
                    <a:gd name="T51" fmla="*/ 398 h 566"/>
                    <a:gd name="T52" fmla="*/ 161 w 244"/>
                    <a:gd name="T53" fmla="*/ 364 h 566"/>
                    <a:gd name="T54" fmla="*/ 177 w 244"/>
                    <a:gd name="T55" fmla="*/ 265 h 566"/>
                    <a:gd name="T56" fmla="*/ 183 w 244"/>
                    <a:gd name="T57" fmla="*/ 194 h 566"/>
                    <a:gd name="T58" fmla="*/ 181 w 244"/>
                    <a:gd name="T59" fmla="*/ 115 h 566"/>
                    <a:gd name="T60" fmla="*/ 174 w 244"/>
                    <a:gd name="T61" fmla="*/ 78 h 566"/>
                    <a:gd name="T62" fmla="*/ 168 w 244"/>
                    <a:gd name="T63" fmla="*/ 31 h 566"/>
                    <a:gd name="T64" fmla="*/ 183 w 244"/>
                    <a:gd name="T65" fmla="*/ 9 h 566"/>
                    <a:gd name="T66" fmla="*/ 190 w 244"/>
                    <a:gd name="T67" fmla="*/ 0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66">
                      <a:moveTo>
                        <a:pt x="190" y="0"/>
                      </a:moveTo>
                      <a:lnTo>
                        <a:pt x="233" y="13"/>
                      </a:lnTo>
                      <a:lnTo>
                        <a:pt x="238" y="48"/>
                      </a:lnTo>
                      <a:lnTo>
                        <a:pt x="238" y="115"/>
                      </a:lnTo>
                      <a:lnTo>
                        <a:pt x="222" y="191"/>
                      </a:lnTo>
                      <a:lnTo>
                        <a:pt x="205" y="276"/>
                      </a:lnTo>
                      <a:lnTo>
                        <a:pt x="192" y="368"/>
                      </a:lnTo>
                      <a:lnTo>
                        <a:pt x="194" y="416"/>
                      </a:lnTo>
                      <a:lnTo>
                        <a:pt x="203" y="464"/>
                      </a:lnTo>
                      <a:lnTo>
                        <a:pt x="233" y="509"/>
                      </a:lnTo>
                      <a:lnTo>
                        <a:pt x="244" y="527"/>
                      </a:lnTo>
                      <a:lnTo>
                        <a:pt x="237" y="544"/>
                      </a:lnTo>
                      <a:lnTo>
                        <a:pt x="201" y="542"/>
                      </a:lnTo>
                      <a:lnTo>
                        <a:pt x="148" y="548"/>
                      </a:lnTo>
                      <a:lnTo>
                        <a:pt x="76" y="560"/>
                      </a:lnTo>
                      <a:lnTo>
                        <a:pt x="30" y="566"/>
                      </a:lnTo>
                      <a:lnTo>
                        <a:pt x="4" y="544"/>
                      </a:lnTo>
                      <a:lnTo>
                        <a:pt x="0" y="514"/>
                      </a:lnTo>
                      <a:lnTo>
                        <a:pt x="33" y="507"/>
                      </a:lnTo>
                      <a:lnTo>
                        <a:pt x="92" y="511"/>
                      </a:lnTo>
                      <a:lnTo>
                        <a:pt x="159" y="514"/>
                      </a:lnTo>
                      <a:lnTo>
                        <a:pt x="209" y="520"/>
                      </a:lnTo>
                      <a:lnTo>
                        <a:pt x="207" y="512"/>
                      </a:lnTo>
                      <a:lnTo>
                        <a:pt x="185" y="488"/>
                      </a:lnTo>
                      <a:lnTo>
                        <a:pt x="170" y="448"/>
                      </a:lnTo>
                      <a:lnTo>
                        <a:pt x="159" y="398"/>
                      </a:lnTo>
                      <a:lnTo>
                        <a:pt x="161" y="364"/>
                      </a:lnTo>
                      <a:lnTo>
                        <a:pt x="177" y="265"/>
                      </a:lnTo>
                      <a:lnTo>
                        <a:pt x="183" y="194"/>
                      </a:lnTo>
                      <a:lnTo>
                        <a:pt x="181" y="115"/>
                      </a:lnTo>
                      <a:lnTo>
                        <a:pt x="174" y="78"/>
                      </a:lnTo>
                      <a:lnTo>
                        <a:pt x="168" y="31"/>
                      </a:lnTo>
                      <a:lnTo>
                        <a:pt x="183" y="9"/>
                      </a:lnTo>
                      <a:lnTo>
                        <a:pt x="19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72046" name="Group 14">
                <a:extLst>
                  <a:ext uri="{FF2B5EF4-FFF2-40B4-BE49-F238E27FC236}">
                    <a16:creationId xmlns:a16="http://schemas.microsoft.com/office/drawing/2014/main" id="{DD14BB5D-8D01-FFE7-F6D8-81EFD8505EA9}"/>
                  </a:ext>
                </a:extLst>
              </p:cNvPr>
              <p:cNvGrpSpPr>
                <a:grpSpLocks noChangeAspect="1"/>
              </p:cNvGrpSpPr>
              <p:nvPr/>
            </p:nvGrpSpPr>
            <p:grpSpPr bwMode="auto">
              <a:xfrm>
                <a:off x="3390" y="1636"/>
                <a:ext cx="505" cy="1294"/>
                <a:chOff x="3373" y="1613"/>
                <a:chExt cx="505" cy="1294"/>
              </a:xfrm>
            </p:grpSpPr>
            <p:sp>
              <p:nvSpPr>
                <p:cNvPr id="172047" name="Freeform 15">
                  <a:extLst>
                    <a:ext uri="{FF2B5EF4-FFF2-40B4-BE49-F238E27FC236}">
                      <a16:creationId xmlns:a16="http://schemas.microsoft.com/office/drawing/2014/main" id="{DCF673E7-F74B-3CB7-1EF7-793EC1398369}"/>
                    </a:ext>
                  </a:extLst>
                </p:cNvPr>
                <p:cNvSpPr>
                  <a:spLocks noChangeAspect="1"/>
                </p:cNvSpPr>
                <p:nvPr/>
              </p:nvSpPr>
              <p:spPr bwMode="auto">
                <a:xfrm>
                  <a:off x="3504" y="1931"/>
                  <a:ext cx="208" cy="522"/>
                </a:xfrm>
                <a:custGeom>
                  <a:avLst/>
                  <a:gdLst>
                    <a:gd name="T0" fmla="*/ 56 w 208"/>
                    <a:gd name="T1" fmla="*/ 22 h 522"/>
                    <a:gd name="T2" fmla="*/ 78 w 208"/>
                    <a:gd name="T3" fmla="*/ 6 h 522"/>
                    <a:gd name="T4" fmla="*/ 106 w 208"/>
                    <a:gd name="T5" fmla="*/ 0 h 522"/>
                    <a:gd name="T6" fmla="*/ 128 w 208"/>
                    <a:gd name="T7" fmla="*/ 4 h 522"/>
                    <a:gd name="T8" fmla="*/ 147 w 208"/>
                    <a:gd name="T9" fmla="*/ 28 h 522"/>
                    <a:gd name="T10" fmla="*/ 162 w 208"/>
                    <a:gd name="T11" fmla="*/ 78 h 522"/>
                    <a:gd name="T12" fmla="*/ 175 w 208"/>
                    <a:gd name="T13" fmla="*/ 144 h 522"/>
                    <a:gd name="T14" fmla="*/ 189 w 208"/>
                    <a:gd name="T15" fmla="*/ 209 h 522"/>
                    <a:gd name="T16" fmla="*/ 201 w 208"/>
                    <a:gd name="T17" fmla="*/ 265 h 522"/>
                    <a:gd name="T18" fmla="*/ 201 w 208"/>
                    <a:gd name="T19" fmla="*/ 328 h 522"/>
                    <a:gd name="T20" fmla="*/ 208 w 208"/>
                    <a:gd name="T21" fmla="*/ 405 h 522"/>
                    <a:gd name="T22" fmla="*/ 201 w 208"/>
                    <a:gd name="T23" fmla="*/ 450 h 522"/>
                    <a:gd name="T24" fmla="*/ 191 w 208"/>
                    <a:gd name="T25" fmla="*/ 489 h 522"/>
                    <a:gd name="T26" fmla="*/ 158 w 208"/>
                    <a:gd name="T27" fmla="*/ 511 h 522"/>
                    <a:gd name="T28" fmla="*/ 97 w 208"/>
                    <a:gd name="T29" fmla="*/ 522 h 522"/>
                    <a:gd name="T30" fmla="*/ 52 w 208"/>
                    <a:gd name="T31" fmla="*/ 509 h 522"/>
                    <a:gd name="T32" fmla="*/ 11 w 208"/>
                    <a:gd name="T33" fmla="*/ 478 h 522"/>
                    <a:gd name="T34" fmla="*/ 0 w 208"/>
                    <a:gd name="T35" fmla="*/ 428 h 522"/>
                    <a:gd name="T36" fmla="*/ 0 w 208"/>
                    <a:gd name="T37" fmla="*/ 376 h 522"/>
                    <a:gd name="T38" fmla="*/ 13 w 208"/>
                    <a:gd name="T39" fmla="*/ 281 h 522"/>
                    <a:gd name="T40" fmla="*/ 13 w 208"/>
                    <a:gd name="T41" fmla="*/ 205 h 522"/>
                    <a:gd name="T42" fmla="*/ 17 w 208"/>
                    <a:gd name="T43" fmla="*/ 133 h 522"/>
                    <a:gd name="T44" fmla="*/ 33 w 208"/>
                    <a:gd name="T45" fmla="*/ 87 h 522"/>
                    <a:gd name="T46" fmla="*/ 52 w 208"/>
                    <a:gd name="T47" fmla="*/ 56 h 522"/>
                    <a:gd name="T48" fmla="*/ 56 w 208"/>
                    <a:gd name="T49" fmla="*/ 22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8" h="522">
                      <a:moveTo>
                        <a:pt x="56" y="22"/>
                      </a:moveTo>
                      <a:lnTo>
                        <a:pt x="78" y="6"/>
                      </a:lnTo>
                      <a:lnTo>
                        <a:pt x="106" y="0"/>
                      </a:lnTo>
                      <a:lnTo>
                        <a:pt x="128" y="4"/>
                      </a:lnTo>
                      <a:lnTo>
                        <a:pt x="147" y="28"/>
                      </a:lnTo>
                      <a:lnTo>
                        <a:pt x="162" y="78"/>
                      </a:lnTo>
                      <a:lnTo>
                        <a:pt x="175" y="144"/>
                      </a:lnTo>
                      <a:lnTo>
                        <a:pt x="189" y="209"/>
                      </a:lnTo>
                      <a:lnTo>
                        <a:pt x="201" y="265"/>
                      </a:lnTo>
                      <a:lnTo>
                        <a:pt x="201" y="328"/>
                      </a:lnTo>
                      <a:lnTo>
                        <a:pt x="208" y="405"/>
                      </a:lnTo>
                      <a:lnTo>
                        <a:pt x="201" y="450"/>
                      </a:lnTo>
                      <a:lnTo>
                        <a:pt x="191" y="489"/>
                      </a:lnTo>
                      <a:lnTo>
                        <a:pt x="158" y="511"/>
                      </a:lnTo>
                      <a:lnTo>
                        <a:pt x="97" y="522"/>
                      </a:lnTo>
                      <a:lnTo>
                        <a:pt x="52" y="509"/>
                      </a:lnTo>
                      <a:lnTo>
                        <a:pt x="11" y="478"/>
                      </a:lnTo>
                      <a:lnTo>
                        <a:pt x="0" y="428"/>
                      </a:lnTo>
                      <a:lnTo>
                        <a:pt x="0" y="376"/>
                      </a:lnTo>
                      <a:lnTo>
                        <a:pt x="13" y="281"/>
                      </a:lnTo>
                      <a:lnTo>
                        <a:pt x="13" y="205"/>
                      </a:lnTo>
                      <a:lnTo>
                        <a:pt x="17" y="133"/>
                      </a:lnTo>
                      <a:lnTo>
                        <a:pt x="33" y="87"/>
                      </a:lnTo>
                      <a:lnTo>
                        <a:pt x="52" y="56"/>
                      </a:lnTo>
                      <a:lnTo>
                        <a:pt x="56"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48" name="Freeform 16">
                  <a:extLst>
                    <a:ext uri="{FF2B5EF4-FFF2-40B4-BE49-F238E27FC236}">
                      <a16:creationId xmlns:a16="http://schemas.microsoft.com/office/drawing/2014/main" id="{825672E5-2B08-04CB-55D8-769597065836}"/>
                    </a:ext>
                  </a:extLst>
                </p:cNvPr>
                <p:cNvSpPr>
                  <a:spLocks noChangeAspect="1"/>
                </p:cNvSpPr>
                <p:nvPr/>
              </p:nvSpPr>
              <p:spPr bwMode="auto">
                <a:xfrm>
                  <a:off x="3628" y="2357"/>
                  <a:ext cx="250" cy="517"/>
                </a:xfrm>
                <a:custGeom>
                  <a:avLst/>
                  <a:gdLst>
                    <a:gd name="T0" fmla="*/ 0 w 250"/>
                    <a:gd name="T1" fmla="*/ 45 h 517"/>
                    <a:gd name="T2" fmla="*/ 2 w 250"/>
                    <a:gd name="T3" fmla="*/ 6 h 517"/>
                    <a:gd name="T4" fmla="*/ 22 w 250"/>
                    <a:gd name="T5" fmla="*/ 0 h 517"/>
                    <a:gd name="T6" fmla="*/ 61 w 250"/>
                    <a:gd name="T7" fmla="*/ 2 h 517"/>
                    <a:gd name="T8" fmla="*/ 72 w 250"/>
                    <a:gd name="T9" fmla="*/ 36 h 517"/>
                    <a:gd name="T10" fmla="*/ 105 w 250"/>
                    <a:gd name="T11" fmla="*/ 106 h 517"/>
                    <a:gd name="T12" fmla="*/ 122 w 250"/>
                    <a:gd name="T13" fmla="*/ 162 h 517"/>
                    <a:gd name="T14" fmla="*/ 133 w 250"/>
                    <a:gd name="T15" fmla="*/ 228 h 517"/>
                    <a:gd name="T16" fmla="*/ 130 w 250"/>
                    <a:gd name="T17" fmla="*/ 267 h 517"/>
                    <a:gd name="T18" fmla="*/ 107 w 250"/>
                    <a:gd name="T19" fmla="*/ 328 h 517"/>
                    <a:gd name="T20" fmla="*/ 85 w 250"/>
                    <a:gd name="T21" fmla="*/ 386 h 517"/>
                    <a:gd name="T22" fmla="*/ 78 w 250"/>
                    <a:gd name="T23" fmla="*/ 434 h 517"/>
                    <a:gd name="T24" fmla="*/ 78 w 250"/>
                    <a:gd name="T25" fmla="*/ 453 h 517"/>
                    <a:gd name="T26" fmla="*/ 102 w 250"/>
                    <a:gd name="T27" fmla="*/ 456 h 517"/>
                    <a:gd name="T28" fmla="*/ 133 w 250"/>
                    <a:gd name="T29" fmla="*/ 445 h 517"/>
                    <a:gd name="T30" fmla="*/ 217 w 250"/>
                    <a:gd name="T31" fmla="*/ 453 h 517"/>
                    <a:gd name="T32" fmla="*/ 250 w 250"/>
                    <a:gd name="T33" fmla="*/ 473 h 517"/>
                    <a:gd name="T34" fmla="*/ 244 w 250"/>
                    <a:gd name="T35" fmla="*/ 486 h 517"/>
                    <a:gd name="T36" fmla="*/ 200 w 250"/>
                    <a:gd name="T37" fmla="*/ 512 h 517"/>
                    <a:gd name="T38" fmla="*/ 174 w 250"/>
                    <a:gd name="T39" fmla="*/ 517 h 517"/>
                    <a:gd name="T40" fmla="*/ 150 w 250"/>
                    <a:gd name="T41" fmla="*/ 495 h 517"/>
                    <a:gd name="T42" fmla="*/ 94 w 250"/>
                    <a:gd name="T43" fmla="*/ 484 h 517"/>
                    <a:gd name="T44" fmla="*/ 46 w 250"/>
                    <a:gd name="T45" fmla="*/ 484 h 517"/>
                    <a:gd name="T46" fmla="*/ 30 w 250"/>
                    <a:gd name="T47" fmla="*/ 479 h 517"/>
                    <a:gd name="T48" fmla="*/ 28 w 250"/>
                    <a:gd name="T49" fmla="*/ 462 h 517"/>
                    <a:gd name="T50" fmla="*/ 57 w 250"/>
                    <a:gd name="T51" fmla="*/ 375 h 517"/>
                    <a:gd name="T52" fmla="*/ 85 w 250"/>
                    <a:gd name="T53" fmla="*/ 308 h 517"/>
                    <a:gd name="T54" fmla="*/ 96 w 250"/>
                    <a:gd name="T55" fmla="*/ 264 h 517"/>
                    <a:gd name="T56" fmla="*/ 96 w 250"/>
                    <a:gd name="T57" fmla="*/ 202 h 517"/>
                    <a:gd name="T58" fmla="*/ 74 w 250"/>
                    <a:gd name="T59" fmla="*/ 147 h 517"/>
                    <a:gd name="T60" fmla="*/ 28 w 250"/>
                    <a:gd name="T61" fmla="*/ 89 h 517"/>
                    <a:gd name="T62" fmla="*/ 7 w 250"/>
                    <a:gd name="T63" fmla="*/ 62 h 517"/>
                    <a:gd name="T64" fmla="*/ 0 w 250"/>
                    <a:gd name="T65" fmla="*/ 45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517">
                      <a:moveTo>
                        <a:pt x="0" y="45"/>
                      </a:moveTo>
                      <a:lnTo>
                        <a:pt x="2" y="6"/>
                      </a:lnTo>
                      <a:lnTo>
                        <a:pt x="22" y="0"/>
                      </a:lnTo>
                      <a:lnTo>
                        <a:pt x="61" y="2"/>
                      </a:lnTo>
                      <a:lnTo>
                        <a:pt x="72" y="36"/>
                      </a:lnTo>
                      <a:lnTo>
                        <a:pt x="105" y="106"/>
                      </a:lnTo>
                      <a:lnTo>
                        <a:pt x="122" y="162"/>
                      </a:lnTo>
                      <a:lnTo>
                        <a:pt x="133" y="228"/>
                      </a:lnTo>
                      <a:lnTo>
                        <a:pt x="130" y="267"/>
                      </a:lnTo>
                      <a:lnTo>
                        <a:pt x="107" y="328"/>
                      </a:lnTo>
                      <a:lnTo>
                        <a:pt x="85" y="386"/>
                      </a:lnTo>
                      <a:lnTo>
                        <a:pt x="78" y="434"/>
                      </a:lnTo>
                      <a:lnTo>
                        <a:pt x="78" y="453"/>
                      </a:lnTo>
                      <a:lnTo>
                        <a:pt x="102" y="456"/>
                      </a:lnTo>
                      <a:lnTo>
                        <a:pt x="133" y="445"/>
                      </a:lnTo>
                      <a:lnTo>
                        <a:pt x="217" y="453"/>
                      </a:lnTo>
                      <a:lnTo>
                        <a:pt x="250" y="473"/>
                      </a:lnTo>
                      <a:lnTo>
                        <a:pt x="244" y="486"/>
                      </a:lnTo>
                      <a:lnTo>
                        <a:pt x="200" y="512"/>
                      </a:lnTo>
                      <a:lnTo>
                        <a:pt x="174" y="517"/>
                      </a:lnTo>
                      <a:lnTo>
                        <a:pt x="150" y="495"/>
                      </a:lnTo>
                      <a:lnTo>
                        <a:pt x="94" y="484"/>
                      </a:lnTo>
                      <a:lnTo>
                        <a:pt x="46" y="484"/>
                      </a:lnTo>
                      <a:lnTo>
                        <a:pt x="30" y="479"/>
                      </a:lnTo>
                      <a:lnTo>
                        <a:pt x="28" y="462"/>
                      </a:lnTo>
                      <a:lnTo>
                        <a:pt x="57" y="375"/>
                      </a:lnTo>
                      <a:lnTo>
                        <a:pt x="85" y="308"/>
                      </a:lnTo>
                      <a:lnTo>
                        <a:pt x="96" y="264"/>
                      </a:lnTo>
                      <a:lnTo>
                        <a:pt x="96" y="202"/>
                      </a:lnTo>
                      <a:lnTo>
                        <a:pt x="74" y="147"/>
                      </a:lnTo>
                      <a:lnTo>
                        <a:pt x="28" y="89"/>
                      </a:lnTo>
                      <a:lnTo>
                        <a:pt x="7" y="62"/>
                      </a:lnTo>
                      <a:lnTo>
                        <a:pt x="0"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49" name="Freeform 17">
                  <a:extLst>
                    <a:ext uri="{FF2B5EF4-FFF2-40B4-BE49-F238E27FC236}">
                      <a16:creationId xmlns:a16="http://schemas.microsoft.com/office/drawing/2014/main" id="{F26F78AD-70B0-8F48-81A0-FA907C40E096}"/>
                    </a:ext>
                  </a:extLst>
                </p:cNvPr>
                <p:cNvSpPr>
                  <a:spLocks noChangeAspect="1"/>
                </p:cNvSpPr>
                <p:nvPr/>
              </p:nvSpPr>
              <p:spPr bwMode="auto">
                <a:xfrm>
                  <a:off x="3373" y="2364"/>
                  <a:ext cx="222" cy="543"/>
                </a:xfrm>
                <a:custGeom>
                  <a:avLst/>
                  <a:gdLst>
                    <a:gd name="T0" fmla="*/ 131 w 222"/>
                    <a:gd name="T1" fmla="*/ 88 h 543"/>
                    <a:gd name="T2" fmla="*/ 144 w 222"/>
                    <a:gd name="T3" fmla="*/ 43 h 543"/>
                    <a:gd name="T4" fmla="*/ 172 w 222"/>
                    <a:gd name="T5" fmla="*/ 0 h 543"/>
                    <a:gd name="T6" fmla="*/ 198 w 222"/>
                    <a:gd name="T7" fmla="*/ 0 h 543"/>
                    <a:gd name="T8" fmla="*/ 222 w 222"/>
                    <a:gd name="T9" fmla="*/ 23 h 543"/>
                    <a:gd name="T10" fmla="*/ 220 w 222"/>
                    <a:gd name="T11" fmla="*/ 50 h 543"/>
                    <a:gd name="T12" fmla="*/ 187 w 222"/>
                    <a:gd name="T13" fmla="*/ 89 h 543"/>
                    <a:gd name="T14" fmla="*/ 154 w 222"/>
                    <a:gd name="T15" fmla="*/ 160 h 543"/>
                    <a:gd name="T16" fmla="*/ 139 w 222"/>
                    <a:gd name="T17" fmla="*/ 223 h 543"/>
                    <a:gd name="T18" fmla="*/ 137 w 222"/>
                    <a:gd name="T19" fmla="*/ 295 h 543"/>
                    <a:gd name="T20" fmla="*/ 154 w 222"/>
                    <a:gd name="T21" fmla="*/ 377 h 543"/>
                    <a:gd name="T22" fmla="*/ 170 w 222"/>
                    <a:gd name="T23" fmla="*/ 423 h 543"/>
                    <a:gd name="T24" fmla="*/ 187 w 222"/>
                    <a:gd name="T25" fmla="*/ 460 h 543"/>
                    <a:gd name="T26" fmla="*/ 192 w 222"/>
                    <a:gd name="T27" fmla="*/ 479 h 543"/>
                    <a:gd name="T28" fmla="*/ 189 w 222"/>
                    <a:gd name="T29" fmla="*/ 505 h 543"/>
                    <a:gd name="T30" fmla="*/ 161 w 222"/>
                    <a:gd name="T31" fmla="*/ 506 h 543"/>
                    <a:gd name="T32" fmla="*/ 94 w 222"/>
                    <a:gd name="T33" fmla="*/ 521 h 543"/>
                    <a:gd name="T34" fmla="*/ 33 w 222"/>
                    <a:gd name="T35" fmla="*/ 543 h 543"/>
                    <a:gd name="T36" fmla="*/ 20 w 222"/>
                    <a:gd name="T37" fmla="*/ 534 h 543"/>
                    <a:gd name="T38" fmla="*/ 0 w 222"/>
                    <a:gd name="T39" fmla="*/ 510 h 543"/>
                    <a:gd name="T40" fmla="*/ 6 w 222"/>
                    <a:gd name="T41" fmla="*/ 495 h 543"/>
                    <a:gd name="T42" fmla="*/ 65 w 222"/>
                    <a:gd name="T43" fmla="*/ 488 h 543"/>
                    <a:gd name="T44" fmla="*/ 117 w 222"/>
                    <a:gd name="T45" fmla="*/ 488 h 543"/>
                    <a:gd name="T46" fmla="*/ 144 w 222"/>
                    <a:gd name="T47" fmla="*/ 488 h 543"/>
                    <a:gd name="T48" fmla="*/ 161 w 222"/>
                    <a:gd name="T49" fmla="*/ 473 h 543"/>
                    <a:gd name="T50" fmla="*/ 154 w 222"/>
                    <a:gd name="T51" fmla="*/ 440 h 543"/>
                    <a:gd name="T52" fmla="*/ 126 w 222"/>
                    <a:gd name="T53" fmla="*/ 373 h 543"/>
                    <a:gd name="T54" fmla="*/ 109 w 222"/>
                    <a:gd name="T55" fmla="*/ 310 h 543"/>
                    <a:gd name="T56" fmla="*/ 104 w 222"/>
                    <a:gd name="T57" fmla="*/ 245 h 543"/>
                    <a:gd name="T58" fmla="*/ 109 w 222"/>
                    <a:gd name="T59" fmla="*/ 184 h 543"/>
                    <a:gd name="T60" fmla="*/ 120 w 222"/>
                    <a:gd name="T61" fmla="*/ 132 h 543"/>
                    <a:gd name="T62" fmla="*/ 131 w 222"/>
                    <a:gd name="T63" fmla="*/ 88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2" h="543">
                      <a:moveTo>
                        <a:pt x="131" y="88"/>
                      </a:moveTo>
                      <a:lnTo>
                        <a:pt x="144" y="43"/>
                      </a:lnTo>
                      <a:lnTo>
                        <a:pt x="172" y="0"/>
                      </a:lnTo>
                      <a:lnTo>
                        <a:pt x="198" y="0"/>
                      </a:lnTo>
                      <a:lnTo>
                        <a:pt x="222" y="23"/>
                      </a:lnTo>
                      <a:lnTo>
                        <a:pt x="220" y="50"/>
                      </a:lnTo>
                      <a:lnTo>
                        <a:pt x="187" y="89"/>
                      </a:lnTo>
                      <a:lnTo>
                        <a:pt x="154" y="160"/>
                      </a:lnTo>
                      <a:lnTo>
                        <a:pt x="139" y="223"/>
                      </a:lnTo>
                      <a:lnTo>
                        <a:pt x="137" y="295"/>
                      </a:lnTo>
                      <a:lnTo>
                        <a:pt x="154" y="377"/>
                      </a:lnTo>
                      <a:lnTo>
                        <a:pt x="170" y="423"/>
                      </a:lnTo>
                      <a:lnTo>
                        <a:pt x="187" y="460"/>
                      </a:lnTo>
                      <a:lnTo>
                        <a:pt x="192" y="479"/>
                      </a:lnTo>
                      <a:lnTo>
                        <a:pt x="189" y="505"/>
                      </a:lnTo>
                      <a:lnTo>
                        <a:pt x="161" y="506"/>
                      </a:lnTo>
                      <a:lnTo>
                        <a:pt x="94" y="521"/>
                      </a:lnTo>
                      <a:lnTo>
                        <a:pt x="33" y="543"/>
                      </a:lnTo>
                      <a:lnTo>
                        <a:pt x="20" y="534"/>
                      </a:lnTo>
                      <a:lnTo>
                        <a:pt x="0" y="510"/>
                      </a:lnTo>
                      <a:lnTo>
                        <a:pt x="6" y="495"/>
                      </a:lnTo>
                      <a:lnTo>
                        <a:pt x="65" y="488"/>
                      </a:lnTo>
                      <a:lnTo>
                        <a:pt x="117" y="488"/>
                      </a:lnTo>
                      <a:lnTo>
                        <a:pt x="144" y="488"/>
                      </a:lnTo>
                      <a:lnTo>
                        <a:pt x="161" y="473"/>
                      </a:lnTo>
                      <a:lnTo>
                        <a:pt x="154" y="440"/>
                      </a:lnTo>
                      <a:lnTo>
                        <a:pt x="126" y="373"/>
                      </a:lnTo>
                      <a:lnTo>
                        <a:pt x="109" y="310"/>
                      </a:lnTo>
                      <a:lnTo>
                        <a:pt x="104" y="245"/>
                      </a:lnTo>
                      <a:lnTo>
                        <a:pt x="109" y="184"/>
                      </a:lnTo>
                      <a:lnTo>
                        <a:pt x="120" y="132"/>
                      </a:lnTo>
                      <a:lnTo>
                        <a:pt x="131"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50" name="Freeform 18">
                  <a:extLst>
                    <a:ext uri="{FF2B5EF4-FFF2-40B4-BE49-F238E27FC236}">
                      <a16:creationId xmlns:a16="http://schemas.microsoft.com/office/drawing/2014/main" id="{DD237691-33E6-F051-C6A4-64E066B126BC}"/>
                    </a:ext>
                  </a:extLst>
                </p:cNvPr>
                <p:cNvSpPr>
                  <a:spLocks noChangeAspect="1"/>
                </p:cNvSpPr>
                <p:nvPr/>
              </p:nvSpPr>
              <p:spPr bwMode="auto">
                <a:xfrm>
                  <a:off x="3405" y="1942"/>
                  <a:ext cx="158" cy="437"/>
                </a:xfrm>
                <a:custGeom>
                  <a:avLst/>
                  <a:gdLst>
                    <a:gd name="T0" fmla="*/ 80 w 158"/>
                    <a:gd name="T1" fmla="*/ 11 h 437"/>
                    <a:gd name="T2" fmla="*/ 111 w 158"/>
                    <a:gd name="T3" fmla="*/ 0 h 437"/>
                    <a:gd name="T4" fmla="*/ 145 w 158"/>
                    <a:gd name="T5" fmla="*/ 3 h 437"/>
                    <a:gd name="T6" fmla="*/ 158 w 158"/>
                    <a:gd name="T7" fmla="*/ 22 h 437"/>
                    <a:gd name="T8" fmla="*/ 150 w 158"/>
                    <a:gd name="T9" fmla="*/ 72 h 437"/>
                    <a:gd name="T10" fmla="*/ 113 w 158"/>
                    <a:gd name="T11" fmla="*/ 88 h 437"/>
                    <a:gd name="T12" fmla="*/ 69 w 158"/>
                    <a:gd name="T13" fmla="*/ 120 h 437"/>
                    <a:gd name="T14" fmla="*/ 52 w 158"/>
                    <a:gd name="T15" fmla="*/ 164 h 437"/>
                    <a:gd name="T16" fmla="*/ 39 w 158"/>
                    <a:gd name="T17" fmla="*/ 205 h 437"/>
                    <a:gd name="T18" fmla="*/ 35 w 158"/>
                    <a:gd name="T19" fmla="*/ 266 h 437"/>
                    <a:gd name="T20" fmla="*/ 41 w 158"/>
                    <a:gd name="T21" fmla="*/ 325 h 437"/>
                    <a:gd name="T22" fmla="*/ 50 w 158"/>
                    <a:gd name="T23" fmla="*/ 349 h 437"/>
                    <a:gd name="T24" fmla="*/ 63 w 158"/>
                    <a:gd name="T25" fmla="*/ 366 h 437"/>
                    <a:gd name="T26" fmla="*/ 85 w 158"/>
                    <a:gd name="T27" fmla="*/ 372 h 437"/>
                    <a:gd name="T28" fmla="*/ 85 w 158"/>
                    <a:gd name="T29" fmla="*/ 399 h 437"/>
                    <a:gd name="T30" fmla="*/ 52 w 158"/>
                    <a:gd name="T31" fmla="*/ 425 h 437"/>
                    <a:gd name="T32" fmla="*/ 35 w 158"/>
                    <a:gd name="T33" fmla="*/ 437 h 437"/>
                    <a:gd name="T34" fmla="*/ 13 w 158"/>
                    <a:gd name="T35" fmla="*/ 420 h 437"/>
                    <a:gd name="T36" fmla="*/ 0 w 158"/>
                    <a:gd name="T37" fmla="*/ 372 h 437"/>
                    <a:gd name="T38" fmla="*/ 0 w 158"/>
                    <a:gd name="T39" fmla="*/ 311 h 437"/>
                    <a:gd name="T40" fmla="*/ 2 w 158"/>
                    <a:gd name="T41" fmla="*/ 233 h 437"/>
                    <a:gd name="T42" fmla="*/ 24 w 158"/>
                    <a:gd name="T43" fmla="*/ 153 h 437"/>
                    <a:gd name="T44" fmla="*/ 50 w 158"/>
                    <a:gd name="T45" fmla="*/ 87 h 437"/>
                    <a:gd name="T46" fmla="*/ 69 w 158"/>
                    <a:gd name="T47" fmla="*/ 37 h 437"/>
                    <a:gd name="T48" fmla="*/ 80 w 158"/>
                    <a:gd name="T49" fmla="*/ 11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437">
                      <a:moveTo>
                        <a:pt x="80" y="11"/>
                      </a:moveTo>
                      <a:lnTo>
                        <a:pt x="111" y="0"/>
                      </a:lnTo>
                      <a:lnTo>
                        <a:pt x="145" y="3"/>
                      </a:lnTo>
                      <a:lnTo>
                        <a:pt x="158" y="22"/>
                      </a:lnTo>
                      <a:lnTo>
                        <a:pt x="150" y="72"/>
                      </a:lnTo>
                      <a:lnTo>
                        <a:pt x="113" y="88"/>
                      </a:lnTo>
                      <a:lnTo>
                        <a:pt x="69" y="120"/>
                      </a:lnTo>
                      <a:lnTo>
                        <a:pt x="52" y="164"/>
                      </a:lnTo>
                      <a:lnTo>
                        <a:pt x="39" y="205"/>
                      </a:lnTo>
                      <a:lnTo>
                        <a:pt x="35" y="266"/>
                      </a:lnTo>
                      <a:lnTo>
                        <a:pt x="41" y="325"/>
                      </a:lnTo>
                      <a:lnTo>
                        <a:pt x="50" y="349"/>
                      </a:lnTo>
                      <a:lnTo>
                        <a:pt x="63" y="366"/>
                      </a:lnTo>
                      <a:lnTo>
                        <a:pt x="85" y="372"/>
                      </a:lnTo>
                      <a:lnTo>
                        <a:pt x="85" y="399"/>
                      </a:lnTo>
                      <a:lnTo>
                        <a:pt x="52" y="425"/>
                      </a:lnTo>
                      <a:lnTo>
                        <a:pt x="35" y="437"/>
                      </a:lnTo>
                      <a:lnTo>
                        <a:pt x="13" y="420"/>
                      </a:lnTo>
                      <a:lnTo>
                        <a:pt x="0" y="372"/>
                      </a:lnTo>
                      <a:lnTo>
                        <a:pt x="0" y="311"/>
                      </a:lnTo>
                      <a:lnTo>
                        <a:pt x="2" y="233"/>
                      </a:lnTo>
                      <a:lnTo>
                        <a:pt x="24" y="153"/>
                      </a:lnTo>
                      <a:lnTo>
                        <a:pt x="50" y="87"/>
                      </a:lnTo>
                      <a:lnTo>
                        <a:pt x="69" y="37"/>
                      </a:lnTo>
                      <a:lnTo>
                        <a:pt x="8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51" name="Freeform 19">
                  <a:extLst>
                    <a:ext uri="{FF2B5EF4-FFF2-40B4-BE49-F238E27FC236}">
                      <a16:creationId xmlns:a16="http://schemas.microsoft.com/office/drawing/2014/main" id="{314AA841-58BC-255F-387E-9DB1C9E91D3A}"/>
                    </a:ext>
                  </a:extLst>
                </p:cNvPr>
                <p:cNvSpPr>
                  <a:spLocks noChangeAspect="1"/>
                </p:cNvSpPr>
                <p:nvPr/>
              </p:nvSpPr>
              <p:spPr bwMode="auto">
                <a:xfrm>
                  <a:off x="3391" y="1613"/>
                  <a:ext cx="271" cy="310"/>
                </a:xfrm>
                <a:custGeom>
                  <a:avLst/>
                  <a:gdLst>
                    <a:gd name="T0" fmla="*/ 142 w 271"/>
                    <a:gd name="T1" fmla="*/ 4 h 310"/>
                    <a:gd name="T2" fmla="*/ 168 w 271"/>
                    <a:gd name="T3" fmla="*/ 0 h 310"/>
                    <a:gd name="T4" fmla="*/ 204 w 271"/>
                    <a:gd name="T5" fmla="*/ 15 h 310"/>
                    <a:gd name="T6" fmla="*/ 245 w 271"/>
                    <a:gd name="T7" fmla="*/ 63 h 310"/>
                    <a:gd name="T8" fmla="*/ 271 w 271"/>
                    <a:gd name="T9" fmla="*/ 134 h 310"/>
                    <a:gd name="T10" fmla="*/ 267 w 271"/>
                    <a:gd name="T11" fmla="*/ 180 h 310"/>
                    <a:gd name="T12" fmla="*/ 259 w 271"/>
                    <a:gd name="T13" fmla="*/ 238 h 310"/>
                    <a:gd name="T14" fmla="*/ 241 w 271"/>
                    <a:gd name="T15" fmla="*/ 278 h 310"/>
                    <a:gd name="T16" fmla="*/ 202 w 271"/>
                    <a:gd name="T17" fmla="*/ 310 h 310"/>
                    <a:gd name="T18" fmla="*/ 161 w 271"/>
                    <a:gd name="T19" fmla="*/ 303 h 310"/>
                    <a:gd name="T20" fmla="*/ 116 w 271"/>
                    <a:gd name="T21" fmla="*/ 271 h 310"/>
                    <a:gd name="T22" fmla="*/ 96 w 271"/>
                    <a:gd name="T23" fmla="*/ 223 h 310"/>
                    <a:gd name="T24" fmla="*/ 79 w 271"/>
                    <a:gd name="T25" fmla="*/ 191 h 310"/>
                    <a:gd name="T26" fmla="*/ 31 w 271"/>
                    <a:gd name="T27" fmla="*/ 212 h 310"/>
                    <a:gd name="T28" fmla="*/ 9 w 271"/>
                    <a:gd name="T29" fmla="*/ 212 h 310"/>
                    <a:gd name="T30" fmla="*/ 0 w 271"/>
                    <a:gd name="T31" fmla="*/ 208 h 310"/>
                    <a:gd name="T32" fmla="*/ 7 w 271"/>
                    <a:gd name="T33" fmla="*/ 191 h 310"/>
                    <a:gd name="T34" fmla="*/ 53 w 271"/>
                    <a:gd name="T35" fmla="*/ 178 h 310"/>
                    <a:gd name="T36" fmla="*/ 76 w 271"/>
                    <a:gd name="T37" fmla="*/ 174 h 310"/>
                    <a:gd name="T38" fmla="*/ 74 w 271"/>
                    <a:gd name="T39" fmla="*/ 137 h 310"/>
                    <a:gd name="T40" fmla="*/ 85 w 271"/>
                    <a:gd name="T41" fmla="*/ 100 h 310"/>
                    <a:gd name="T42" fmla="*/ 96 w 271"/>
                    <a:gd name="T43" fmla="*/ 61 h 310"/>
                    <a:gd name="T44" fmla="*/ 118 w 271"/>
                    <a:gd name="T45" fmla="*/ 18 h 310"/>
                    <a:gd name="T46" fmla="*/ 142 w 271"/>
                    <a:gd name="T47" fmla="*/ 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1" h="310">
                      <a:moveTo>
                        <a:pt x="142" y="4"/>
                      </a:moveTo>
                      <a:lnTo>
                        <a:pt x="168" y="0"/>
                      </a:lnTo>
                      <a:lnTo>
                        <a:pt x="204" y="15"/>
                      </a:lnTo>
                      <a:lnTo>
                        <a:pt x="245" y="63"/>
                      </a:lnTo>
                      <a:lnTo>
                        <a:pt x="271" y="134"/>
                      </a:lnTo>
                      <a:lnTo>
                        <a:pt x="267" y="180"/>
                      </a:lnTo>
                      <a:lnTo>
                        <a:pt x="259" y="238"/>
                      </a:lnTo>
                      <a:lnTo>
                        <a:pt x="241" y="278"/>
                      </a:lnTo>
                      <a:lnTo>
                        <a:pt x="202" y="310"/>
                      </a:lnTo>
                      <a:lnTo>
                        <a:pt x="161" y="303"/>
                      </a:lnTo>
                      <a:lnTo>
                        <a:pt x="116" y="271"/>
                      </a:lnTo>
                      <a:lnTo>
                        <a:pt x="96" y="223"/>
                      </a:lnTo>
                      <a:lnTo>
                        <a:pt x="79" y="191"/>
                      </a:lnTo>
                      <a:lnTo>
                        <a:pt x="31" y="212"/>
                      </a:lnTo>
                      <a:lnTo>
                        <a:pt x="9" y="212"/>
                      </a:lnTo>
                      <a:lnTo>
                        <a:pt x="0" y="208"/>
                      </a:lnTo>
                      <a:lnTo>
                        <a:pt x="7" y="191"/>
                      </a:lnTo>
                      <a:lnTo>
                        <a:pt x="53" y="178"/>
                      </a:lnTo>
                      <a:lnTo>
                        <a:pt x="76" y="174"/>
                      </a:lnTo>
                      <a:lnTo>
                        <a:pt x="74" y="137"/>
                      </a:lnTo>
                      <a:lnTo>
                        <a:pt x="85" y="100"/>
                      </a:lnTo>
                      <a:lnTo>
                        <a:pt x="96" y="61"/>
                      </a:lnTo>
                      <a:lnTo>
                        <a:pt x="118" y="18"/>
                      </a:lnTo>
                      <a:lnTo>
                        <a:pt x="14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72052" name="Group 20">
                <a:extLst>
                  <a:ext uri="{FF2B5EF4-FFF2-40B4-BE49-F238E27FC236}">
                    <a16:creationId xmlns:a16="http://schemas.microsoft.com/office/drawing/2014/main" id="{EB7F26B2-328D-E68E-6B6A-52BF8489BEAC}"/>
                  </a:ext>
                </a:extLst>
              </p:cNvPr>
              <p:cNvGrpSpPr>
                <a:grpSpLocks noChangeAspect="1"/>
              </p:cNvGrpSpPr>
              <p:nvPr/>
            </p:nvGrpSpPr>
            <p:grpSpPr bwMode="auto">
              <a:xfrm>
                <a:off x="2714" y="1531"/>
                <a:ext cx="423" cy="1416"/>
                <a:chOff x="2697" y="1508"/>
                <a:chExt cx="423" cy="1416"/>
              </a:xfrm>
            </p:grpSpPr>
            <p:sp>
              <p:nvSpPr>
                <p:cNvPr id="172053" name="Freeform 21">
                  <a:extLst>
                    <a:ext uri="{FF2B5EF4-FFF2-40B4-BE49-F238E27FC236}">
                      <a16:creationId xmlns:a16="http://schemas.microsoft.com/office/drawing/2014/main" id="{F49A3AED-441D-CEF0-CB3F-DA90E7AC3371}"/>
                    </a:ext>
                  </a:extLst>
                </p:cNvPr>
                <p:cNvSpPr>
                  <a:spLocks noChangeAspect="1"/>
                </p:cNvSpPr>
                <p:nvPr/>
              </p:nvSpPr>
              <p:spPr bwMode="auto">
                <a:xfrm>
                  <a:off x="2839" y="1852"/>
                  <a:ext cx="207" cy="606"/>
                </a:xfrm>
                <a:custGeom>
                  <a:avLst/>
                  <a:gdLst>
                    <a:gd name="T0" fmla="*/ 71 w 207"/>
                    <a:gd name="T1" fmla="*/ 52 h 606"/>
                    <a:gd name="T2" fmla="*/ 96 w 207"/>
                    <a:gd name="T3" fmla="*/ 13 h 606"/>
                    <a:gd name="T4" fmla="*/ 122 w 207"/>
                    <a:gd name="T5" fmla="*/ 0 h 606"/>
                    <a:gd name="T6" fmla="*/ 144 w 207"/>
                    <a:gd name="T7" fmla="*/ 7 h 606"/>
                    <a:gd name="T8" fmla="*/ 172 w 207"/>
                    <a:gd name="T9" fmla="*/ 41 h 606"/>
                    <a:gd name="T10" fmla="*/ 194 w 207"/>
                    <a:gd name="T11" fmla="*/ 94 h 606"/>
                    <a:gd name="T12" fmla="*/ 207 w 207"/>
                    <a:gd name="T13" fmla="*/ 163 h 606"/>
                    <a:gd name="T14" fmla="*/ 207 w 207"/>
                    <a:gd name="T15" fmla="*/ 261 h 606"/>
                    <a:gd name="T16" fmla="*/ 196 w 207"/>
                    <a:gd name="T17" fmla="*/ 374 h 606"/>
                    <a:gd name="T18" fmla="*/ 188 w 207"/>
                    <a:gd name="T19" fmla="*/ 489 h 606"/>
                    <a:gd name="T20" fmla="*/ 172 w 207"/>
                    <a:gd name="T21" fmla="*/ 545 h 606"/>
                    <a:gd name="T22" fmla="*/ 155 w 207"/>
                    <a:gd name="T23" fmla="*/ 574 h 606"/>
                    <a:gd name="T24" fmla="*/ 135 w 207"/>
                    <a:gd name="T25" fmla="*/ 595 h 606"/>
                    <a:gd name="T26" fmla="*/ 107 w 207"/>
                    <a:gd name="T27" fmla="*/ 606 h 606"/>
                    <a:gd name="T28" fmla="*/ 57 w 207"/>
                    <a:gd name="T29" fmla="*/ 606 h 606"/>
                    <a:gd name="T30" fmla="*/ 28 w 207"/>
                    <a:gd name="T31" fmla="*/ 595 h 606"/>
                    <a:gd name="T32" fmla="*/ 4 w 207"/>
                    <a:gd name="T33" fmla="*/ 545 h 606"/>
                    <a:gd name="T34" fmla="*/ 0 w 207"/>
                    <a:gd name="T35" fmla="*/ 474 h 606"/>
                    <a:gd name="T36" fmla="*/ 0 w 207"/>
                    <a:gd name="T37" fmla="*/ 385 h 606"/>
                    <a:gd name="T38" fmla="*/ 11 w 207"/>
                    <a:gd name="T39" fmla="*/ 267 h 606"/>
                    <a:gd name="T40" fmla="*/ 26 w 207"/>
                    <a:gd name="T41" fmla="*/ 172 h 606"/>
                    <a:gd name="T42" fmla="*/ 49 w 207"/>
                    <a:gd name="T43" fmla="*/ 89 h 606"/>
                    <a:gd name="T44" fmla="*/ 71 w 207"/>
                    <a:gd name="T45" fmla="*/ 52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06">
                      <a:moveTo>
                        <a:pt x="71" y="52"/>
                      </a:moveTo>
                      <a:lnTo>
                        <a:pt x="96" y="13"/>
                      </a:lnTo>
                      <a:lnTo>
                        <a:pt x="122" y="0"/>
                      </a:lnTo>
                      <a:lnTo>
                        <a:pt x="144" y="7"/>
                      </a:lnTo>
                      <a:lnTo>
                        <a:pt x="172" y="41"/>
                      </a:lnTo>
                      <a:lnTo>
                        <a:pt x="194" y="94"/>
                      </a:lnTo>
                      <a:lnTo>
                        <a:pt x="207" y="163"/>
                      </a:lnTo>
                      <a:lnTo>
                        <a:pt x="207" y="261"/>
                      </a:lnTo>
                      <a:lnTo>
                        <a:pt x="196" y="374"/>
                      </a:lnTo>
                      <a:lnTo>
                        <a:pt x="188" y="489"/>
                      </a:lnTo>
                      <a:lnTo>
                        <a:pt x="172" y="545"/>
                      </a:lnTo>
                      <a:lnTo>
                        <a:pt x="155" y="574"/>
                      </a:lnTo>
                      <a:lnTo>
                        <a:pt x="135" y="595"/>
                      </a:lnTo>
                      <a:lnTo>
                        <a:pt x="107" y="606"/>
                      </a:lnTo>
                      <a:lnTo>
                        <a:pt x="57" y="606"/>
                      </a:lnTo>
                      <a:lnTo>
                        <a:pt x="28" y="595"/>
                      </a:lnTo>
                      <a:lnTo>
                        <a:pt x="4" y="545"/>
                      </a:lnTo>
                      <a:lnTo>
                        <a:pt x="0" y="474"/>
                      </a:lnTo>
                      <a:lnTo>
                        <a:pt x="0" y="385"/>
                      </a:lnTo>
                      <a:lnTo>
                        <a:pt x="11" y="267"/>
                      </a:lnTo>
                      <a:lnTo>
                        <a:pt x="26" y="172"/>
                      </a:lnTo>
                      <a:lnTo>
                        <a:pt x="49" y="89"/>
                      </a:lnTo>
                      <a:lnTo>
                        <a:pt x="71"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54" name="Freeform 22">
                  <a:extLst>
                    <a:ext uri="{FF2B5EF4-FFF2-40B4-BE49-F238E27FC236}">
                      <a16:creationId xmlns:a16="http://schemas.microsoft.com/office/drawing/2014/main" id="{C4F49992-5222-8192-FB4E-4C6024D9F795}"/>
                    </a:ext>
                  </a:extLst>
                </p:cNvPr>
                <p:cNvSpPr>
                  <a:spLocks noChangeAspect="1"/>
                </p:cNvSpPr>
                <p:nvPr/>
              </p:nvSpPr>
              <p:spPr bwMode="auto">
                <a:xfrm>
                  <a:off x="2747" y="1858"/>
                  <a:ext cx="192" cy="532"/>
                </a:xfrm>
                <a:custGeom>
                  <a:avLst/>
                  <a:gdLst>
                    <a:gd name="T0" fmla="*/ 101 w 192"/>
                    <a:gd name="T1" fmla="*/ 43 h 532"/>
                    <a:gd name="T2" fmla="*/ 132 w 192"/>
                    <a:gd name="T3" fmla="*/ 0 h 532"/>
                    <a:gd name="T4" fmla="*/ 172 w 192"/>
                    <a:gd name="T5" fmla="*/ 0 h 532"/>
                    <a:gd name="T6" fmla="*/ 192 w 192"/>
                    <a:gd name="T7" fmla="*/ 33 h 532"/>
                    <a:gd name="T8" fmla="*/ 183 w 192"/>
                    <a:gd name="T9" fmla="*/ 69 h 532"/>
                    <a:gd name="T10" fmla="*/ 159 w 192"/>
                    <a:gd name="T11" fmla="*/ 76 h 532"/>
                    <a:gd name="T12" fmla="*/ 128 w 192"/>
                    <a:gd name="T13" fmla="*/ 94 h 532"/>
                    <a:gd name="T14" fmla="*/ 102 w 192"/>
                    <a:gd name="T15" fmla="*/ 124 h 532"/>
                    <a:gd name="T16" fmla="*/ 84 w 192"/>
                    <a:gd name="T17" fmla="*/ 157 h 532"/>
                    <a:gd name="T18" fmla="*/ 62 w 192"/>
                    <a:gd name="T19" fmla="*/ 217 h 532"/>
                    <a:gd name="T20" fmla="*/ 36 w 192"/>
                    <a:gd name="T21" fmla="*/ 293 h 532"/>
                    <a:gd name="T22" fmla="*/ 28 w 192"/>
                    <a:gd name="T23" fmla="*/ 374 h 532"/>
                    <a:gd name="T24" fmla="*/ 39 w 192"/>
                    <a:gd name="T25" fmla="*/ 428 h 532"/>
                    <a:gd name="T26" fmla="*/ 45 w 192"/>
                    <a:gd name="T27" fmla="*/ 467 h 532"/>
                    <a:gd name="T28" fmla="*/ 58 w 192"/>
                    <a:gd name="T29" fmla="*/ 495 h 532"/>
                    <a:gd name="T30" fmla="*/ 54 w 192"/>
                    <a:gd name="T31" fmla="*/ 523 h 532"/>
                    <a:gd name="T32" fmla="*/ 34 w 192"/>
                    <a:gd name="T33" fmla="*/ 532 h 532"/>
                    <a:gd name="T34" fmla="*/ 17 w 192"/>
                    <a:gd name="T35" fmla="*/ 510 h 532"/>
                    <a:gd name="T36" fmla="*/ 0 w 192"/>
                    <a:gd name="T37" fmla="*/ 478 h 532"/>
                    <a:gd name="T38" fmla="*/ 6 w 192"/>
                    <a:gd name="T39" fmla="*/ 452 h 532"/>
                    <a:gd name="T40" fmla="*/ 10 w 192"/>
                    <a:gd name="T41" fmla="*/ 369 h 532"/>
                    <a:gd name="T42" fmla="*/ 10 w 192"/>
                    <a:gd name="T43" fmla="*/ 308 h 532"/>
                    <a:gd name="T44" fmla="*/ 19 w 192"/>
                    <a:gd name="T45" fmla="*/ 245 h 532"/>
                    <a:gd name="T46" fmla="*/ 39 w 192"/>
                    <a:gd name="T47" fmla="*/ 159 h 532"/>
                    <a:gd name="T48" fmla="*/ 73 w 192"/>
                    <a:gd name="T49" fmla="*/ 93 h 532"/>
                    <a:gd name="T50" fmla="*/ 101 w 192"/>
                    <a:gd name="T51" fmla="*/ 4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532">
                      <a:moveTo>
                        <a:pt x="101" y="43"/>
                      </a:moveTo>
                      <a:lnTo>
                        <a:pt x="132" y="0"/>
                      </a:lnTo>
                      <a:lnTo>
                        <a:pt x="172" y="0"/>
                      </a:lnTo>
                      <a:lnTo>
                        <a:pt x="192" y="33"/>
                      </a:lnTo>
                      <a:lnTo>
                        <a:pt x="183" y="69"/>
                      </a:lnTo>
                      <a:lnTo>
                        <a:pt x="159" y="76"/>
                      </a:lnTo>
                      <a:lnTo>
                        <a:pt x="128" y="94"/>
                      </a:lnTo>
                      <a:lnTo>
                        <a:pt x="102" y="124"/>
                      </a:lnTo>
                      <a:lnTo>
                        <a:pt x="84" y="157"/>
                      </a:lnTo>
                      <a:lnTo>
                        <a:pt x="62" y="217"/>
                      </a:lnTo>
                      <a:lnTo>
                        <a:pt x="36" y="293"/>
                      </a:lnTo>
                      <a:lnTo>
                        <a:pt x="28" y="374"/>
                      </a:lnTo>
                      <a:lnTo>
                        <a:pt x="39" y="428"/>
                      </a:lnTo>
                      <a:lnTo>
                        <a:pt x="45" y="467"/>
                      </a:lnTo>
                      <a:lnTo>
                        <a:pt x="58" y="495"/>
                      </a:lnTo>
                      <a:lnTo>
                        <a:pt x="54" y="523"/>
                      </a:lnTo>
                      <a:lnTo>
                        <a:pt x="34" y="532"/>
                      </a:lnTo>
                      <a:lnTo>
                        <a:pt x="17" y="510"/>
                      </a:lnTo>
                      <a:lnTo>
                        <a:pt x="0" y="478"/>
                      </a:lnTo>
                      <a:lnTo>
                        <a:pt x="6" y="452"/>
                      </a:lnTo>
                      <a:lnTo>
                        <a:pt x="10" y="369"/>
                      </a:lnTo>
                      <a:lnTo>
                        <a:pt x="10" y="308"/>
                      </a:lnTo>
                      <a:lnTo>
                        <a:pt x="19" y="245"/>
                      </a:lnTo>
                      <a:lnTo>
                        <a:pt x="39" y="159"/>
                      </a:lnTo>
                      <a:lnTo>
                        <a:pt x="73" y="93"/>
                      </a:lnTo>
                      <a:lnTo>
                        <a:pt x="10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55" name="Freeform 23">
                  <a:extLst>
                    <a:ext uri="{FF2B5EF4-FFF2-40B4-BE49-F238E27FC236}">
                      <a16:creationId xmlns:a16="http://schemas.microsoft.com/office/drawing/2014/main" id="{2F4918BB-8CF2-1A4E-15C6-9FA5F1D41587}"/>
                    </a:ext>
                  </a:extLst>
                </p:cNvPr>
                <p:cNvSpPr>
                  <a:spLocks noChangeAspect="1"/>
                </p:cNvSpPr>
                <p:nvPr/>
              </p:nvSpPr>
              <p:spPr bwMode="auto">
                <a:xfrm>
                  <a:off x="2697" y="2329"/>
                  <a:ext cx="214" cy="547"/>
                </a:xfrm>
                <a:custGeom>
                  <a:avLst/>
                  <a:gdLst>
                    <a:gd name="T0" fmla="*/ 180 w 214"/>
                    <a:gd name="T1" fmla="*/ 0 h 547"/>
                    <a:gd name="T2" fmla="*/ 214 w 214"/>
                    <a:gd name="T3" fmla="*/ 28 h 547"/>
                    <a:gd name="T4" fmla="*/ 213 w 214"/>
                    <a:gd name="T5" fmla="*/ 75 h 547"/>
                    <a:gd name="T6" fmla="*/ 198 w 214"/>
                    <a:gd name="T7" fmla="*/ 117 h 547"/>
                    <a:gd name="T8" fmla="*/ 178 w 214"/>
                    <a:gd name="T9" fmla="*/ 197 h 547"/>
                    <a:gd name="T10" fmla="*/ 163 w 214"/>
                    <a:gd name="T11" fmla="*/ 279 h 547"/>
                    <a:gd name="T12" fmla="*/ 163 w 214"/>
                    <a:gd name="T13" fmla="*/ 342 h 547"/>
                    <a:gd name="T14" fmla="*/ 169 w 214"/>
                    <a:gd name="T15" fmla="*/ 425 h 547"/>
                    <a:gd name="T16" fmla="*/ 180 w 214"/>
                    <a:gd name="T17" fmla="*/ 473 h 547"/>
                    <a:gd name="T18" fmla="*/ 198 w 214"/>
                    <a:gd name="T19" fmla="*/ 496 h 547"/>
                    <a:gd name="T20" fmla="*/ 198 w 214"/>
                    <a:gd name="T21" fmla="*/ 525 h 547"/>
                    <a:gd name="T22" fmla="*/ 169 w 214"/>
                    <a:gd name="T23" fmla="*/ 531 h 547"/>
                    <a:gd name="T24" fmla="*/ 130 w 214"/>
                    <a:gd name="T25" fmla="*/ 542 h 547"/>
                    <a:gd name="T26" fmla="*/ 80 w 214"/>
                    <a:gd name="T27" fmla="*/ 547 h 547"/>
                    <a:gd name="T28" fmla="*/ 19 w 214"/>
                    <a:gd name="T29" fmla="*/ 547 h 547"/>
                    <a:gd name="T30" fmla="*/ 0 w 214"/>
                    <a:gd name="T31" fmla="*/ 531 h 547"/>
                    <a:gd name="T32" fmla="*/ 13 w 214"/>
                    <a:gd name="T33" fmla="*/ 512 h 547"/>
                    <a:gd name="T34" fmla="*/ 67 w 214"/>
                    <a:gd name="T35" fmla="*/ 514 h 547"/>
                    <a:gd name="T36" fmla="*/ 102 w 214"/>
                    <a:gd name="T37" fmla="*/ 514 h 547"/>
                    <a:gd name="T38" fmla="*/ 147 w 214"/>
                    <a:gd name="T39" fmla="*/ 507 h 547"/>
                    <a:gd name="T40" fmla="*/ 158 w 214"/>
                    <a:gd name="T41" fmla="*/ 492 h 547"/>
                    <a:gd name="T42" fmla="*/ 152 w 214"/>
                    <a:gd name="T43" fmla="*/ 453 h 547"/>
                    <a:gd name="T44" fmla="*/ 136 w 214"/>
                    <a:gd name="T45" fmla="*/ 379 h 547"/>
                    <a:gd name="T46" fmla="*/ 136 w 214"/>
                    <a:gd name="T47" fmla="*/ 303 h 547"/>
                    <a:gd name="T48" fmla="*/ 141 w 214"/>
                    <a:gd name="T49" fmla="*/ 208 h 547"/>
                    <a:gd name="T50" fmla="*/ 147 w 214"/>
                    <a:gd name="T51" fmla="*/ 112 h 547"/>
                    <a:gd name="T52" fmla="*/ 162 w 214"/>
                    <a:gd name="T53" fmla="*/ 39 h 547"/>
                    <a:gd name="T54" fmla="*/ 175 w 214"/>
                    <a:gd name="T55" fmla="*/ 13 h 547"/>
                    <a:gd name="T56" fmla="*/ 180 w 214"/>
                    <a:gd name="T57"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 h="547">
                      <a:moveTo>
                        <a:pt x="180" y="0"/>
                      </a:moveTo>
                      <a:lnTo>
                        <a:pt x="214" y="28"/>
                      </a:lnTo>
                      <a:lnTo>
                        <a:pt x="213" y="75"/>
                      </a:lnTo>
                      <a:lnTo>
                        <a:pt x="198" y="117"/>
                      </a:lnTo>
                      <a:lnTo>
                        <a:pt x="178" y="197"/>
                      </a:lnTo>
                      <a:lnTo>
                        <a:pt x="163" y="279"/>
                      </a:lnTo>
                      <a:lnTo>
                        <a:pt x="163" y="342"/>
                      </a:lnTo>
                      <a:lnTo>
                        <a:pt x="169" y="425"/>
                      </a:lnTo>
                      <a:lnTo>
                        <a:pt x="180" y="473"/>
                      </a:lnTo>
                      <a:lnTo>
                        <a:pt x="198" y="496"/>
                      </a:lnTo>
                      <a:lnTo>
                        <a:pt x="198" y="525"/>
                      </a:lnTo>
                      <a:lnTo>
                        <a:pt x="169" y="531"/>
                      </a:lnTo>
                      <a:lnTo>
                        <a:pt x="130" y="542"/>
                      </a:lnTo>
                      <a:lnTo>
                        <a:pt x="80" y="547"/>
                      </a:lnTo>
                      <a:lnTo>
                        <a:pt x="19" y="547"/>
                      </a:lnTo>
                      <a:lnTo>
                        <a:pt x="0" y="531"/>
                      </a:lnTo>
                      <a:lnTo>
                        <a:pt x="13" y="512"/>
                      </a:lnTo>
                      <a:lnTo>
                        <a:pt x="67" y="514"/>
                      </a:lnTo>
                      <a:lnTo>
                        <a:pt x="102" y="514"/>
                      </a:lnTo>
                      <a:lnTo>
                        <a:pt x="147" y="507"/>
                      </a:lnTo>
                      <a:lnTo>
                        <a:pt x="158" y="492"/>
                      </a:lnTo>
                      <a:lnTo>
                        <a:pt x="152" y="453"/>
                      </a:lnTo>
                      <a:lnTo>
                        <a:pt x="136" y="379"/>
                      </a:lnTo>
                      <a:lnTo>
                        <a:pt x="136" y="303"/>
                      </a:lnTo>
                      <a:lnTo>
                        <a:pt x="141" y="208"/>
                      </a:lnTo>
                      <a:lnTo>
                        <a:pt x="147" y="112"/>
                      </a:lnTo>
                      <a:lnTo>
                        <a:pt x="162" y="39"/>
                      </a:lnTo>
                      <a:lnTo>
                        <a:pt x="175" y="13"/>
                      </a:lnTo>
                      <a:lnTo>
                        <a:pt x="18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56" name="Freeform 24">
                  <a:extLst>
                    <a:ext uri="{FF2B5EF4-FFF2-40B4-BE49-F238E27FC236}">
                      <a16:creationId xmlns:a16="http://schemas.microsoft.com/office/drawing/2014/main" id="{D98D3FB7-7BF5-B0C7-C9D5-4900592625DD}"/>
                    </a:ext>
                  </a:extLst>
                </p:cNvPr>
                <p:cNvSpPr>
                  <a:spLocks noChangeAspect="1"/>
                </p:cNvSpPr>
                <p:nvPr/>
              </p:nvSpPr>
              <p:spPr bwMode="auto">
                <a:xfrm>
                  <a:off x="2877" y="2342"/>
                  <a:ext cx="149" cy="582"/>
                </a:xfrm>
                <a:custGeom>
                  <a:avLst/>
                  <a:gdLst>
                    <a:gd name="T0" fmla="*/ 101 w 149"/>
                    <a:gd name="T1" fmla="*/ 11 h 582"/>
                    <a:gd name="T2" fmla="*/ 68 w 149"/>
                    <a:gd name="T3" fmla="*/ 0 h 582"/>
                    <a:gd name="T4" fmla="*/ 49 w 149"/>
                    <a:gd name="T5" fmla="*/ 26 h 582"/>
                    <a:gd name="T6" fmla="*/ 45 w 149"/>
                    <a:gd name="T7" fmla="*/ 67 h 582"/>
                    <a:gd name="T8" fmla="*/ 57 w 149"/>
                    <a:gd name="T9" fmla="*/ 104 h 582"/>
                    <a:gd name="T10" fmla="*/ 73 w 149"/>
                    <a:gd name="T11" fmla="*/ 143 h 582"/>
                    <a:gd name="T12" fmla="*/ 88 w 149"/>
                    <a:gd name="T13" fmla="*/ 204 h 582"/>
                    <a:gd name="T14" fmla="*/ 90 w 149"/>
                    <a:gd name="T15" fmla="*/ 265 h 582"/>
                    <a:gd name="T16" fmla="*/ 90 w 149"/>
                    <a:gd name="T17" fmla="*/ 328 h 582"/>
                    <a:gd name="T18" fmla="*/ 94 w 149"/>
                    <a:gd name="T19" fmla="*/ 460 h 582"/>
                    <a:gd name="T20" fmla="*/ 99 w 149"/>
                    <a:gd name="T21" fmla="*/ 495 h 582"/>
                    <a:gd name="T22" fmla="*/ 51 w 149"/>
                    <a:gd name="T23" fmla="*/ 515 h 582"/>
                    <a:gd name="T24" fmla="*/ 16 w 149"/>
                    <a:gd name="T25" fmla="*/ 550 h 582"/>
                    <a:gd name="T26" fmla="*/ 0 w 149"/>
                    <a:gd name="T27" fmla="*/ 565 h 582"/>
                    <a:gd name="T28" fmla="*/ 10 w 149"/>
                    <a:gd name="T29" fmla="*/ 576 h 582"/>
                    <a:gd name="T30" fmla="*/ 57 w 149"/>
                    <a:gd name="T31" fmla="*/ 582 h 582"/>
                    <a:gd name="T32" fmla="*/ 68 w 149"/>
                    <a:gd name="T33" fmla="*/ 549 h 582"/>
                    <a:gd name="T34" fmla="*/ 106 w 149"/>
                    <a:gd name="T35" fmla="*/ 517 h 582"/>
                    <a:gd name="T36" fmla="*/ 140 w 149"/>
                    <a:gd name="T37" fmla="*/ 499 h 582"/>
                    <a:gd name="T38" fmla="*/ 149 w 149"/>
                    <a:gd name="T39" fmla="*/ 484 h 582"/>
                    <a:gd name="T40" fmla="*/ 134 w 149"/>
                    <a:gd name="T41" fmla="*/ 471 h 582"/>
                    <a:gd name="T42" fmla="*/ 121 w 149"/>
                    <a:gd name="T43" fmla="*/ 445 h 582"/>
                    <a:gd name="T44" fmla="*/ 121 w 149"/>
                    <a:gd name="T45" fmla="*/ 384 h 582"/>
                    <a:gd name="T46" fmla="*/ 116 w 149"/>
                    <a:gd name="T47" fmla="*/ 272 h 582"/>
                    <a:gd name="T48" fmla="*/ 112 w 149"/>
                    <a:gd name="T49" fmla="*/ 183 h 582"/>
                    <a:gd name="T50" fmla="*/ 112 w 149"/>
                    <a:gd name="T51" fmla="*/ 111 h 582"/>
                    <a:gd name="T52" fmla="*/ 112 w 149"/>
                    <a:gd name="T53" fmla="*/ 43 h 582"/>
                    <a:gd name="T54" fmla="*/ 101 w 149"/>
                    <a:gd name="T55" fmla="*/ 11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9" h="582">
                      <a:moveTo>
                        <a:pt x="101" y="11"/>
                      </a:moveTo>
                      <a:lnTo>
                        <a:pt x="68" y="0"/>
                      </a:lnTo>
                      <a:lnTo>
                        <a:pt x="49" y="26"/>
                      </a:lnTo>
                      <a:lnTo>
                        <a:pt x="45" y="67"/>
                      </a:lnTo>
                      <a:lnTo>
                        <a:pt x="57" y="104"/>
                      </a:lnTo>
                      <a:lnTo>
                        <a:pt x="73" y="143"/>
                      </a:lnTo>
                      <a:lnTo>
                        <a:pt x="88" y="204"/>
                      </a:lnTo>
                      <a:lnTo>
                        <a:pt x="90" y="265"/>
                      </a:lnTo>
                      <a:lnTo>
                        <a:pt x="90" y="328"/>
                      </a:lnTo>
                      <a:lnTo>
                        <a:pt x="94" y="460"/>
                      </a:lnTo>
                      <a:lnTo>
                        <a:pt x="99" y="495"/>
                      </a:lnTo>
                      <a:lnTo>
                        <a:pt x="51" y="515"/>
                      </a:lnTo>
                      <a:lnTo>
                        <a:pt x="16" y="550"/>
                      </a:lnTo>
                      <a:lnTo>
                        <a:pt x="0" y="565"/>
                      </a:lnTo>
                      <a:lnTo>
                        <a:pt x="10" y="576"/>
                      </a:lnTo>
                      <a:lnTo>
                        <a:pt x="57" y="582"/>
                      </a:lnTo>
                      <a:lnTo>
                        <a:pt x="68" y="549"/>
                      </a:lnTo>
                      <a:lnTo>
                        <a:pt x="106" y="517"/>
                      </a:lnTo>
                      <a:lnTo>
                        <a:pt x="140" y="499"/>
                      </a:lnTo>
                      <a:lnTo>
                        <a:pt x="149" y="484"/>
                      </a:lnTo>
                      <a:lnTo>
                        <a:pt x="134" y="471"/>
                      </a:lnTo>
                      <a:lnTo>
                        <a:pt x="121" y="445"/>
                      </a:lnTo>
                      <a:lnTo>
                        <a:pt x="121" y="384"/>
                      </a:lnTo>
                      <a:lnTo>
                        <a:pt x="116" y="272"/>
                      </a:lnTo>
                      <a:lnTo>
                        <a:pt x="112" y="183"/>
                      </a:lnTo>
                      <a:lnTo>
                        <a:pt x="112" y="111"/>
                      </a:lnTo>
                      <a:lnTo>
                        <a:pt x="112" y="43"/>
                      </a:lnTo>
                      <a:lnTo>
                        <a:pt x="101"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57" name="Freeform 25">
                  <a:extLst>
                    <a:ext uri="{FF2B5EF4-FFF2-40B4-BE49-F238E27FC236}">
                      <a16:creationId xmlns:a16="http://schemas.microsoft.com/office/drawing/2014/main" id="{DB298539-3598-3B47-82B2-8DA2FA2AEA51}"/>
                    </a:ext>
                  </a:extLst>
                </p:cNvPr>
                <p:cNvSpPr>
                  <a:spLocks noChangeAspect="1"/>
                </p:cNvSpPr>
                <p:nvPr/>
              </p:nvSpPr>
              <p:spPr bwMode="auto">
                <a:xfrm>
                  <a:off x="2835" y="1508"/>
                  <a:ext cx="285" cy="322"/>
                </a:xfrm>
                <a:custGeom>
                  <a:avLst/>
                  <a:gdLst>
                    <a:gd name="T0" fmla="*/ 266 w 285"/>
                    <a:gd name="T1" fmla="*/ 183 h 322"/>
                    <a:gd name="T2" fmla="*/ 275 w 285"/>
                    <a:gd name="T3" fmla="*/ 146 h 322"/>
                    <a:gd name="T4" fmla="*/ 285 w 285"/>
                    <a:gd name="T5" fmla="*/ 94 h 322"/>
                    <a:gd name="T6" fmla="*/ 262 w 285"/>
                    <a:gd name="T7" fmla="*/ 44 h 322"/>
                    <a:gd name="T8" fmla="*/ 217 w 285"/>
                    <a:gd name="T9" fmla="*/ 0 h 322"/>
                    <a:gd name="T10" fmla="*/ 179 w 285"/>
                    <a:gd name="T11" fmla="*/ 4 h 322"/>
                    <a:gd name="T12" fmla="*/ 147 w 285"/>
                    <a:gd name="T13" fmla="*/ 28 h 322"/>
                    <a:gd name="T14" fmla="*/ 108 w 285"/>
                    <a:gd name="T15" fmla="*/ 75 h 322"/>
                    <a:gd name="T16" fmla="*/ 86 w 285"/>
                    <a:gd name="T17" fmla="*/ 127 h 322"/>
                    <a:gd name="T18" fmla="*/ 60 w 285"/>
                    <a:gd name="T19" fmla="*/ 145 h 322"/>
                    <a:gd name="T20" fmla="*/ 18 w 285"/>
                    <a:gd name="T21" fmla="*/ 158 h 322"/>
                    <a:gd name="T22" fmla="*/ 0 w 285"/>
                    <a:gd name="T23" fmla="*/ 179 h 322"/>
                    <a:gd name="T24" fmla="*/ 9 w 285"/>
                    <a:gd name="T25" fmla="*/ 189 h 322"/>
                    <a:gd name="T26" fmla="*/ 49 w 285"/>
                    <a:gd name="T27" fmla="*/ 177 h 322"/>
                    <a:gd name="T28" fmla="*/ 72 w 285"/>
                    <a:gd name="T29" fmla="*/ 176 h 322"/>
                    <a:gd name="T30" fmla="*/ 68 w 285"/>
                    <a:gd name="T31" fmla="*/ 224 h 322"/>
                    <a:gd name="T32" fmla="*/ 76 w 285"/>
                    <a:gd name="T33" fmla="*/ 274 h 322"/>
                    <a:gd name="T34" fmla="*/ 92 w 285"/>
                    <a:gd name="T35" fmla="*/ 303 h 322"/>
                    <a:gd name="T36" fmla="*/ 115 w 285"/>
                    <a:gd name="T37" fmla="*/ 322 h 322"/>
                    <a:gd name="T38" fmla="*/ 170 w 285"/>
                    <a:gd name="T39" fmla="*/ 306 h 322"/>
                    <a:gd name="T40" fmla="*/ 221 w 285"/>
                    <a:gd name="T41" fmla="*/ 274 h 322"/>
                    <a:gd name="T42" fmla="*/ 250 w 285"/>
                    <a:gd name="T43" fmla="*/ 233 h 322"/>
                    <a:gd name="T44" fmla="*/ 266 w 285"/>
                    <a:gd name="T45" fmla="*/ 1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5" h="322">
                      <a:moveTo>
                        <a:pt x="266" y="183"/>
                      </a:moveTo>
                      <a:lnTo>
                        <a:pt x="275" y="146"/>
                      </a:lnTo>
                      <a:lnTo>
                        <a:pt x="285" y="94"/>
                      </a:lnTo>
                      <a:lnTo>
                        <a:pt x="262" y="44"/>
                      </a:lnTo>
                      <a:lnTo>
                        <a:pt x="217" y="0"/>
                      </a:lnTo>
                      <a:lnTo>
                        <a:pt x="179" y="4"/>
                      </a:lnTo>
                      <a:lnTo>
                        <a:pt x="147" y="28"/>
                      </a:lnTo>
                      <a:lnTo>
                        <a:pt x="108" y="75"/>
                      </a:lnTo>
                      <a:lnTo>
                        <a:pt x="86" y="127"/>
                      </a:lnTo>
                      <a:lnTo>
                        <a:pt x="60" y="145"/>
                      </a:lnTo>
                      <a:lnTo>
                        <a:pt x="18" y="158"/>
                      </a:lnTo>
                      <a:lnTo>
                        <a:pt x="0" y="179"/>
                      </a:lnTo>
                      <a:lnTo>
                        <a:pt x="9" y="189"/>
                      </a:lnTo>
                      <a:lnTo>
                        <a:pt x="49" y="177"/>
                      </a:lnTo>
                      <a:lnTo>
                        <a:pt x="72" y="176"/>
                      </a:lnTo>
                      <a:lnTo>
                        <a:pt x="68" y="224"/>
                      </a:lnTo>
                      <a:lnTo>
                        <a:pt x="76" y="274"/>
                      </a:lnTo>
                      <a:lnTo>
                        <a:pt x="92" y="303"/>
                      </a:lnTo>
                      <a:lnTo>
                        <a:pt x="115" y="322"/>
                      </a:lnTo>
                      <a:lnTo>
                        <a:pt x="170" y="306"/>
                      </a:lnTo>
                      <a:lnTo>
                        <a:pt x="221" y="274"/>
                      </a:lnTo>
                      <a:lnTo>
                        <a:pt x="250" y="233"/>
                      </a:lnTo>
                      <a:lnTo>
                        <a:pt x="266" y="1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72058" name="Group 26">
                <a:extLst>
                  <a:ext uri="{FF2B5EF4-FFF2-40B4-BE49-F238E27FC236}">
                    <a16:creationId xmlns:a16="http://schemas.microsoft.com/office/drawing/2014/main" id="{6231A806-9A6C-F05A-42AE-6E526E920C67}"/>
                  </a:ext>
                </a:extLst>
              </p:cNvPr>
              <p:cNvGrpSpPr>
                <a:grpSpLocks noChangeAspect="1"/>
              </p:cNvGrpSpPr>
              <p:nvPr/>
            </p:nvGrpSpPr>
            <p:grpSpPr bwMode="auto">
              <a:xfrm>
                <a:off x="2165" y="1463"/>
                <a:ext cx="351" cy="1456"/>
                <a:chOff x="2148" y="1440"/>
                <a:chExt cx="351" cy="1456"/>
              </a:xfrm>
            </p:grpSpPr>
            <p:sp>
              <p:nvSpPr>
                <p:cNvPr id="172059" name="Freeform 27">
                  <a:extLst>
                    <a:ext uri="{FF2B5EF4-FFF2-40B4-BE49-F238E27FC236}">
                      <a16:creationId xmlns:a16="http://schemas.microsoft.com/office/drawing/2014/main" id="{D11CEC72-4EEC-8AF3-73FE-188AC67D24F6}"/>
                    </a:ext>
                  </a:extLst>
                </p:cNvPr>
                <p:cNvSpPr>
                  <a:spLocks noChangeAspect="1"/>
                </p:cNvSpPr>
                <p:nvPr/>
              </p:nvSpPr>
              <p:spPr bwMode="auto">
                <a:xfrm>
                  <a:off x="2291" y="1775"/>
                  <a:ext cx="207" cy="634"/>
                </a:xfrm>
                <a:custGeom>
                  <a:avLst/>
                  <a:gdLst>
                    <a:gd name="T0" fmla="*/ 34 w 207"/>
                    <a:gd name="T1" fmla="*/ 48 h 634"/>
                    <a:gd name="T2" fmla="*/ 50 w 207"/>
                    <a:gd name="T3" fmla="*/ 17 h 634"/>
                    <a:gd name="T4" fmla="*/ 78 w 207"/>
                    <a:gd name="T5" fmla="*/ 0 h 634"/>
                    <a:gd name="T6" fmla="*/ 108 w 207"/>
                    <a:gd name="T7" fmla="*/ 0 h 634"/>
                    <a:gd name="T8" fmla="*/ 161 w 207"/>
                    <a:gd name="T9" fmla="*/ 11 h 634"/>
                    <a:gd name="T10" fmla="*/ 174 w 207"/>
                    <a:gd name="T11" fmla="*/ 61 h 634"/>
                    <a:gd name="T12" fmla="*/ 195 w 207"/>
                    <a:gd name="T13" fmla="*/ 165 h 634"/>
                    <a:gd name="T14" fmla="*/ 202 w 207"/>
                    <a:gd name="T15" fmla="*/ 250 h 634"/>
                    <a:gd name="T16" fmla="*/ 207 w 207"/>
                    <a:gd name="T17" fmla="*/ 334 h 634"/>
                    <a:gd name="T18" fmla="*/ 207 w 207"/>
                    <a:gd name="T19" fmla="*/ 456 h 634"/>
                    <a:gd name="T20" fmla="*/ 195 w 207"/>
                    <a:gd name="T21" fmla="*/ 567 h 634"/>
                    <a:gd name="T22" fmla="*/ 172 w 207"/>
                    <a:gd name="T23" fmla="*/ 628 h 634"/>
                    <a:gd name="T24" fmla="*/ 134 w 207"/>
                    <a:gd name="T25" fmla="*/ 634 h 634"/>
                    <a:gd name="T26" fmla="*/ 52 w 207"/>
                    <a:gd name="T27" fmla="*/ 634 h 634"/>
                    <a:gd name="T28" fmla="*/ 13 w 207"/>
                    <a:gd name="T29" fmla="*/ 601 h 634"/>
                    <a:gd name="T30" fmla="*/ 0 w 207"/>
                    <a:gd name="T31" fmla="*/ 523 h 634"/>
                    <a:gd name="T32" fmla="*/ 6 w 207"/>
                    <a:gd name="T33" fmla="*/ 421 h 634"/>
                    <a:gd name="T34" fmla="*/ 13 w 207"/>
                    <a:gd name="T35" fmla="*/ 339 h 634"/>
                    <a:gd name="T36" fmla="*/ 36 w 207"/>
                    <a:gd name="T37" fmla="*/ 289 h 634"/>
                    <a:gd name="T38" fmla="*/ 36 w 207"/>
                    <a:gd name="T39" fmla="*/ 217 h 634"/>
                    <a:gd name="T40" fmla="*/ 36 w 207"/>
                    <a:gd name="T41" fmla="*/ 139 h 634"/>
                    <a:gd name="T42" fmla="*/ 30 w 207"/>
                    <a:gd name="T43" fmla="*/ 82 h 634"/>
                    <a:gd name="T44" fmla="*/ 34 w 207"/>
                    <a:gd name="T45" fmla="*/ 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34">
                      <a:moveTo>
                        <a:pt x="34" y="48"/>
                      </a:moveTo>
                      <a:lnTo>
                        <a:pt x="50" y="17"/>
                      </a:lnTo>
                      <a:lnTo>
                        <a:pt x="78" y="0"/>
                      </a:lnTo>
                      <a:lnTo>
                        <a:pt x="108" y="0"/>
                      </a:lnTo>
                      <a:lnTo>
                        <a:pt x="161" y="11"/>
                      </a:lnTo>
                      <a:lnTo>
                        <a:pt x="174" y="61"/>
                      </a:lnTo>
                      <a:lnTo>
                        <a:pt x="195" y="165"/>
                      </a:lnTo>
                      <a:lnTo>
                        <a:pt x="202" y="250"/>
                      </a:lnTo>
                      <a:lnTo>
                        <a:pt x="207" y="334"/>
                      </a:lnTo>
                      <a:lnTo>
                        <a:pt x="207" y="456"/>
                      </a:lnTo>
                      <a:lnTo>
                        <a:pt x="195" y="567"/>
                      </a:lnTo>
                      <a:lnTo>
                        <a:pt x="172" y="628"/>
                      </a:lnTo>
                      <a:lnTo>
                        <a:pt x="134" y="634"/>
                      </a:lnTo>
                      <a:lnTo>
                        <a:pt x="52" y="634"/>
                      </a:lnTo>
                      <a:lnTo>
                        <a:pt x="13" y="601"/>
                      </a:lnTo>
                      <a:lnTo>
                        <a:pt x="0" y="523"/>
                      </a:lnTo>
                      <a:lnTo>
                        <a:pt x="6" y="421"/>
                      </a:lnTo>
                      <a:lnTo>
                        <a:pt x="13" y="339"/>
                      </a:lnTo>
                      <a:lnTo>
                        <a:pt x="36" y="289"/>
                      </a:lnTo>
                      <a:lnTo>
                        <a:pt x="36" y="217"/>
                      </a:lnTo>
                      <a:lnTo>
                        <a:pt x="36" y="139"/>
                      </a:lnTo>
                      <a:lnTo>
                        <a:pt x="30" y="82"/>
                      </a:lnTo>
                      <a:lnTo>
                        <a:pt x="34"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60" name="Freeform 28">
                  <a:extLst>
                    <a:ext uri="{FF2B5EF4-FFF2-40B4-BE49-F238E27FC236}">
                      <a16:creationId xmlns:a16="http://schemas.microsoft.com/office/drawing/2014/main" id="{5E610376-76E5-F3D8-29A7-DDC06A89A255}"/>
                    </a:ext>
                  </a:extLst>
                </p:cNvPr>
                <p:cNvSpPr>
                  <a:spLocks noChangeAspect="1"/>
                </p:cNvSpPr>
                <p:nvPr/>
              </p:nvSpPr>
              <p:spPr bwMode="auto">
                <a:xfrm>
                  <a:off x="2277" y="2313"/>
                  <a:ext cx="222" cy="583"/>
                </a:xfrm>
                <a:custGeom>
                  <a:avLst/>
                  <a:gdLst>
                    <a:gd name="T0" fmla="*/ 139 w 222"/>
                    <a:gd name="T1" fmla="*/ 0 h 583"/>
                    <a:gd name="T2" fmla="*/ 172 w 222"/>
                    <a:gd name="T3" fmla="*/ 23 h 583"/>
                    <a:gd name="T4" fmla="*/ 183 w 222"/>
                    <a:gd name="T5" fmla="*/ 58 h 583"/>
                    <a:gd name="T6" fmla="*/ 187 w 222"/>
                    <a:gd name="T7" fmla="*/ 139 h 583"/>
                    <a:gd name="T8" fmla="*/ 194 w 222"/>
                    <a:gd name="T9" fmla="*/ 217 h 583"/>
                    <a:gd name="T10" fmla="*/ 203 w 222"/>
                    <a:gd name="T11" fmla="*/ 308 h 583"/>
                    <a:gd name="T12" fmla="*/ 209 w 222"/>
                    <a:gd name="T13" fmla="*/ 400 h 583"/>
                    <a:gd name="T14" fmla="*/ 211 w 222"/>
                    <a:gd name="T15" fmla="*/ 461 h 583"/>
                    <a:gd name="T16" fmla="*/ 220 w 222"/>
                    <a:gd name="T17" fmla="*/ 495 h 583"/>
                    <a:gd name="T18" fmla="*/ 222 w 222"/>
                    <a:gd name="T19" fmla="*/ 511 h 583"/>
                    <a:gd name="T20" fmla="*/ 209 w 222"/>
                    <a:gd name="T21" fmla="*/ 524 h 583"/>
                    <a:gd name="T22" fmla="*/ 178 w 222"/>
                    <a:gd name="T23" fmla="*/ 530 h 583"/>
                    <a:gd name="T24" fmla="*/ 128 w 222"/>
                    <a:gd name="T25" fmla="*/ 541 h 583"/>
                    <a:gd name="T26" fmla="*/ 78 w 222"/>
                    <a:gd name="T27" fmla="*/ 567 h 583"/>
                    <a:gd name="T28" fmla="*/ 39 w 222"/>
                    <a:gd name="T29" fmla="*/ 583 h 583"/>
                    <a:gd name="T30" fmla="*/ 17 w 222"/>
                    <a:gd name="T31" fmla="*/ 572 h 583"/>
                    <a:gd name="T32" fmla="*/ 0 w 222"/>
                    <a:gd name="T33" fmla="*/ 545 h 583"/>
                    <a:gd name="T34" fmla="*/ 20 w 222"/>
                    <a:gd name="T35" fmla="*/ 530 h 583"/>
                    <a:gd name="T36" fmla="*/ 81 w 222"/>
                    <a:gd name="T37" fmla="*/ 519 h 583"/>
                    <a:gd name="T38" fmla="*/ 150 w 222"/>
                    <a:gd name="T39" fmla="*/ 511 h 583"/>
                    <a:gd name="T40" fmla="*/ 181 w 222"/>
                    <a:gd name="T41" fmla="*/ 511 h 583"/>
                    <a:gd name="T42" fmla="*/ 189 w 222"/>
                    <a:gd name="T43" fmla="*/ 491 h 583"/>
                    <a:gd name="T44" fmla="*/ 187 w 222"/>
                    <a:gd name="T45" fmla="*/ 434 h 583"/>
                    <a:gd name="T46" fmla="*/ 178 w 222"/>
                    <a:gd name="T47" fmla="*/ 345 h 583"/>
                    <a:gd name="T48" fmla="*/ 165 w 222"/>
                    <a:gd name="T49" fmla="*/ 252 h 583"/>
                    <a:gd name="T50" fmla="*/ 154 w 222"/>
                    <a:gd name="T51" fmla="*/ 158 h 583"/>
                    <a:gd name="T52" fmla="*/ 122 w 222"/>
                    <a:gd name="T53" fmla="*/ 86 h 583"/>
                    <a:gd name="T54" fmla="*/ 105 w 222"/>
                    <a:gd name="T55" fmla="*/ 30 h 583"/>
                    <a:gd name="T56" fmla="*/ 117 w 222"/>
                    <a:gd name="T57" fmla="*/ 12 h 583"/>
                    <a:gd name="T58" fmla="*/ 139 w 222"/>
                    <a:gd name="T59"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2" h="583">
                      <a:moveTo>
                        <a:pt x="139" y="0"/>
                      </a:moveTo>
                      <a:lnTo>
                        <a:pt x="172" y="23"/>
                      </a:lnTo>
                      <a:lnTo>
                        <a:pt x="183" y="58"/>
                      </a:lnTo>
                      <a:lnTo>
                        <a:pt x="187" y="139"/>
                      </a:lnTo>
                      <a:lnTo>
                        <a:pt x="194" y="217"/>
                      </a:lnTo>
                      <a:lnTo>
                        <a:pt x="203" y="308"/>
                      </a:lnTo>
                      <a:lnTo>
                        <a:pt x="209" y="400"/>
                      </a:lnTo>
                      <a:lnTo>
                        <a:pt x="211" y="461"/>
                      </a:lnTo>
                      <a:lnTo>
                        <a:pt x="220" y="495"/>
                      </a:lnTo>
                      <a:lnTo>
                        <a:pt x="222" y="511"/>
                      </a:lnTo>
                      <a:lnTo>
                        <a:pt x="209" y="524"/>
                      </a:lnTo>
                      <a:lnTo>
                        <a:pt x="178" y="530"/>
                      </a:lnTo>
                      <a:lnTo>
                        <a:pt x="128" y="541"/>
                      </a:lnTo>
                      <a:lnTo>
                        <a:pt x="78" y="567"/>
                      </a:lnTo>
                      <a:lnTo>
                        <a:pt x="39" y="583"/>
                      </a:lnTo>
                      <a:lnTo>
                        <a:pt x="17" y="572"/>
                      </a:lnTo>
                      <a:lnTo>
                        <a:pt x="0" y="545"/>
                      </a:lnTo>
                      <a:lnTo>
                        <a:pt x="20" y="530"/>
                      </a:lnTo>
                      <a:lnTo>
                        <a:pt x="81" y="519"/>
                      </a:lnTo>
                      <a:lnTo>
                        <a:pt x="150" y="511"/>
                      </a:lnTo>
                      <a:lnTo>
                        <a:pt x="181" y="511"/>
                      </a:lnTo>
                      <a:lnTo>
                        <a:pt x="189" y="491"/>
                      </a:lnTo>
                      <a:lnTo>
                        <a:pt x="187" y="434"/>
                      </a:lnTo>
                      <a:lnTo>
                        <a:pt x="178" y="345"/>
                      </a:lnTo>
                      <a:lnTo>
                        <a:pt x="165" y="252"/>
                      </a:lnTo>
                      <a:lnTo>
                        <a:pt x="154" y="158"/>
                      </a:lnTo>
                      <a:lnTo>
                        <a:pt x="122" y="86"/>
                      </a:lnTo>
                      <a:lnTo>
                        <a:pt x="105" y="30"/>
                      </a:lnTo>
                      <a:lnTo>
                        <a:pt x="117" y="12"/>
                      </a:lnTo>
                      <a:lnTo>
                        <a:pt x="1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61" name="Freeform 29">
                  <a:extLst>
                    <a:ext uri="{FF2B5EF4-FFF2-40B4-BE49-F238E27FC236}">
                      <a16:creationId xmlns:a16="http://schemas.microsoft.com/office/drawing/2014/main" id="{18497B00-37C4-014D-1EB0-6395166FE9AB}"/>
                    </a:ext>
                  </a:extLst>
                </p:cNvPr>
                <p:cNvSpPr>
                  <a:spLocks noChangeAspect="1"/>
                </p:cNvSpPr>
                <p:nvPr/>
              </p:nvSpPr>
              <p:spPr bwMode="auto">
                <a:xfrm>
                  <a:off x="2148" y="2327"/>
                  <a:ext cx="228" cy="516"/>
                </a:xfrm>
                <a:custGeom>
                  <a:avLst/>
                  <a:gdLst>
                    <a:gd name="T0" fmla="*/ 145 w 228"/>
                    <a:gd name="T1" fmla="*/ 109 h 516"/>
                    <a:gd name="T2" fmla="*/ 156 w 228"/>
                    <a:gd name="T3" fmla="*/ 44 h 516"/>
                    <a:gd name="T4" fmla="*/ 191 w 228"/>
                    <a:gd name="T5" fmla="*/ 0 h 516"/>
                    <a:gd name="T6" fmla="*/ 211 w 228"/>
                    <a:gd name="T7" fmla="*/ 11 h 516"/>
                    <a:gd name="T8" fmla="*/ 228 w 228"/>
                    <a:gd name="T9" fmla="*/ 39 h 516"/>
                    <a:gd name="T10" fmla="*/ 219 w 228"/>
                    <a:gd name="T11" fmla="*/ 70 h 516"/>
                    <a:gd name="T12" fmla="*/ 202 w 228"/>
                    <a:gd name="T13" fmla="*/ 87 h 516"/>
                    <a:gd name="T14" fmla="*/ 185 w 228"/>
                    <a:gd name="T15" fmla="*/ 142 h 516"/>
                    <a:gd name="T16" fmla="*/ 178 w 228"/>
                    <a:gd name="T17" fmla="*/ 194 h 516"/>
                    <a:gd name="T18" fmla="*/ 178 w 228"/>
                    <a:gd name="T19" fmla="*/ 264 h 516"/>
                    <a:gd name="T20" fmla="*/ 174 w 228"/>
                    <a:gd name="T21" fmla="*/ 325 h 516"/>
                    <a:gd name="T22" fmla="*/ 178 w 228"/>
                    <a:gd name="T23" fmla="*/ 403 h 516"/>
                    <a:gd name="T24" fmla="*/ 185 w 228"/>
                    <a:gd name="T25" fmla="*/ 447 h 516"/>
                    <a:gd name="T26" fmla="*/ 189 w 228"/>
                    <a:gd name="T27" fmla="*/ 466 h 516"/>
                    <a:gd name="T28" fmla="*/ 180 w 228"/>
                    <a:gd name="T29" fmla="*/ 477 h 516"/>
                    <a:gd name="T30" fmla="*/ 152 w 228"/>
                    <a:gd name="T31" fmla="*/ 481 h 516"/>
                    <a:gd name="T32" fmla="*/ 102 w 228"/>
                    <a:gd name="T33" fmla="*/ 488 h 516"/>
                    <a:gd name="T34" fmla="*/ 57 w 228"/>
                    <a:gd name="T35" fmla="*/ 510 h 516"/>
                    <a:gd name="T36" fmla="*/ 35 w 228"/>
                    <a:gd name="T37" fmla="*/ 516 h 516"/>
                    <a:gd name="T38" fmla="*/ 0 w 228"/>
                    <a:gd name="T39" fmla="*/ 494 h 516"/>
                    <a:gd name="T40" fmla="*/ 0 w 228"/>
                    <a:gd name="T41" fmla="*/ 483 h 516"/>
                    <a:gd name="T42" fmla="*/ 33 w 228"/>
                    <a:gd name="T43" fmla="*/ 477 h 516"/>
                    <a:gd name="T44" fmla="*/ 119 w 228"/>
                    <a:gd name="T45" fmla="*/ 466 h 516"/>
                    <a:gd name="T46" fmla="*/ 156 w 228"/>
                    <a:gd name="T47" fmla="*/ 466 h 516"/>
                    <a:gd name="T48" fmla="*/ 163 w 228"/>
                    <a:gd name="T49" fmla="*/ 449 h 516"/>
                    <a:gd name="T50" fmla="*/ 161 w 228"/>
                    <a:gd name="T51" fmla="*/ 403 h 516"/>
                    <a:gd name="T52" fmla="*/ 156 w 228"/>
                    <a:gd name="T53" fmla="*/ 320 h 516"/>
                    <a:gd name="T54" fmla="*/ 152 w 228"/>
                    <a:gd name="T55" fmla="*/ 242 h 516"/>
                    <a:gd name="T56" fmla="*/ 150 w 228"/>
                    <a:gd name="T57" fmla="*/ 161 h 516"/>
                    <a:gd name="T58" fmla="*/ 145 w 228"/>
                    <a:gd name="T59" fmla="*/ 109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8" h="516">
                      <a:moveTo>
                        <a:pt x="145" y="109"/>
                      </a:moveTo>
                      <a:lnTo>
                        <a:pt x="156" y="44"/>
                      </a:lnTo>
                      <a:lnTo>
                        <a:pt x="191" y="0"/>
                      </a:lnTo>
                      <a:lnTo>
                        <a:pt x="211" y="11"/>
                      </a:lnTo>
                      <a:lnTo>
                        <a:pt x="228" y="39"/>
                      </a:lnTo>
                      <a:lnTo>
                        <a:pt x="219" y="70"/>
                      </a:lnTo>
                      <a:lnTo>
                        <a:pt x="202" y="87"/>
                      </a:lnTo>
                      <a:lnTo>
                        <a:pt x="185" y="142"/>
                      </a:lnTo>
                      <a:lnTo>
                        <a:pt x="178" y="194"/>
                      </a:lnTo>
                      <a:lnTo>
                        <a:pt x="178" y="264"/>
                      </a:lnTo>
                      <a:lnTo>
                        <a:pt x="174" y="325"/>
                      </a:lnTo>
                      <a:lnTo>
                        <a:pt x="178" y="403"/>
                      </a:lnTo>
                      <a:lnTo>
                        <a:pt x="185" y="447"/>
                      </a:lnTo>
                      <a:lnTo>
                        <a:pt x="189" y="466"/>
                      </a:lnTo>
                      <a:lnTo>
                        <a:pt x="180" y="477"/>
                      </a:lnTo>
                      <a:lnTo>
                        <a:pt x="152" y="481"/>
                      </a:lnTo>
                      <a:lnTo>
                        <a:pt x="102" y="488"/>
                      </a:lnTo>
                      <a:lnTo>
                        <a:pt x="57" y="510"/>
                      </a:lnTo>
                      <a:lnTo>
                        <a:pt x="35" y="516"/>
                      </a:lnTo>
                      <a:lnTo>
                        <a:pt x="0" y="494"/>
                      </a:lnTo>
                      <a:lnTo>
                        <a:pt x="0" y="483"/>
                      </a:lnTo>
                      <a:lnTo>
                        <a:pt x="33" y="477"/>
                      </a:lnTo>
                      <a:lnTo>
                        <a:pt x="119" y="466"/>
                      </a:lnTo>
                      <a:lnTo>
                        <a:pt x="156" y="466"/>
                      </a:lnTo>
                      <a:lnTo>
                        <a:pt x="163" y="449"/>
                      </a:lnTo>
                      <a:lnTo>
                        <a:pt x="161" y="403"/>
                      </a:lnTo>
                      <a:lnTo>
                        <a:pt x="156" y="320"/>
                      </a:lnTo>
                      <a:lnTo>
                        <a:pt x="152" y="242"/>
                      </a:lnTo>
                      <a:lnTo>
                        <a:pt x="150" y="161"/>
                      </a:lnTo>
                      <a:lnTo>
                        <a:pt x="145" y="1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62" name="Freeform 30">
                  <a:extLst>
                    <a:ext uri="{FF2B5EF4-FFF2-40B4-BE49-F238E27FC236}">
                      <a16:creationId xmlns:a16="http://schemas.microsoft.com/office/drawing/2014/main" id="{34117BB2-1026-E739-C797-FC87853122E7}"/>
                    </a:ext>
                  </a:extLst>
                </p:cNvPr>
                <p:cNvSpPr>
                  <a:spLocks noChangeAspect="1"/>
                </p:cNvSpPr>
                <p:nvPr/>
              </p:nvSpPr>
              <p:spPr bwMode="auto">
                <a:xfrm>
                  <a:off x="2203" y="1799"/>
                  <a:ext cx="152" cy="570"/>
                </a:xfrm>
                <a:custGeom>
                  <a:avLst/>
                  <a:gdLst>
                    <a:gd name="T0" fmla="*/ 63 w 152"/>
                    <a:gd name="T1" fmla="*/ 52 h 570"/>
                    <a:gd name="T2" fmla="*/ 89 w 152"/>
                    <a:gd name="T3" fmla="*/ 4 h 570"/>
                    <a:gd name="T4" fmla="*/ 128 w 152"/>
                    <a:gd name="T5" fmla="*/ 0 h 570"/>
                    <a:gd name="T6" fmla="*/ 152 w 152"/>
                    <a:gd name="T7" fmla="*/ 33 h 570"/>
                    <a:gd name="T8" fmla="*/ 146 w 152"/>
                    <a:gd name="T9" fmla="*/ 70 h 570"/>
                    <a:gd name="T10" fmla="*/ 122 w 152"/>
                    <a:gd name="T11" fmla="*/ 82 h 570"/>
                    <a:gd name="T12" fmla="*/ 95 w 152"/>
                    <a:gd name="T13" fmla="*/ 103 h 570"/>
                    <a:gd name="T14" fmla="*/ 72 w 152"/>
                    <a:gd name="T15" fmla="*/ 138 h 570"/>
                    <a:gd name="T16" fmla="*/ 57 w 152"/>
                    <a:gd name="T17" fmla="*/ 175 h 570"/>
                    <a:gd name="T18" fmla="*/ 41 w 152"/>
                    <a:gd name="T19" fmla="*/ 239 h 570"/>
                    <a:gd name="T20" fmla="*/ 24 w 152"/>
                    <a:gd name="T21" fmla="*/ 321 h 570"/>
                    <a:gd name="T22" fmla="*/ 24 w 152"/>
                    <a:gd name="T23" fmla="*/ 407 h 570"/>
                    <a:gd name="T24" fmla="*/ 41 w 152"/>
                    <a:gd name="T25" fmla="*/ 461 h 570"/>
                    <a:gd name="T26" fmla="*/ 52 w 152"/>
                    <a:gd name="T27" fmla="*/ 502 h 570"/>
                    <a:gd name="T28" fmla="*/ 67 w 152"/>
                    <a:gd name="T29" fmla="*/ 529 h 570"/>
                    <a:gd name="T30" fmla="*/ 67 w 152"/>
                    <a:gd name="T31" fmla="*/ 558 h 570"/>
                    <a:gd name="T32" fmla="*/ 46 w 152"/>
                    <a:gd name="T33" fmla="*/ 570 h 570"/>
                    <a:gd name="T34" fmla="*/ 28 w 152"/>
                    <a:gd name="T35" fmla="*/ 549 h 570"/>
                    <a:gd name="T36" fmla="*/ 7 w 152"/>
                    <a:gd name="T37" fmla="*/ 519 h 570"/>
                    <a:gd name="T38" fmla="*/ 11 w 152"/>
                    <a:gd name="T39" fmla="*/ 490 h 570"/>
                    <a:gd name="T40" fmla="*/ 6 w 152"/>
                    <a:gd name="T41" fmla="*/ 403 h 570"/>
                    <a:gd name="T42" fmla="*/ 0 w 152"/>
                    <a:gd name="T43" fmla="*/ 338 h 570"/>
                    <a:gd name="T44" fmla="*/ 2 w 152"/>
                    <a:gd name="T45" fmla="*/ 272 h 570"/>
                    <a:gd name="T46" fmla="*/ 13 w 152"/>
                    <a:gd name="T47" fmla="*/ 181 h 570"/>
                    <a:gd name="T48" fmla="*/ 39 w 152"/>
                    <a:gd name="T49" fmla="*/ 109 h 570"/>
                    <a:gd name="T50" fmla="*/ 63 w 152"/>
                    <a:gd name="T51" fmla="*/ 52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2" h="570">
                      <a:moveTo>
                        <a:pt x="63" y="52"/>
                      </a:moveTo>
                      <a:lnTo>
                        <a:pt x="89" y="4"/>
                      </a:lnTo>
                      <a:lnTo>
                        <a:pt x="128" y="0"/>
                      </a:lnTo>
                      <a:lnTo>
                        <a:pt x="152" y="33"/>
                      </a:lnTo>
                      <a:lnTo>
                        <a:pt x="146" y="70"/>
                      </a:lnTo>
                      <a:lnTo>
                        <a:pt x="122" y="82"/>
                      </a:lnTo>
                      <a:lnTo>
                        <a:pt x="95" y="103"/>
                      </a:lnTo>
                      <a:lnTo>
                        <a:pt x="72" y="138"/>
                      </a:lnTo>
                      <a:lnTo>
                        <a:pt x="57" y="175"/>
                      </a:lnTo>
                      <a:lnTo>
                        <a:pt x="41" y="239"/>
                      </a:lnTo>
                      <a:lnTo>
                        <a:pt x="24" y="321"/>
                      </a:lnTo>
                      <a:lnTo>
                        <a:pt x="24" y="407"/>
                      </a:lnTo>
                      <a:lnTo>
                        <a:pt x="41" y="461"/>
                      </a:lnTo>
                      <a:lnTo>
                        <a:pt x="52" y="502"/>
                      </a:lnTo>
                      <a:lnTo>
                        <a:pt x="67" y="529"/>
                      </a:lnTo>
                      <a:lnTo>
                        <a:pt x="67" y="558"/>
                      </a:lnTo>
                      <a:lnTo>
                        <a:pt x="46" y="570"/>
                      </a:lnTo>
                      <a:lnTo>
                        <a:pt x="28" y="549"/>
                      </a:lnTo>
                      <a:lnTo>
                        <a:pt x="7" y="519"/>
                      </a:lnTo>
                      <a:lnTo>
                        <a:pt x="11" y="490"/>
                      </a:lnTo>
                      <a:lnTo>
                        <a:pt x="6" y="403"/>
                      </a:lnTo>
                      <a:lnTo>
                        <a:pt x="0" y="338"/>
                      </a:lnTo>
                      <a:lnTo>
                        <a:pt x="2" y="272"/>
                      </a:lnTo>
                      <a:lnTo>
                        <a:pt x="13" y="181"/>
                      </a:lnTo>
                      <a:lnTo>
                        <a:pt x="39" y="109"/>
                      </a:lnTo>
                      <a:lnTo>
                        <a:pt x="63"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63" name="Freeform 31">
                  <a:extLst>
                    <a:ext uri="{FF2B5EF4-FFF2-40B4-BE49-F238E27FC236}">
                      <a16:creationId xmlns:a16="http://schemas.microsoft.com/office/drawing/2014/main" id="{52B7BCCE-56F4-BD95-875F-B8FCDACCA6CD}"/>
                    </a:ext>
                  </a:extLst>
                </p:cNvPr>
                <p:cNvSpPr>
                  <a:spLocks noChangeAspect="1"/>
                </p:cNvSpPr>
                <p:nvPr/>
              </p:nvSpPr>
              <p:spPr bwMode="auto">
                <a:xfrm>
                  <a:off x="2161" y="1440"/>
                  <a:ext cx="284" cy="313"/>
                </a:xfrm>
                <a:custGeom>
                  <a:avLst/>
                  <a:gdLst>
                    <a:gd name="T0" fmla="*/ 72 w 284"/>
                    <a:gd name="T1" fmla="*/ 152 h 313"/>
                    <a:gd name="T2" fmla="*/ 67 w 284"/>
                    <a:gd name="T3" fmla="*/ 108 h 313"/>
                    <a:gd name="T4" fmla="*/ 67 w 284"/>
                    <a:gd name="T5" fmla="*/ 63 h 313"/>
                    <a:gd name="T6" fmla="*/ 78 w 284"/>
                    <a:gd name="T7" fmla="*/ 30 h 313"/>
                    <a:gd name="T8" fmla="*/ 100 w 284"/>
                    <a:gd name="T9" fmla="*/ 12 h 313"/>
                    <a:gd name="T10" fmla="*/ 145 w 284"/>
                    <a:gd name="T11" fmla="*/ 0 h 313"/>
                    <a:gd name="T12" fmla="*/ 178 w 284"/>
                    <a:gd name="T13" fmla="*/ 2 h 313"/>
                    <a:gd name="T14" fmla="*/ 213 w 284"/>
                    <a:gd name="T15" fmla="*/ 17 h 313"/>
                    <a:gd name="T16" fmla="*/ 241 w 284"/>
                    <a:gd name="T17" fmla="*/ 52 h 313"/>
                    <a:gd name="T18" fmla="*/ 262 w 284"/>
                    <a:gd name="T19" fmla="*/ 91 h 313"/>
                    <a:gd name="T20" fmla="*/ 275 w 284"/>
                    <a:gd name="T21" fmla="*/ 145 h 313"/>
                    <a:gd name="T22" fmla="*/ 284 w 284"/>
                    <a:gd name="T23" fmla="*/ 197 h 313"/>
                    <a:gd name="T24" fmla="*/ 284 w 284"/>
                    <a:gd name="T25" fmla="*/ 236 h 313"/>
                    <a:gd name="T26" fmla="*/ 273 w 284"/>
                    <a:gd name="T27" fmla="*/ 278 h 313"/>
                    <a:gd name="T28" fmla="*/ 247 w 284"/>
                    <a:gd name="T29" fmla="*/ 302 h 313"/>
                    <a:gd name="T30" fmla="*/ 208 w 284"/>
                    <a:gd name="T31" fmla="*/ 313 h 313"/>
                    <a:gd name="T32" fmla="*/ 184 w 284"/>
                    <a:gd name="T33" fmla="*/ 312 h 313"/>
                    <a:gd name="T34" fmla="*/ 156 w 284"/>
                    <a:gd name="T35" fmla="*/ 295 h 313"/>
                    <a:gd name="T36" fmla="*/ 128 w 284"/>
                    <a:gd name="T37" fmla="*/ 258 h 313"/>
                    <a:gd name="T38" fmla="*/ 106 w 284"/>
                    <a:gd name="T39" fmla="*/ 223 h 313"/>
                    <a:gd name="T40" fmla="*/ 35 w 284"/>
                    <a:gd name="T41" fmla="*/ 245 h 313"/>
                    <a:gd name="T42" fmla="*/ 13 w 284"/>
                    <a:gd name="T43" fmla="*/ 252 h 313"/>
                    <a:gd name="T44" fmla="*/ 0 w 284"/>
                    <a:gd name="T45" fmla="*/ 247 h 313"/>
                    <a:gd name="T46" fmla="*/ 2 w 284"/>
                    <a:gd name="T47" fmla="*/ 234 h 313"/>
                    <a:gd name="T48" fmla="*/ 85 w 284"/>
                    <a:gd name="T49" fmla="*/ 197 h 313"/>
                    <a:gd name="T50" fmla="*/ 72 w 284"/>
                    <a:gd name="T51" fmla="*/ 15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4" h="313">
                      <a:moveTo>
                        <a:pt x="72" y="152"/>
                      </a:moveTo>
                      <a:lnTo>
                        <a:pt x="67" y="108"/>
                      </a:lnTo>
                      <a:lnTo>
                        <a:pt x="67" y="63"/>
                      </a:lnTo>
                      <a:lnTo>
                        <a:pt x="78" y="30"/>
                      </a:lnTo>
                      <a:lnTo>
                        <a:pt x="100" y="12"/>
                      </a:lnTo>
                      <a:lnTo>
                        <a:pt x="145" y="0"/>
                      </a:lnTo>
                      <a:lnTo>
                        <a:pt x="178" y="2"/>
                      </a:lnTo>
                      <a:lnTo>
                        <a:pt x="213" y="17"/>
                      </a:lnTo>
                      <a:lnTo>
                        <a:pt x="241" y="52"/>
                      </a:lnTo>
                      <a:lnTo>
                        <a:pt x="262" y="91"/>
                      </a:lnTo>
                      <a:lnTo>
                        <a:pt x="275" y="145"/>
                      </a:lnTo>
                      <a:lnTo>
                        <a:pt x="284" y="197"/>
                      </a:lnTo>
                      <a:lnTo>
                        <a:pt x="284" y="236"/>
                      </a:lnTo>
                      <a:lnTo>
                        <a:pt x="273" y="278"/>
                      </a:lnTo>
                      <a:lnTo>
                        <a:pt x="247" y="302"/>
                      </a:lnTo>
                      <a:lnTo>
                        <a:pt x="208" y="313"/>
                      </a:lnTo>
                      <a:lnTo>
                        <a:pt x="184" y="312"/>
                      </a:lnTo>
                      <a:lnTo>
                        <a:pt x="156" y="295"/>
                      </a:lnTo>
                      <a:lnTo>
                        <a:pt x="128" y="258"/>
                      </a:lnTo>
                      <a:lnTo>
                        <a:pt x="106" y="223"/>
                      </a:lnTo>
                      <a:lnTo>
                        <a:pt x="35" y="245"/>
                      </a:lnTo>
                      <a:lnTo>
                        <a:pt x="13" y="252"/>
                      </a:lnTo>
                      <a:lnTo>
                        <a:pt x="0" y="247"/>
                      </a:lnTo>
                      <a:lnTo>
                        <a:pt x="2" y="234"/>
                      </a:lnTo>
                      <a:lnTo>
                        <a:pt x="85" y="197"/>
                      </a:lnTo>
                      <a:lnTo>
                        <a:pt x="72" y="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72064" name="Group 32">
              <a:extLst>
                <a:ext uri="{FF2B5EF4-FFF2-40B4-BE49-F238E27FC236}">
                  <a16:creationId xmlns:a16="http://schemas.microsoft.com/office/drawing/2014/main" id="{12DB0CB4-ED00-11BA-2FBD-41DC9CDB71EC}"/>
                </a:ext>
              </a:extLst>
            </p:cNvPr>
            <p:cNvGrpSpPr>
              <a:grpSpLocks noChangeAspect="1"/>
            </p:cNvGrpSpPr>
            <p:nvPr/>
          </p:nvGrpSpPr>
          <p:grpSpPr bwMode="auto">
            <a:xfrm>
              <a:off x="1248" y="1824"/>
              <a:ext cx="3435" cy="980"/>
              <a:chOff x="1248" y="1824"/>
              <a:chExt cx="3435" cy="980"/>
            </a:xfrm>
          </p:grpSpPr>
          <p:sp>
            <p:nvSpPr>
              <p:cNvPr id="172065" name="Freeform 33">
                <a:extLst>
                  <a:ext uri="{FF2B5EF4-FFF2-40B4-BE49-F238E27FC236}">
                    <a16:creationId xmlns:a16="http://schemas.microsoft.com/office/drawing/2014/main" id="{72C5D4E2-82D1-FC4B-4FB3-EBF1F66900D3}"/>
                  </a:ext>
                </a:extLst>
              </p:cNvPr>
              <p:cNvSpPr>
                <a:spLocks noChangeAspect="1"/>
              </p:cNvSpPr>
              <p:nvPr/>
            </p:nvSpPr>
            <p:spPr bwMode="auto">
              <a:xfrm>
                <a:off x="3888" y="1863"/>
                <a:ext cx="795" cy="941"/>
              </a:xfrm>
              <a:custGeom>
                <a:avLst/>
                <a:gdLst>
                  <a:gd name="T0" fmla="*/ 78 w 795"/>
                  <a:gd name="T1" fmla="*/ 476 h 941"/>
                  <a:gd name="T2" fmla="*/ 45 w 795"/>
                  <a:gd name="T3" fmla="*/ 524 h 941"/>
                  <a:gd name="T4" fmla="*/ 13 w 795"/>
                  <a:gd name="T5" fmla="*/ 607 h 941"/>
                  <a:gd name="T6" fmla="*/ 0 w 795"/>
                  <a:gd name="T7" fmla="*/ 713 h 941"/>
                  <a:gd name="T8" fmla="*/ 12 w 795"/>
                  <a:gd name="T9" fmla="*/ 792 h 941"/>
                  <a:gd name="T10" fmla="*/ 52 w 795"/>
                  <a:gd name="T11" fmla="*/ 857 h 941"/>
                  <a:gd name="T12" fmla="*/ 106 w 795"/>
                  <a:gd name="T13" fmla="*/ 913 h 941"/>
                  <a:gd name="T14" fmla="*/ 164 w 795"/>
                  <a:gd name="T15" fmla="*/ 941 h 941"/>
                  <a:gd name="T16" fmla="*/ 238 w 795"/>
                  <a:gd name="T17" fmla="*/ 929 h 941"/>
                  <a:gd name="T18" fmla="*/ 299 w 795"/>
                  <a:gd name="T19" fmla="*/ 913 h 941"/>
                  <a:gd name="T20" fmla="*/ 351 w 795"/>
                  <a:gd name="T21" fmla="*/ 885 h 941"/>
                  <a:gd name="T22" fmla="*/ 395 w 795"/>
                  <a:gd name="T23" fmla="*/ 822 h 941"/>
                  <a:gd name="T24" fmla="*/ 421 w 795"/>
                  <a:gd name="T25" fmla="*/ 765 h 941"/>
                  <a:gd name="T26" fmla="*/ 425 w 795"/>
                  <a:gd name="T27" fmla="*/ 689 h 941"/>
                  <a:gd name="T28" fmla="*/ 425 w 795"/>
                  <a:gd name="T29" fmla="*/ 652 h 941"/>
                  <a:gd name="T30" fmla="*/ 469 w 795"/>
                  <a:gd name="T31" fmla="*/ 713 h 941"/>
                  <a:gd name="T32" fmla="*/ 553 w 795"/>
                  <a:gd name="T33" fmla="*/ 757 h 941"/>
                  <a:gd name="T34" fmla="*/ 593 w 795"/>
                  <a:gd name="T35" fmla="*/ 765 h 941"/>
                  <a:gd name="T36" fmla="*/ 662 w 795"/>
                  <a:gd name="T37" fmla="*/ 753 h 941"/>
                  <a:gd name="T38" fmla="*/ 710 w 795"/>
                  <a:gd name="T39" fmla="*/ 733 h 941"/>
                  <a:gd name="T40" fmla="*/ 747 w 795"/>
                  <a:gd name="T41" fmla="*/ 670 h 941"/>
                  <a:gd name="T42" fmla="*/ 790 w 795"/>
                  <a:gd name="T43" fmla="*/ 611 h 941"/>
                  <a:gd name="T44" fmla="*/ 792 w 795"/>
                  <a:gd name="T45" fmla="*/ 522 h 941"/>
                  <a:gd name="T46" fmla="*/ 795 w 795"/>
                  <a:gd name="T47" fmla="*/ 457 h 941"/>
                  <a:gd name="T48" fmla="*/ 792 w 795"/>
                  <a:gd name="T49" fmla="*/ 400 h 941"/>
                  <a:gd name="T50" fmla="*/ 738 w 795"/>
                  <a:gd name="T51" fmla="*/ 320 h 941"/>
                  <a:gd name="T52" fmla="*/ 686 w 795"/>
                  <a:gd name="T53" fmla="*/ 283 h 941"/>
                  <a:gd name="T54" fmla="*/ 625 w 795"/>
                  <a:gd name="T55" fmla="*/ 266 h 941"/>
                  <a:gd name="T56" fmla="*/ 555 w 795"/>
                  <a:gd name="T57" fmla="*/ 266 h 941"/>
                  <a:gd name="T58" fmla="*/ 499 w 795"/>
                  <a:gd name="T59" fmla="*/ 276 h 941"/>
                  <a:gd name="T60" fmla="*/ 475 w 795"/>
                  <a:gd name="T61" fmla="*/ 309 h 941"/>
                  <a:gd name="T62" fmla="*/ 445 w 795"/>
                  <a:gd name="T63" fmla="*/ 335 h 941"/>
                  <a:gd name="T64" fmla="*/ 447 w 795"/>
                  <a:gd name="T65" fmla="*/ 251 h 941"/>
                  <a:gd name="T66" fmla="*/ 440 w 795"/>
                  <a:gd name="T67" fmla="*/ 157 h 941"/>
                  <a:gd name="T68" fmla="*/ 388 w 795"/>
                  <a:gd name="T69" fmla="*/ 83 h 941"/>
                  <a:gd name="T70" fmla="*/ 343 w 795"/>
                  <a:gd name="T71" fmla="*/ 38 h 941"/>
                  <a:gd name="T72" fmla="*/ 293 w 795"/>
                  <a:gd name="T73" fmla="*/ 7 h 941"/>
                  <a:gd name="T74" fmla="*/ 258 w 795"/>
                  <a:gd name="T75" fmla="*/ 0 h 941"/>
                  <a:gd name="T76" fmla="*/ 206 w 795"/>
                  <a:gd name="T77" fmla="*/ 1 h 941"/>
                  <a:gd name="T78" fmla="*/ 156 w 795"/>
                  <a:gd name="T79" fmla="*/ 16 h 941"/>
                  <a:gd name="T80" fmla="*/ 102 w 795"/>
                  <a:gd name="T81" fmla="*/ 44 h 941"/>
                  <a:gd name="T82" fmla="*/ 63 w 795"/>
                  <a:gd name="T83" fmla="*/ 96 h 941"/>
                  <a:gd name="T84" fmla="*/ 43 w 795"/>
                  <a:gd name="T85" fmla="*/ 148 h 941"/>
                  <a:gd name="T86" fmla="*/ 36 w 795"/>
                  <a:gd name="T87" fmla="*/ 240 h 941"/>
                  <a:gd name="T88" fmla="*/ 32 w 795"/>
                  <a:gd name="T89" fmla="*/ 285 h 941"/>
                  <a:gd name="T90" fmla="*/ 47 w 795"/>
                  <a:gd name="T91" fmla="*/ 340 h 941"/>
                  <a:gd name="T92" fmla="*/ 62 w 795"/>
                  <a:gd name="T93" fmla="*/ 376 h 941"/>
                  <a:gd name="T94" fmla="*/ 73 w 795"/>
                  <a:gd name="T95" fmla="*/ 400 h 941"/>
                  <a:gd name="T96" fmla="*/ 78 w 795"/>
                  <a:gd name="T97" fmla="*/ 476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5" h="941">
                    <a:moveTo>
                      <a:pt x="78" y="476"/>
                    </a:moveTo>
                    <a:lnTo>
                      <a:pt x="45" y="524"/>
                    </a:lnTo>
                    <a:lnTo>
                      <a:pt x="13" y="607"/>
                    </a:lnTo>
                    <a:lnTo>
                      <a:pt x="0" y="713"/>
                    </a:lnTo>
                    <a:lnTo>
                      <a:pt x="12" y="792"/>
                    </a:lnTo>
                    <a:lnTo>
                      <a:pt x="52" y="857"/>
                    </a:lnTo>
                    <a:lnTo>
                      <a:pt x="106" y="913"/>
                    </a:lnTo>
                    <a:lnTo>
                      <a:pt x="164" y="941"/>
                    </a:lnTo>
                    <a:lnTo>
                      <a:pt x="238" y="929"/>
                    </a:lnTo>
                    <a:lnTo>
                      <a:pt x="299" y="913"/>
                    </a:lnTo>
                    <a:lnTo>
                      <a:pt x="351" y="885"/>
                    </a:lnTo>
                    <a:lnTo>
                      <a:pt x="395" y="822"/>
                    </a:lnTo>
                    <a:lnTo>
                      <a:pt x="421" y="765"/>
                    </a:lnTo>
                    <a:lnTo>
                      <a:pt x="425" y="689"/>
                    </a:lnTo>
                    <a:lnTo>
                      <a:pt x="425" y="652"/>
                    </a:lnTo>
                    <a:lnTo>
                      <a:pt x="469" y="713"/>
                    </a:lnTo>
                    <a:lnTo>
                      <a:pt x="553" y="757"/>
                    </a:lnTo>
                    <a:lnTo>
                      <a:pt x="593" y="765"/>
                    </a:lnTo>
                    <a:lnTo>
                      <a:pt x="662" y="753"/>
                    </a:lnTo>
                    <a:lnTo>
                      <a:pt x="710" y="733"/>
                    </a:lnTo>
                    <a:lnTo>
                      <a:pt x="747" y="670"/>
                    </a:lnTo>
                    <a:lnTo>
                      <a:pt x="790" y="611"/>
                    </a:lnTo>
                    <a:lnTo>
                      <a:pt x="792" y="522"/>
                    </a:lnTo>
                    <a:lnTo>
                      <a:pt x="795" y="457"/>
                    </a:lnTo>
                    <a:lnTo>
                      <a:pt x="792" y="400"/>
                    </a:lnTo>
                    <a:lnTo>
                      <a:pt x="738" y="320"/>
                    </a:lnTo>
                    <a:lnTo>
                      <a:pt x="686" y="283"/>
                    </a:lnTo>
                    <a:lnTo>
                      <a:pt x="625" y="266"/>
                    </a:lnTo>
                    <a:lnTo>
                      <a:pt x="555" y="266"/>
                    </a:lnTo>
                    <a:lnTo>
                      <a:pt x="499" y="276"/>
                    </a:lnTo>
                    <a:lnTo>
                      <a:pt x="475" y="309"/>
                    </a:lnTo>
                    <a:lnTo>
                      <a:pt x="445" y="335"/>
                    </a:lnTo>
                    <a:lnTo>
                      <a:pt x="447" y="251"/>
                    </a:lnTo>
                    <a:lnTo>
                      <a:pt x="440" y="157"/>
                    </a:lnTo>
                    <a:lnTo>
                      <a:pt x="388" y="83"/>
                    </a:lnTo>
                    <a:lnTo>
                      <a:pt x="343" y="38"/>
                    </a:lnTo>
                    <a:lnTo>
                      <a:pt x="293" y="7"/>
                    </a:lnTo>
                    <a:lnTo>
                      <a:pt x="258" y="0"/>
                    </a:lnTo>
                    <a:lnTo>
                      <a:pt x="206" y="1"/>
                    </a:lnTo>
                    <a:lnTo>
                      <a:pt x="156" y="16"/>
                    </a:lnTo>
                    <a:lnTo>
                      <a:pt x="102" y="44"/>
                    </a:lnTo>
                    <a:lnTo>
                      <a:pt x="63" y="96"/>
                    </a:lnTo>
                    <a:lnTo>
                      <a:pt x="43" y="148"/>
                    </a:lnTo>
                    <a:lnTo>
                      <a:pt x="36" y="240"/>
                    </a:lnTo>
                    <a:lnTo>
                      <a:pt x="32" y="285"/>
                    </a:lnTo>
                    <a:lnTo>
                      <a:pt x="47" y="340"/>
                    </a:lnTo>
                    <a:lnTo>
                      <a:pt x="62" y="376"/>
                    </a:lnTo>
                    <a:lnTo>
                      <a:pt x="73" y="400"/>
                    </a:lnTo>
                    <a:lnTo>
                      <a:pt x="78" y="476"/>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66" name="Freeform 34">
                <a:extLst>
                  <a:ext uri="{FF2B5EF4-FFF2-40B4-BE49-F238E27FC236}">
                    <a16:creationId xmlns:a16="http://schemas.microsoft.com/office/drawing/2014/main" id="{49D09AF1-528D-6EBE-554B-B7D4D9362FCC}"/>
                  </a:ext>
                </a:extLst>
              </p:cNvPr>
              <p:cNvSpPr>
                <a:spLocks noChangeAspect="1"/>
              </p:cNvSpPr>
              <p:nvPr/>
            </p:nvSpPr>
            <p:spPr bwMode="auto">
              <a:xfrm>
                <a:off x="3870" y="1824"/>
                <a:ext cx="796" cy="938"/>
              </a:xfrm>
              <a:custGeom>
                <a:avLst/>
                <a:gdLst>
                  <a:gd name="T0" fmla="*/ 74 w 796"/>
                  <a:gd name="T1" fmla="*/ 475 h 938"/>
                  <a:gd name="T2" fmla="*/ 48 w 796"/>
                  <a:gd name="T3" fmla="*/ 528 h 938"/>
                  <a:gd name="T4" fmla="*/ 13 w 796"/>
                  <a:gd name="T5" fmla="*/ 604 h 938"/>
                  <a:gd name="T6" fmla="*/ 0 w 796"/>
                  <a:gd name="T7" fmla="*/ 708 h 938"/>
                  <a:gd name="T8" fmla="*/ 17 w 796"/>
                  <a:gd name="T9" fmla="*/ 797 h 938"/>
                  <a:gd name="T10" fmla="*/ 48 w 796"/>
                  <a:gd name="T11" fmla="*/ 855 h 938"/>
                  <a:gd name="T12" fmla="*/ 111 w 796"/>
                  <a:gd name="T13" fmla="*/ 914 h 938"/>
                  <a:gd name="T14" fmla="*/ 165 w 796"/>
                  <a:gd name="T15" fmla="*/ 938 h 938"/>
                  <a:gd name="T16" fmla="*/ 233 w 796"/>
                  <a:gd name="T17" fmla="*/ 929 h 938"/>
                  <a:gd name="T18" fmla="*/ 302 w 796"/>
                  <a:gd name="T19" fmla="*/ 918 h 938"/>
                  <a:gd name="T20" fmla="*/ 354 w 796"/>
                  <a:gd name="T21" fmla="*/ 882 h 938"/>
                  <a:gd name="T22" fmla="*/ 389 w 796"/>
                  <a:gd name="T23" fmla="*/ 821 h 938"/>
                  <a:gd name="T24" fmla="*/ 422 w 796"/>
                  <a:gd name="T25" fmla="*/ 764 h 938"/>
                  <a:gd name="T26" fmla="*/ 420 w 796"/>
                  <a:gd name="T27" fmla="*/ 686 h 938"/>
                  <a:gd name="T28" fmla="*/ 428 w 796"/>
                  <a:gd name="T29" fmla="*/ 653 h 938"/>
                  <a:gd name="T30" fmla="*/ 466 w 796"/>
                  <a:gd name="T31" fmla="*/ 712 h 938"/>
                  <a:gd name="T32" fmla="*/ 555 w 796"/>
                  <a:gd name="T33" fmla="*/ 762 h 938"/>
                  <a:gd name="T34" fmla="*/ 591 w 796"/>
                  <a:gd name="T35" fmla="*/ 762 h 938"/>
                  <a:gd name="T36" fmla="*/ 663 w 796"/>
                  <a:gd name="T37" fmla="*/ 751 h 938"/>
                  <a:gd name="T38" fmla="*/ 705 w 796"/>
                  <a:gd name="T39" fmla="*/ 732 h 938"/>
                  <a:gd name="T40" fmla="*/ 748 w 796"/>
                  <a:gd name="T41" fmla="*/ 665 h 938"/>
                  <a:gd name="T42" fmla="*/ 787 w 796"/>
                  <a:gd name="T43" fmla="*/ 610 h 938"/>
                  <a:gd name="T44" fmla="*/ 794 w 796"/>
                  <a:gd name="T45" fmla="*/ 519 h 938"/>
                  <a:gd name="T46" fmla="*/ 796 w 796"/>
                  <a:gd name="T47" fmla="*/ 462 h 938"/>
                  <a:gd name="T48" fmla="*/ 787 w 796"/>
                  <a:gd name="T49" fmla="*/ 399 h 938"/>
                  <a:gd name="T50" fmla="*/ 733 w 796"/>
                  <a:gd name="T51" fmla="*/ 319 h 938"/>
                  <a:gd name="T52" fmla="*/ 687 w 796"/>
                  <a:gd name="T53" fmla="*/ 280 h 938"/>
                  <a:gd name="T54" fmla="*/ 622 w 796"/>
                  <a:gd name="T55" fmla="*/ 273 h 938"/>
                  <a:gd name="T56" fmla="*/ 557 w 796"/>
                  <a:gd name="T57" fmla="*/ 263 h 938"/>
                  <a:gd name="T58" fmla="*/ 494 w 796"/>
                  <a:gd name="T59" fmla="*/ 273 h 938"/>
                  <a:gd name="T60" fmla="*/ 476 w 796"/>
                  <a:gd name="T61" fmla="*/ 308 h 938"/>
                  <a:gd name="T62" fmla="*/ 441 w 796"/>
                  <a:gd name="T63" fmla="*/ 332 h 938"/>
                  <a:gd name="T64" fmla="*/ 444 w 796"/>
                  <a:gd name="T65" fmla="*/ 248 h 938"/>
                  <a:gd name="T66" fmla="*/ 435 w 796"/>
                  <a:gd name="T67" fmla="*/ 154 h 938"/>
                  <a:gd name="T68" fmla="*/ 387 w 796"/>
                  <a:gd name="T69" fmla="*/ 78 h 938"/>
                  <a:gd name="T70" fmla="*/ 346 w 796"/>
                  <a:gd name="T71" fmla="*/ 35 h 938"/>
                  <a:gd name="T72" fmla="*/ 296 w 796"/>
                  <a:gd name="T73" fmla="*/ 6 h 938"/>
                  <a:gd name="T74" fmla="*/ 255 w 796"/>
                  <a:gd name="T75" fmla="*/ 4 h 938"/>
                  <a:gd name="T76" fmla="*/ 202 w 796"/>
                  <a:gd name="T77" fmla="*/ 0 h 938"/>
                  <a:gd name="T78" fmla="*/ 159 w 796"/>
                  <a:gd name="T79" fmla="*/ 13 h 938"/>
                  <a:gd name="T80" fmla="*/ 104 w 796"/>
                  <a:gd name="T81" fmla="*/ 41 h 938"/>
                  <a:gd name="T82" fmla="*/ 67 w 796"/>
                  <a:gd name="T83" fmla="*/ 91 h 938"/>
                  <a:gd name="T84" fmla="*/ 46 w 796"/>
                  <a:gd name="T85" fmla="*/ 146 h 938"/>
                  <a:gd name="T86" fmla="*/ 31 w 796"/>
                  <a:gd name="T87" fmla="*/ 245 h 938"/>
                  <a:gd name="T88" fmla="*/ 26 w 796"/>
                  <a:gd name="T89" fmla="*/ 284 h 938"/>
                  <a:gd name="T90" fmla="*/ 41 w 796"/>
                  <a:gd name="T91" fmla="*/ 339 h 938"/>
                  <a:gd name="T92" fmla="*/ 67 w 796"/>
                  <a:gd name="T93" fmla="*/ 378 h 938"/>
                  <a:gd name="T94" fmla="*/ 74 w 796"/>
                  <a:gd name="T95" fmla="*/ 399 h 938"/>
                  <a:gd name="T96" fmla="*/ 74 w 796"/>
                  <a:gd name="T97" fmla="*/ 475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938">
                    <a:moveTo>
                      <a:pt x="74" y="475"/>
                    </a:moveTo>
                    <a:lnTo>
                      <a:pt x="48" y="528"/>
                    </a:lnTo>
                    <a:lnTo>
                      <a:pt x="13" y="604"/>
                    </a:lnTo>
                    <a:lnTo>
                      <a:pt x="0" y="708"/>
                    </a:lnTo>
                    <a:lnTo>
                      <a:pt x="17" y="797"/>
                    </a:lnTo>
                    <a:lnTo>
                      <a:pt x="48" y="855"/>
                    </a:lnTo>
                    <a:lnTo>
                      <a:pt x="111" y="914"/>
                    </a:lnTo>
                    <a:lnTo>
                      <a:pt x="165" y="938"/>
                    </a:lnTo>
                    <a:lnTo>
                      <a:pt x="233" y="929"/>
                    </a:lnTo>
                    <a:lnTo>
                      <a:pt x="302" y="918"/>
                    </a:lnTo>
                    <a:lnTo>
                      <a:pt x="354" y="882"/>
                    </a:lnTo>
                    <a:lnTo>
                      <a:pt x="389" y="821"/>
                    </a:lnTo>
                    <a:lnTo>
                      <a:pt x="422" y="764"/>
                    </a:lnTo>
                    <a:lnTo>
                      <a:pt x="420" y="686"/>
                    </a:lnTo>
                    <a:lnTo>
                      <a:pt x="428" y="653"/>
                    </a:lnTo>
                    <a:lnTo>
                      <a:pt x="466" y="712"/>
                    </a:lnTo>
                    <a:lnTo>
                      <a:pt x="555" y="762"/>
                    </a:lnTo>
                    <a:lnTo>
                      <a:pt x="591" y="762"/>
                    </a:lnTo>
                    <a:lnTo>
                      <a:pt x="663" y="751"/>
                    </a:lnTo>
                    <a:lnTo>
                      <a:pt x="705" y="732"/>
                    </a:lnTo>
                    <a:lnTo>
                      <a:pt x="748" y="665"/>
                    </a:lnTo>
                    <a:lnTo>
                      <a:pt x="787" y="610"/>
                    </a:lnTo>
                    <a:lnTo>
                      <a:pt x="794" y="519"/>
                    </a:lnTo>
                    <a:lnTo>
                      <a:pt x="796" y="462"/>
                    </a:lnTo>
                    <a:lnTo>
                      <a:pt x="787" y="399"/>
                    </a:lnTo>
                    <a:lnTo>
                      <a:pt x="733" y="319"/>
                    </a:lnTo>
                    <a:lnTo>
                      <a:pt x="687" y="280"/>
                    </a:lnTo>
                    <a:lnTo>
                      <a:pt x="622" y="273"/>
                    </a:lnTo>
                    <a:lnTo>
                      <a:pt x="557" y="263"/>
                    </a:lnTo>
                    <a:lnTo>
                      <a:pt x="494" y="273"/>
                    </a:lnTo>
                    <a:lnTo>
                      <a:pt x="476" y="308"/>
                    </a:lnTo>
                    <a:lnTo>
                      <a:pt x="441" y="332"/>
                    </a:lnTo>
                    <a:lnTo>
                      <a:pt x="444" y="248"/>
                    </a:lnTo>
                    <a:lnTo>
                      <a:pt x="435" y="154"/>
                    </a:lnTo>
                    <a:lnTo>
                      <a:pt x="387" y="78"/>
                    </a:lnTo>
                    <a:lnTo>
                      <a:pt x="346" y="35"/>
                    </a:lnTo>
                    <a:lnTo>
                      <a:pt x="296" y="6"/>
                    </a:lnTo>
                    <a:lnTo>
                      <a:pt x="255" y="4"/>
                    </a:lnTo>
                    <a:lnTo>
                      <a:pt x="202" y="0"/>
                    </a:lnTo>
                    <a:lnTo>
                      <a:pt x="159" y="13"/>
                    </a:lnTo>
                    <a:lnTo>
                      <a:pt x="104" y="41"/>
                    </a:lnTo>
                    <a:lnTo>
                      <a:pt x="67" y="91"/>
                    </a:lnTo>
                    <a:lnTo>
                      <a:pt x="46" y="146"/>
                    </a:lnTo>
                    <a:lnTo>
                      <a:pt x="31" y="245"/>
                    </a:lnTo>
                    <a:lnTo>
                      <a:pt x="26" y="284"/>
                    </a:lnTo>
                    <a:lnTo>
                      <a:pt x="41" y="339"/>
                    </a:lnTo>
                    <a:lnTo>
                      <a:pt x="67" y="378"/>
                    </a:lnTo>
                    <a:lnTo>
                      <a:pt x="74" y="399"/>
                    </a:lnTo>
                    <a:lnTo>
                      <a:pt x="74" y="47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67" name="Freeform 35">
                <a:extLst>
                  <a:ext uri="{FF2B5EF4-FFF2-40B4-BE49-F238E27FC236}">
                    <a16:creationId xmlns:a16="http://schemas.microsoft.com/office/drawing/2014/main" id="{9BB317E0-93DB-D12E-011E-799C2B5C495C}"/>
                  </a:ext>
                </a:extLst>
              </p:cNvPr>
              <p:cNvSpPr>
                <a:spLocks noChangeAspect="1"/>
              </p:cNvSpPr>
              <p:nvPr/>
            </p:nvSpPr>
            <p:spPr bwMode="auto">
              <a:xfrm>
                <a:off x="1248" y="1975"/>
                <a:ext cx="2870" cy="406"/>
              </a:xfrm>
              <a:custGeom>
                <a:avLst/>
                <a:gdLst>
                  <a:gd name="T0" fmla="*/ 2869 w 2870"/>
                  <a:gd name="T1" fmla="*/ 328 h 406"/>
                  <a:gd name="T2" fmla="*/ 2870 w 2870"/>
                  <a:gd name="T3" fmla="*/ 313 h 406"/>
                  <a:gd name="T4" fmla="*/ 2867 w 2870"/>
                  <a:gd name="T5" fmla="*/ 299 h 406"/>
                  <a:gd name="T6" fmla="*/ 2862 w 2870"/>
                  <a:gd name="T7" fmla="*/ 286 h 406"/>
                  <a:gd name="T8" fmla="*/ 2854 w 2870"/>
                  <a:gd name="T9" fmla="*/ 272 h 406"/>
                  <a:gd name="T10" fmla="*/ 2845 w 2870"/>
                  <a:gd name="T11" fmla="*/ 261 h 406"/>
                  <a:gd name="T12" fmla="*/ 2833 w 2870"/>
                  <a:gd name="T13" fmla="*/ 251 h 406"/>
                  <a:gd name="T14" fmla="*/ 2821 w 2870"/>
                  <a:gd name="T15" fmla="*/ 244 h 406"/>
                  <a:gd name="T16" fmla="*/ 2807 w 2870"/>
                  <a:gd name="T17" fmla="*/ 239 h 406"/>
                  <a:gd name="T18" fmla="*/ 2792 w 2870"/>
                  <a:gd name="T19" fmla="*/ 236 h 406"/>
                  <a:gd name="T20" fmla="*/ 93 w 2870"/>
                  <a:gd name="T21" fmla="*/ 0 h 406"/>
                  <a:gd name="T22" fmla="*/ 78 w 2870"/>
                  <a:gd name="T23" fmla="*/ 0 h 406"/>
                  <a:gd name="T24" fmla="*/ 63 w 2870"/>
                  <a:gd name="T25" fmla="*/ 3 h 406"/>
                  <a:gd name="T26" fmla="*/ 50 w 2870"/>
                  <a:gd name="T27" fmla="*/ 8 h 406"/>
                  <a:gd name="T28" fmla="*/ 36 w 2870"/>
                  <a:gd name="T29" fmla="*/ 15 h 406"/>
                  <a:gd name="T30" fmla="*/ 25 w 2870"/>
                  <a:gd name="T31" fmla="*/ 24 h 406"/>
                  <a:gd name="T32" fmla="*/ 15 w 2870"/>
                  <a:gd name="T33" fmla="*/ 37 h 406"/>
                  <a:gd name="T34" fmla="*/ 8 w 2870"/>
                  <a:gd name="T35" fmla="*/ 49 h 406"/>
                  <a:gd name="T36" fmla="*/ 3 w 2870"/>
                  <a:gd name="T37" fmla="*/ 63 h 406"/>
                  <a:gd name="T38" fmla="*/ 1 w 2870"/>
                  <a:gd name="T39" fmla="*/ 78 h 406"/>
                  <a:gd name="T40" fmla="*/ 1 w 2870"/>
                  <a:gd name="T41" fmla="*/ 78 h 406"/>
                  <a:gd name="T42" fmla="*/ 0 w 2870"/>
                  <a:gd name="T43" fmla="*/ 93 h 406"/>
                  <a:gd name="T44" fmla="*/ 3 w 2870"/>
                  <a:gd name="T45" fmla="*/ 107 h 406"/>
                  <a:gd name="T46" fmla="*/ 8 w 2870"/>
                  <a:gd name="T47" fmla="*/ 120 h 406"/>
                  <a:gd name="T48" fmla="*/ 16 w 2870"/>
                  <a:gd name="T49" fmla="*/ 134 h 406"/>
                  <a:gd name="T50" fmla="*/ 25 w 2870"/>
                  <a:gd name="T51" fmla="*/ 145 h 406"/>
                  <a:gd name="T52" fmla="*/ 37 w 2870"/>
                  <a:gd name="T53" fmla="*/ 155 h 406"/>
                  <a:gd name="T54" fmla="*/ 49 w 2870"/>
                  <a:gd name="T55" fmla="*/ 162 h 406"/>
                  <a:gd name="T56" fmla="*/ 63 w 2870"/>
                  <a:gd name="T57" fmla="*/ 167 h 406"/>
                  <a:gd name="T58" fmla="*/ 78 w 2870"/>
                  <a:gd name="T59" fmla="*/ 170 h 406"/>
                  <a:gd name="T60" fmla="*/ 2777 w 2870"/>
                  <a:gd name="T61" fmla="*/ 406 h 406"/>
                  <a:gd name="T62" fmla="*/ 2792 w 2870"/>
                  <a:gd name="T63" fmla="*/ 406 h 406"/>
                  <a:gd name="T64" fmla="*/ 2807 w 2870"/>
                  <a:gd name="T65" fmla="*/ 403 h 406"/>
                  <a:gd name="T66" fmla="*/ 2820 w 2870"/>
                  <a:gd name="T67" fmla="*/ 398 h 406"/>
                  <a:gd name="T68" fmla="*/ 2834 w 2870"/>
                  <a:gd name="T69" fmla="*/ 391 h 406"/>
                  <a:gd name="T70" fmla="*/ 2845 w 2870"/>
                  <a:gd name="T71" fmla="*/ 381 h 406"/>
                  <a:gd name="T72" fmla="*/ 2855 w 2870"/>
                  <a:gd name="T73" fmla="*/ 369 h 406"/>
                  <a:gd name="T74" fmla="*/ 2862 w 2870"/>
                  <a:gd name="T75" fmla="*/ 357 h 406"/>
                  <a:gd name="T76" fmla="*/ 2867 w 2870"/>
                  <a:gd name="T77" fmla="*/ 343 h 406"/>
                  <a:gd name="T78" fmla="*/ 2869 w 2870"/>
                  <a:gd name="T79" fmla="*/ 32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70" h="406">
                    <a:moveTo>
                      <a:pt x="2869" y="328"/>
                    </a:moveTo>
                    <a:lnTo>
                      <a:pt x="2870" y="313"/>
                    </a:lnTo>
                    <a:lnTo>
                      <a:pt x="2867" y="299"/>
                    </a:lnTo>
                    <a:lnTo>
                      <a:pt x="2862" y="286"/>
                    </a:lnTo>
                    <a:lnTo>
                      <a:pt x="2854" y="272"/>
                    </a:lnTo>
                    <a:lnTo>
                      <a:pt x="2845" y="261"/>
                    </a:lnTo>
                    <a:lnTo>
                      <a:pt x="2833" y="251"/>
                    </a:lnTo>
                    <a:lnTo>
                      <a:pt x="2821" y="244"/>
                    </a:lnTo>
                    <a:lnTo>
                      <a:pt x="2807" y="239"/>
                    </a:lnTo>
                    <a:lnTo>
                      <a:pt x="2792" y="236"/>
                    </a:lnTo>
                    <a:lnTo>
                      <a:pt x="93" y="0"/>
                    </a:lnTo>
                    <a:lnTo>
                      <a:pt x="78" y="0"/>
                    </a:lnTo>
                    <a:lnTo>
                      <a:pt x="63" y="3"/>
                    </a:lnTo>
                    <a:lnTo>
                      <a:pt x="50" y="8"/>
                    </a:lnTo>
                    <a:lnTo>
                      <a:pt x="36" y="15"/>
                    </a:lnTo>
                    <a:lnTo>
                      <a:pt x="25" y="24"/>
                    </a:lnTo>
                    <a:lnTo>
                      <a:pt x="15" y="37"/>
                    </a:lnTo>
                    <a:lnTo>
                      <a:pt x="8" y="49"/>
                    </a:lnTo>
                    <a:lnTo>
                      <a:pt x="3" y="63"/>
                    </a:lnTo>
                    <a:lnTo>
                      <a:pt x="1" y="78"/>
                    </a:lnTo>
                    <a:lnTo>
                      <a:pt x="1" y="78"/>
                    </a:lnTo>
                    <a:lnTo>
                      <a:pt x="0" y="93"/>
                    </a:lnTo>
                    <a:lnTo>
                      <a:pt x="3" y="107"/>
                    </a:lnTo>
                    <a:lnTo>
                      <a:pt x="8" y="120"/>
                    </a:lnTo>
                    <a:lnTo>
                      <a:pt x="16" y="134"/>
                    </a:lnTo>
                    <a:lnTo>
                      <a:pt x="25" y="145"/>
                    </a:lnTo>
                    <a:lnTo>
                      <a:pt x="37" y="155"/>
                    </a:lnTo>
                    <a:lnTo>
                      <a:pt x="49" y="162"/>
                    </a:lnTo>
                    <a:lnTo>
                      <a:pt x="63" y="167"/>
                    </a:lnTo>
                    <a:lnTo>
                      <a:pt x="78" y="170"/>
                    </a:lnTo>
                    <a:lnTo>
                      <a:pt x="2777" y="406"/>
                    </a:lnTo>
                    <a:lnTo>
                      <a:pt x="2792" y="406"/>
                    </a:lnTo>
                    <a:lnTo>
                      <a:pt x="2807" y="403"/>
                    </a:lnTo>
                    <a:lnTo>
                      <a:pt x="2820" y="398"/>
                    </a:lnTo>
                    <a:lnTo>
                      <a:pt x="2834" y="391"/>
                    </a:lnTo>
                    <a:lnTo>
                      <a:pt x="2845" y="381"/>
                    </a:lnTo>
                    <a:lnTo>
                      <a:pt x="2855" y="369"/>
                    </a:lnTo>
                    <a:lnTo>
                      <a:pt x="2862" y="357"/>
                    </a:lnTo>
                    <a:lnTo>
                      <a:pt x="2867" y="343"/>
                    </a:lnTo>
                    <a:lnTo>
                      <a:pt x="2869" y="328"/>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68" name="Freeform 36">
                <a:extLst>
                  <a:ext uri="{FF2B5EF4-FFF2-40B4-BE49-F238E27FC236}">
                    <a16:creationId xmlns:a16="http://schemas.microsoft.com/office/drawing/2014/main" id="{9CFB82AB-A41C-0E63-8416-60AE4ED64BDC}"/>
                  </a:ext>
                </a:extLst>
              </p:cNvPr>
              <p:cNvSpPr>
                <a:spLocks noChangeAspect="1"/>
              </p:cNvSpPr>
              <p:nvPr/>
            </p:nvSpPr>
            <p:spPr bwMode="auto">
              <a:xfrm>
                <a:off x="4370" y="2228"/>
                <a:ext cx="176" cy="210"/>
              </a:xfrm>
              <a:custGeom>
                <a:avLst/>
                <a:gdLst>
                  <a:gd name="T0" fmla="*/ 79 w 176"/>
                  <a:gd name="T1" fmla="*/ 210 h 210"/>
                  <a:gd name="T2" fmla="*/ 94 w 176"/>
                  <a:gd name="T3" fmla="*/ 209 h 210"/>
                  <a:gd name="T4" fmla="*/ 109 w 176"/>
                  <a:gd name="T5" fmla="*/ 206 h 210"/>
                  <a:gd name="T6" fmla="*/ 124 w 176"/>
                  <a:gd name="T7" fmla="*/ 199 h 210"/>
                  <a:gd name="T8" fmla="*/ 138 w 176"/>
                  <a:gd name="T9" fmla="*/ 190 h 210"/>
                  <a:gd name="T10" fmla="*/ 149 w 176"/>
                  <a:gd name="T11" fmla="*/ 178 h 210"/>
                  <a:gd name="T12" fmla="*/ 159 w 176"/>
                  <a:gd name="T13" fmla="*/ 163 h 210"/>
                  <a:gd name="T14" fmla="*/ 168 w 176"/>
                  <a:gd name="T15" fmla="*/ 148 h 210"/>
                  <a:gd name="T16" fmla="*/ 173 w 176"/>
                  <a:gd name="T17" fmla="*/ 131 h 210"/>
                  <a:gd name="T18" fmla="*/ 176 w 176"/>
                  <a:gd name="T19" fmla="*/ 113 h 210"/>
                  <a:gd name="T20" fmla="*/ 176 w 176"/>
                  <a:gd name="T21" fmla="*/ 95 h 210"/>
                  <a:gd name="T22" fmla="*/ 174 w 176"/>
                  <a:gd name="T23" fmla="*/ 76 h 210"/>
                  <a:gd name="T24" fmla="*/ 168 w 176"/>
                  <a:gd name="T25" fmla="*/ 60 h 210"/>
                  <a:gd name="T26" fmla="*/ 161 w 176"/>
                  <a:gd name="T27" fmla="*/ 44 h 210"/>
                  <a:gd name="T28" fmla="*/ 152 w 176"/>
                  <a:gd name="T29" fmla="*/ 30 h 210"/>
                  <a:gd name="T30" fmla="*/ 140 w 176"/>
                  <a:gd name="T31" fmla="*/ 18 h 210"/>
                  <a:gd name="T32" fmla="*/ 127 w 176"/>
                  <a:gd name="T33" fmla="*/ 9 h 210"/>
                  <a:gd name="T34" fmla="*/ 112 w 176"/>
                  <a:gd name="T35" fmla="*/ 4 h 210"/>
                  <a:gd name="T36" fmla="*/ 97 w 176"/>
                  <a:gd name="T37" fmla="*/ 0 h 210"/>
                  <a:gd name="T38" fmla="*/ 82 w 176"/>
                  <a:gd name="T39" fmla="*/ 1 h 210"/>
                  <a:gd name="T40" fmla="*/ 67 w 176"/>
                  <a:gd name="T41" fmla="*/ 4 h 210"/>
                  <a:gd name="T42" fmla="*/ 52 w 176"/>
                  <a:gd name="T43" fmla="*/ 11 h 210"/>
                  <a:gd name="T44" fmla="*/ 38 w 176"/>
                  <a:gd name="T45" fmla="*/ 20 h 210"/>
                  <a:gd name="T46" fmla="*/ 27 w 176"/>
                  <a:gd name="T47" fmla="*/ 32 h 210"/>
                  <a:gd name="T48" fmla="*/ 17 w 176"/>
                  <a:gd name="T49" fmla="*/ 47 h 210"/>
                  <a:gd name="T50" fmla="*/ 8 w 176"/>
                  <a:gd name="T51" fmla="*/ 62 h 210"/>
                  <a:gd name="T52" fmla="*/ 3 w 176"/>
                  <a:gd name="T53" fmla="*/ 79 h 210"/>
                  <a:gd name="T54" fmla="*/ 0 w 176"/>
                  <a:gd name="T55" fmla="*/ 97 h 210"/>
                  <a:gd name="T56" fmla="*/ 0 w 176"/>
                  <a:gd name="T57" fmla="*/ 115 h 210"/>
                  <a:gd name="T58" fmla="*/ 2 w 176"/>
                  <a:gd name="T59" fmla="*/ 134 h 210"/>
                  <a:gd name="T60" fmla="*/ 8 w 176"/>
                  <a:gd name="T61" fmla="*/ 150 h 210"/>
                  <a:gd name="T62" fmla="*/ 15 w 176"/>
                  <a:gd name="T63" fmla="*/ 166 h 210"/>
                  <a:gd name="T64" fmla="*/ 24 w 176"/>
                  <a:gd name="T65" fmla="*/ 180 h 210"/>
                  <a:gd name="T66" fmla="*/ 36 w 176"/>
                  <a:gd name="T67" fmla="*/ 192 h 210"/>
                  <a:gd name="T68" fmla="*/ 49 w 176"/>
                  <a:gd name="T69" fmla="*/ 201 h 210"/>
                  <a:gd name="T70" fmla="*/ 64 w 176"/>
                  <a:gd name="T71" fmla="*/ 206 h 210"/>
                  <a:gd name="T72" fmla="*/ 79 w 176"/>
                  <a:gd name="T73"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210">
                    <a:moveTo>
                      <a:pt x="79" y="210"/>
                    </a:moveTo>
                    <a:lnTo>
                      <a:pt x="94" y="209"/>
                    </a:lnTo>
                    <a:lnTo>
                      <a:pt x="109" y="206"/>
                    </a:lnTo>
                    <a:lnTo>
                      <a:pt x="124" y="199"/>
                    </a:lnTo>
                    <a:lnTo>
                      <a:pt x="138" y="190"/>
                    </a:lnTo>
                    <a:lnTo>
                      <a:pt x="149" y="178"/>
                    </a:lnTo>
                    <a:lnTo>
                      <a:pt x="159" y="163"/>
                    </a:lnTo>
                    <a:lnTo>
                      <a:pt x="168" y="148"/>
                    </a:lnTo>
                    <a:lnTo>
                      <a:pt x="173" y="131"/>
                    </a:lnTo>
                    <a:lnTo>
                      <a:pt x="176" y="113"/>
                    </a:lnTo>
                    <a:lnTo>
                      <a:pt x="176" y="95"/>
                    </a:lnTo>
                    <a:lnTo>
                      <a:pt x="174" y="76"/>
                    </a:lnTo>
                    <a:lnTo>
                      <a:pt x="168" y="60"/>
                    </a:lnTo>
                    <a:lnTo>
                      <a:pt x="161" y="44"/>
                    </a:lnTo>
                    <a:lnTo>
                      <a:pt x="152" y="30"/>
                    </a:lnTo>
                    <a:lnTo>
                      <a:pt x="140" y="18"/>
                    </a:lnTo>
                    <a:lnTo>
                      <a:pt x="127" y="9"/>
                    </a:lnTo>
                    <a:lnTo>
                      <a:pt x="112" y="4"/>
                    </a:lnTo>
                    <a:lnTo>
                      <a:pt x="97" y="0"/>
                    </a:lnTo>
                    <a:lnTo>
                      <a:pt x="82" y="1"/>
                    </a:lnTo>
                    <a:lnTo>
                      <a:pt x="67" y="4"/>
                    </a:lnTo>
                    <a:lnTo>
                      <a:pt x="52" y="11"/>
                    </a:lnTo>
                    <a:lnTo>
                      <a:pt x="38" y="20"/>
                    </a:lnTo>
                    <a:lnTo>
                      <a:pt x="27" y="32"/>
                    </a:lnTo>
                    <a:lnTo>
                      <a:pt x="17" y="47"/>
                    </a:lnTo>
                    <a:lnTo>
                      <a:pt x="8" y="62"/>
                    </a:lnTo>
                    <a:lnTo>
                      <a:pt x="3" y="79"/>
                    </a:lnTo>
                    <a:lnTo>
                      <a:pt x="0" y="97"/>
                    </a:lnTo>
                    <a:lnTo>
                      <a:pt x="0" y="115"/>
                    </a:lnTo>
                    <a:lnTo>
                      <a:pt x="2" y="134"/>
                    </a:lnTo>
                    <a:lnTo>
                      <a:pt x="8" y="150"/>
                    </a:lnTo>
                    <a:lnTo>
                      <a:pt x="15" y="166"/>
                    </a:lnTo>
                    <a:lnTo>
                      <a:pt x="24" y="180"/>
                    </a:lnTo>
                    <a:lnTo>
                      <a:pt x="36" y="192"/>
                    </a:lnTo>
                    <a:lnTo>
                      <a:pt x="49" y="201"/>
                    </a:lnTo>
                    <a:lnTo>
                      <a:pt x="64" y="206"/>
                    </a:lnTo>
                    <a:lnTo>
                      <a:pt x="79" y="2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72069" name="Group 37">
                <a:extLst>
                  <a:ext uri="{FF2B5EF4-FFF2-40B4-BE49-F238E27FC236}">
                    <a16:creationId xmlns:a16="http://schemas.microsoft.com/office/drawing/2014/main" id="{02A0045E-4E50-D062-12D2-3ACBA4BE59C8}"/>
                  </a:ext>
                </a:extLst>
              </p:cNvPr>
              <p:cNvGrpSpPr>
                <a:grpSpLocks noChangeAspect="1"/>
              </p:cNvGrpSpPr>
              <p:nvPr/>
            </p:nvGrpSpPr>
            <p:grpSpPr bwMode="auto">
              <a:xfrm>
                <a:off x="1443" y="2102"/>
                <a:ext cx="969" cy="424"/>
                <a:chOff x="1426" y="2079"/>
                <a:chExt cx="969" cy="424"/>
              </a:xfrm>
            </p:grpSpPr>
            <p:sp>
              <p:nvSpPr>
                <p:cNvPr id="172070" name="Freeform 38">
                  <a:extLst>
                    <a:ext uri="{FF2B5EF4-FFF2-40B4-BE49-F238E27FC236}">
                      <a16:creationId xmlns:a16="http://schemas.microsoft.com/office/drawing/2014/main" id="{E69380DF-B4D7-D199-87FE-414E5681E467}"/>
                    </a:ext>
                  </a:extLst>
                </p:cNvPr>
                <p:cNvSpPr>
                  <a:spLocks noChangeAspect="1"/>
                </p:cNvSpPr>
                <p:nvPr/>
              </p:nvSpPr>
              <p:spPr bwMode="auto">
                <a:xfrm>
                  <a:off x="1426" y="2079"/>
                  <a:ext cx="182" cy="312"/>
                </a:xfrm>
                <a:custGeom>
                  <a:avLst/>
                  <a:gdLst>
                    <a:gd name="T0" fmla="*/ 182 w 182"/>
                    <a:gd name="T1" fmla="*/ 13 h 312"/>
                    <a:gd name="T2" fmla="*/ 26 w 182"/>
                    <a:gd name="T3" fmla="*/ 0 h 312"/>
                    <a:gd name="T4" fmla="*/ 0 w 182"/>
                    <a:gd name="T5" fmla="*/ 299 h 312"/>
                    <a:gd name="T6" fmla="*/ 156 w 182"/>
                    <a:gd name="T7" fmla="*/ 312 h 312"/>
                    <a:gd name="T8" fmla="*/ 182 w 182"/>
                    <a:gd name="T9" fmla="*/ 13 h 312"/>
                  </a:gdLst>
                  <a:ahLst/>
                  <a:cxnLst>
                    <a:cxn ang="0">
                      <a:pos x="T0" y="T1"/>
                    </a:cxn>
                    <a:cxn ang="0">
                      <a:pos x="T2" y="T3"/>
                    </a:cxn>
                    <a:cxn ang="0">
                      <a:pos x="T4" y="T5"/>
                    </a:cxn>
                    <a:cxn ang="0">
                      <a:pos x="T6" y="T7"/>
                    </a:cxn>
                    <a:cxn ang="0">
                      <a:pos x="T8" y="T9"/>
                    </a:cxn>
                  </a:cxnLst>
                  <a:rect l="0" t="0" r="r" b="b"/>
                  <a:pathLst>
                    <a:path w="182" h="312">
                      <a:moveTo>
                        <a:pt x="182" y="13"/>
                      </a:moveTo>
                      <a:lnTo>
                        <a:pt x="26" y="0"/>
                      </a:lnTo>
                      <a:lnTo>
                        <a:pt x="0" y="299"/>
                      </a:lnTo>
                      <a:lnTo>
                        <a:pt x="156" y="312"/>
                      </a:lnTo>
                      <a:lnTo>
                        <a:pt x="182" y="13"/>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71" name="Freeform 39">
                  <a:extLst>
                    <a:ext uri="{FF2B5EF4-FFF2-40B4-BE49-F238E27FC236}">
                      <a16:creationId xmlns:a16="http://schemas.microsoft.com/office/drawing/2014/main" id="{EA2BDF9B-9DF3-20AC-7E7C-06E31470595C}"/>
                    </a:ext>
                  </a:extLst>
                </p:cNvPr>
                <p:cNvSpPr>
                  <a:spLocks noChangeAspect="1"/>
                </p:cNvSpPr>
                <p:nvPr/>
              </p:nvSpPr>
              <p:spPr bwMode="auto">
                <a:xfrm>
                  <a:off x="1738" y="2118"/>
                  <a:ext cx="194" cy="229"/>
                </a:xfrm>
                <a:custGeom>
                  <a:avLst/>
                  <a:gdLst>
                    <a:gd name="T0" fmla="*/ 194 w 194"/>
                    <a:gd name="T1" fmla="*/ 15 h 229"/>
                    <a:gd name="T2" fmla="*/ 19 w 194"/>
                    <a:gd name="T3" fmla="*/ 0 h 229"/>
                    <a:gd name="T4" fmla="*/ 0 w 194"/>
                    <a:gd name="T5" fmla="*/ 214 h 229"/>
                    <a:gd name="T6" fmla="*/ 175 w 194"/>
                    <a:gd name="T7" fmla="*/ 229 h 229"/>
                    <a:gd name="T8" fmla="*/ 194 w 194"/>
                    <a:gd name="T9" fmla="*/ 15 h 229"/>
                  </a:gdLst>
                  <a:ahLst/>
                  <a:cxnLst>
                    <a:cxn ang="0">
                      <a:pos x="T0" y="T1"/>
                    </a:cxn>
                    <a:cxn ang="0">
                      <a:pos x="T2" y="T3"/>
                    </a:cxn>
                    <a:cxn ang="0">
                      <a:pos x="T4" y="T5"/>
                    </a:cxn>
                    <a:cxn ang="0">
                      <a:pos x="T6" y="T7"/>
                    </a:cxn>
                    <a:cxn ang="0">
                      <a:pos x="T8" y="T9"/>
                    </a:cxn>
                  </a:cxnLst>
                  <a:rect l="0" t="0" r="r" b="b"/>
                  <a:pathLst>
                    <a:path w="194" h="229">
                      <a:moveTo>
                        <a:pt x="194" y="15"/>
                      </a:moveTo>
                      <a:lnTo>
                        <a:pt x="19" y="0"/>
                      </a:lnTo>
                      <a:lnTo>
                        <a:pt x="0" y="214"/>
                      </a:lnTo>
                      <a:lnTo>
                        <a:pt x="175" y="229"/>
                      </a:lnTo>
                      <a:lnTo>
                        <a:pt x="194"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72" name="Freeform 40">
                  <a:extLst>
                    <a:ext uri="{FF2B5EF4-FFF2-40B4-BE49-F238E27FC236}">
                      <a16:creationId xmlns:a16="http://schemas.microsoft.com/office/drawing/2014/main" id="{995EB019-0932-1FCD-01D3-50E59BDA4C19}"/>
                    </a:ext>
                  </a:extLst>
                </p:cNvPr>
                <p:cNvSpPr>
                  <a:spLocks noChangeAspect="1"/>
                </p:cNvSpPr>
                <p:nvPr/>
              </p:nvSpPr>
              <p:spPr bwMode="auto">
                <a:xfrm>
                  <a:off x="2039" y="2150"/>
                  <a:ext cx="197" cy="353"/>
                </a:xfrm>
                <a:custGeom>
                  <a:avLst/>
                  <a:gdLst>
                    <a:gd name="T0" fmla="*/ 197 w 197"/>
                    <a:gd name="T1" fmla="*/ 15 h 353"/>
                    <a:gd name="T2" fmla="*/ 29 w 197"/>
                    <a:gd name="T3" fmla="*/ 0 h 353"/>
                    <a:gd name="T4" fmla="*/ 0 w 197"/>
                    <a:gd name="T5" fmla="*/ 338 h 353"/>
                    <a:gd name="T6" fmla="*/ 168 w 197"/>
                    <a:gd name="T7" fmla="*/ 353 h 353"/>
                    <a:gd name="T8" fmla="*/ 197 w 197"/>
                    <a:gd name="T9" fmla="*/ 15 h 353"/>
                  </a:gdLst>
                  <a:ahLst/>
                  <a:cxnLst>
                    <a:cxn ang="0">
                      <a:pos x="T0" y="T1"/>
                    </a:cxn>
                    <a:cxn ang="0">
                      <a:pos x="T2" y="T3"/>
                    </a:cxn>
                    <a:cxn ang="0">
                      <a:pos x="T4" y="T5"/>
                    </a:cxn>
                    <a:cxn ang="0">
                      <a:pos x="T6" y="T7"/>
                    </a:cxn>
                    <a:cxn ang="0">
                      <a:pos x="T8" y="T9"/>
                    </a:cxn>
                  </a:cxnLst>
                  <a:rect l="0" t="0" r="r" b="b"/>
                  <a:pathLst>
                    <a:path w="197" h="353">
                      <a:moveTo>
                        <a:pt x="197" y="15"/>
                      </a:moveTo>
                      <a:lnTo>
                        <a:pt x="29" y="0"/>
                      </a:lnTo>
                      <a:lnTo>
                        <a:pt x="0" y="338"/>
                      </a:lnTo>
                      <a:lnTo>
                        <a:pt x="168" y="353"/>
                      </a:lnTo>
                      <a:lnTo>
                        <a:pt x="19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73" name="Freeform 41">
                  <a:extLst>
                    <a:ext uri="{FF2B5EF4-FFF2-40B4-BE49-F238E27FC236}">
                      <a16:creationId xmlns:a16="http://schemas.microsoft.com/office/drawing/2014/main" id="{A03D082D-AF0B-3216-54A1-FC72EC34C0F8}"/>
                    </a:ext>
                  </a:extLst>
                </p:cNvPr>
                <p:cNvSpPr>
                  <a:spLocks noChangeAspect="1"/>
                </p:cNvSpPr>
                <p:nvPr/>
              </p:nvSpPr>
              <p:spPr bwMode="auto">
                <a:xfrm>
                  <a:off x="2208" y="2169"/>
                  <a:ext cx="187" cy="212"/>
                </a:xfrm>
                <a:custGeom>
                  <a:avLst/>
                  <a:gdLst>
                    <a:gd name="T0" fmla="*/ 187 w 187"/>
                    <a:gd name="T1" fmla="*/ 15 h 212"/>
                    <a:gd name="T2" fmla="*/ 17 w 187"/>
                    <a:gd name="T3" fmla="*/ 0 h 212"/>
                    <a:gd name="T4" fmla="*/ 0 w 187"/>
                    <a:gd name="T5" fmla="*/ 197 h 212"/>
                    <a:gd name="T6" fmla="*/ 170 w 187"/>
                    <a:gd name="T7" fmla="*/ 212 h 212"/>
                    <a:gd name="T8" fmla="*/ 187 w 187"/>
                    <a:gd name="T9" fmla="*/ 15 h 212"/>
                  </a:gdLst>
                  <a:ahLst/>
                  <a:cxnLst>
                    <a:cxn ang="0">
                      <a:pos x="T0" y="T1"/>
                    </a:cxn>
                    <a:cxn ang="0">
                      <a:pos x="T2" y="T3"/>
                    </a:cxn>
                    <a:cxn ang="0">
                      <a:pos x="T4" y="T5"/>
                    </a:cxn>
                    <a:cxn ang="0">
                      <a:pos x="T6" y="T7"/>
                    </a:cxn>
                    <a:cxn ang="0">
                      <a:pos x="T8" y="T9"/>
                    </a:cxn>
                  </a:cxnLst>
                  <a:rect l="0" t="0" r="r" b="b"/>
                  <a:pathLst>
                    <a:path w="187" h="212">
                      <a:moveTo>
                        <a:pt x="187" y="15"/>
                      </a:moveTo>
                      <a:lnTo>
                        <a:pt x="17" y="0"/>
                      </a:lnTo>
                      <a:lnTo>
                        <a:pt x="0" y="197"/>
                      </a:lnTo>
                      <a:lnTo>
                        <a:pt x="170" y="212"/>
                      </a:lnTo>
                      <a:lnTo>
                        <a:pt x="18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72074" name="Group 42">
                <a:extLst>
                  <a:ext uri="{FF2B5EF4-FFF2-40B4-BE49-F238E27FC236}">
                    <a16:creationId xmlns:a16="http://schemas.microsoft.com/office/drawing/2014/main" id="{ADC71CAF-EB2D-CD89-1AD3-35BE1BA81919}"/>
                  </a:ext>
                </a:extLst>
              </p:cNvPr>
              <p:cNvGrpSpPr>
                <a:grpSpLocks noChangeAspect="1"/>
              </p:cNvGrpSpPr>
              <p:nvPr/>
            </p:nvGrpSpPr>
            <p:grpSpPr bwMode="auto">
              <a:xfrm>
                <a:off x="1404" y="2054"/>
                <a:ext cx="968" cy="430"/>
                <a:chOff x="1387" y="2031"/>
                <a:chExt cx="968" cy="430"/>
              </a:xfrm>
            </p:grpSpPr>
            <p:sp>
              <p:nvSpPr>
                <p:cNvPr id="172075" name="Freeform 43">
                  <a:extLst>
                    <a:ext uri="{FF2B5EF4-FFF2-40B4-BE49-F238E27FC236}">
                      <a16:creationId xmlns:a16="http://schemas.microsoft.com/office/drawing/2014/main" id="{722B8D9D-B195-50F4-98B7-E10EE3C6CC44}"/>
                    </a:ext>
                  </a:extLst>
                </p:cNvPr>
                <p:cNvSpPr>
                  <a:spLocks noChangeAspect="1"/>
                </p:cNvSpPr>
                <p:nvPr/>
              </p:nvSpPr>
              <p:spPr bwMode="auto">
                <a:xfrm>
                  <a:off x="1387" y="2031"/>
                  <a:ext cx="193" cy="322"/>
                </a:xfrm>
                <a:custGeom>
                  <a:avLst/>
                  <a:gdLst>
                    <a:gd name="T0" fmla="*/ 193 w 193"/>
                    <a:gd name="T1" fmla="*/ 15 h 322"/>
                    <a:gd name="T2" fmla="*/ 27 w 193"/>
                    <a:gd name="T3" fmla="*/ 0 h 322"/>
                    <a:gd name="T4" fmla="*/ 0 w 193"/>
                    <a:gd name="T5" fmla="*/ 307 h 322"/>
                    <a:gd name="T6" fmla="*/ 166 w 193"/>
                    <a:gd name="T7" fmla="*/ 322 h 322"/>
                    <a:gd name="T8" fmla="*/ 193 w 193"/>
                    <a:gd name="T9" fmla="*/ 15 h 322"/>
                  </a:gdLst>
                  <a:ahLst/>
                  <a:cxnLst>
                    <a:cxn ang="0">
                      <a:pos x="T0" y="T1"/>
                    </a:cxn>
                    <a:cxn ang="0">
                      <a:pos x="T2" y="T3"/>
                    </a:cxn>
                    <a:cxn ang="0">
                      <a:pos x="T4" y="T5"/>
                    </a:cxn>
                    <a:cxn ang="0">
                      <a:pos x="T6" y="T7"/>
                    </a:cxn>
                    <a:cxn ang="0">
                      <a:pos x="T8" y="T9"/>
                    </a:cxn>
                  </a:cxnLst>
                  <a:rect l="0" t="0" r="r" b="b"/>
                  <a:pathLst>
                    <a:path w="193" h="322">
                      <a:moveTo>
                        <a:pt x="193" y="15"/>
                      </a:moveTo>
                      <a:lnTo>
                        <a:pt x="27" y="0"/>
                      </a:lnTo>
                      <a:lnTo>
                        <a:pt x="0" y="307"/>
                      </a:lnTo>
                      <a:lnTo>
                        <a:pt x="166" y="322"/>
                      </a:lnTo>
                      <a:lnTo>
                        <a:pt x="193"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76" name="Freeform 44">
                  <a:extLst>
                    <a:ext uri="{FF2B5EF4-FFF2-40B4-BE49-F238E27FC236}">
                      <a16:creationId xmlns:a16="http://schemas.microsoft.com/office/drawing/2014/main" id="{91C957BF-4255-0039-8979-94BFE1143DC1}"/>
                    </a:ext>
                  </a:extLst>
                </p:cNvPr>
                <p:cNvSpPr>
                  <a:spLocks noChangeAspect="1"/>
                </p:cNvSpPr>
                <p:nvPr/>
              </p:nvSpPr>
              <p:spPr bwMode="auto">
                <a:xfrm>
                  <a:off x="1714" y="2077"/>
                  <a:ext cx="187" cy="229"/>
                </a:xfrm>
                <a:custGeom>
                  <a:avLst/>
                  <a:gdLst>
                    <a:gd name="T0" fmla="*/ 187 w 187"/>
                    <a:gd name="T1" fmla="*/ 15 h 229"/>
                    <a:gd name="T2" fmla="*/ 19 w 187"/>
                    <a:gd name="T3" fmla="*/ 0 h 229"/>
                    <a:gd name="T4" fmla="*/ 0 w 187"/>
                    <a:gd name="T5" fmla="*/ 214 h 229"/>
                    <a:gd name="T6" fmla="*/ 168 w 187"/>
                    <a:gd name="T7" fmla="*/ 229 h 229"/>
                    <a:gd name="T8" fmla="*/ 187 w 187"/>
                    <a:gd name="T9" fmla="*/ 15 h 229"/>
                  </a:gdLst>
                  <a:ahLst/>
                  <a:cxnLst>
                    <a:cxn ang="0">
                      <a:pos x="T0" y="T1"/>
                    </a:cxn>
                    <a:cxn ang="0">
                      <a:pos x="T2" y="T3"/>
                    </a:cxn>
                    <a:cxn ang="0">
                      <a:pos x="T4" y="T5"/>
                    </a:cxn>
                    <a:cxn ang="0">
                      <a:pos x="T6" y="T7"/>
                    </a:cxn>
                    <a:cxn ang="0">
                      <a:pos x="T8" y="T9"/>
                    </a:cxn>
                  </a:cxnLst>
                  <a:rect l="0" t="0" r="r" b="b"/>
                  <a:pathLst>
                    <a:path w="187" h="229">
                      <a:moveTo>
                        <a:pt x="187" y="15"/>
                      </a:moveTo>
                      <a:lnTo>
                        <a:pt x="19" y="0"/>
                      </a:lnTo>
                      <a:lnTo>
                        <a:pt x="0" y="214"/>
                      </a:lnTo>
                      <a:lnTo>
                        <a:pt x="168" y="229"/>
                      </a:lnTo>
                      <a:lnTo>
                        <a:pt x="187"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77" name="Freeform 45">
                  <a:extLst>
                    <a:ext uri="{FF2B5EF4-FFF2-40B4-BE49-F238E27FC236}">
                      <a16:creationId xmlns:a16="http://schemas.microsoft.com/office/drawing/2014/main" id="{AAE2C496-EC55-5C73-D4EA-EA97227FD0A4}"/>
                    </a:ext>
                  </a:extLst>
                </p:cNvPr>
                <p:cNvSpPr>
                  <a:spLocks noChangeAspect="1"/>
                </p:cNvSpPr>
                <p:nvPr/>
              </p:nvSpPr>
              <p:spPr bwMode="auto">
                <a:xfrm>
                  <a:off x="2014" y="2114"/>
                  <a:ext cx="185" cy="347"/>
                </a:xfrm>
                <a:custGeom>
                  <a:avLst/>
                  <a:gdLst>
                    <a:gd name="T0" fmla="*/ 185 w 185"/>
                    <a:gd name="T1" fmla="*/ 13 h 347"/>
                    <a:gd name="T2" fmla="*/ 29 w 185"/>
                    <a:gd name="T3" fmla="*/ 0 h 347"/>
                    <a:gd name="T4" fmla="*/ 0 w 185"/>
                    <a:gd name="T5" fmla="*/ 333 h 347"/>
                    <a:gd name="T6" fmla="*/ 156 w 185"/>
                    <a:gd name="T7" fmla="*/ 347 h 347"/>
                    <a:gd name="T8" fmla="*/ 185 w 185"/>
                    <a:gd name="T9" fmla="*/ 13 h 347"/>
                  </a:gdLst>
                  <a:ahLst/>
                  <a:cxnLst>
                    <a:cxn ang="0">
                      <a:pos x="T0" y="T1"/>
                    </a:cxn>
                    <a:cxn ang="0">
                      <a:pos x="T2" y="T3"/>
                    </a:cxn>
                    <a:cxn ang="0">
                      <a:pos x="T4" y="T5"/>
                    </a:cxn>
                    <a:cxn ang="0">
                      <a:pos x="T6" y="T7"/>
                    </a:cxn>
                    <a:cxn ang="0">
                      <a:pos x="T8" y="T9"/>
                    </a:cxn>
                  </a:cxnLst>
                  <a:rect l="0" t="0" r="r" b="b"/>
                  <a:pathLst>
                    <a:path w="185" h="347">
                      <a:moveTo>
                        <a:pt x="185" y="13"/>
                      </a:moveTo>
                      <a:lnTo>
                        <a:pt x="29" y="0"/>
                      </a:lnTo>
                      <a:lnTo>
                        <a:pt x="0" y="333"/>
                      </a:lnTo>
                      <a:lnTo>
                        <a:pt x="156" y="347"/>
                      </a:lnTo>
                      <a:lnTo>
                        <a:pt x="185" y="13"/>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78" name="Freeform 46">
                  <a:extLst>
                    <a:ext uri="{FF2B5EF4-FFF2-40B4-BE49-F238E27FC236}">
                      <a16:creationId xmlns:a16="http://schemas.microsoft.com/office/drawing/2014/main" id="{D2D5AABF-A3F4-97C1-7688-D81AF62BB52C}"/>
                    </a:ext>
                  </a:extLst>
                </p:cNvPr>
                <p:cNvSpPr>
                  <a:spLocks noChangeAspect="1"/>
                </p:cNvSpPr>
                <p:nvPr/>
              </p:nvSpPr>
              <p:spPr bwMode="auto">
                <a:xfrm>
                  <a:off x="2176" y="2122"/>
                  <a:ext cx="179" cy="223"/>
                </a:xfrm>
                <a:custGeom>
                  <a:avLst/>
                  <a:gdLst>
                    <a:gd name="T0" fmla="*/ 179 w 179"/>
                    <a:gd name="T1" fmla="*/ 14 h 223"/>
                    <a:gd name="T2" fmla="*/ 18 w 179"/>
                    <a:gd name="T3" fmla="*/ 0 h 223"/>
                    <a:gd name="T4" fmla="*/ 0 w 179"/>
                    <a:gd name="T5" fmla="*/ 209 h 223"/>
                    <a:gd name="T6" fmla="*/ 161 w 179"/>
                    <a:gd name="T7" fmla="*/ 223 h 223"/>
                    <a:gd name="T8" fmla="*/ 179 w 179"/>
                    <a:gd name="T9" fmla="*/ 14 h 223"/>
                  </a:gdLst>
                  <a:ahLst/>
                  <a:cxnLst>
                    <a:cxn ang="0">
                      <a:pos x="T0" y="T1"/>
                    </a:cxn>
                    <a:cxn ang="0">
                      <a:pos x="T2" y="T3"/>
                    </a:cxn>
                    <a:cxn ang="0">
                      <a:pos x="T4" y="T5"/>
                    </a:cxn>
                    <a:cxn ang="0">
                      <a:pos x="T6" y="T7"/>
                    </a:cxn>
                    <a:cxn ang="0">
                      <a:pos x="T8" y="T9"/>
                    </a:cxn>
                  </a:cxnLst>
                  <a:rect l="0" t="0" r="r" b="b"/>
                  <a:pathLst>
                    <a:path w="179" h="223">
                      <a:moveTo>
                        <a:pt x="179" y="14"/>
                      </a:moveTo>
                      <a:lnTo>
                        <a:pt x="18" y="0"/>
                      </a:lnTo>
                      <a:lnTo>
                        <a:pt x="0" y="209"/>
                      </a:lnTo>
                      <a:lnTo>
                        <a:pt x="161" y="223"/>
                      </a:lnTo>
                      <a:lnTo>
                        <a:pt x="179" y="14"/>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72079" name="Group 47">
              <a:extLst>
                <a:ext uri="{FF2B5EF4-FFF2-40B4-BE49-F238E27FC236}">
                  <a16:creationId xmlns:a16="http://schemas.microsoft.com/office/drawing/2014/main" id="{DB4A8D23-E156-46EF-5A6C-EEFBA75212D9}"/>
                </a:ext>
              </a:extLst>
            </p:cNvPr>
            <p:cNvGrpSpPr>
              <a:grpSpLocks noChangeAspect="1"/>
            </p:cNvGrpSpPr>
            <p:nvPr/>
          </p:nvGrpSpPr>
          <p:grpSpPr bwMode="auto">
            <a:xfrm>
              <a:off x="1694" y="1793"/>
              <a:ext cx="2152" cy="606"/>
              <a:chOff x="1694" y="1793"/>
              <a:chExt cx="2152" cy="606"/>
            </a:xfrm>
          </p:grpSpPr>
          <p:sp>
            <p:nvSpPr>
              <p:cNvPr id="172080" name="Freeform 48">
                <a:extLst>
                  <a:ext uri="{FF2B5EF4-FFF2-40B4-BE49-F238E27FC236}">
                    <a16:creationId xmlns:a16="http://schemas.microsoft.com/office/drawing/2014/main" id="{F48A0A92-2A86-95F1-0B2B-09829CA729C7}"/>
                  </a:ext>
                </a:extLst>
              </p:cNvPr>
              <p:cNvSpPr>
                <a:spLocks noChangeAspect="1"/>
              </p:cNvSpPr>
              <p:nvPr/>
            </p:nvSpPr>
            <p:spPr bwMode="auto">
              <a:xfrm>
                <a:off x="2443" y="1793"/>
                <a:ext cx="146" cy="493"/>
              </a:xfrm>
              <a:custGeom>
                <a:avLst/>
                <a:gdLst>
                  <a:gd name="T0" fmla="*/ 0 w 146"/>
                  <a:gd name="T1" fmla="*/ 20 h 493"/>
                  <a:gd name="T2" fmla="*/ 13 w 146"/>
                  <a:gd name="T3" fmla="*/ 3 h 493"/>
                  <a:gd name="T4" fmla="*/ 33 w 146"/>
                  <a:gd name="T5" fmla="*/ 0 h 493"/>
                  <a:gd name="T6" fmla="*/ 55 w 146"/>
                  <a:gd name="T7" fmla="*/ 16 h 493"/>
                  <a:gd name="T8" fmla="*/ 85 w 146"/>
                  <a:gd name="T9" fmla="*/ 61 h 493"/>
                  <a:gd name="T10" fmla="*/ 107 w 146"/>
                  <a:gd name="T11" fmla="*/ 126 h 493"/>
                  <a:gd name="T12" fmla="*/ 127 w 146"/>
                  <a:gd name="T13" fmla="*/ 203 h 493"/>
                  <a:gd name="T14" fmla="*/ 140 w 146"/>
                  <a:gd name="T15" fmla="*/ 289 h 493"/>
                  <a:gd name="T16" fmla="*/ 146 w 146"/>
                  <a:gd name="T17" fmla="*/ 361 h 493"/>
                  <a:gd name="T18" fmla="*/ 140 w 146"/>
                  <a:gd name="T19" fmla="*/ 428 h 493"/>
                  <a:gd name="T20" fmla="*/ 122 w 146"/>
                  <a:gd name="T21" fmla="*/ 467 h 493"/>
                  <a:gd name="T22" fmla="*/ 90 w 146"/>
                  <a:gd name="T23" fmla="*/ 493 h 493"/>
                  <a:gd name="T24" fmla="*/ 55 w 146"/>
                  <a:gd name="T25" fmla="*/ 493 h 493"/>
                  <a:gd name="T26" fmla="*/ 39 w 146"/>
                  <a:gd name="T27" fmla="*/ 481 h 493"/>
                  <a:gd name="T28" fmla="*/ 39 w 146"/>
                  <a:gd name="T29" fmla="*/ 455 h 493"/>
                  <a:gd name="T30" fmla="*/ 55 w 146"/>
                  <a:gd name="T31" fmla="*/ 431 h 493"/>
                  <a:gd name="T32" fmla="*/ 96 w 146"/>
                  <a:gd name="T33" fmla="*/ 455 h 493"/>
                  <a:gd name="T34" fmla="*/ 113 w 146"/>
                  <a:gd name="T35" fmla="*/ 439 h 493"/>
                  <a:gd name="T36" fmla="*/ 124 w 146"/>
                  <a:gd name="T37" fmla="*/ 378 h 493"/>
                  <a:gd name="T38" fmla="*/ 116 w 146"/>
                  <a:gd name="T39" fmla="*/ 311 h 493"/>
                  <a:gd name="T40" fmla="*/ 96 w 146"/>
                  <a:gd name="T41" fmla="*/ 250 h 493"/>
                  <a:gd name="T42" fmla="*/ 66 w 146"/>
                  <a:gd name="T43" fmla="*/ 164 h 493"/>
                  <a:gd name="T44" fmla="*/ 29 w 146"/>
                  <a:gd name="T45" fmla="*/ 116 h 493"/>
                  <a:gd name="T46" fmla="*/ 2 w 146"/>
                  <a:gd name="T47" fmla="*/ 64 h 493"/>
                  <a:gd name="T48" fmla="*/ 0 w 146"/>
                  <a:gd name="T49" fmla="*/ 2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493">
                    <a:moveTo>
                      <a:pt x="0" y="20"/>
                    </a:moveTo>
                    <a:lnTo>
                      <a:pt x="13" y="3"/>
                    </a:lnTo>
                    <a:lnTo>
                      <a:pt x="33" y="0"/>
                    </a:lnTo>
                    <a:lnTo>
                      <a:pt x="55" y="16"/>
                    </a:lnTo>
                    <a:lnTo>
                      <a:pt x="85" y="61"/>
                    </a:lnTo>
                    <a:lnTo>
                      <a:pt x="107" y="126"/>
                    </a:lnTo>
                    <a:lnTo>
                      <a:pt x="127" y="203"/>
                    </a:lnTo>
                    <a:lnTo>
                      <a:pt x="140" y="289"/>
                    </a:lnTo>
                    <a:lnTo>
                      <a:pt x="146" y="361"/>
                    </a:lnTo>
                    <a:lnTo>
                      <a:pt x="140" y="428"/>
                    </a:lnTo>
                    <a:lnTo>
                      <a:pt x="122" y="467"/>
                    </a:lnTo>
                    <a:lnTo>
                      <a:pt x="90" y="493"/>
                    </a:lnTo>
                    <a:lnTo>
                      <a:pt x="55" y="493"/>
                    </a:lnTo>
                    <a:lnTo>
                      <a:pt x="39" y="481"/>
                    </a:lnTo>
                    <a:lnTo>
                      <a:pt x="39" y="455"/>
                    </a:lnTo>
                    <a:lnTo>
                      <a:pt x="55" y="431"/>
                    </a:lnTo>
                    <a:lnTo>
                      <a:pt x="96" y="455"/>
                    </a:lnTo>
                    <a:lnTo>
                      <a:pt x="113" y="439"/>
                    </a:lnTo>
                    <a:lnTo>
                      <a:pt x="124" y="378"/>
                    </a:lnTo>
                    <a:lnTo>
                      <a:pt x="116" y="311"/>
                    </a:lnTo>
                    <a:lnTo>
                      <a:pt x="96" y="250"/>
                    </a:lnTo>
                    <a:lnTo>
                      <a:pt x="66" y="164"/>
                    </a:lnTo>
                    <a:lnTo>
                      <a:pt x="29" y="116"/>
                    </a:lnTo>
                    <a:lnTo>
                      <a:pt x="2" y="64"/>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81" name="Freeform 49">
                <a:extLst>
                  <a:ext uri="{FF2B5EF4-FFF2-40B4-BE49-F238E27FC236}">
                    <a16:creationId xmlns:a16="http://schemas.microsoft.com/office/drawing/2014/main" id="{8DB3F132-368A-6201-90F8-BC7831449C2F}"/>
                  </a:ext>
                </a:extLst>
              </p:cNvPr>
              <p:cNvSpPr>
                <a:spLocks noChangeAspect="1"/>
              </p:cNvSpPr>
              <p:nvPr/>
            </p:nvSpPr>
            <p:spPr bwMode="auto">
              <a:xfrm>
                <a:off x="2911" y="1887"/>
                <a:ext cx="272" cy="437"/>
              </a:xfrm>
              <a:custGeom>
                <a:avLst/>
                <a:gdLst>
                  <a:gd name="T0" fmla="*/ 96 w 272"/>
                  <a:gd name="T1" fmla="*/ 14 h 437"/>
                  <a:gd name="T2" fmla="*/ 122 w 272"/>
                  <a:gd name="T3" fmla="*/ 0 h 437"/>
                  <a:gd name="T4" fmla="*/ 141 w 272"/>
                  <a:gd name="T5" fmla="*/ 0 h 437"/>
                  <a:gd name="T6" fmla="*/ 185 w 272"/>
                  <a:gd name="T7" fmla="*/ 48 h 437"/>
                  <a:gd name="T8" fmla="*/ 211 w 272"/>
                  <a:gd name="T9" fmla="*/ 94 h 437"/>
                  <a:gd name="T10" fmla="*/ 246 w 272"/>
                  <a:gd name="T11" fmla="*/ 153 h 437"/>
                  <a:gd name="T12" fmla="*/ 268 w 272"/>
                  <a:gd name="T13" fmla="*/ 214 h 437"/>
                  <a:gd name="T14" fmla="*/ 272 w 272"/>
                  <a:gd name="T15" fmla="*/ 281 h 437"/>
                  <a:gd name="T16" fmla="*/ 263 w 272"/>
                  <a:gd name="T17" fmla="*/ 298 h 437"/>
                  <a:gd name="T18" fmla="*/ 196 w 272"/>
                  <a:gd name="T19" fmla="*/ 327 h 437"/>
                  <a:gd name="T20" fmla="*/ 129 w 272"/>
                  <a:gd name="T21" fmla="*/ 366 h 437"/>
                  <a:gd name="T22" fmla="*/ 83 w 272"/>
                  <a:gd name="T23" fmla="*/ 403 h 437"/>
                  <a:gd name="T24" fmla="*/ 74 w 272"/>
                  <a:gd name="T25" fmla="*/ 416 h 437"/>
                  <a:gd name="T26" fmla="*/ 44 w 272"/>
                  <a:gd name="T27" fmla="*/ 437 h 437"/>
                  <a:gd name="T28" fmla="*/ 18 w 272"/>
                  <a:gd name="T29" fmla="*/ 427 h 437"/>
                  <a:gd name="T30" fmla="*/ 2 w 272"/>
                  <a:gd name="T31" fmla="*/ 399 h 437"/>
                  <a:gd name="T32" fmla="*/ 0 w 272"/>
                  <a:gd name="T33" fmla="*/ 383 h 437"/>
                  <a:gd name="T34" fmla="*/ 7 w 272"/>
                  <a:gd name="T35" fmla="*/ 372 h 437"/>
                  <a:gd name="T36" fmla="*/ 33 w 272"/>
                  <a:gd name="T37" fmla="*/ 370 h 437"/>
                  <a:gd name="T38" fmla="*/ 57 w 272"/>
                  <a:gd name="T39" fmla="*/ 366 h 437"/>
                  <a:gd name="T40" fmla="*/ 122 w 272"/>
                  <a:gd name="T41" fmla="*/ 344 h 437"/>
                  <a:gd name="T42" fmla="*/ 179 w 272"/>
                  <a:gd name="T43" fmla="*/ 314 h 437"/>
                  <a:gd name="T44" fmla="*/ 228 w 272"/>
                  <a:gd name="T45" fmla="*/ 281 h 437"/>
                  <a:gd name="T46" fmla="*/ 244 w 272"/>
                  <a:gd name="T47" fmla="*/ 259 h 437"/>
                  <a:gd name="T48" fmla="*/ 235 w 272"/>
                  <a:gd name="T49" fmla="*/ 211 h 437"/>
                  <a:gd name="T50" fmla="*/ 202 w 272"/>
                  <a:gd name="T51" fmla="*/ 155 h 437"/>
                  <a:gd name="T52" fmla="*/ 163 w 272"/>
                  <a:gd name="T53" fmla="*/ 114 h 437"/>
                  <a:gd name="T54" fmla="*/ 122 w 272"/>
                  <a:gd name="T55" fmla="*/ 94 h 437"/>
                  <a:gd name="T56" fmla="*/ 89 w 272"/>
                  <a:gd name="T57" fmla="*/ 61 h 437"/>
                  <a:gd name="T58" fmla="*/ 91 w 272"/>
                  <a:gd name="T59" fmla="*/ 31 h 437"/>
                  <a:gd name="T60" fmla="*/ 96 w 272"/>
                  <a:gd name="T61" fmla="*/ 14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437">
                    <a:moveTo>
                      <a:pt x="96" y="14"/>
                    </a:moveTo>
                    <a:lnTo>
                      <a:pt x="122" y="0"/>
                    </a:lnTo>
                    <a:lnTo>
                      <a:pt x="141" y="0"/>
                    </a:lnTo>
                    <a:lnTo>
                      <a:pt x="185" y="48"/>
                    </a:lnTo>
                    <a:lnTo>
                      <a:pt x="211" y="94"/>
                    </a:lnTo>
                    <a:lnTo>
                      <a:pt x="246" y="153"/>
                    </a:lnTo>
                    <a:lnTo>
                      <a:pt x="268" y="214"/>
                    </a:lnTo>
                    <a:lnTo>
                      <a:pt x="272" y="281"/>
                    </a:lnTo>
                    <a:lnTo>
                      <a:pt x="263" y="298"/>
                    </a:lnTo>
                    <a:lnTo>
                      <a:pt x="196" y="327"/>
                    </a:lnTo>
                    <a:lnTo>
                      <a:pt x="129" y="366"/>
                    </a:lnTo>
                    <a:lnTo>
                      <a:pt x="83" y="403"/>
                    </a:lnTo>
                    <a:lnTo>
                      <a:pt x="74" y="416"/>
                    </a:lnTo>
                    <a:lnTo>
                      <a:pt x="44" y="437"/>
                    </a:lnTo>
                    <a:lnTo>
                      <a:pt x="18" y="427"/>
                    </a:lnTo>
                    <a:lnTo>
                      <a:pt x="2" y="399"/>
                    </a:lnTo>
                    <a:lnTo>
                      <a:pt x="0" y="383"/>
                    </a:lnTo>
                    <a:lnTo>
                      <a:pt x="7" y="372"/>
                    </a:lnTo>
                    <a:lnTo>
                      <a:pt x="33" y="370"/>
                    </a:lnTo>
                    <a:lnTo>
                      <a:pt x="57" y="366"/>
                    </a:lnTo>
                    <a:lnTo>
                      <a:pt x="122" y="344"/>
                    </a:lnTo>
                    <a:lnTo>
                      <a:pt x="179" y="314"/>
                    </a:lnTo>
                    <a:lnTo>
                      <a:pt x="228" y="281"/>
                    </a:lnTo>
                    <a:lnTo>
                      <a:pt x="244" y="259"/>
                    </a:lnTo>
                    <a:lnTo>
                      <a:pt x="235" y="211"/>
                    </a:lnTo>
                    <a:lnTo>
                      <a:pt x="202" y="155"/>
                    </a:lnTo>
                    <a:lnTo>
                      <a:pt x="163" y="114"/>
                    </a:lnTo>
                    <a:lnTo>
                      <a:pt x="122" y="94"/>
                    </a:lnTo>
                    <a:lnTo>
                      <a:pt x="89" y="61"/>
                    </a:lnTo>
                    <a:lnTo>
                      <a:pt x="91" y="31"/>
                    </a:lnTo>
                    <a:lnTo>
                      <a:pt x="9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82" name="Freeform 50">
                <a:extLst>
                  <a:ext uri="{FF2B5EF4-FFF2-40B4-BE49-F238E27FC236}">
                    <a16:creationId xmlns:a16="http://schemas.microsoft.com/office/drawing/2014/main" id="{9F6F8483-219B-4415-3331-E213CF8E8783}"/>
                  </a:ext>
                </a:extLst>
              </p:cNvPr>
              <p:cNvSpPr>
                <a:spLocks noChangeAspect="1"/>
              </p:cNvSpPr>
              <p:nvPr/>
            </p:nvSpPr>
            <p:spPr bwMode="auto">
              <a:xfrm>
                <a:off x="3571" y="1948"/>
                <a:ext cx="275" cy="451"/>
              </a:xfrm>
              <a:custGeom>
                <a:avLst/>
                <a:gdLst>
                  <a:gd name="T0" fmla="*/ 78 w 275"/>
                  <a:gd name="T1" fmla="*/ 17 h 451"/>
                  <a:gd name="T2" fmla="*/ 102 w 275"/>
                  <a:gd name="T3" fmla="*/ 0 h 451"/>
                  <a:gd name="T4" fmla="*/ 163 w 275"/>
                  <a:gd name="T5" fmla="*/ 17 h 451"/>
                  <a:gd name="T6" fmla="*/ 200 w 275"/>
                  <a:gd name="T7" fmla="*/ 60 h 451"/>
                  <a:gd name="T8" fmla="*/ 222 w 275"/>
                  <a:gd name="T9" fmla="*/ 115 h 451"/>
                  <a:gd name="T10" fmla="*/ 250 w 275"/>
                  <a:gd name="T11" fmla="*/ 171 h 451"/>
                  <a:gd name="T12" fmla="*/ 275 w 275"/>
                  <a:gd name="T13" fmla="*/ 232 h 451"/>
                  <a:gd name="T14" fmla="*/ 273 w 275"/>
                  <a:gd name="T15" fmla="*/ 260 h 451"/>
                  <a:gd name="T16" fmla="*/ 252 w 275"/>
                  <a:gd name="T17" fmla="*/ 296 h 451"/>
                  <a:gd name="T18" fmla="*/ 180 w 275"/>
                  <a:gd name="T19" fmla="*/ 355 h 451"/>
                  <a:gd name="T20" fmla="*/ 113 w 275"/>
                  <a:gd name="T21" fmla="*/ 396 h 451"/>
                  <a:gd name="T22" fmla="*/ 111 w 275"/>
                  <a:gd name="T23" fmla="*/ 416 h 451"/>
                  <a:gd name="T24" fmla="*/ 105 w 275"/>
                  <a:gd name="T25" fmla="*/ 427 h 451"/>
                  <a:gd name="T26" fmla="*/ 78 w 275"/>
                  <a:gd name="T27" fmla="*/ 446 h 451"/>
                  <a:gd name="T28" fmla="*/ 46 w 275"/>
                  <a:gd name="T29" fmla="*/ 451 h 451"/>
                  <a:gd name="T30" fmla="*/ 22 w 275"/>
                  <a:gd name="T31" fmla="*/ 438 h 451"/>
                  <a:gd name="T32" fmla="*/ 1 w 275"/>
                  <a:gd name="T33" fmla="*/ 416 h 451"/>
                  <a:gd name="T34" fmla="*/ 0 w 275"/>
                  <a:gd name="T35" fmla="*/ 399 h 451"/>
                  <a:gd name="T36" fmla="*/ 13 w 275"/>
                  <a:gd name="T37" fmla="*/ 390 h 451"/>
                  <a:gd name="T38" fmla="*/ 50 w 275"/>
                  <a:gd name="T39" fmla="*/ 396 h 451"/>
                  <a:gd name="T40" fmla="*/ 83 w 275"/>
                  <a:gd name="T41" fmla="*/ 388 h 451"/>
                  <a:gd name="T42" fmla="*/ 91 w 275"/>
                  <a:gd name="T43" fmla="*/ 377 h 451"/>
                  <a:gd name="T44" fmla="*/ 124 w 275"/>
                  <a:gd name="T45" fmla="*/ 362 h 451"/>
                  <a:gd name="T46" fmla="*/ 180 w 275"/>
                  <a:gd name="T47" fmla="*/ 323 h 451"/>
                  <a:gd name="T48" fmla="*/ 222 w 275"/>
                  <a:gd name="T49" fmla="*/ 290 h 451"/>
                  <a:gd name="T50" fmla="*/ 235 w 275"/>
                  <a:gd name="T51" fmla="*/ 251 h 451"/>
                  <a:gd name="T52" fmla="*/ 222 w 275"/>
                  <a:gd name="T53" fmla="*/ 188 h 451"/>
                  <a:gd name="T54" fmla="*/ 180 w 275"/>
                  <a:gd name="T55" fmla="*/ 121 h 451"/>
                  <a:gd name="T56" fmla="*/ 128 w 275"/>
                  <a:gd name="T57" fmla="*/ 90 h 451"/>
                  <a:gd name="T58" fmla="*/ 91 w 275"/>
                  <a:gd name="T59" fmla="*/ 82 h 451"/>
                  <a:gd name="T60" fmla="*/ 78 w 275"/>
                  <a:gd name="T61" fmla="*/ 51 h 451"/>
                  <a:gd name="T62" fmla="*/ 78 w 275"/>
                  <a:gd name="T63" fmla="*/ 1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5" h="451">
                    <a:moveTo>
                      <a:pt x="78" y="17"/>
                    </a:moveTo>
                    <a:lnTo>
                      <a:pt x="102" y="0"/>
                    </a:lnTo>
                    <a:lnTo>
                      <a:pt x="163" y="17"/>
                    </a:lnTo>
                    <a:lnTo>
                      <a:pt x="200" y="60"/>
                    </a:lnTo>
                    <a:lnTo>
                      <a:pt x="222" y="115"/>
                    </a:lnTo>
                    <a:lnTo>
                      <a:pt x="250" y="171"/>
                    </a:lnTo>
                    <a:lnTo>
                      <a:pt x="275" y="232"/>
                    </a:lnTo>
                    <a:lnTo>
                      <a:pt x="273" y="260"/>
                    </a:lnTo>
                    <a:lnTo>
                      <a:pt x="252" y="296"/>
                    </a:lnTo>
                    <a:lnTo>
                      <a:pt x="180" y="355"/>
                    </a:lnTo>
                    <a:lnTo>
                      <a:pt x="113" y="396"/>
                    </a:lnTo>
                    <a:lnTo>
                      <a:pt x="111" y="416"/>
                    </a:lnTo>
                    <a:lnTo>
                      <a:pt x="105" y="427"/>
                    </a:lnTo>
                    <a:lnTo>
                      <a:pt x="78" y="446"/>
                    </a:lnTo>
                    <a:lnTo>
                      <a:pt x="46" y="451"/>
                    </a:lnTo>
                    <a:lnTo>
                      <a:pt x="22" y="438"/>
                    </a:lnTo>
                    <a:lnTo>
                      <a:pt x="1" y="416"/>
                    </a:lnTo>
                    <a:lnTo>
                      <a:pt x="0" y="399"/>
                    </a:lnTo>
                    <a:lnTo>
                      <a:pt x="13" y="390"/>
                    </a:lnTo>
                    <a:lnTo>
                      <a:pt x="50" y="396"/>
                    </a:lnTo>
                    <a:lnTo>
                      <a:pt x="83" y="388"/>
                    </a:lnTo>
                    <a:lnTo>
                      <a:pt x="91" y="377"/>
                    </a:lnTo>
                    <a:lnTo>
                      <a:pt x="124" y="362"/>
                    </a:lnTo>
                    <a:lnTo>
                      <a:pt x="180" y="323"/>
                    </a:lnTo>
                    <a:lnTo>
                      <a:pt x="222" y="290"/>
                    </a:lnTo>
                    <a:lnTo>
                      <a:pt x="235" y="251"/>
                    </a:lnTo>
                    <a:lnTo>
                      <a:pt x="222" y="188"/>
                    </a:lnTo>
                    <a:lnTo>
                      <a:pt x="180" y="121"/>
                    </a:lnTo>
                    <a:lnTo>
                      <a:pt x="128" y="90"/>
                    </a:lnTo>
                    <a:lnTo>
                      <a:pt x="91" y="82"/>
                    </a:lnTo>
                    <a:lnTo>
                      <a:pt x="78" y="51"/>
                    </a:lnTo>
                    <a:lnTo>
                      <a:pt x="78"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083" name="Freeform 51">
                <a:extLst>
                  <a:ext uri="{FF2B5EF4-FFF2-40B4-BE49-F238E27FC236}">
                    <a16:creationId xmlns:a16="http://schemas.microsoft.com/office/drawing/2014/main" id="{25DFA277-9353-D078-C1F6-699052105C7D}"/>
                  </a:ext>
                </a:extLst>
              </p:cNvPr>
              <p:cNvSpPr>
                <a:spLocks noChangeAspect="1"/>
              </p:cNvSpPr>
              <p:nvPr/>
            </p:nvSpPr>
            <p:spPr bwMode="auto">
              <a:xfrm>
                <a:off x="1694" y="1843"/>
                <a:ext cx="226" cy="444"/>
              </a:xfrm>
              <a:custGeom>
                <a:avLst/>
                <a:gdLst>
                  <a:gd name="T0" fmla="*/ 20 w 226"/>
                  <a:gd name="T1" fmla="*/ 81 h 444"/>
                  <a:gd name="T2" fmla="*/ 0 w 226"/>
                  <a:gd name="T3" fmla="*/ 43 h 444"/>
                  <a:gd name="T4" fmla="*/ 6 w 226"/>
                  <a:gd name="T5" fmla="*/ 9 h 444"/>
                  <a:gd name="T6" fmla="*/ 28 w 226"/>
                  <a:gd name="T7" fmla="*/ 0 h 444"/>
                  <a:gd name="T8" fmla="*/ 50 w 226"/>
                  <a:gd name="T9" fmla="*/ 6 h 444"/>
                  <a:gd name="T10" fmla="*/ 87 w 226"/>
                  <a:gd name="T11" fmla="*/ 33 h 444"/>
                  <a:gd name="T12" fmla="*/ 117 w 226"/>
                  <a:gd name="T13" fmla="*/ 81 h 444"/>
                  <a:gd name="T14" fmla="*/ 161 w 226"/>
                  <a:gd name="T15" fmla="*/ 165 h 444"/>
                  <a:gd name="T16" fmla="*/ 195 w 226"/>
                  <a:gd name="T17" fmla="*/ 216 h 444"/>
                  <a:gd name="T18" fmla="*/ 217 w 226"/>
                  <a:gd name="T19" fmla="*/ 266 h 444"/>
                  <a:gd name="T20" fmla="*/ 226 w 226"/>
                  <a:gd name="T21" fmla="*/ 292 h 444"/>
                  <a:gd name="T22" fmla="*/ 209 w 226"/>
                  <a:gd name="T23" fmla="*/ 311 h 444"/>
                  <a:gd name="T24" fmla="*/ 159 w 226"/>
                  <a:gd name="T25" fmla="*/ 316 h 444"/>
                  <a:gd name="T26" fmla="*/ 98 w 226"/>
                  <a:gd name="T27" fmla="*/ 331 h 444"/>
                  <a:gd name="T28" fmla="*/ 72 w 226"/>
                  <a:gd name="T29" fmla="*/ 344 h 444"/>
                  <a:gd name="T30" fmla="*/ 61 w 226"/>
                  <a:gd name="T31" fmla="*/ 383 h 444"/>
                  <a:gd name="T32" fmla="*/ 72 w 226"/>
                  <a:gd name="T33" fmla="*/ 400 h 444"/>
                  <a:gd name="T34" fmla="*/ 65 w 226"/>
                  <a:gd name="T35" fmla="*/ 426 h 444"/>
                  <a:gd name="T36" fmla="*/ 31 w 226"/>
                  <a:gd name="T37" fmla="*/ 444 h 444"/>
                  <a:gd name="T38" fmla="*/ 26 w 226"/>
                  <a:gd name="T39" fmla="*/ 431 h 444"/>
                  <a:gd name="T40" fmla="*/ 9 w 226"/>
                  <a:gd name="T41" fmla="*/ 409 h 444"/>
                  <a:gd name="T42" fmla="*/ 6 w 226"/>
                  <a:gd name="T43" fmla="*/ 377 h 444"/>
                  <a:gd name="T44" fmla="*/ 20 w 226"/>
                  <a:gd name="T45" fmla="*/ 361 h 444"/>
                  <a:gd name="T46" fmla="*/ 48 w 226"/>
                  <a:gd name="T47" fmla="*/ 337 h 444"/>
                  <a:gd name="T48" fmla="*/ 87 w 226"/>
                  <a:gd name="T49" fmla="*/ 303 h 444"/>
                  <a:gd name="T50" fmla="*/ 144 w 226"/>
                  <a:gd name="T51" fmla="*/ 292 h 444"/>
                  <a:gd name="T52" fmla="*/ 182 w 226"/>
                  <a:gd name="T53" fmla="*/ 278 h 444"/>
                  <a:gd name="T54" fmla="*/ 172 w 226"/>
                  <a:gd name="T55" fmla="*/ 250 h 444"/>
                  <a:gd name="T56" fmla="*/ 133 w 226"/>
                  <a:gd name="T57" fmla="*/ 205 h 444"/>
                  <a:gd name="T58" fmla="*/ 70 w 226"/>
                  <a:gd name="T59" fmla="*/ 161 h 444"/>
                  <a:gd name="T60" fmla="*/ 28 w 226"/>
                  <a:gd name="T61" fmla="*/ 109 h 444"/>
                  <a:gd name="T62" fmla="*/ 20 w 226"/>
                  <a:gd name="T63" fmla="*/ 8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444">
                    <a:moveTo>
                      <a:pt x="20" y="81"/>
                    </a:moveTo>
                    <a:lnTo>
                      <a:pt x="0" y="43"/>
                    </a:lnTo>
                    <a:lnTo>
                      <a:pt x="6" y="9"/>
                    </a:lnTo>
                    <a:lnTo>
                      <a:pt x="28" y="0"/>
                    </a:lnTo>
                    <a:lnTo>
                      <a:pt x="50" y="6"/>
                    </a:lnTo>
                    <a:lnTo>
                      <a:pt x="87" y="33"/>
                    </a:lnTo>
                    <a:lnTo>
                      <a:pt x="117" y="81"/>
                    </a:lnTo>
                    <a:lnTo>
                      <a:pt x="161" y="165"/>
                    </a:lnTo>
                    <a:lnTo>
                      <a:pt x="195" y="216"/>
                    </a:lnTo>
                    <a:lnTo>
                      <a:pt x="217" y="266"/>
                    </a:lnTo>
                    <a:lnTo>
                      <a:pt x="226" y="292"/>
                    </a:lnTo>
                    <a:lnTo>
                      <a:pt x="209" y="311"/>
                    </a:lnTo>
                    <a:lnTo>
                      <a:pt x="159" y="316"/>
                    </a:lnTo>
                    <a:lnTo>
                      <a:pt x="98" y="331"/>
                    </a:lnTo>
                    <a:lnTo>
                      <a:pt x="72" y="344"/>
                    </a:lnTo>
                    <a:lnTo>
                      <a:pt x="61" y="383"/>
                    </a:lnTo>
                    <a:lnTo>
                      <a:pt x="72" y="400"/>
                    </a:lnTo>
                    <a:lnTo>
                      <a:pt x="65" y="426"/>
                    </a:lnTo>
                    <a:lnTo>
                      <a:pt x="31" y="444"/>
                    </a:lnTo>
                    <a:lnTo>
                      <a:pt x="26" y="431"/>
                    </a:lnTo>
                    <a:lnTo>
                      <a:pt x="9" y="409"/>
                    </a:lnTo>
                    <a:lnTo>
                      <a:pt x="6" y="377"/>
                    </a:lnTo>
                    <a:lnTo>
                      <a:pt x="20" y="361"/>
                    </a:lnTo>
                    <a:lnTo>
                      <a:pt x="48" y="337"/>
                    </a:lnTo>
                    <a:lnTo>
                      <a:pt x="87" y="303"/>
                    </a:lnTo>
                    <a:lnTo>
                      <a:pt x="144" y="292"/>
                    </a:lnTo>
                    <a:lnTo>
                      <a:pt x="182" y="278"/>
                    </a:lnTo>
                    <a:lnTo>
                      <a:pt x="172" y="250"/>
                    </a:lnTo>
                    <a:lnTo>
                      <a:pt x="133" y="205"/>
                    </a:lnTo>
                    <a:lnTo>
                      <a:pt x="70" y="161"/>
                    </a:lnTo>
                    <a:lnTo>
                      <a:pt x="28" y="109"/>
                    </a:lnTo>
                    <a:lnTo>
                      <a:pt x="20" y="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spTree>
  </p:cSld>
  <p:clrMapOvr>
    <a:masterClrMapping/>
  </p:clrMapOvr>
  <p:transition>
    <p:cover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a:extLst>
              <a:ext uri="{FF2B5EF4-FFF2-40B4-BE49-F238E27FC236}">
                <a16:creationId xmlns:a16="http://schemas.microsoft.com/office/drawing/2014/main" id="{26A84064-DECF-572E-E86C-E42C651BC96D}"/>
              </a:ext>
            </a:extLst>
          </p:cNvPr>
          <p:cNvSpPr>
            <a:spLocks noGrp="1" noChangeArrowheads="1"/>
          </p:cNvSpPr>
          <p:nvPr>
            <p:ph type="title"/>
          </p:nvPr>
        </p:nvSpPr>
        <p:spPr/>
        <p:txBody>
          <a:bodyPr/>
          <a:lstStyle/>
          <a:p>
            <a:r>
              <a:rPr lang="en-US" altLang="en-US" dirty="0"/>
              <a:t>ICD-9-CM Coding System (2)</a:t>
            </a:r>
          </a:p>
        </p:txBody>
      </p:sp>
      <p:sp>
        <p:nvSpPr>
          <p:cNvPr id="177155" name="Rectangle 3">
            <a:extLst>
              <a:ext uri="{FF2B5EF4-FFF2-40B4-BE49-F238E27FC236}">
                <a16:creationId xmlns:a16="http://schemas.microsoft.com/office/drawing/2014/main" id="{EF797A0C-ED24-ECCB-8B3B-4839E55914F5}"/>
              </a:ext>
            </a:extLst>
          </p:cNvPr>
          <p:cNvSpPr>
            <a:spLocks noGrp="1" noChangeArrowheads="1"/>
          </p:cNvSpPr>
          <p:nvPr>
            <p:ph type="body" idx="1"/>
          </p:nvPr>
        </p:nvSpPr>
        <p:spPr/>
        <p:txBody>
          <a:bodyPr/>
          <a:lstStyle/>
          <a:p>
            <a:r>
              <a:rPr lang="en-US" altLang="en-US"/>
              <a:t>Capture all diagnoses that affect current hospital stay</a:t>
            </a:r>
          </a:p>
          <a:p>
            <a:endParaRPr lang="en-US" altLang="en-US"/>
          </a:p>
        </p:txBody>
      </p:sp>
      <p:grpSp>
        <p:nvGrpSpPr>
          <p:cNvPr id="177156" name="Group 4">
            <a:extLst>
              <a:ext uri="{FF2B5EF4-FFF2-40B4-BE49-F238E27FC236}">
                <a16:creationId xmlns:a16="http://schemas.microsoft.com/office/drawing/2014/main" id="{2025F3CF-7205-075A-42AA-A6BAA22D8D3E}"/>
              </a:ext>
              <a:ext uri="{C183D7F6-B498-43B3-948B-1728B52AA6E4}">
                <adec:decorative xmlns:adec="http://schemas.microsoft.com/office/drawing/2017/decorative" val="1"/>
              </a:ext>
            </a:extLst>
          </p:cNvPr>
          <p:cNvGrpSpPr>
            <a:grpSpLocks noChangeAspect="1"/>
          </p:cNvGrpSpPr>
          <p:nvPr/>
        </p:nvGrpSpPr>
        <p:grpSpPr bwMode="auto">
          <a:xfrm>
            <a:off x="6629400" y="5838825"/>
            <a:ext cx="2057400" cy="669925"/>
            <a:chOff x="1121" y="1463"/>
            <a:chExt cx="3562" cy="1484"/>
          </a:xfrm>
        </p:grpSpPr>
        <p:grpSp>
          <p:nvGrpSpPr>
            <p:cNvPr id="177157" name="Group 5">
              <a:extLst>
                <a:ext uri="{FF2B5EF4-FFF2-40B4-BE49-F238E27FC236}">
                  <a16:creationId xmlns:a16="http://schemas.microsoft.com/office/drawing/2014/main" id="{BF38F03A-C9C6-F4E0-258B-1B4F90B9CA55}"/>
                </a:ext>
              </a:extLst>
            </p:cNvPr>
            <p:cNvGrpSpPr>
              <a:grpSpLocks noChangeAspect="1"/>
            </p:cNvGrpSpPr>
            <p:nvPr/>
          </p:nvGrpSpPr>
          <p:grpSpPr bwMode="auto">
            <a:xfrm>
              <a:off x="1121" y="1463"/>
              <a:ext cx="2774" cy="1484"/>
              <a:chOff x="1121" y="1463"/>
              <a:chExt cx="2774" cy="1484"/>
            </a:xfrm>
          </p:grpSpPr>
          <p:grpSp>
            <p:nvGrpSpPr>
              <p:cNvPr id="177158" name="Group 6">
                <a:extLst>
                  <a:ext uri="{FF2B5EF4-FFF2-40B4-BE49-F238E27FC236}">
                    <a16:creationId xmlns:a16="http://schemas.microsoft.com/office/drawing/2014/main" id="{7760E37B-504B-3B36-3084-461091A5B27C}"/>
                  </a:ext>
                </a:extLst>
              </p:cNvPr>
              <p:cNvGrpSpPr>
                <a:grpSpLocks noChangeAspect="1"/>
              </p:cNvGrpSpPr>
              <p:nvPr/>
            </p:nvGrpSpPr>
            <p:grpSpPr bwMode="auto">
              <a:xfrm>
                <a:off x="1121" y="1493"/>
                <a:ext cx="717" cy="1421"/>
                <a:chOff x="1104" y="1470"/>
                <a:chExt cx="717" cy="1421"/>
              </a:xfrm>
            </p:grpSpPr>
            <p:sp>
              <p:nvSpPr>
                <p:cNvPr id="177159" name="Freeform 7">
                  <a:extLst>
                    <a:ext uri="{FF2B5EF4-FFF2-40B4-BE49-F238E27FC236}">
                      <a16:creationId xmlns:a16="http://schemas.microsoft.com/office/drawing/2014/main" id="{55F30585-93D7-651C-970C-B3F199A7B796}"/>
                    </a:ext>
                  </a:extLst>
                </p:cNvPr>
                <p:cNvSpPr>
                  <a:spLocks noChangeAspect="1"/>
                </p:cNvSpPr>
                <p:nvPr/>
              </p:nvSpPr>
              <p:spPr bwMode="auto">
                <a:xfrm>
                  <a:off x="1432" y="1470"/>
                  <a:ext cx="295" cy="315"/>
                </a:xfrm>
                <a:custGeom>
                  <a:avLst/>
                  <a:gdLst>
                    <a:gd name="T0" fmla="*/ 99 w 295"/>
                    <a:gd name="T1" fmla="*/ 150 h 315"/>
                    <a:gd name="T2" fmla="*/ 93 w 295"/>
                    <a:gd name="T3" fmla="*/ 105 h 315"/>
                    <a:gd name="T4" fmla="*/ 93 w 295"/>
                    <a:gd name="T5" fmla="*/ 61 h 315"/>
                    <a:gd name="T6" fmla="*/ 106 w 295"/>
                    <a:gd name="T7" fmla="*/ 25 h 315"/>
                    <a:gd name="T8" fmla="*/ 134 w 295"/>
                    <a:gd name="T9" fmla="*/ 9 h 315"/>
                    <a:gd name="T10" fmla="*/ 173 w 295"/>
                    <a:gd name="T11" fmla="*/ 0 h 315"/>
                    <a:gd name="T12" fmla="*/ 221 w 295"/>
                    <a:gd name="T13" fmla="*/ 16 h 315"/>
                    <a:gd name="T14" fmla="*/ 256 w 295"/>
                    <a:gd name="T15" fmla="*/ 64 h 315"/>
                    <a:gd name="T16" fmla="*/ 284 w 295"/>
                    <a:gd name="T17" fmla="*/ 137 h 315"/>
                    <a:gd name="T18" fmla="*/ 294 w 295"/>
                    <a:gd name="T19" fmla="*/ 192 h 315"/>
                    <a:gd name="T20" fmla="*/ 295 w 295"/>
                    <a:gd name="T21" fmla="*/ 261 h 315"/>
                    <a:gd name="T22" fmla="*/ 279 w 295"/>
                    <a:gd name="T23" fmla="*/ 298 h 315"/>
                    <a:gd name="T24" fmla="*/ 255 w 295"/>
                    <a:gd name="T25" fmla="*/ 315 h 315"/>
                    <a:gd name="T26" fmla="*/ 206 w 295"/>
                    <a:gd name="T27" fmla="*/ 315 h 315"/>
                    <a:gd name="T28" fmla="*/ 171 w 295"/>
                    <a:gd name="T29" fmla="*/ 292 h 315"/>
                    <a:gd name="T30" fmla="*/ 138 w 295"/>
                    <a:gd name="T31" fmla="*/ 244 h 315"/>
                    <a:gd name="T32" fmla="*/ 112 w 295"/>
                    <a:gd name="T33" fmla="*/ 205 h 315"/>
                    <a:gd name="T34" fmla="*/ 10 w 295"/>
                    <a:gd name="T35" fmla="*/ 194 h 315"/>
                    <a:gd name="T36" fmla="*/ 0 w 295"/>
                    <a:gd name="T37" fmla="*/ 177 h 315"/>
                    <a:gd name="T38" fmla="*/ 4 w 295"/>
                    <a:gd name="T39" fmla="*/ 166 h 315"/>
                    <a:gd name="T40" fmla="*/ 104 w 295"/>
                    <a:gd name="T41" fmla="*/ 164 h 315"/>
                    <a:gd name="T42" fmla="*/ 99 w 295"/>
                    <a:gd name="T43" fmla="*/ 15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315">
                      <a:moveTo>
                        <a:pt x="99" y="150"/>
                      </a:moveTo>
                      <a:lnTo>
                        <a:pt x="93" y="105"/>
                      </a:lnTo>
                      <a:lnTo>
                        <a:pt x="93" y="61"/>
                      </a:lnTo>
                      <a:lnTo>
                        <a:pt x="106" y="25"/>
                      </a:lnTo>
                      <a:lnTo>
                        <a:pt x="134" y="9"/>
                      </a:lnTo>
                      <a:lnTo>
                        <a:pt x="173" y="0"/>
                      </a:lnTo>
                      <a:lnTo>
                        <a:pt x="221" y="16"/>
                      </a:lnTo>
                      <a:lnTo>
                        <a:pt x="256" y="64"/>
                      </a:lnTo>
                      <a:lnTo>
                        <a:pt x="284" y="137"/>
                      </a:lnTo>
                      <a:lnTo>
                        <a:pt x="294" y="192"/>
                      </a:lnTo>
                      <a:lnTo>
                        <a:pt x="295" y="261"/>
                      </a:lnTo>
                      <a:lnTo>
                        <a:pt x="279" y="298"/>
                      </a:lnTo>
                      <a:lnTo>
                        <a:pt x="255" y="315"/>
                      </a:lnTo>
                      <a:lnTo>
                        <a:pt x="206" y="315"/>
                      </a:lnTo>
                      <a:lnTo>
                        <a:pt x="171" y="292"/>
                      </a:lnTo>
                      <a:lnTo>
                        <a:pt x="138" y="244"/>
                      </a:lnTo>
                      <a:lnTo>
                        <a:pt x="112" y="205"/>
                      </a:lnTo>
                      <a:lnTo>
                        <a:pt x="10" y="194"/>
                      </a:lnTo>
                      <a:lnTo>
                        <a:pt x="0" y="177"/>
                      </a:lnTo>
                      <a:lnTo>
                        <a:pt x="4" y="166"/>
                      </a:lnTo>
                      <a:lnTo>
                        <a:pt x="104" y="164"/>
                      </a:lnTo>
                      <a:lnTo>
                        <a:pt x="99" y="1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60" name="Freeform 8">
                  <a:extLst>
                    <a:ext uri="{FF2B5EF4-FFF2-40B4-BE49-F238E27FC236}">
                      <a16:creationId xmlns:a16="http://schemas.microsoft.com/office/drawing/2014/main" id="{B64395E9-9ADC-A8DF-CFC9-3B9E384EB747}"/>
                    </a:ext>
                  </a:extLst>
                </p:cNvPr>
                <p:cNvSpPr>
                  <a:spLocks noChangeAspect="1"/>
                </p:cNvSpPr>
                <p:nvPr/>
              </p:nvSpPr>
              <p:spPr bwMode="auto">
                <a:xfrm>
                  <a:off x="1104" y="1703"/>
                  <a:ext cx="578" cy="209"/>
                </a:xfrm>
                <a:custGeom>
                  <a:avLst/>
                  <a:gdLst>
                    <a:gd name="T0" fmla="*/ 576 w 578"/>
                    <a:gd name="T1" fmla="*/ 176 h 209"/>
                    <a:gd name="T2" fmla="*/ 500 w 578"/>
                    <a:gd name="T3" fmla="*/ 150 h 209"/>
                    <a:gd name="T4" fmla="*/ 471 w 578"/>
                    <a:gd name="T5" fmla="*/ 143 h 209"/>
                    <a:gd name="T6" fmla="*/ 383 w 578"/>
                    <a:gd name="T7" fmla="*/ 121 h 209"/>
                    <a:gd name="T8" fmla="*/ 209 w 578"/>
                    <a:gd name="T9" fmla="*/ 71 h 209"/>
                    <a:gd name="T10" fmla="*/ 94 w 578"/>
                    <a:gd name="T11" fmla="*/ 37 h 209"/>
                    <a:gd name="T12" fmla="*/ 17 w 578"/>
                    <a:gd name="T13" fmla="*/ 0 h 209"/>
                    <a:gd name="T14" fmla="*/ 0 w 578"/>
                    <a:gd name="T15" fmla="*/ 10 h 209"/>
                    <a:gd name="T16" fmla="*/ 11 w 578"/>
                    <a:gd name="T17" fmla="*/ 26 h 209"/>
                    <a:gd name="T18" fmla="*/ 67 w 578"/>
                    <a:gd name="T19" fmla="*/ 54 h 209"/>
                    <a:gd name="T20" fmla="*/ 104 w 578"/>
                    <a:gd name="T21" fmla="*/ 61 h 209"/>
                    <a:gd name="T22" fmla="*/ 89 w 578"/>
                    <a:gd name="T23" fmla="*/ 78 h 209"/>
                    <a:gd name="T24" fmla="*/ 94 w 578"/>
                    <a:gd name="T25" fmla="*/ 104 h 209"/>
                    <a:gd name="T26" fmla="*/ 139 w 578"/>
                    <a:gd name="T27" fmla="*/ 134 h 209"/>
                    <a:gd name="T28" fmla="*/ 187 w 578"/>
                    <a:gd name="T29" fmla="*/ 145 h 209"/>
                    <a:gd name="T30" fmla="*/ 215 w 578"/>
                    <a:gd name="T31" fmla="*/ 126 h 209"/>
                    <a:gd name="T32" fmla="*/ 226 w 578"/>
                    <a:gd name="T33" fmla="*/ 100 h 209"/>
                    <a:gd name="T34" fmla="*/ 289 w 578"/>
                    <a:gd name="T35" fmla="*/ 111 h 209"/>
                    <a:gd name="T36" fmla="*/ 350 w 578"/>
                    <a:gd name="T37" fmla="*/ 137 h 209"/>
                    <a:gd name="T38" fmla="*/ 422 w 578"/>
                    <a:gd name="T39" fmla="*/ 161 h 209"/>
                    <a:gd name="T40" fmla="*/ 476 w 578"/>
                    <a:gd name="T41" fmla="*/ 187 h 209"/>
                    <a:gd name="T42" fmla="*/ 532 w 578"/>
                    <a:gd name="T43" fmla="*/ 206 h 209"/>
                    <a:gd name="T44" fmla="*/ 561 w 578"/>
                    <a:gd name="T45" fmla="*/ 209 h 209"/>
                    <a:gd name="T46" fmla="*/ 578 w 578"/>
                    <a:gd name="T47" fmla="*/ 195 h 209"/>
                    <a:gd name="T48" fmla="*/ 576 w 578"/>
                    <a:gd name="T49" fmla="*/ 17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8" h="209">
                      <a:moveTo>
                        <a:pt x="576" y="176"/>
                      </a:moveTo>
                      <a:lnTo>
                        <a:pt x="500" y="150"/>
                      </a:lnTo>
                      <a:lnTo>
                        <a:pt x="471" y="143"/>
                      </a:lnTo>
                      <a:lnTo>
                        <a:pt x="383" y="121"/>
                      </a:lnTo>
                      <a:lnTo>
                        <a:pt x="209" y="71"/>
                      </a:lnTo>
                      <a:lnTo>
                        <a:pt x="94" y="37"/>
                      </a:lnTo>
                      <a:lnTo>
                        <a:pt x="17" y="0"/>
                      </a:lnTo>
                      <a:lnTo>
                        <a:pt x="0" y="10"/>
                      </a:lnTo>
                      <a:lnTo>
                        <a:pt x="11" y="26"/>
                      </a:lnTo>
                      <a:lnTo>
                        <a:pt x="67" y="54"/>
                      </a:lnTo>
                      <a:lnTo>
                        <a:pt x="104" y="61"/>
                      </a:lnTo>
                      <a:lnTo>
                        <a:pt x="89" y="78"/>
                      </a:lnTo>
                      <a:lnTo>
                        <a:pt x="94" y="104"/>
                      </a:lnTo>
                      <a:lnTo>
                        <a:pt x="139" y="134"/>
                      </a:lnTo>
                      <a:lnTo>
                        <a:pt x="187" y="145"/>
                      </a:lnTo>
                      <a:lnTo>
                        <a:pt x="215" y="126"/>
                      </a:lnTo>
                      <a:lnTo>
                        <a:pt x="226" y="100"/>
                      </a:lnTo>
                      <a:lnTo>
                        <a:pt x="289" y="111"/>
                      </a:lnTo>
                      <a:lnTo>
                        <a:pt x="350" y="137"/>
                      </a:lnTo>
                      <a:lnTo>
                        <a:pt x="422" y="161"/>
                      </a:lnTo>
                      <a:lnTo>
                        <a:pt x="476" y="187"/>
                      </a:lnTo>
                      <a:lnTo>
                        <a:pt x="532" y="206"/>
                      </a:lnTo>
                      <a:lnTo>
                        <a:pt x="561" y="209"/>
                      </a:lnTo>
                      <a:lnTo>
                        <a:pt x="578" y="195"/>
                      </a:lnTo>
                      <a:lnTo>
                        <a:pt x="576" y="1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61" name="Freeform 9">
                  <a:extLst>
                    <a:ext uri="{FF2B5EF4-FFF2-40B4-BE49-F238E27FC236}">
                      <a16:creationId xmlns:a16="http://schemas.microsoft.com/office/drawing/2014/main" id="{01C32D72-9AEE-5841-8D7B-417DF4D11F4C}"/>
                    </a:ext>
                  </a:extLst>
                </p:cNvPr>
                <p:cNvSpPr>
                  <a:spLocks noChangeAspect="1"/>
                </p:cNvSpPr>
                <p:nvPr/>
              </p:nvSpPr>
              <p:spPr bwMode="auto">
                <a:xfrm>
                  <a:off x="1630" y="1808"/>
                  <a:ext cx="191" cy="606"/>
                </a:xfrm>
                <a:custGeom>
                  <a:avLst/>
                  <a:gdLst>
                    <a:gd name="T0" fmla="*/ 28 w 191"/>
                    <a:gd name="T1" fmla="*/ 30 h 606"/>
                    <a:gd name="T2" fmla="*/ 41 w 191"/>
                    <a:gd name="T3" fmla="*/ 7 h 606"/>
                    <a:gd name="T4" fmla="*/ 75 w 191"/>
                    <a:gd name="T5" fmla="*/ 0 h 606"/>
                    <a:gd name="T6" fmla="*/ 117 w 191"/>
                    <a:gd name="T7" fmla="*/ 22 h 606"/>
                    <a:gd name="T8" fmla="*/ 156 w 191"/>
                    <a:gd name="T9" fmla="*/ 94 h 606"/>
                    <a:gd name="T10" fmla="*/ 173 w 191"/>
                    <a:gd name="T11" fmla="*/ 150 h 606"/>
                    <a:gd name="T12" fmla="*/ 186 w 191"/>
                    <a:gd name="T13" fmla="*/ 217 h 606"/>
                    <a:gd name="T14" fmla="*/ 191 w 191"/>
                    <a:gd name="T15" fmla="*/ 308 h 606"/>
                    <a:gd name="T16" fmla="*/ 190 w 191"/>
                    <a:gd name="T17" fmla="*/ 389 h 606"/>
                    <a:gd name="T18" fmla="*/ 186 w 191"/>
                    <a:gd name="T19" fmla="*/ 485 h 606"/>
                    <a:gd name="T20" fmla="*/ 180 w 191"/>
                    <a:gd name="T21" fmla="*/ 558 h 606"/>
                    <a:gd name="T22" fmla="*/ 164 w 191"/>
                    <a:gd name="T23" fmla="*/ 589 h 606"/>
                    <a:gd name="T24" fmla="*/ 136 w 191"/>
                    <a:gd name="T25" fmla="*/ 600 h 606"/>
                    <a:gd name="T26" fmla="*/ 102 w 191"/>
                    <a:gd name="T27" fmla="*/ 606 h 606"/>
                    <a:gd name="T28" fmla="*/ 58 w 191"/>
                    <a:gd name="T29" fmla="*/ 595 h 606"/>
                    <a:gd name="T30" fmla="*/ 25 w 191"/>
                    <a:gd name="T31" fmla="*/ 580 h 606"/>
                    <a:gd name="T32" fmla="*/ 8 w 191"/>
                    <a:gd name="T33" fmla="*/ 547 h 606"/>
                    <a:gd name="T34" fmla="*/ 0 w 191"/>
                    <a:gd name="T35" fmla="*/ 485 h 606"/>
                    <a:gd name="T36" fmla="*/ 2 w 191"/>
                    <a:gd name="T37" fmla="*/ 411 h 606"/>
                    <a:gd name="T38" fmla="*/ 19 w 191"/>
                    <a:gd name="T39" fmla="*/ 361 h 606"/>
                    <a:gd name="T40" fmla="*/ 25 w 191"/>
                    <a:gd name="T41" fmla="*/ 283 h 606"/>
                    <a:gd name="T42" fmla="*/ 23 w 191"/>
                    <a:gd name="T43" fmla="*/ 245 h 606"/>
                    <a:gd name="T44" fmla="*/ 13 w 191"/>
                    <a:gd name="T45" fmla="*/ 200 h 606"/>
                    <a:gd name="T46" fmla="*/ 6 w 191"/>
                    <a:gd name="T47" fmla="*/ 156 h 606"/>
                    <a:gd name="T48" fmla="*/ 2 w 191"/>
                    <a:gd name="T49" fmla="*/ 102 h 606"/>
                    <a:gd name="T50" fmla="*/ 2 w 191"/>
                    <a:gd name="T51" fmla="*/ 63 h 606"/>
                    <a:gd name="T52" fmla="*/ 17 w 191"/>
                    <a:gd name="T53" fmla="*/ 41 h 606"/>
                    <a:gd name="T54" fmla="*/ 28 w 191"/>
                    <a:gd name="T55" fmla="*/ 3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1" h="606">
                      <a:moveTo>
                        <a:pt x="28" y="30"/>
                      </a:moveTo>
                      <a:lnTo>
                        <a:pt x="41" y="7"/>
                      </a:lnTo>
                      <a:lnTo>
                        <a:pt x="75" y="0"/>
                      </a:lnTo>
                      <a:lnTo>
                        <a:pt x="117" y="22"/>
                      </a:lnTo>
                      <a:lnTo>
                        <a:pt x="156" y="94"/>
                      </a:lnTo>
                      <a:lnTo>
                        <a:pt x="173" y="150"/>
                      </a:lnTo>
                      <a:lnTo>
                        <a:pt x="186" y="217"/>
                      </a:lnTo>
                      <a:lnTo>
                        <a:pt x="191" y="308"/>
                      </a:lnTo>
                      <a:lnTo>
                        <a:pt x="190" y="389"/>
                      </a:lnTo>
                      <a:lnTo>
                        <a:pt x="186" y="485"/>
                      </a:lnTo>
                      <a:lnTo>
                        <a:pt x="180" y="558"/>
                      </a:lnTo>
                      <a:lnTo>
                        <a:pt x="164" y="589"/>
                      </a:lnTo>
                      <a:lnTo>
                        <a:pt x="136" y="600"/>
                      </a:lnTo>
                      <a:lnTo>
                        <a:pt x="102" y="606"/>
                      </a:lnTo>
                      <a:lnTo>
                        <a:pt x="58" y="595"/>
                      </a:lnTo>
                      <a:lnTo>
                        <a:pt x="25" y="580"/>
                      </a:lnTo>
                      <a:lnTo>
                        <a:pt x="8" y="547"/>
                      </a:lnTo>
                      <a:lnTo>
                        <a:pt x="0" y="485"/>
                      </a:lnTo>
                      <a:lnTo>
                        <a:pt x="2" y="411"/>
                      </a:lnTo>
                      <a:lnTo>
                        <a:pt x="19" y="361"/>
                      </a:lnTo>
                      <a:lnTo>
                        <a:pt x="25" y="283"/>
                      </a:lnTo>
                      <a:lnTo>
                        <a:pt x="23" y="245"/>
                      </a:lnTo>
                      <a:lnTo>
                        <a:pt x="13" y="200"/>
                      </a:lnTo>
                      <a:lnTo>
                        <a:pt x="6" y="156"/>
                      </a:lnTo>
                      <a:lnTo>
                        <a:pt x="2" y="102"/>
                      </a:lnTo>
                      <a:lnTo>
                        <a:pt x="2" y="63"/>
                      </a:lnTo>
                      <a:lnTo>
                        <a:pt x="17" y="41"/>
                      </a:lnTo>
                      <a:lnTo>
                        <a:pt x="28"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62" name="Freeform 10">
                  <a:extLst>
                    <a:ext uri="{FF2B5EF4-FFF2-40B4-BE49-F238E27FC236}">
                      <a16:creationId xmlns:a16="http://schemas.microsoft.com/office/drawing/2014/main" id="{06565267-404C-FFD1-5A3A-C992D4376F6F}"/>
                    </a:ext>
                  </a:extLst>
                </p:cNvPr>
                <p:cNvSpPr>
                  <a:spLocks noChangeAspect="1"/>
                </p:cNvSpPr>
                <p:nvPr/>
              </p:nvSpPr>
              <p:spPr bwMode="auto">
                <a:xfrm>
                  <a:off x="1571" y="2313"/>
                  <a:ext cx="244" cy="578"/>
                </a:xfrm>
                <a:custGeom>
                  <a:avLst/>
                  <a:gdLst>
                    <a:gd name="T0" fmla="*/ 153 w 244"/>
                    <a:gd name="T1" fmla="*/ 0 h 578"/>
                    <a:gd name="T2" fmla="*/ 198 w 244"/>
                    <a:gd name="T3" fmla="*/ 11 h 578"/>
                    <a:gd name="T4" fmla="*/ 205 w 244"/>
                    <a:gd name="T5" fmla="*/ 46 h 578"/>
                    <a:gd name="T6" fmla="*/ 209 w 244"/>
                    <a:gd name="T7" fmla="*/ 111 h 578"/>
                    <a:gd name="T8" fmla="*/ 198 w 244"/>
                    <a:gd name="T9" fmla="*/ 189 h 578"/>
                    <a:gd name="T10" fmla="*/ 189 w 244"/>
                    <a:gd name="T11" fmla="*/ 274 h 578"/>
                    <a:gd name="T12" fmla="*/ 181 w 244"/>
                    <a:gd name="T13" fmla="*/ 369 h 578"/>
                    <a:gd name="T14" fmla="*/ 187 w 244"/>
                    <a:gd name="T15" fmla="*/ 417 h 578"/>
                    <a:gd name="T16" fmla="*/ 200 w 244"/>
                    <a:gd name="T17" fmla="*/ 463 h 578"/>
                    <a:gd name="T18" fmla="*/ 231 w 244"/>
                    <a:gd name="T19" fmla="*/ 506 h 578"/>
                    <a:gd name="T20" fmla="*/ 244 w 244"/>
                    <a:gd name="T21" fmla="*/ 524 h 578"/>
                    <a:gd name="T22" fmla="*/ 238 w 244"/>
                    <a:gd name="T23" fmla="*/ 541 h 578"/>
                    <a:gd name="T24" fmla="*/ 203 w 244"/>
                    <a:gd name="T25" fmla="*/ 541 h 578"/>
                    <a:gd name="T26" fmla="*/ 150 w 244"/>
                    <a:gd name="T27" fmla="*/ 550 h 578"/>
                    <a:gd name="T28" fmla="*/ 78 w 244"/>
                    <a:gd name="T29" fmla="*/ 569 h 578"/>
                    <a:gd name="T30" fmla="*/ 33 w 244"/>
                    <a:gd name="T31" fmla="*/ 578 h 578"/>
                    <a:gd name="T32" fmla="*/ 6 w 244"/>
                    <a:gd name="T33" fmla="*/ 558 h 578"/>
                    <a:gd name="T34" fmla="*/ 0 w 244"/>
                    <a:gd name="T35" fmla="*/ 528 h 578"/>
                    <a:gd name="T36" fmla="*/ 33 w 244"/>
                    <a:gd name="T37" fmla="*/ 519 h 578"/>
                    <a:gd name="T38" fmla="*/ 92 w 244"/>
                    <a:gd name="T39" fmla="*/ 517 h 578"/>
                    <a:gd name="T40" fmla="*/ 159 w 244"/>
                    <a:gd name="T41" fmla="*/ 517 h 578"/>
                    <a:gd name="T42" fmla="*/ 209 w 244"/>
                    <a:gd name="T43" fmla="*/ 519 h 578"/>
                    <a:gd name="T44" fmla="*/ 205 w 244"/>
                    <a:gd name="T45" fmla="*/ 511 h 578"/>
                    <a:gd name="T46" fmla="*/ 183 w 244"/>
                    <a:gd name="T47" fmla="*/ 489 h 578"/>
                    <a:gd name="T48" fmla="*/ 165 w 244"/>
                    <a:gd name="T49" fmla="*/ 450 h 578"/>
                    <a:gd name="T50" fmla="*/ 150 w 244"/>
                    <a:gd name="T51" fmla="*/ 400 h 578"/>
                    <a:gd name="T52" fmla="*/ 150 w 244"/>
                    <a:gd name="T53" fmla="*/ 367 h 578"/>
                    <a:gd name="T54" fmla="*/ 159 w 244"/>
                    <a:gd name="T55" fmla="*/ 267 h 578"/>
                    <a:gd name="T56" fmla="*/ 159 w 244"/>
                    <a:gd name="T57" fmla="*/ 195 h 578"/>
                    <a:gd name="T58" fmla="*/ 153 w 244"/>
                    <a:gd name="T59" fmla="*/ 117 h 578"/>
                    <a:gd name="T60" fmla="*/ 142 w 244"/>
                    <a:gd name="T61" fmla="*/ 80 h 578"/>
                    <a:gd name="T62" fmla="*/ 133 w 244"/>
                    <a:gd name="T63" fmla="*/ 33 h 578"/>
                    <a:gd name="T64" fmla="*/ 148 w 244"/>
                    <a:gd name="T65" fmla="*/ 11 h 578"/>
                    <a:gd name="T66" fmla="*/ 153 w 244"/>
                    <a:gd name="T67" fmla="*/ 0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78">
                      <a:moveTo>
                        <a:pt x="153" y="0"/>
                      </a:moveTo>
                      <a:lnTo>
                        <a:pt x="198" y="11"/>
                      </a:lnTo>
                      <a:lnTo>
                        <a:pt x="205" y="46"/>
                      </a:lnTo>
                      <a:lnTo>
                        <a:pt x="209" y="111"/>
                      </a:lnTo>
                      <a:lnTo>
                        <a:pt x="198" y="189"/>
                      </a:lnTo>
                      <a:lnTo>
                        <a:pt x="189" y="274"/>
                      </a:lnTo>
                      <a:lnTo>
                        <a:pt x="181" y="369"/>
                      </a:lnTo>
                      <a:lnTo>
                        <a:pt x="187" y="417"/>
                      </a:lnTo>
                      <a:lnTo>
                        <a:pt x="200" y="463"/>
                      </a:lnTo>
                      <a:lnTo>
                        <a:pt x="231" y="506"/>
                      </a:lnTo>
                      <a:lnTo>
                        <a:pt x="244" y="524"/>
                      </a:lnTo>
                      <a:lnTo>
                        <a:pt x="238" y="541"/>
                      </a:lnTo>
                      <a:lnTo>
                        <a:pt x="203" y="541"/>
                      </a:lnTo>
                      <a:lnTo>
                        <a:pt x="150" y="550"/>
                      </a:lnTo>
                      <a:lnTo>
                        <a:pt x="78" y="569"/>
                      </a:lnTo>
                      <a:lnTo>
                        <a:pt x="33" y="578"/>
                      </a:lnTo>
                      <a:lnTo>
                        <a:pt x="6" y="558"/>
                      </a:lnTo>
                      <a:lnTo>
                        <a:pt x="0" y="528"/>
                      </a:lnTo>
                      <a:lnTo>
                        <a:pt x="33" y="519"/>
                      </a:lnTo>
                      <a:lnTo>
                        <a:pt x="92" y="517"/>
                      </a:lnTo>
                      <a:lnTo>
                        <a:pt x="159" y="517"/>
                      </a:lnTo>
                      <a:lnTo>
                        <a:pt x="209" y="519"/>
                      </a:lnTo>
                      <a:lnTo>
                        <a:pt x="205" y="511"/>
                      </a:lnTo>
                      <a:lnTo>
                        <a:pt x="183" y="489"/>
                      </a:lnTo>
                      <a:lnTo>
                        <a:pt x="165" y="450"/>
                      </a:lnTo>
                      <a:lnTo>
                        <a:pt x="150" y="400"/>
                      </a:lnTo>
                      <a:lnTo>
                        <a:pt x="150" y="367"/>
                      </a:lnTo>
                      <a:lnTo>
                        <a:pt x="159" y="267"/>
                      </a:lnTo>
                      <a:lnTo>
                        <a:pt x="159" y="195"/>
                      </a:lnTo>
                      <a:lnTo>
                        <a:pt x="153" y="117"/>
                      </a:lnTo>
                      <a:lnTo>
                        <a:pt x="142" y="80"/>
                      </a:lnTo>
                      <a:lnTo>
                        <a:pt x="133" y="33"/>
                      </a:lnTo>
                      <a:lnTo>
                        <a:pt x="148" y="11"/>
                      </a:lnTo>
                      <a:lnTo>
                        <a:pt x="15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63" name="Freeform 11">
                  <a:extLst>
                    <a:ext uri="{FF2B5EF4-FFF2-40B4-BE49-F238E27FC236}">
                      <a16:creationId xmlns:a16="http://schemas.microsoft.com/office/drawing/2014/main" id="{C9C1864D-3452-2552-DCBD-CB9E70A5434E}"/>
                    </a:ext>
                  </a:extLst>
                </p:cNvPr>
                <p:cNvSpPr>
                  <a:spLocks noChangeAspect="1"/>
                </p:cNvSpPr>
                <p:nvPr/>
              </p:nvSpPr>
              <p:spPr bwMode="auto">
                <a:xfrm>
                  <a:off x="1473" y="2239"/>
                  <a:ext cx="244" cy="566"/>
                </a:xfrm>
                <a:custGeom>
                  <a:avLst/>
                  <a:gdLst>
                    <a:gd name="T0" fmla="*/ 190 w 244"/>
                    <a:gd name="T1" fmla="*/ 0 h 566"/>
                    <a:gd name="T2" fmla="*/ 233 w 244"/>
                    <a:gd name="T3" fmla="*/ 13 h 566"/>
                    <a:gd name="T4" fmla="*/ 238 w 244"/>
                    <a:gd name="T5" fmla="*/ 48 h 566"/>
                    <a:gd name="T6" fmla="*/ 238 w 244"/>
                    <a:gd name="T7" fmla="*/ 115 h 566"/>
                    <a:gd name="T8" fmla="*/ 222 w 244"/>
                    <a:gd name="T9" fmla="*/ 191 h 566"/>
                    <a:gd name="T10" fmla="*/ 205 w 244"/>
                    <a:gd name="T11" fmla="*/ 276 h 566"/>
                    <a:gd name="T12" fmla="*/ 192 w 244"/>
                    <a:gd name="T13" fmla="*/ 368 h 566"/>
                    <a:gd name="T14" fmla="*/ 194 w 244"/>
                    <a:gd name="T15" fmla="*/ 416 h 566"/>
                    <a:gd name="T16" fmla="*/ 203 w 244"/>
                    <a:gd name="T17" fmla="*/ 464 h 566"/>
                    <a:gd name="T18" fmla="*/ 233 w 244"/>
                    <a:gd name="T19" fmla="*/ 509 h 566"/>
                    <a:gd name="T20" fmla="*/ 244 w 244"/>
                    <a:gd name="T21" fmla="*/ 527 h 566"/>
                    <a:gd name="T22" fmla="*/ 237 w 244"/>
                    <a:gd name="T23" fmla="*/ 544 h 566"/>
                    <a:gd name="T24" fmla="*/ 201 w 244"/>
                    <a:gd name="T25" fmla="*/ 542 h 566"/>
                    <a:gd name="T26" fmla="*/ 148 w 244"/>
                    <a:gd name="T27" fmla="*/ 548 h 566"/>
                    <a:gd name="T28" fmla="*/ 76 w 244"/>
                    <a:gd name="T29" fmla="*/ 560 h 566"/>
                    <a:gd name="T30" fmla="*/ 30 w 244"/>
                    <a:gd name="T31" fmla="*/ 566 h 566"/>
                    <a:gd name="T32" fmla="*/ 4 w 244"/>
                    <a:gd name="T33" fmla="*/ 544 h 566"/>
                    <a:gd name="T34" fmla="*/ 0 w 244"/>
                    <a:gd name="T35" fmla="*/ 514 h 566"/>
                    <a:gd name="T36" fmla="*/ 33 w 244"/>
                    <a:gd name="T37" fmla="*/ 507 h 566"/>
                    <a:gd name="T38" fmla="*/ 92 w 244"/>
                    <a:gd name="T39" fmla="*/ 511 h 566"/>
                    <a:gd name="T40" fmla="*/ 159 w 244"/>
                    <a:gd name="T41" fmla="*/ 514 h 566"/>
                    <a:gd name="T42" fmla="*/ 209 w 244"/>
                    <a:gd name="T43" fmla="*/ 520 h 566"/>
                    <a:gd name="T44" fmla="*/ 207 w 244"/>
                    <a:gd name="T45" fmla="*/ 512 h 566"/>
                    <a:gd name="T46" fmla="*/ 185 w 244"/>
                    <a:gd name="T47" fmla="*/ 488 h 566"/>
                    <a:gd name="T48" fmla="*/ 170 w 244"/>
                    <a:gd name="T49" fmla="*/ 448 h 566"/>
                    <a:gd name="T50" fmla="*/ 159 w 244"/>
                    <a:gd name="T51" fmla="*/ 398 h 566"/>
                    <a:gd name="T52" fmla="*/ 161 w 244"/>
                    <a:gd name="T53" fmla="*/ 364 h 566"/>
                    <a:gd name="T54" fmla="*/ 177 w 244"/>
                    <a:gd name="T55" fmla="*/ 265 h 566"/>
                    <a:gd name="T56" fmla="*/ 183 w 244"/>
                    <a:gd name="T57" fmla="*/ 194 h 566"/>
                    <a:gd name="T58" fmla="*/ 181 w 244"/>
                    <a:gd name="T59" fmla="*/ 115 h 566"/>
                    <a:gd name="T60" fmla="*/ 174 w 244"/>
                    <a:gd name="T61" fmla="*/ 78 h 566"/>
                    <a:gd name="T62" fmla="*/ 168 w 244"/>
                    <a:gd name="T63" fmla="*/ 31 h 566"/>
                    <a:gd name="T64" fmla="*/ 183 w 244"/>
                    <a:gd name="T65" fmla="*/ 9 h 566"/>
                    <a:gd name="T66" fmla="*/ 190 w 244"/>
                    <a:gd name="T67" fmla="*/ 0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66">
                      <a:moveTo>
                        <a:pt x="190" y="0"/>
                      </a:moveTo>
                      <a:lnTo>
                        <a:pt x="233" y="13"/>
                      </a:lnTo>
                      <a:lnTo>
                        <a:pt x="238" y="48"/>
                      </a:lnTo>
                      <a:lnTo>
                        <a:pt x="238" y="115"/>
                      </a:lnTo>
                      <a:lnTo>
                        <a:pt x="222" y="191"/>
                      </a:lnTo>
                      <a:lnTo>
                        <a:pt x="205" y="276"/>
                      </a:lnTo>
                      <a:lnTo>
                        <a:pt x="192" y="368"/>
                      </a:lnTo>
                      <a:lnTo>
                        <a:pt x="194" y="416"/>
                      </a:lnTo>
                      <a:lnTo>
                        <a:pt x="203" y="464"/>
                      </a:lnTo>
                      <a:lnTo>
                        <a:pt x="233" y="509"/>
                      </a:lnTo>
                      <a:lnTo>
                        <a:pt x="244" y="527"/>
                      </a:lnTo>
                      <a:lnTo>
                        <a:pt x="237" y="544"/>
                      </a:lnTo>
                      <a:lnTo>
                        <a:pt x="201" y="542"/>
                      </a:lnTo>
                      <a:lnTo>
                        <a:pt x="148" y="548"/>
                      </a:lnTo>
                      <a:lnTo>
                        <a:pt x="76" y="560"/>
                      </a:lnTo>
                      <a:lnTo>
                        <a:pt x="30" y="566"/>
                      </a:lnTo>
                      <a:lnTo>
                        <a:pt x="4" y="544"/>
                      </a:lnTo>
                      <a:lnTo>
                        <a:pt x="0" y="514"/>
                      </a:lnTo>
                      <a:lnTo>
                        <a:pt x="33" y="507"/>
                      </a:lnTo>
                      <a:lnTo>
                        <a:pt x="92" y="511"/>
                      </a:lnTo>
                      <a:lnTo>
                        <a:pt x="159" y="514"/>
                      </a:lnTo>
                      <a:lnTo>
                        <a:pt x="209" y="520"/>
                      </a:lnTo>
                      <a:lnTo>
                        <a:pt x="207" y="512"/>
                      </a:lnTo>
                      <a:lnTo>
                        <a:pt x="185" y="488"/>
                      </a:lnTo>
                      <a:lnTo>
                        <a:pt x="170" y="448"/>
                      </a:lnTo>
                      <a:lnTo>
                        <a:pt x="159" y="398"/>
                      </a:lnTo>
                      <a:lnTo>
                        <a:pt x="161" y="364"/>
                      </a:lnTo>
                      <a:lnTo>
                        <a:pt x="177" y="265"/>
                      </a:lnTo>
                      <a:lnTo>
                        <a:pt x="183" y="194"/>
                      </a:lnTo>
                      <a:lnTo>
                        <a:pt x="181" y="115"/>
                      </a:lnTo>
                      <a:lnTo>
                        <a:pt x="174" y="78"/>
                      </a:lnTo>
                      <a:lnTo>
                        <a:pt x="168" y="31"/>
                      </a:lnTo>
                      <a:lnTo>
                        <a:pt x="183" y="9"/>
                      </a:lnTo>
                      <a:lnTo>
                        <a:pt x="19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77164" name="Group 12">
                <a:extLst>
                  <a:ext uri="{FF2B5EF4-FFF2-40B4-BE49-F238E27FC236}">
                    <a16:creationId xmlns:a16="http://schemas.microsoft.com/office/drawing/2014/main" id="{ADDC2802-D8AC-7455-9721-BC9E1D46BAA7}"/>
                  </a:ext>
                </a:extLst>
              </p:cNvPr>
              <p:cNvGrpSpPr>
                <a:grpSpLocks noChangeAspect="1"/>
              </p:cNvGrpSpPr>
              <p:nvPr/>
            </p:nvGrpSpPr>
            <p:grpSpPr bwMode="auto">
              <a:xfrm>
                <a:off x="3390" y="1636"/>
                <a:ext cx="505" cy="1294"/>
                <a:chOff x="3373" y="1613"/>
                <a:chExt cx="505" cy="1294"/>
              </a:xfrm>
            </p:grpSpPr>
            <p:sp>
              <p:nvSpPr>
                <p:cNvPr id="177165" name="Freeform 13">
                  <a:extLst>
                    <a:ext uri="{FF2B5EF4-FFF2-40B4-BE49-F238E27FC236}">
                      <a16:creationId xmlns:a16="http://schemas.microsoft.com/office/drawing/2014/main" id="{D2AE64C3-4123-20FD-8056-80D994D8D4B9}"/>
                    </a:ext>
                  </a:extLst>
                </p:cNvPr>
                <p:cNvSpPr>
                  <a:spLocks noChangeAspect="1"/>
                </p:cNvSpPr>
                <p:nvPr/>
              </p:nvSpPr>
              <p:spPr bwMode="auto">
                <a:xfrm>
                  <a:off x="3504" y="1931"/>
                  <a:ext cx="208" cy="522"/>
                </a:xfrm>
                <a:custGeom>
                  <a:avLst/>
                  <a:gdLst>
                    <a:gd name="T0" fmla="*/ 56 w 208"/>
                    <a:gd name="T1" fmla="*/ 22 h 522"/>
                    <a:gd name="T2" fmla="*/ 78 w 208"/>
                    <a:gd name="T3" fmla="*/ 6 h 522"/>
                    <a:gd name="T4" fmla="*/ 106 w 208"/>
                    <a:gd name="T5" fmla="*/ 0 h 522"/>
                    <a:gd name="T6" fmla="*/ 128 w 208"/>
                    <a:gd name="T7" fmla="*/ 4 h 522"/>
                    <a:gd name="T8" fmla="*/ 147 w 208"/>
                    <a:gd name="T9" fmla="*/ 28 h 522"/>
                    <a:gd name="T10" fmla="*/ 162 w 208"/>
                    <a:gd name="T11" fmla="*/ 78 h 522"/>
                    <a:gd name="T12" fmla="*/ 175 w 208"/>
                    <a:gd name="T13" fmla="*/ 144 h 522"/>
                    <a:gd name="T14" fmla="*/ 189 w 208"/>
                    <a:gd name="T15" fmla="*/ 209 h 522"/>
                    <a:gd name="T16" fmla="*/ 201 w 208"/>
                    <a:gd name="T17" fmla="*/ 265 h 522"/>
                    <a:gd name="T18" fmla="*/ 201 w 208"/>
                    <a:gd name="T19" fmla="*/ 328 h 522"/>
                    <a:gd name="T20" fmla="*/ 208 w 208"/>
                    <a:gd name="T21" fmla="*/ 405 h 522"/>
                    <a:gd name="T22" fmla="*/ 201 w 208"/>
                    <a:gd name="T23" fmla="*/ 450 h 522"/>
                    <a:gd name="T24" fmla="*/ 191 w 208"/>
                    <a:gd name="T25" fmla="*/ 489 h 522"/>
                    <a:gd name="T26" fmla="*/ 158 w 208"/>
                    <a:gd name="T27" fmla="*/ 511 h 522"/>
                    <a:gd name="T28" fmla="*/ 97 w 208"/>
                    <a:gd name="T29" fmla="*/ 522 h 522"/>
                    <a:gd name="T30" fmla="*/ 52 w 208"/>
                    <a:gd name="T31" fmla="*/ 509 h 522"/>
                    <a:gd name="T32" fmla="*/ 11 w 208"/>
                    <a:gd name="T33" fmla="*/ 478 h 522"/>
                    <a:gd name="T34" fmla="*/ 0 w 208"/>
                    <a:gd name="T35" fmla="*/ 428 h 522"/>
                    <a:gd name="T36" fmla="*/ 0 w 208"/>
                    <a:gd name="T37" fmla="*/ 376 h 522"/>
                    <a:gd name="T38" fmla="*/ 13 w 208"/>
                    <a:gd name="T39" fmla="*/ 281 h 522"/>
                    <a:gd name="T40" fmla="*/ 13 w 208"/>
                    <a:gd name="T41" fmla="*/ 205 h 522"/>
                    <a:gd name="T42" fmla="*/ 17 w 208"/>
                    <a:gd name="T43" fmla="*/ 133 h 522"/>
                    <a:gd name="T44" fmla="*/ 33 w 208"/>
                    <a:gd name="T45" fmla="*/ 87 h 522"/>
                    <a:gd name="T46" fmla="*/ 52 w 208"/>
                    <a:gd name="T47" fmla="*/ 56 h 522"/>
                    <a:gd name="T48" fmla="*/ 56 w 208"/>
                    <a:gd name="T49" fmla="*/ 22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8" h="522">
                      <a:moveTo>
                        <a:pt x="56" y="22"/>
                      </a:moveTo>
                      <a:lnTo>
                        <a:pt x="78" y="6"/>
                      </a:lnTo>
                      <a:lnTo>
                        <a:pt x="106" y="0"/>
                      </a:lnTo>
                      <a:lnTo>
                        <a:pt x="128" y="4"/>
                      </a:lnTo>
                      <a:lnTo>
                        <a:pt x="147" y="28"/>
                      </a:lnTo>
                      <a:lnTo>
                        <a:pt x="162" y="78"/>
                      </a:lnTo>
                      <a:lnTo>
                        <a:pt x="175" y="144"/>
                      </a:lnTo>
                      <a:lnTo>
                        <a:pt x="189" y="209"/>
                      </a:lnTo>
                      <a:lnTo>
                        <a:pt x="201" y="265"/>
                      </a:lnTo>
                      <a:lnTo>
                        <a:pt x="201" y="328"/>
                      </a:lnTo>
                      <a:lnTo>
                        <a:pt x="208" y="405"/>
                      </a:lnTo>
                      <a:lnTo>
                        <a:pt x="201" y="450"/>
                      </a:lnTo>
                      <a:lnTo>
                        <a:pt x="191" y="489"/>
                      </a:lnTo>
                      <a:lnTo>
                        <a:pt x="158" y="511"/>
                      </a:lnTo>
                      <a:lnTo>
                        <a:pt x="97" y="522"/>
                      </a:lnTo>
                      <a:lnTo>
                        <a:pt x="52" y="509"/>
                      </a:lnTo>
                      <a:lnTo>
                        <a:pt x="11" y="478"/>
                      </a:lnTo>
                      <a:lnTo>
                        <a:pt x="0" y="428"/>
                      </a:lnTo>
                      <a:lnTo>
                        <a:pt x="0" y="376"/>
                      </a:lnTo>
                      <a:lnTo>
                        <a:pt x="13" y="281"/>
                      </a:lnTo>
                      <a:lnTo>
                        <a:pt x="13" y="205"/>
                      </a:lnTo>
                      <a:lnTo>
                        <a:pt x="17" y="133"/>
                      </a:lnTo>
                      <a:lnTo>
                        <a:pt x="33" y="87"/>
                      </a:lnTo>
                      <a:lnTo>
                        <a:pt x="52" y="56"/>
                      </a:lnTo>
                      <a:lnTo>
                        <a:pt x="56"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66" name="Freeform 14">
                  <a:extLst>
                    <a:ext uri="{FF2B5EF4-FFF2-40B4-BE49-F238E27FC236}">
                      <a16:creationId xmlns:a16="http://schemas.microsoft.com/office/drawing/2014/main" id="{679E80A0-4348-CC4F-862C-6D3E12FAEC8D}"/>
                    </a:ext>
                  </a:extLst>
                </p:cNvPr>
                <p:cNvSpPr>
                  <a:spLocks noChangeAspect="1"/>
                </p:cNvSpPr>
                <p:nvPr/>
              </p:nvSpPr>
              <p:spPr bwMode="auto">
                <a:xfrm>
                  <a:off x="3628" y="2357"/>
                  <a:ext cx="250" cy="517"/>
                </a:xfrm>
                <a:custGeom>
                  <a:avLst/>
                  <a:gdLst>
                    <a:gd name="T0" fmla="*/ 0 w 250"/>
                    <a:gd name="T1" fmla="*/ 45 h 517"/>
                    <a:gd name="T2" fmla="*/ 2 w 250"/>
                    <a:gd name="T3" fmla="*/ 6 h 517"/>
                    <a:gd name="T4" fmla="*/ 22 w 250"/>
                    <a:gd name="T5" fmla="*/ 0 h 517"/>
                    <a:gd name="T6" fmla="*/ 61 w 250"/>
                    <a:gd name="T7" fmla="*/ 2 h 517"/>
                    <a:gd name="T8" fmla="*/ 72 w 250"/>
                    <a:gd name="T9" fmla="*/ 36 h 517"/>
                    <a:gd name="T10" fmla="*/ 105 w 250"/>
                    <a:gd name="T11" fmla="*/ 106 h 517"/>
                    <a:gd name="T12" fmla="*/ 122 w 250"/>
                    <a:gd name="T13" fmla="*/ 162 h 517"/>
                    <a:gd name="T14" fmla="*/ 133 w 250"/>
                    <a:gd name="T15" fmla="*/ 228 h 517"/>
                    <a:gd name="T16" fmla="*/ 130 w 250"/>
                    <a:gd name="T17" fmla="*/ 267 h 517"/>
                    <a:gd name="T18" fmla="*/ 107 w 250"/>
                    <a:gd name="T19" fmla="*/ 328 h 517"/>
                    <a:gd name="T20" fmla="*/ 85 w 250"/>
                    <a:gd name="T21" fmla="*/ 386 h 517"/>
                    <a:gd name="T22" fmla="*/ 78 w 250"/>
                    <a:gd name="T23" fmla="*/ 434 h 517"/>
                    <a:gd name="T24" fmla="*/ 78 w 250"/>
                    <a:gd name="T25" fmla="*/ 453 h 517"/>
                    <a:gd name="T26" fmla="*/ 102 w 250"/>
                    <a:gd name="T27" fmla="*/ 456 h 517"/>
                    <a:gd name="T28" fmla="*/ 133 w 250"/>
                    <a:gd name="T29" fmla="*/ 445 h 517"/>
                    <a:gd name="T30" fmla="*/ 217 w 250"/>
                    <a:gd name="T31" fmla="*/ 453 h 517"/>
                    <a:gd name="T32" fmla="*/ 250 w 250"/>
                    <a:gd name="T33" fmla="*/ 473 h 517"/>
                    <a:gd name="T34" fmla="*/ 244 w 250"/>
                    <a:gd name="T35" fmla="*/ 486 h 517"/>
                    <a:gd name="T36" fmla="*/ 200 w 250"/>
                    <a:gd name="T37" fmla="*/ 512 h 517"/>
                    <a:gd name="T38" fmla="*/ 174 w 250"/>
                    <a:gd name="T39" fmla="*/ 517 h 517"/>
                    <a:gd name="T40" fmla="*/ 150 w 250"/>
                    <a:gd name="T41" fmla="*/ 495 h 517"/>
                    <a:gd name="T42" fmla="*/ 94 w 250"/>
                    <a:gd name="T43" fmla="*/ 484 h 517"/>
                    <a:gd name="T44" fmla="*/ 46 w 250"/>
                    <a:gd name="T45" fmla="*/ 484 h 517"/>
                    <a:gd name="T46" fmla="*/ 30 w 250"/>
                    <a:gd name="T47" fmla="*/ 479 h 517"/>
                    <a:gd name="T48" fmla="*/ 28 w 250"/>
                    <a:gd name="T49" fmla="*/ 462 h 517"/>
                    <a:gd name="T50" fmla="*/ 57 w 250"/>
                    <a:gd name="T51" fmla="*/ 375 h 517"/>
                    <a:gd name="T52" fmla="*/ 85 w 250"/>
                    <a:gd name="T53" fmla="*/ 308 h 517"/>
                    <a:gd name="T54" fmla="*/ 96 w 250"/>
                    <a:gd name="T55" fmla="*/ 264 h 517"/>
                    <a:gd name="T56" fmla="*/ 96 w 250"/>
                    <a:gd name="T57" fmla="*/ 202 h 517"/>
                    <a:gd name="T58" fmla="*/ 74 w 250"/>
                    <a:gd name="T59" fmla="*/ 147 h 517"/>
                    <a:gd name="T60" fmla="*/ 28 w 250"/>
                    <a:gd name="T61" fmla="*/ 89 h 517"/>
                    <a:gd name="T62" fmla="*/ 7 w 250"/>
                    <a:gd name="T63" fmla="*/ 62 h 517"/>
                    <a:gd name="T64" fmla="*/ 0 w 250"/>
                    <a:gd name="T65" fmla="*/ 45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517">
                      <a:moveTo>
                        <a:pt x="0" y="45"/>
                      </a:moveTo>
                      <a:lnTo>
                        <a:pt x="2" y="6"/>
                      </a:lnTo>
                      <a:lnTo>
                        <a:pt x="22" y="0"/>
                      </a:lnTo>
                      <a:lnTo>
                        <a:pt x="61" y="2"/>
                      </a:lnTo>
                      <a:lnTo>
                        <a:pt x="72" y="36"/>
                      </a:lnTo>
                      <a:lnTo>
                        <a:pt x="105" y="106"/>
                      </a:lnTo>
                      <a:lnTo>
                        <a:pt x="122" y="162"/>
                      </a:lnTo>
                      <a:lnTo>
                        <a:pt x="133" y="228"/>
                      </a:lnTo>
                      <a:lnTo>
                        <a:pt x="130" y="267"/>
                      </a:lnTo>
                      <a:lnTo>
                        <a:pt x="107" y="328"/>
                      </a:lnTo>
                      <a:lnTo>
                        <a:pt x="85" y="386"/>
                      </a:lnTo>
                      <a:lnTo>
                        <a:pt x="78" y="434"/>
                      </a:lnTo>
                      <a:lnTo>
                        <a:pt x="78" y="453"/>
                      </a:lnTo>
                      <a:lnTo>
                        <a:pt x="102" y="456"/>
                      </a:lnTo>
                      <a:lnTo>
                        <a:pt x="133" y="445"/>
                      </a:lnTo>
                      <a:lnTo>
                        <a:pt x="217" y="453"/>
                      </a:lnTo>
                      <a:lnTo>
                        <a:pt x="250" y="473"/>
                      </a:lnTo>
                      <a:lnTo>
                        <a:pt x="244" y="486"/>
                      </a:lnTo>
                      <a:lnTo>
                        <a:pt x="200" y="512"/>
                      </a:lnTo>
                      <a:lnTo>
                        <a:pt x="174" y="517"/>
                      </a:lnTo>
                      <a:lnTo>
                        <a:pt x="150" y="495"/>
                      </a:lnTo>
                      <a:lnTo>
                        <a:pt x="94" y="484"/>
                      </a:lnTo>
                      <a:lnTo>
                        <a:pt x="46" y="484"/>
                      </a:lnTo>
                      <a:lnTo>
                        <a:pt x="30" y="479"/>
                      </a:lnTo>
                      <a:lnTo>
                        <a:pt x="28" y="462"/>
                      </a:lnTo>
                      <a:lnTo>
                        <a:pt x="57" y="375"/>
                      </a:lnTo>
                      <a:lnTo>
                        <a:pt x="85" y="308"/>
                      </a:lnTo>
                      <a:lnTo>
                        <a:pt x="96" y="264"/>
                      </a:lnTo>
                      <a:lnTo>
                        <a:pt x="96" y="202"/>
                      </a:lnTo>
                      <a:lnTo>
                        <a:pt x="74" y="147"/>
                      </a:lnTo>
                      <a:lnTo>
                        <a:pt x="28" y="89"/>
                      </a:lnTo>
                      <a:lnTo>
                        <a:pt x="7" y="62"/>
                      </a:lnTo>
                      <a:lnTo>
                        <a:pt x="0"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67" name="Freeform 15">
                  <a:extLst>
                    <a:ext uri="{FF2B5EF4-FFF2-40B4-BE49-F238E27FC236}">
                      <a16:creationId xmlns:a16="http://schemas.microsoft.com/office/drawing/2014/main" id="{A8FAF859-9D92-50B4-7795-87000B5B672A}"/>
                    </a:ext>
                  </a:extLst>
                </p:cNvPr>
                <p:cNvSpPr>
                  <a:spLocks noChangeAspect="1"/>
                </p:cNvSpPr>
                <p:nvPr/>
              </p:nvSpPr>
              <p:spPr bwMode="auto">
                <a:xfrm>
                  <a:off x="3373" y="2364"/>
                  <a:ext cx="222" cy="543"/>
                </a:xfrm>
                <a:custGeom>
                  <a:avLst/>
                  <a:gdLst>
                    <a:gd name="T0" fmla="*/ 131 w 222"/>
                    <a:gd name="T1" fmla="*/ 88 h 543"/>
                    <a:gd name="T2" fmla="*/ 144 w 222"/>
                    <a:gd name="T3" fmla="*/ 43 h 543"/>
                    <a:gd name="T4" fmla="*/ 172 w 222"/>
                    <a:gd name="T5" fmla="*/ 0 h 543"/>
                    <a:gd name="T6" fmla="*/ 198 w 222"/>
                    <a:gd name="T7" fmla="*/ 0 h 543"/>
                    <a:gd name="T8" fmla="*/ 222 w 222"/>
                    <a:gd name="T9" fmla="*/ 23 h 543"/>
                    <a:gd name="T10" fmla="*/ 220 w 222"/>
                    <a:gd name="T11" fmla="*/ 50 h 543"/>
                    <a:gd name="T12" fmla="*/ 187 w 222"/>
                    <a:gd name="T13" fmla="*/ 89 h 543"/>
                    <a:gd name="T14" fmla="*/ 154 w 222"/>
                    <a:gd name="T15" fmla="*/ 160 h 543"/>
                    <a:gd name="T16" fmla="*/ 139 w 222"/>
                    <a:gd name="T17" fmla="*/ 223 h 543"/>
                    <a:gd name="T18" fmla="*/ 137 w 222"/>
                    <a:gd name="T19" fmla="*/ 295 h 543"/>
                    <a:gd name="T20" fmla="*/ 154 w 222"/>
                    <a:gd name="T21" fmla="*/ 377 h 543"/>
                    <a:gd name="T22" fmla="*/ 170 w 222"/>
                    <a:gd name="T23" fmla="*/ 423 h 543"/>
                    <a:gd name="T24" fmla="*/ 187 w 222"/>
                    <a:gd name="T25" fmla="*/ 460 h 543"/>
                    <a:gd name="T26" fmla="*/ 192 w 222"/>
                    <a:gd name="T27" fmla="*/ 479 h 543"/>
                    <a:gd name="T28" fmla="*/ 189 w 222"/>
                    <a:gd name="T29" fmla="*/ 505 h 543"/>
                    <a:gd name="T30" fmla="*/ 161 w 222"/>
                    <a:gd name="T31" fmla="*/ 506 h 543"/>
                    <a:gd name="T32" fmla="*/ 94 w 222"/>
                    <a:gd name="T33" fmla="*/ 521 h 543"/>
                    <a:gd name="T34" fmla="*/ 33 w 222"/>
                    <a:gd name="T35" fmla="*/ 543 h 543"/>
                    <a:gd name="T36" fmla="*/ 20 w 222"/>
                    <a:gd name="T37" fmla="*/ 534 h 543"/>
                    <a:gd name="T38" fmla="*/ 0 w 222"/>
                    <a:gd name="T39" fmla="*/ 510 h 543"/>
                    <a:gd name="T40" fmla="*/ 6 w 222"/>
                    <a:gd name="T41" fmla="*/ 495 h 543"/>
                    <a:gd name="T42" fmla="*/ 65 w 222"/>
                    <a:gd name="T43" fmla="*/ 488 h 543"/>
                    <a:gd name="T44" fmla="*/ 117 w 222"/>
                    <a:gd name="T45" fmla="*/ 488 h 543"/>
                    <a:gd name="T46" fmla="*/ 144 w 222"/>
                    <a:gd name="T47" fmla="*/ 488 h 543"/>
                    <a:gd name="T48" fmla="*/ 161 w 222"/>
                    <a:gd name="T49" fmla="*/ 473 h 543"/>
                    <a:gd name="T50" fmla="*/ 154 w 222"/>
                    <a:gd name="T51" fmla="*/ 440 h 543"/>
                    <a:gd name="T52" fmla="*/ 126 w 222"/>
                    <a:gd name="T53" fmla="*/ 373 h 543"/>
                    <a:gd name="T54" fmla="*/ 109 w 222"/>
                    <a:gd name="T55" fmla="*/ 310 h 543"/>
                    <a:gd name="T56" fmla="*/ 104 w 222"/>
                    <a:gd name="T57" fmla="*/ 245 h 543"/>
                    <a:gd name="T58" fmla="*/ 109 w 222"/>
                    <a:gd name="T59" fmla="*/ 184 h 543"/>
                    <a:gd name="T60" fmla="*/ 120 w 222"/>
                    <a:gd name="T61" fmla="*/ 132 h 543"/>
                    <a:gd name="T62" fmla="*/ 131 w 222"/>
                    <a:gd name="T63" fmla="*/ 88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2" h="543">
                      <a:moveTo>
                        <a:pt x="131" y="88"/>
                      </a:moveTo>
                      <a:lnTo>
                        <a:pt x="144" y="43"/>
                      </a:lnTo>
                      <a:lnTo>
                        <a:pt x="172" y="0"/>
                      </a:lnTo>
                      <a:lnTo>
                        <a:pt x="198" y="0"/>
                      </a:lnTo>
                      <a:lnTo>
                        <a:pt x="222" y="23"/>
                      </a:lnTo>
                      <a:lnTo>
                        <a:pt x="220" y="50"/>
                      </a:lnTo>
                      <a:lnTo>
                        <a:pt x="187" y="89"/>
                      </a:lnTo>
                      <a:lnTo>
                        <a:pt x="154" y="160"/>
                      </a:lnTo>
                      <a:lnTo>
                        <a:pt x="139" y="223"/>
                      </a:lnTo>
                      <a:lnTo>
                        <a:pt x="137" y="295"/>
                      </a:lnTo>
                      <a:lnTo>
                        <a:pt x="154" y="377"/>
                      </a:lnTo>
                      <a:lnTo>
                        <a:pt x="170" y="423"/>
                      </a:lnTo>
                      <a:lnTo>
                        <a:pt x="187" y="460"/>
                      </a:lnTo>
                      <a:lnTo>
                        <a:pt x="192" y="479"/>
                      </a:lnTo>
                      <a:lnTo>
                        <a:pt x="189" y="505"/>
                      </a:lnTo>
                      <a:lnTo>
                        <a:pt x="161" y="506"/>
                      </a:lnTo>
                      <a:lnTo>
                        <a:pt x="94" y="521"/>
                      </a:lnTo>
                      <a:lnTo>
                        <a:pt x="33" y="543"/>
                      </a:lnTo>
                      <a:lnTo>
                        <a:pt x="20" y="534"/>
                      </a:lnTo>
                      <a:lnTo>
                        <a:pt x="0" y="510"/>
                      </a:lnTo>
                      <a:lnTo>
                        <a:pt x="6" y="495"/>
                      </a:lnTo>
                      <a:lnTo>
                        <a:pt x="65" y="488"/>
                      </a:lnTo>
                      <a:lnTo>
                        <a:pt x="117" y="488"/>
                      </a:lnTo>
                      <a:lnTo>
                        <a:pt x="144" y="488"/>
                      </a:lnTo>
                      <a:lnTo>
                        <a:pt x="161" y="473"/>
                      </a:lnTo>
                      <a:lnTo>
                        <a:pt x="154" y="440"/>
                      </a:lnTo>
                      <a:lnTo>
                        <a:pt x="126" y="373"/>
                      </a:lnTo>
                      <a:lnTo>
                        <a:pt x="109" y="310"/>
                      </a:lnTo>
                      <a:lnTo>
                        <a:pt x="104" y="245"/>
                      </a:lnTo>
                      <a:lnTo>
                        <a:pt x="109" y="184"/>
                      </a:lnTo>
                      <a:lnTo>
                        <a:pt x="120" y="132"/>
                      </a:lnTo>
                      <a:lnTo>
                        <a:pt x="131"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68" name="Freeform 16">
                  <a:extLst>
                    <a:ext uri="{FF2B5EF4-FFF2-40B4-BE49-F238E27FC236}">
                      <a16:creationId xmlns:a16="http://schemas.microsoft.com/office/drawing/2014/main" id="{CF2FDDFF-DB90-4584-9977-014506D70623}"/>
                    </a:ext>
                  </a:extLst>
                </p:cNvPr>
                <p:cNvSpPr>
                  <a:spLocks noChangeAspect="1"/>
                </p:cNvSpPr>
                <p:nvPr/>
              </p:nvSpPr>
              <p:spPr bwMode="auto">
                <a:xfrm>
                  <a:off x="3405" y="1942"/>
                  <a:ext cx="158" cy="437"/>
                </a:xfrm>
                <a:custGeom>
                  <a:avLst/>
                  <a:gdLst>
                    <a:gd name="T0" fmla="*/ 80 w 158"/>
                    <a:gd name="T1" fmla="*/ 11 h 437"/>
                    <a:gd name="T2" fmla="*/ 111 w 158"/>
                    <a:gd name="T3" fmla="*/ 0 h 437"/>
                    <a:gd name="T4" fmla="*/ 145 w 158"/>
                    <a:gd name="T5" fmla="*/ 3 h 437"/>
                    <a:gd name="T6" fmla="*/ 158 w 158"/>
                    <a:gd name="T7" fmla="*/ 22 h 437"/>
                    <a:gd name="T8" fmla="*/ 150 w 158"/>
                    <a:gd name="T9" fmla="*/ 72 h 437"/>
                    <a:gd name="T10" fmla="*/ 113 w 158"/>
                    <a:gd name="T11" fmla="*/ 88 h 437"/>
                    <a:gd name="T12" fmla="*/ 69 w 158"/>
                    <a:gd name="T13" fmla="*/ 120 h 437"/>
                    <a:gd name="T14" fmla="*/ 52 w 158"/>
                    <a:gd name="T15" fmla="*/ 164 h 437"/>
                    <a:gd name="T16" fmla="*/ 39 w 158"/>
                    <a:gd name="T17" fmla="*/ 205 h 437"/>
                    <a:gd name="T18" fmla="*/ 35 w 158"/>
                    <a:gd name="T19" fmla="*/ 266 h 437"/>
                    <a:gd name="T20" fmla="*/ 41 w 158"/>
                    <a:gd name="T21" fmla="*/ 325 h 437"/>
                    <a:gd name="T22" fmla="*/ 50 w 158"/>
                    <a:gd name="T23" fmla="*/ 349 h 437"/>
                    <a:gd name="T24" fmla="*/ 63 w 158"/>
                    <a:gd name="T25" fmla="*/ 366 h 437"/>
                    <a:gd name="T26" fmla="*/ 85 w 158"/>
                    <a:gd name="T27" fmla="*/ 372 h 437"/>
                    <a:gd name="T28" fmla="*/ 85 w 158"/>
                    <a:gd name="T29" fmla="*/ 399 h 437"/>
                    <a:gd name="T30" fmla="*/ 52 w 158"/>
                    <a:gd name="T31" fmla="*/ 425 h 437"/>
                    <a:gd name="T32" fmla="*/ 35 w 158"/>
                    <a:gd name="T33" fmla="*/ 437 h 437"/>
                    <a:gd name="T34" fmla="*/ 13 w 158"/>
                    <a:gd name="T35" fmla="*/ 420 h 437"/>
                    <a:gd name="T36" fmla="*/ 0 w 158"/>
                    <a:gd name="T37" fmla="*/ 372 h 437"/>
                    <a:gd name="T38" fmla="*/ 0 w 158"/>
                    <a:gd name="T39" fmla="*/ 311 h 437"/>
                    <a:gd name="T40" fmla="*/ 2 w 158"/>
                    <a:gd name="T41" fmla="*/ 233 h 437"/>
                    <a:gd name="T42" fmla="*/ 24 w 158"/>
                    <a:gd name="T43" fmla="*/ 153 h 437"/>
                    <a:gd name="T44" fmla="*/ 50 w 158"/>
                    <a:gd name="T45" fmla="*/ 87 h 437"/>
                    <a:gd name="T46" fmla="*/ 69 w 158"/>
                    <a:gd name="T47" fmla="*/ 37 h 437"/>
                    <a:gd name="T48" fmla="*/ 80 w 158"/>
                    <a:gd name="T49" fmla="*/ 11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437">
                      <a:moveTo>
                        <a:pt x="80" y="11"/>
                      </a:moveTo>
                      <a:lnTo>
                        <a:pt x="111" y="0"/>
                      </a:lnTo>
                      <a:lnTo>
                        <a:pt x="145" y="3"/>
                      </a:lnTo>
                      <a:lnTo>
                        <a:pt x="158" y="22"/>
                      </a:lnTo>
                      <a:lnTo>
                        <a:pt x="150" y="72"/>
                      </a:lnTo>
                      <a:lnTo>
                        <a:pt x="113" y="88"/>
                      </a:lnTo>
                      <a:lnTo>
                        <a:pt x="69" y="120"/>
                      </a:lnTo>
                      <a:lnTo>
                        <a:pt x="52" y="164"/>
                      </a:lnTo>
                      <a:lnTo>
                        <a:pt x="39" y="205"/>
                      </a:lnTo>
                      <a:lnTo>
                        <a:pt x="35" y="266"/>
                      </a:lnTo>
                      <a:lnTo>
                        <a:pt x="41" y="325"/>
                      </a:lnTo>
                      <a:lnTo>
                        <a:pt x="50" y="349"/>
                      </a:lnTo>
                      <a:lnTo>
                        <a:pt x="63" y="366"/>
                      </a:lnTo>
                      <a:lnTo>
                        <a:pt x="85" y="372"/>
                      </a:lnTo>
                      <a:lnTo>
                        <a:pt x="85" y="399"/>
                      </a:lnTo>
                      <a:lnTo>
                        <a:pt x="52" y="425"/>
                      </a:lnTo>
                      <a:lnTo>
                        <a:pt x="35" y="437"/>
                      </a:lnTo>
                      <a:lnTo>
                        <a:pt x="13" y="420"/>
                      </a:lnTo>
                      <a:lnTo>
                        <a:pt x="0" y="372"/>
                      </a:lnTo>
                      <a:lnTo>
                        <a:pt x="0" y="311"/>
                      </a:lnTo>
                      <a:lnTo>
                        <a:pt x="2" y="233"/>
                      </a:lnTo>
                      <a:lnTo>
                        <a:pt x="24" y="153"/>
                      </a:lnTo>
                      <a:lnTo>
                        <a:pt x="50" y="87"/>
                      </a:lnTo>
                      <a:lnTo>
                        <a:pt x="69" y="37"/>
                      </a:lnTo>
                      <a:lnTo>
                        <a:pt x="8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69" name="Freeform 17">
                  <a:extLst>
                    <a:ext uri="{FF2B5EF4-FFF2-40B4-BE49-F238E27FC236}">
                      <a16:creationId xmlns:a16="http://schemas.microsoft.com/office/drawing/2014/main" id="{01A1E346-77F6-AE25-27B8-DE66AF9F07D0}"/>
                    </a:ext>
                  </a:extLst>
                </p:cNvPr>
                <p:cNvSpPr>
                  <a:spLocks noChangeAspect="1"/>
                </p:cNvSpPr>
                <p:nvPr/>
              </p:nvSpPr>
              <p:spPr bwMode="auto">
                <a:xfrm>
                  <a:off x="3391" y="1613"/>
                  <a:ext cx="271" cy="310"/>
                </a:xfrm>
                <a:custGeom>
                  <a:avLst/>
                  <a:gdLst>
                    <a:gd name="T0" fmla="*/ 142 w 271"/>
                    <a:gd name="T1" fmla="*/ 4 h 310"/>
                    <a:gd name="T2" fmla="*/ 168 w 271"/>
                    <a:gd name="T3" fmla="*/ 0 h 310"/>
                    <a:gd name="T4" fmla="*/ 204 w 271"/>
                    <a:gd name="T5" fmla="*/ 15 h 310"/>
                    <a:gd name="T6" fmla="*/ 245 w 271"/>
                    <a:gd name="T7" fmla="*/ 63 h 310"/>
                    <a:gd name="T8" fmla="*/ 271 w 271"/>
                    <a:gd name="T9" fmla="*/ 134 h 310"/>
                    <a:gd name="T10" fmla="*/ 267 w 271"/>
                    <a:gd name="T11" fmla="*/ 180 h 310"/>
                    <a:gd name="T12" fmla="*/ 259 w 271"/>
                    <a:gd name="T13" fmla="*/ 238 h 310"/>
                    <a:gd name="T14" fmla="*/ 241 w 271"/>
                    <a:gd name="T15" fmla="*/ 278 h 310"/>
                    <a:gd name="T16" fmla="*/ 202 w 271"/>
                    <a:gd name="T17" fmla="*/ 310 h 310"/>
                    <a:gd name="T18" fmla="*/ 161 w 271"/>
                    <a:gd name="T19" fmla="*/ 303 h 310"/>
                    <a:gd name="T20" fmla="*/ 116 w 271"/>
                    <a:gd name="T21" fmla="*/ 271 h 310"/>
                    <a:gd name="T22" fmla="*/ 96 w 271"/>
                    <a:gd name="T23" fmla="*/ 223 h 310"/>
                    <a:gd name="T24" fmla="*/ 79 w 271"/>
                    <a:gd name="T25" fmla="*/ 191 h 310"/>
                    <a:gd name="T26" fmla="*/ 31 w 271"/>
                    <a:gd name="T27" fmla="*/ 212 h 310"/>
                    <a:gd name="T28" fmla="*/ 9 w 271"/>
                    <a:gd name="T29" fmla="*/ 212 h 310"/>
                    <a:gd name="T30" fmla="*/ 0 w 271"/>
                    <a:gd name="T31" fmla="*/ 208 h 310"/>
                    <a:gd name="T32" fmla="*/ 7 w 271"/>
                    <a:gd name="T33" fmla="*/ 191 h 310"/>
                    <a:gd name="T34" fmla="*/ 53 w 271"/>
                    <a:gd name="T35" fmla="*/ 178 h 310"/>
                    <a:gd name="T36" fmla="*/ 76 w 271"/>
                    <a:gd name="T37" fmla="*/ 174 h 310"/>
                    <a:gd name="T38" fmla="*/ 74 w 271"/>
                    <a:gd name="T39" fmla="*/ 137 h 310"/>
                    <a:gd name="T40" fmla="*/ 85 w 271"/>
                    <a:gd name="T41" fmla="*/ 100 h 310"/>
                    <a:gd name="T42" fmla="*/ 96 w 271"/>
                    <a:gd name="T43" fmla="*/ 61 h 310"/>
                    <a:gd name="T44" fmla="*/ 118 w 271"/>
                    <a:gd name="T45" fmla="*/ 18 h 310"/>
                    <a:gd name="T46" fmla="*/ 142 w 271"/>
                    <a:gd name="T47" fmla="*/ 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1" h="310">
                      <a:moveTo>
                        <a:pt x="142" y="4"/>
                      </a:moveTo>
                      <a:lnTo>
                        <a:pt x="168" y="0"/>
                      </a:lnTo>
                      <a:lnTo>
                        <a:pt x="204" y="15"/>
                      </a:lnTo>
                      <a:lnTo>
                        <a:pt x="245" y="63"/>
                      </a:lnTo>
                      <a:lnTo>
                        <a:pt x="271" y="134"/>
                      </a:lnTo>
                      <a:lnTo>
                        <a:pt x="267" y="180"/>
                      </a:lnTo>
                      <a:lnTo>
                        <a:pt x="259" y="238"/>
                      </a:lnTo>
                      <a:lnTo>
                        <a:pt x="241" y="278"/>
                      </a:lnTo>
                      <a:lnTo>
                        <a:pt x="202" y="310"/>
                      </a:lnTo>
                      <a:lnTo>
                        <a:pt x="161" y="303"/>
                      </a:lnTo>
                      <a:lnTo>
                        <a:pt x="116" y="271"/>
                      </a:lnTo>
                      <a:lnTo>
                        <a:pt x="96" y="223"/>
                      </a:lnTo>
                      <a:lnTo>
                        <a:pt x="79" y="191"/>
                      </a:lnTo>
                      <a:lnTo>
                        <a:pt x="31" y="212"/>
                      </a:lnTo>
                      <a:lnTo>
                        <a:pt x="9" y="212"/>
                      </a:lnTo>
                      <a:lnTo>
                        <a:pt x="0" y="208"/>
                      </a:lnTo>
                      <a:lnTo>
                        <a:pt x="7" y="191"/>
                      </a:lnTo>
                      <a:lnTo>
                        <a:pt x="53" y="178"/>
                      </a:lnTo>
                      <a:lnTo>
                        <a:pt x="76" y="174"/>
                      </a:lnTo>
                      <a:lnTo>
                        <a:pt x="74" y="137"/>
                      </a:lnTo>
                      <a:lnTo>
                        <a:pt x="85" y="100"/>
                      </a:lnTo>
                      <a:lnTo>
                        <a:pt x="96" y="61"/>
                      </a:lnTo>
                      <a:lnTo>
                        <a:pt x="118" y="18"/>
                      </a:lnTo>
                      <a:lnTo>
                        <a:pt x="14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77170" name="Group 18">
                <a:extLst>
                  <a:ext uri="{FF2B5EF4-FFF2-40B4-BE49-F238E27FC236}">
                    <a16:creationId xmlns:a16="http://schemas.microsoft.com/office/drawing/2014/main" id="{2A3A2E9D-CB81-C26F-B728-E8E53F5A9BF8}"/>
                  </a:ext>
                </a:extLst>
              </p:cNvPr>
              <p:cNvGrpSpPr>
                <a:grpSpLocks noChangeAspect="1"/>
              </p:cNvGrpSpPr>
              <p:nvPr/>
            </p:nvGrpSpPr>
            <p:grpSpPr bwMode="auto">
              <a:xfrm>
                <a:off x="2714" y="1531"/>
                <a:ext cx="423" cy="1416"/>
                <a:chOff x="2697" y="1508"/>
                <a:chExt cx="423" cy="1416"/>
              </a:xfrm>
            </p:grpSpPr>
            <p:sp>
              <p:nvSpPr>
                <p:cNvPr id="177171" name="Freeform 19">
                  <a:extLst>
                    <a:ext uri="{FF2B5EF4-FFF2-40B4-BE49-F238E27FC236}">
                      <a16:creationId xmlns:a16="http://schemas.microsoft.com/office/drawing/2014/main" id="{8EE15EAF-EB62-2631-B294-1BD36EB20A91}"/>
                    </a:ext>
                  </a:extLst>
                </p:cNvPr>
                <p:cNvSpPr>
                  <a:spLocks noChangeAspect="1"/>
                </p:cNvSpPr>
                <p:nvPr/>
              </p:nvSpPr>
              <p:spPr bwMode="auto">
                <a:xfrm>
                  <a:off x="2839" y="1852"/>
                  <a:ext cx="207" cy="606"/>
                </a:xfrm>
                <a:custGeom>
                  <a:avLst/>
                  <a:gdLst>
                    <a:gd name="T0" fmla="*/ 71 w 207"/>
                    <a:gd name="T1" fmla="*/ 52 h 606"/>
                    <a:gd name="T2" fmla="*/ 96 w 207"/>
                    <a:gd name="T3" fmla="*/ 13 h 606"/>
                    <a:gd name="T4" fmla="*/ 122 w 207"/>
                    <a:gd name="T5" fmla="*/ 0 h 606"/>
                    <a:gd name="T6" fmla="*/ 144 w 207"/>
                    <a:gd name="T7" fmla="*/ 7 h 606"/>
                    <a:gd name="T8" fmla="*/ 172 w 207"/>
                    <a:gd name="T9" fmla="*/ 41 h 606"/>
                    <a:gd name="T10" fmla="*/ 194 w 207"/>
                    <a:gd name="T11" fmla="*/ 94 h 606"/>
                    <a:gd name="T12" fmla="*/ 207 w 207"/>
                    <a:gd name="T13" fmla="*/ 163 h 606"/>
                    <a:gd name="T14" fmla="*/ 207 w 207"/>
                    <a:gd name="T15" fmla="*/ 261 h 606"/>
                    <a:gd name="T16" fmla="*/ 196 w 207"/>
                    <a:gd name="T17" fmla="*/ 374 h 606"/>
                    <a:gd name="T18" fmla="*/ 188 w 207"/>
                    <a:gd name="T19" fmla="*/ 489 h 606"/>
                    <a:gd name="T20" fmla="*/ 172 w 207"/>
                    <a:gd name="T21" fmla="*/ 545 h 606"/>
                    <a:gd name="T22" fmla="*/ 155 w 207"/>
                    <a:gd name="T23" fmla="*/ 574 h 606"/>
                    <a:gd name="T24" fmla="*/ 135 w 207"/>
                    <a:gd name="T25" fmla="*/ 595 h 606"/>
                    <a:gd name="T26" fmla="*/ 107 w 207"/>
                    <a:gd name="T27" fmla="*/ 606 h 606"/>
                    <a:gd name="T28" fmla="*/ 57 w 207"/>
                    <a:gd name="T29" fmla="*/ 606 h 606"/>
                    <a:gd name="T30" fmla="*/ 28 w 207"/>
                    <a:gd name="T31" fmla="*/ 595 h 606"/>
                    <a:gd name="T32" fmla="*/ 4 w 207"/>
                    <a:gd name="T33" fmla="*/ 545 h 606"/>
                    <a:gd name="T34" fmla="*/ 0 w 207"/>
                    <a:gd name="T35" fmla="*/ 474 h 606"/>
                    <a:gd name="T36" fmla="*/ 0 w 207"/>
                    <a:gd name="T37" fmla="*/ 385 h 606"/>
                    <a:gd name="T38" fmla="*/ 11 w 207"/>
                    <a:gd name="T39" fmla="*/ 267 h 606"/>
                    <a:gd name="T40" fmla="*/ 26 w 207"/>
                    <a:gd name="T41" fmla="*/ 172 h 606"/>
                    <a:gd name="T42" fmla="*/ 49 w 207"/>
                    <a:gd name="T43" fmla="*/ 89 h 606"/>
                    <a:gd name="T44" fmla="*/ 71 w 207"/>
                    <a:gd name="T45" fmla="*/ 52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06">
                      <a:moveTo>
                        <a:pt x="71" y="52"/>
                      </a:moveTo>
                      <a:lnTo>
                        <a:pt x="96" y="13"/>
                      </a:lnTo>
                      <a:lnTo>
                        <a:pt x="122" y="0"/>
                      </a:lnTo>
                      <a:lnTo>
                        <a:pt x="144" y="7"/>
                      </a:lnTo>
                      <a:lnTo>
                        <a:pt x="172" y="41"/>
                      </a:lnTo>
                      <a:lnTo>
                        <a:pt x="194" y="94"/>
                      </a:lnTo>
                      <a:lnTo>
                        <a:pt x="207" y="163"/>
                      </a:lnTo>
                      <a:lnTo>
                        <a:pt x="207" y="261"/>
                      </a:lnTo>
                      <a:lnTo>
                        <a:pt x="196" y="374"/>
                      </a:lnTo>
                      <a:lnTo>
                        <a:pt x="188" y="489"/>
                      </a:lnTo>
                      <a:lnTo>
                        <a:pt x="172" y="545"/>
                      </a:lnTo>
                      <a:lnTo>
                        <a:pt x="155" y="574"/>
                      </a:lnTo>
                      <a:lnTo>
                        <a:pt x="135" y="595"/>
                      </a:lnTo>
                      <a:lnTo>
                        <a:pt x="107" y="606"/>
                      </a:lnTo>
                      <a:lnTo>
                        <a:pt x="57" y="606"/>
                      </a:lnTo>
                      <a:lnTo>
                        <a:pt x="28" y="595"/>
                      </a:lnTo>
                      <a:lnTo>
                        <a:pt x="4" y="545"/>
                      </a:lnTo>
                      <a:lnTo>
                        <a:pt x="0" y="474"/>
                      </a:lnTo>
                      <a:lnTo>
                        <a:pt x="0" y="385"/>
                      </a:lnTo>
                      <a:lnTo>
                        <a:pt x="11" y="267"/>
                      </a:lnTo>
                      <a:lnTo>
                        <a:pt x="26" y="172"/>
                      </a:lnTo>
                      <a:lnTo>
                        <a:pt x="49" y="89"/>
                      </a:lnTo>
                      <a:lnTo>
                        <a:pt x="71"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72" name="Freeform 20">
                  <a:extLst>
                    <a:ext uri="{FF2B5EF4-FFF2-40B4-BE49-F238E27FC236}">
                      <a16:creationId xmlns:a16="http://schemas.microsoft.com/office/drawing/2014/main" id="{8F905DBA-C868-F324-87EC-A00AAAEF7FA5}"/>
                    </a:ext>
                  </a:extLst>
                </p:cNvPr>
                <p:cNvSpPr>
                  <a:spLocks noChangeAspect="1"/>
                </p:cNvSpPr>
                <p:nvPr/>
              </p:nvSpPr>
              <p:spPr bwMode="auto">
                <a:xfrm>
                  <a:off x="2747" y="1858"/>
                  <a:ext cx="192" cy="532"/>
                </a:xfrm>
                <a:custGeom>
                  <a:avLst/>
                  <a:gdLst>
                    <a:gd name="T0" fmla="*/ 101 w 192"/>
                    <a:gd name="T1" fmla="*/ 43 h 532"/>
                    <a:gd name="T2" fmla="*/ 132 w 192"/>
                    <a:gd name="T3" fmla="*/ 0 h 532"/>
                    <a:gd name="T4" fmla="*/ 172 w 192"/>
                    <a:gd name="T5" fmla="*/ 0 h 532"/>
                    <a:gd name="T6" fmla="*/ 192 w 192"/>
                    <a:gd name="T7" fmla="*/ 33 h 532"/>
                    <a:gd name="T8" fmla="*/ 183 w 192"/>
                    <a:gd name="T9" fmla="*/ 69 h 532"/>
                    <a:gd name="T10" fmla="*/ 159 w 192"/>
                    <a:gd name="T11" fmla="*/ 76 h 532"/>
                    <a:gd name="T12" fmla="*/ 128 w 192"/>
                    <a:gd name="T13" fmla="*/ 94 h 532"/>
                    <a:gd name="T14" fmla="*/ 102 w 192"/>
                    <a:gd name="T15" fmla="*/ 124 h 532"/>
                    <a:gd name="T16" fmla="*/ 84 w 192"/>
                    <a:gd name="T17" fmla="*/ 157 h 532"/>
                    <a:gd name="T18" fmla="*/ 62 w 192"/>
                    <a:gd name="T19" fmla="*/ 217 h 532"/>
                    <a:gd name="T20" fmla="*/ 36 w 192"/>
                    <a:gd name="T21" fmla="*/ 293 h 532"/>
                    <a:gd name="T22" fmla="*/ 28 w 192"/>
                    <a:gd name="T23" fmla="*/ 374 h 532"/>
                    <a:gd name="T24" fmla="*/ 39 w 192"/>
                    <a:gd name="T25" fmla="*/ 428 h 532"/>
                    <a:gd name="T26" fmla="*/ 45 w 192"/>
                    <a:gd name="T27" fmla="*/ 467 h 532"/>
                    <a:gd name="T28" fmla="*/ 58 w 192"/>
                    <a:gd name="T29" fmla="*/ 495 h 532"/>
                    <a:gd name="T30" fmla="*/ 54 w 192"/>
                    <a:gd name="T31" fmla="*/ 523 h 532"/>
                    <a:gd name="T32" fmla="*/ 34 w 192"/>
                    <a:gd name="T33" fmla="*/ 532 h 532"/>
                    <a:gd name="T34" fmla="*/ 17 w 192"/>
                    <a:gd name="T35" fmla="*/ 510 h 532"/>
                    <a:gd name="T36" fmla="*/ 0 w 192"/>
                    <a:gd name="T37" fmla="*/ 478 h 532"/>
                    <a:gd name="T38" fmla="*/ 6 w 192"/>
                    <a:gd name="T39" fmla="*/ 452 h 532"/>
                    <a:gd name="T40" fmla="*/ 10 w 192"/>
                    <a:gd name="T41" fmla="*/ 369 h 532"/>
                    <a:gd name="T42" fmla="*/ 10 w 192"/>
                    <a:gd name="T43" fmla="*/ 308 h 532"/>
                    <a:gd name="T44" fmla="*/ 19 w 192"/>
                    <a:gd name="T45" fmla="*/ 245 h 532"/>
                    <a:gd name="T46" fmla="*/ 39 w 192"/>
                    <a:gd name="T47" fmla="*/ 159 h 532"/>
                    <a:gd name="T48" fmla="*/ 73 w 192"/>
                    <a:gd name="T49" fmla="*/ 93 h 532"/>
                    <a:gd name="T50" fmla="*/ 101 w 192"/>
                    <a:gd name="T51" fmla="*/ 4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532">
                      <a:moveTo>
                        <a:pt x="101" y="43"/>
                      </a:moveTo>
                      <a:lnTo>
                        <a:pt x="132" y="0"/>
                      </a:lnTo>
                      <a:lnTo>
                        <a:pt x="172" y="0"/>
                      </a:lnTo>
                      <a:lnTo>
                        <a:pt x="192" y="33"/>
                      </a:lnTo>
                      <a:lnTo>
                        <a:pt x="183" y="69"/>
                      </a:lnTo>
                      <a:lnTo>
                        <a:pt x="159" y="76"/>
                      </a:lnTo>
                      <a:lnTo>
                        <a:pt x="128" y="94"/>
                      </a:lnTo>
                      <a:lnTo>
                        <a:pt x="102" y="124"/>
                      </a:lnTo>
                      <a:lnTo>
                        <a:pt x="84" y="157"/>
                      </a:lnTo>
                      <a:lnTo>
                        <a:pt x="62" y="217"/>
                      </a:lnTo>
                      <a:lnTo>
                        <a:pt x="36" y="293"/>
                      </a:lnTo>
                      <a:lnTo>
                        <a:pt x="28" y="374"/>
                      </a:lnTo>
                      <a:lnTo>
                        <a:pt x="39" y="428"/>
                      </a:lnTo>
                      <a:lnTo>
                        <a:pt x="45" y="467"/>
                      </a:lnTo>
                      <a:lnTo>
                        <a:pt x="58" y="495"/>
                      </a:lnTo>
                      <a:lnTo>
                        <a:pt x="54" y="523"/>
                      </a:lnTo>
                      <a:lnTo>
                        <a:pt x="34" y="532"/>
                      </a:lnTo>
                      <a:lnTo>
                        <a:pt x="17" y="510"/>
                      </a:lnTo>
                      <a:lnTo>
                        <a:pt x="0" y="478"/>
                      </a:lnTo>
                      <a:lnTo>
                        <a:pt x="6" y="452"/>
                      </a:lnTo>
                      <a:lnTo>
                        <a:pt x="10" y="369"/>
                      </a:lnTo>
                      <a:lnTo>
                        <a:pt x="10" y="308"/>
                      </a:lnTo>
                      <a:lnTo>
                        <a:pt x="19" y="245"/>
                      </a:lnTo>
                      <a:lnTo>
                        <a:pt x="39" y="159"/>
                      </a:lnTo>
                      <a:lnTo>
                        <a:pt x="73" y="93"/>
                      </a:lnTo>
                      <a:lnTo>
                        <a:pt x="10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73" name="Freeform 21">
                  <a:extLst>
                    <a:ext uri="{FF2B5EF4-FFF2-40B4-BE49-F238E27FC236}">
                      <a16:creationId xmlns:a16="http://schemas.microsoft.com/office/drawing/2014/main" id="{3DD76955-8635-364B-9FA2-DB04F3125BEA}"/>
                    </a:ext>
                  </a:extLst>
                </p:cNvPr>
                <p:cNvSpPr>
                  <a:spLocks noChangeAspect="1"/>
                </p:cNvSpPr>
                <p:nvPr/>
              </p:nvSpPr>
              <p:spPr bwMode="auto">
                <a:xfrm>
                  <a:off x="2697" y="2329"/>
                  <a:ext cx="214" cy="547"/>
                </a:xfrm>
                <a:custGeom>
                  <a:avLst/>
                  <a:gdLst>
                    <a:gd name="T0" fmla="*/ 180 w 214"/>
                    <a:gd name="T1" fmla="*/ 0 h 547"/>
                    <a:gd name="T2" fmla="*/ 214 w 214"/>
                    <a:gd name="T3" fmla="*/ 28 h 547"/>
                    <a:gd name="T4" fmla="*/ 213 w 214"/>
                    <a:gd name="T5" fmla="*/ 75 h 547"/>
                    <a:gd name="T6" fmla="*/ 198 w 214"/>
                    <a:gd name="T7" fmla="*/ 117 h 547"/>
                    <a:gd name="T8" fmla="*/ 178 w 214"/>
                    <a:gd name="T9" fmla="*/ 197 h 547"/>
                    <a:gd name="T10" fmla="*/ 163 w 214"/>
                    <a:gd name="T11" fmla="*/ 279 h 547"/>
                    <a:gd name="T12" fmla="*/ 163 w 214"/>
                    <a:gd name="T13" fmla="*/ 342 h 547"/>
                    <a:gd name="T14" fmla="*/ 169 w 214"/>
                    <a:gd name="T15" fmla="*/ 425 h 547"/>
                    <a:gd name="T16" fmla="*/ 180 w 214"/>
                    <a:gd name="T17" fmla="*/ 473 h 547"/>
                    <a:gd name="T18" fmla="*/ 198 w 214"/>
                    <a:gd name="T19" fmla="*/ 496 h 547"/>
                    <a:gd name="T20" fmla="*/ 198 w 214"/>
                    <a:gd name="T21" fmla="*/ 525 h 547"/>
                    <a:gd name="T22" fmla="*/ 169 w 214"/>
                    <a:gd name="T23" fmla="*/ 531 h 547"/>
                    <a:gd name="T24" fmla="*/ 130 w 214"/>
                    <a:gd name="T25" fmla="*/ 542 h 547"/>
                    <a:gd name="T26" fmla="*/ 80 w 214"/>
                    <a:gd name="T27" fmla="*/ 547 h 547"/>
                    <a:gd name="T28" fmla="*/ 19 w 214"/>
                    <a:gd name="T29" fmla="*/ 547 h 547"/>
                    <a:gd name="T30" fmla="*/ 0 w 214"/>
                    <a:gd name="T31" fmla="*/ 531 h 547"/>
                    <a:gd name="T32" fmla="*/ 13 w 214"/>
                    <a:gd name="T33" fmla="*/ 512 h 547"/>
                    <a:gd name="T34" fmla="*/ 67 w 214"/>
                    <a:gd name="T35" fmla="*/ 514 h 547"/>
                    <a:gd name="T36" fmla="*/ 102 w 214"/>
                    <a:gd name="T37" fmla="*/ 514 h 547"/>
                    <a:gd name="T38" fmla="*/ 147 w 214"/>
                    <a:gd name="T39" fmla="*/ 507 h 547"/>
                    <a:gd name="T40" fmla="*/ 158 w 214"/>
                    <a:gd name="T41" fmla="*/ 492 h 547"/>
                    <a:gd name="T42" fmla="*/ 152 w 214"/>
                    <a:gd name="T43" fmla="*/ 453 h 547"/>
                    <a:gd name="T44" fmla="*/ 136 w 214"/>
                    <a:gd name="T45" fmla="*/ 379 h 547"/>
                    <a:gd name="T46" fmla="*/ 136 w 214"/>
                    <a:gd name="T47" fmla="*/ 303 h 547"/>
                    <a:gd name="T48" fmla="*/ 141 w 214"/>
                    <a:gd name="T49" fmla="*/ 208 h 547"/>
                    <a:gd name="T50" fmla="*/ 147 w 214"/>
                    <a:gd name="T51" fmla="*/ 112 h 547"/>
                    <a:gd name="T52" fmla="*/ 162 w 214"/>
                    <a:gd name="T53" fmla="*/ 39 h 547"/>
                    <a:gd name="T54" fmla="*/ 175 w 214"/>
                    <a:gd name="T55" fmla="*/ 13 h 547"/>
                    <a:gd name="T56" fmla="*/ 180 w 214"/>
                    <a:gd name="T57"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 h="547">
                      <a:moveTo>
                        <a:pt x="180" y="0"/>
                      </a:moveTo>
                      <a:lnTo>
                        <a:pt x="214" y="28"/>
                      </a:lnTo>
                      <a:lnTo>
                        <a:pt x="213" y="75"/>
                      </a:lnTo>
                      <a:lnTo>
                        <a:pt x="198" y="117"/>
                      </a:lnTo>
                      <a:lnTo>
                        <a:pt x="178" y="197"/>
                      </a:lnTo>
                      <a:lnTo>
                        <a:pt x="163" y="279"/>
                      </a:lnTo>
                      <a:lnTo>
                        <a:pt x="163" y="342"/>
                      </a:lnTo>
                      <a:lnTo>
                        <a:pt x="169" y="425"/>
                      </a:lnTo>
                      <a:lnTo>
                        <a:pt x="180" y="473"/>
                      </a:lnTo>
                      <a:lnTo>
                        <a:pt x="198" y="496"/>
                      </a:lnTo>
                      <a:lnTo>
                        <a:pt x="198" y="525"/>
                      </a:lnTo>
                      <a:lnTo>
                        <a:pt x="169" y="531"/>
                      </a:lnTo>
                      <a:lnTo>
                        <a:pt x="130" y="542"/>
                      </a:lnTo>
                      <a:lnTo>
                        <a:pt x="80" y="547"/>
                      </a:lnTo>
                      <a:lnTo>
                        <a:pt x="19" y="547"/>
                      </a:lnTo>
                      <a:lnTo>
                        <a:pt x="0" y="531"/>
                      </a:lnTo>
                      <a:lnTo>
                        <a:pt x="13" y="512"/>
                      </a:lnTo>
                      <a:lnTo>
                        <a:pt x="67" y="514"/>
                      </a:lnTo>
                      <a:lnTo>
                        <a:pt x="102" y="514"/>
                      </a:lnTo>
                      <a:lnTo>
                        <a:pt x="147" y="507"/>
                      </a:lnTo>
                      <a:lnTo>
                        <a:pt x="158" y="492"/>
                      </a:lnTo>
                      <a:lnTo>
                        <a:pt x="152" y="453"/>
                      </a:lnTo>
                      <a:lnTo>
                        <a:pt x="136" y="379"/>
                      </a:lnTo>
                      <a:lnTo>
                        <a:pt x="136" y="303"/>
                      </a:lnTo>
                      <a:lnTo>
                        <a:pt x="141" y="208"/>
                      </a:lnTo>
                      <a:lnTo>
                        <a:pt x="147" y="112"/>
                      </a:lnTo>
                      <a:lnTo>
                        <a:pt x="162" y="39"/>
                      </a:lnTo>
                      <a:lnTo>
                        <a:pt x="175" y="13"/>
                      </a:lnTo>
                      <a:lnTo>
                        <a:pt x="18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74" name="Freeform 22">
                  <a:extLst>
                    <a:ext uri="{FF2B5EF4-FFF2-40B4-BE49-F238E27FC236}">
                      <a16:creationId xmlns:a16="http://schemas.microsoft.com/office/drawing/2014/main" id="{E58E27EE-F750-65DB-09D6-CACA28266F7A}"/>
                    </a:ext>
                  </a:extLst>
                </p:cNvPr>
                <p:cNvSpPr>
                  <a:spLocks noChangeAspect="1"/>
                </p:cNvSpPr>
                <p:nvPr/>
              </p:nvSpPr>
              <p:spPr bwMode="auto">
                <a:xfrm>
                  <a:off x="2877" y="2342"/>
                  <a:ext cx="149" cy="582"/>
                </a:xfrm>
                <a:custGeom>
                  <a:avLst/>
                  <a:gdLst>
                    <a:gd name="T0" fmla="*/ 101 w 149"/>
                    <a:gd name="T1" fmla="*/ 11 h 582"/>
                    <a:gd name="T2" fmla="*/ 68 w 149"/>
                    <a:gd name="T3" fmla="*/ 0 h 582"/>
                    <a:gd name="T4" fmla="*/ 49 w 149"/>
                    <a:gd name="T5" fmla="*/ 26 h 582"/>
                    <a:gd name="T6" fmla="*/ 45 w 149"/>
                    <a:gd name="T7" fmla="*/ 67 h 582"/>
                    <a:gd name="T8" fmla="*/ 57 w 149"/>
                    <a:gd name="T9" fmla="*/ 104 h 582"/>
                    <a:gd name="T10" fmla="*/ 73 w 149"/>
                    <a:gd name="T11" fmla="*/ 143 h 582"/>
                    <a:gd name="T12" fmla="*/ 88 w 149"/>
                    <a:gd name="T13" fmla="*/ 204 h 582"/>
                    <a:gd name="T14" fmla="*/ 90 w 149"/>
                    <a:gd name="T15" fmla="*/ 265 h 582"/>
                    <a:gd name="T16" fmla="*/ 90 w 149"/>
                    <a:gd name="T17" fmla="*/ 328 h 582"/>
                    <a:gd name="T18" fmla="*/ 94 w 149"/>
                    <a:gd name="T19" fmla="*/ 460 h 582"/>
                    <a:gd name="T20" fmla="*/ 99 w 149"/>
                    <a:gd name="T21" fmla="*/ 495 h 582"/>
                    <a:gd name="T22" fmla="*/ 51 w 149"/>
                    <a:gd name="T23" fmla="*/ 515 h 582"/>
                    <a:gd name="T24" fmla="*/ 16 w 149"/>
                    <a:gd name="T25" fmla="*/ 550 h 582"/>
                    <a:gd name="T26" fmla="*/ 0 w 149"/>
                    <a:gd name="T27" fmla="*/ 565 h 582"/>
                    <a:gd name="T28" fmla="*/ 10 w 149"/>
                    <a:gd name="T29" fmla="*/ 576 h 582"/>
                    <a:gd name="T30" fmla="*/ 57 w 149"/>
                    <a:gd name="T31" fmla="*/ 582 h 582"/>
                    <a:gd name="T32" fmla="*/ 68 w 149"/>
                    <a:gd name="T33" fmla="*/ 549 h 582"/>
                    <a:gd name="T34" fmla="*/ 106 w 149"/>
                    <a:gd name="T35" fmla="*/ 517 h 582"/>
                    <a:gd name="T36" fmla="*/ 140 w 149"/>
                    <a:gd name="T37" fmla="*/ 499 h 582"/>
                    <a:gd name="T38" fmla="*/ 149 w 149"/>
                    <a:gd name="T39" fmla="*/ 484 h 582"/>
                    <a:gd name="T40" fmla="*/ 134 w 149"/>
                    <a:gd name="T41" fmla="*/ 471 h 582"/>
                    <a:gd name="T42" fmla="*/ 121 w 149"/>
                    <a:gd name="T43" fmla="*/ 445 h 582"/>
                    <a:gd name="T44" fmla="*/ 121 w 149"/>
                    <a:gd name="T45" fmla="*/ 384 h 582"/>
                    <a:gd name="T46" fmla="*/ 116 w 149"/>
                    <a:gd name="T47" fmla="*/ 272 h 582"/>
                    <a:gd name="T48" fmla="*/ 112 w 149"/>
                    <a:gd name="T49" fmla="*/ 183 h 582"/>
                    <a:gd name="T50" fmla="*/ 112 w 149"/>
                    <a:gd name="T51" fmla="*/ 111 h 582"/>
                    <a:gd name="T52" fmla="*/ 112 w 149"/>
                    <a:gd name="T53" fmla="*/ 43 h 582"/>
                    <a:gd name="T54" fmla="*/ 101 w 149"/>
                    <a:gd name="T55" fmla="*/ 11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9" h="582">
                      <a:moveTo>
                        <a:pt x="101" y="11"/>
                      </a:moveTo>
                      <a:lnTo>
                        <a:pt x="68" y="0"/>
                      </a:lnTo>
                      <a:lnTo>
                        <a:pt x="49" y="26"/>
                      </a:lnTo>
                      <a:lnTo>
                        <a:pt x="45" y="67"/>
                      </a:lnTo>
                      <a:lnTo>
                        <a:pt x="57" y="104"/>
                      </a:lnTo>
                      <a:lnTo>
                        <a:pt x="73" y="143"/>
                      </a:lnTo>
                      <a:lnTo>
                        <a:pt x="88" y="204"/>
                      </a:lnTo>
                      <a:lnTo>
                        <a:pt x="90" y="265"/>
                      </a:lnTo>
                      <a:lnTo>
                        <a:pt x="90" y="328"/>
                      </a:lnTo>
                      <a:lnTo>
                        <a:pt x="94" y="460"/>
                      </a:lnTo>
                      <a:lnTo>
                        <a:pt x="99" y="495"/>
                      </a:lnTo>
                      <a:lnTo>
                        <a:pt x="51" y="515"/>
                      </a:lnTo>
                      <a:lnTo>
                        <a:pt x="16" y="550"/>
                      </a:lnTo>
                      <a:lnTo>
                        <a:pt x="0" y="565"/>
                      </a:lnTo>
                      <a:lnTo>
                        <a:pt x="10" y="576"/>
                      </a:lnTo>
                      <a:lnTo>
                        <a:pt x="57" y="582"/>
                      </a:lnTo>
                      <a:lnTo>
                        <a:pt x="68" y="549"/>
                      </a:lnTo>
                      <a:lnTo>
                        <a:pt x="106" y="517"/>
                      </a:lnTo>
                      <a:lnTo>
                        <a:pt x="140" y="499"/>
                      </a:lnTo>
                      <a:lnTo>
                        <a:pt x="149" y="484"/>
                      </a:lnTo>
                      <a:lnTo>
                        <a:pt x="134" y="471"/>
                      </a:lnTo>
                      <a:lnTo>
                        <a:pt x="121" y="445"/>
                      </a:lnTo>
                      <a:lnTo>
                        <a:pt x="121" y="384"/>
                      </a:lnTo>
                      <a:lnTo>
                        <a:pt x="116" y="272"/>
                      </a:lnTo>
                      <a:lnTo>
                        <a:pt x="112" y="183"/>
                      </a:lnTo>
                      <a:lnTo>
                        <a:pt x="112" y="111"/>
                      </a:lnTo>
                      <a:lnTo>
                        <a:pt x="112" y="43"/>
                      </a:lnTo>
                      <a:lnTo>
                        <a:pt x="101"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75" name="Freeform 23">
                  <a:extLst>
                    <a:ext uri="{FF2B5EF4-FFF2-40B4-BE49-F238E27FC236}">
                      <a16:creationId xmlns:a16="http://schemas.microsoft.com/office/drawing/2014/main" id="{DE93F257-7AF8-8AEF-8400-9957E6566D0C}"/>
                    </a:ext>
                  </a:extLst>
                </p:cNvPr>
                <p:cNvSpPr>
                  <a:spLocks noChangeAspect="1"/>
                </p:cNvSpPr>
                <p:nvPr/>
              </p:nvSpPr>
              <p:spPr bwMode="auto">
                <a:xfrm>
                  <a:off x="2835" y="1508"/>
                  <a:ext cx="285" cy="322"/>
                </a:xfrm>
                <a:custGeom>
                  <a:avLst/>
                  <a:gdLst>
                    <a:gd name="T0" fmla="*/ 266 w 285"/>
                    <a:gd name="T1" fmla="*/ 183 h 322"/>
                    <a:gd name="T2" fmla="*/ 275 w 285"/>
                    <a:gd name="T3" fmla="*/ 146 h 322"/>
                    <a:gd name="T4" fmla="*/ 285 w 285"/>
                    <a:gd name="T5" fmla="*/ 94 h 322"/>
                    <a:gd name="T6" fmla="*/ 262 w 285"/>
                    <a:gd name="T7" fmla="*/ 44 h 322"/>
                    <a:gd name="T8" fmla="*/ 217 w 285"/>
                    <a:gd name="T9" fmla="*/ 0 h 322"/>
                    <a:gd name="T10" fmla="*/ 179 w 285"/>
                    <a:gd name="T11" fmla="*/ 4 h 322"/>
                    <a:gd name="T12" fmla="*/ 147 w 285"/>
                    <a:gd name="T13" fmla="*/ 28 h 322"/>
                    <a:gd name="T14" fmla="*/ 108 w 285"/>
                    <a:gd name="T15" fmla="*/ 75 h 322"/>
                    <a:gd name="T16" fmla="*/ 86 w 285"/>
                    <a:gd name="T17" fmla="*/ 127 h 322"/>
                    <a:gd name="T18" fmla="*/ 60 w 285"/>
                    <a:gd name="T19" fmla="*/ 145 h 322"/>
                    <a:gd name="T20" fmla="*/ 18 w 285"/>
                    <a:gd name="T21" fmla="*/ 158 h 322"/>
                    <a:gd name="T22" fmla="*/ 0 w 285"/>
                    <a:gd name="T23" fmla="*/ 179 h 322"/>
                    <a:gd name="T24" fmla="*/ 9 w 285"/>
                    <a:gd name="T25" fmla="*/ 189 h 322"/>
                    <a:gd name="T26" fmla="*/ 49 w 285"/>
                    <a:gd name="T27" fmla="*/ 177 h 322"/>
                    <a:gd name="T28" fmla="*/ 72 w 285"/>
                    <a:gd name="T29" fmla="*/ 176 h 322"/>
                    <a:gd name="T30" fmla="*/ 68 w 285"/>
                    <a:gd name="T31" fmla="*/ 224 h 322"/>
                    <a:gd name="T32" fmla="*/ 76 w 285"/>
                    <a:gd name="T33" fmla="*/ 274 h 322"/>
                    <a:gd name="T34" fmla="*/ 92 w 285"/>
                    <a:gd name="T35" fmla="*/ 303 h 322"/>
                    <a:gd name="T36" fmla="*/ 115 w 285"/>
                    <a:gd name="T37" fmla="*/ 322 h 322"/>
                    <a:gd name="T38" fmla="*/ 170 w 285"/>
                    <a:gd name="T39" fmla="*/ 306 h 322"/>
                    <a:gd name="T40" fmla="*/ 221 w 285"/>
                    <a:gd name="T41" fmla="*/ 274 h 322"/>
                    <a:gd name="T42" fmla="*/ 250 w 285"/>
                    <a:gd name="T43" fmla="*/ 233 h 322"/>
                    <a:gd name="T44" fmla="*/ 266 w 285"/>
                    <a:gd name="T45" fmla="*/ 1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5" h="322">
                      <a:moveTo>
                        <a:pt x="266" y="183"/>
                      </a:moveTo>
                      <a:lnTo>
                        <a:pt x="275" y="146"/>
                      </a:lnTo>
                      <a:lnTo>
                        <a:pt x="285" y="94"/>
                      </a:lnTo>
                      <a:lnTo>
                        <a:pt x="262" y="44"/>
                      </a:lnTo>
                      <a:lnTo>
                        <a:pt x="217" y="0"/>
                      </a:lnTo>
                      <a:lnTo>
                        <a:pt x="179" y="4"/>
                      </a:lnTo>
                      <a:lnTo>
                        <a:pt x="147" y="28"/>
                      </a:lnTo>
                      <a:lnTo>
                        <a:pt x="108" y="75"/>
                      </a:lnTo>
                      <a:lnTo>
                        <a:pt x="86" y="127"/>
                      </a:lnTo>
                      <a:lnTo>
                        <a:pt x="60" y="145"/>
                      </a:lnTo>
                      <a:lnTo>
                        <a:pt x="18" y="158"/>
                      </a:lnTo>
                      <a:lnTo>
                        <a:pt x="0" y="179"/>
                      </a:lnTo>
                      <a:lnTo>
                        <a:pt x="9" y="189"/>
                      </a:lnTo>
                      <a:lnTo>
                        <a:pt x="49" y="177"/>
                      </a:lnTo>
                      <a:lnTo>
                        <a:pt x="72" y="176"/>
                      </a:lnTo>
                      <a:lnTo>
                        <a:pt x="68" y="224"/>
                      </a:lnTo>
                      <a:lnTo>
                        <a:pt x="76" y="274"/>
                      </a:lnTo>
                      <a:lnTo>
                        <a:pt x="92" y="303"/>
                      </a:lnTo>
                      <a:lnTo>
                        <a:pt x="115" y="322"/>
                      </a:lnTo>
                      <a:lnTo>
                        <a:pt x="170" y="306"/>
                      </a:lnTo>
                      <a:lnTo>
                        <a:pt x="221" y="274"/>
                      </a:lnTo>
                      <a:lnTo>
                        <a:pt x="250" y="233"/>
                      </a:lnTo>
                      <a:lnTo>
                        <a:pt x="266" y="1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77176" name="Group 24">
                <a:extLst>
                  <a:ext uri="{FF2B5EF4-FFF2-40B4-BE49-F238E27FC236}">
                    <a16:creationId xmlns:a16="http://schemas.microsoft.com/office/drawing/2014/main" id="{DFF7A806-0D22-F31F-1BE6-D473453B73A5}"/>
                  </a:ext>
                </a:extLst>
              </p:cNvPr>
              <p:cNvGrpSpPr>
                <a:grpSpLocks noChangeAspect="1"/>
              </p:cNvGrpSpPr>
              <p:nvPr/>
            </p:nvGrpSpPr>
            <p:grpSpPr bwMode="auto">
              <a:xfrm>
                <a:off x="2165" y="1463"/>
                <a:ext cx="351" cy="1456"/>
                <a:chOff x="2148" y="1440"/>
                <a:chExt cx="351" cy="1456"/>
              </a:xfrm>
            </p:grpSpPr>
            <p:sp>
              <p:nvSpPr>
                <p:cNvPr id="177177" name="Freeform 25">
                  <a:extLst>
                    <a:ext uri="{FF2B5EF4-FFF2-40B4-BE49-F238E27FC236}">
                      <a16:creationId xmlns:a16="http://schemas.microsoft.com/office/drawing/2014/main" id="{9330038C-0ECA-7E24-8B85-6E2DC31A2A8D}"/>
                    </a:ext>
                  </a:extLst>
                </p:cNvPr>
                <p:cNvSpPr>
                  <a:spLocks noChangeAspect="1"/>
                </p:cNvSpPr>
                <p:nvPr/>
              </p:nvSpPr>
              <p:spPr bwMode="auto">
                <a:xfrm>
                  <a:off x="2291" y="1775"/>
                  <a:ext cx="207" cy="634"/>
                </a:xfrm>
                <a:custGeom>
                  <a:avLst/>
                  <a:gdLst>
                    <a:gd name="T0" fmla="*/ 34 w 207"/>
                    <a:gd name="T1" fmla="*/ 48 h 634"/>
                    <a:gd name="T2" fmla="*/ 50 w 207"/>
                    <a:gd name="T3" fmla="*/ 17 h 634"/>
                    <a:gd name="T4" fmla="*/ 78 w 207"/>
                    <a:gd name="T5" fmla="*/ 0 h 634"/>
                    <a:gd name="T6" fmla="*/ 108 w 207"/>
                    <a:gd name="T7" fmla="*/ 0 h 634"/>
                    <a:gd name="T8" fmla="*/ 161 w 207"/>
                    <a:gd name="T9" fmla="*/ 11 h 634"/>
                    <a:gd name="T10" fmla="*/ 174 w 207"/>
                    <a:gd name="T11" fmla="*/ 61 h 634"/>
                    <a:gd name="T12" fmla="*/ 195 w 207"/>
                    <a:gd name="T13" fmla="*/ 165 h 634"/>
                    <a:gd name="T14" fmla="*/ 202 w 207"/>
                    <a:gd name="T15" fmla="*/ 250 h 634"/>
                    <a:gd name="T16" fmla="*/ 207 w 207"/>
                    <a:gd name="T17" fmla="*/ 334 h 634"/>
                    <a:gd name="T18" fmla="*/ 207 w 207"/>
                    <a:gd name="T19" fmla="*/ 456 h 634"/>
                    <a:gd name="T20" fmla="*/ 195 w 207"/>
                    <a:gd name="T21" fmla="*/ 567 h 634"/>
                    <a:gd name="T22" fmla="*/ 172 w 207"/>
                    <a:gd name="T23" fmla="*/ 628 h 634"/>
                    <a:gd name="T24" fmla="*/ 134 w 207"/>
                    <a:gd name="T25" fmla="*/ 634 h 634"/>
                    <a:gd name="T26" fmla="*/ 52 w 207"/>
                    <a:gd name="T27" fmla="*/ 634 h 634"/>
                    <a:gd name="T28" fmla="*/ 13 w 207"/>
                    <a:gd name="T29" fmla="*/ 601 h 634"/>
                    <a:gd name="T30" fmla="*/ 0 w 207"/>
                    <a:gd name="T31" fmla="*/ 523 h 634"/>
                    <a:gd name="T32" fmla="*/ 6 w 207"/>
                    <a:gd name="T33" fmla="*/ 421 h 634"/>
                    <a:gd name="T34" fmla="*/ 13 w 207"/>
                    <a:gd name="T35" fmla="*/ 339 h 634"/>
                    <a:gd name="T36" fmla="*/ 36 w 207"/>
                    <a:gd name="T37" fmla="*/ 289 h 634"/>
                    <a:gd name="T38" fmla="*/ 36 w 207"/>
                    <a:gd name="T39" fmla="*/ 217 h 634"/>
                    <a:gd name="T40" fmla="*/ 36 w 207"/>
                    <a:gd name="T41" fmla="*/ 139 h 634"/>
                    <a:gd name="T42" fmla="*/ 30 w 207"/>
                    <a:gd name="T43" fmla="*/ 82 h 634"/>
                    <a:gd name="T44" fmla="*/ 34 w 207"/>
                    <a:gd name="T45" fmla="*/ 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34">
                      <a:moveTo>
                        <a:pt x="34" y="48"/>
                      </a:moveTo>
                      <a:lnTo>
                        <a:pt x="50" y="17"/>
                      </a:lnTo>
                      <a:lnTo>
                        <a:pt x="78" y="0"/>
                      </a:lnTo>
                      <a:lnTo>
                        <a:pt x="108" y="0"/>
                      </a:lnTo>
                      <a:lnTo>
                        <a:pt x="161" y="11"/>
                      </a:lnTo>
                      <a:lnTo>
                        <a:pt x="174" y="61"/>
                      </a:lnTo>
                      <a:lnTo>
                        <a:pt x="195" y="165"/>
                      </a:lnTo>
                      <a:lnTo>
                        <a:pt x="202" y="250"/>
                      </a:lnTo>
                      <a:lnTo>
                        <a:pt x="207" y="334"/>
                      </a:lnTo>
                      <a:lnTo>
                        <a:pt x="207" y="456"/>
                      </a:lnTo>
                      <a:lnTo>
                        <a:pt x="195" y="567"/>
                      </a:lnTo>
                      <a:lnTo>
                        <a:pt x="172" y="628"/>
                      </a:lnTo>
                      <a:lnTo>
                        <a:pt x="134" y="634"/>
                      </a:lnTo>
                      <a:lnTo>
                        <a:pt x="52" y="634"/>
                      </a:lnTo>
                      <a:lnTo>
                        <a:pt x="13" y="601"/>
                      </a:lnTo>
                      <a:lnTo>
                        <a:pt x="0" y="523"/>
                      </a:lnTo>
                      <a:lnTo>
                        <a:pt x="6" y="421"/>
                      </a:lnTo>
                      <a:lnTo>
                        <a:pt x="13" y="339"/>
                      </a:lnTo>
                      <a:lnTo>
                        <a:pt x="36" y="289"/>
                      </a:lnTo>
                      <a:lnTo>
                        <a:pt x="36" y="217"/>
                      </a:lnTo>
                      <a:lnTo>
                        <a:pt x="36" y="139"/>
                      </a:lnTo>
                      <a:lnTo>
                        <a:pt x="30" y="82"/>
                      </a:lnTo>
                      <a:lnTo>
                        <a:pt x="34"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78" name="Freeform 26">
                  <a:extLst>
                    <a:ext uri="{FF2B5EF4-FFF2-40B4-BE49-F238E27FC236}">
                      <a16:creationId xmlns:a16="http://schemas.microsoft.com/office/drawing/2014/main" id="{2E5108BC-CEFA-E30E-F645-28B6C791C48E}"/>
                    </a:ext>
                  </a:extLst>
                </p:cNvPr>
                <p:cNvSpPr>
                  <a:spLocks noChangeAspect="1"/>
                </p:cNvSpPr>
                <p:nvPr/>
              </p:nvSpPr>
              <p:spPr bwMode="auto">
                <a:xfrm>
                  <a:off x="2277" y="2313"/>
                  <a:ext cx="222" cy="583"/>
                </a:xfrm>
                <a:custGeom>
                  <a:avLst/>
                  <a:gdLst>
                    <a:gd name="T0" fmla="*/ 139 w 222"/>
                    <a:gd name="T1" fmla="*/ 0 h 583"/>
                    <a:gd name="T2" fmla="*/ 172 w 222"/>
                    <a:gd name="T3" fmla="*/ 23 h 583"/>
                    <a:gd name="T4" fmla="*/ 183 w 222"/>
                    <a:gd name="T5" fmla="*/ 58 h 583"/>
                    <a:gd name="T6" fmla="*/ 187 w 222"/>
                    <a:gd name="T7" fmla="*/ 139 h 583"/>
                    <a:gd name="T8" fmla="*/ 194 w 222"/>
                    <a:gd name="T9" fmla="*/ 217 h 583"/>
                    <a:gd name="T10" fmla="*/ 203 w 222"/>
                    <a:gd name="T11" fmla="*/ 308 h 583"/>
                    <a:gd name="T12" fmla="*/ 209 w 222"/>
                    <a:gd name="T13" fmla="*/ 400 h 583"/>
                    <a:gd name="T14" fmla="*/ 211 w 222"/>
                    <a:gd name="T15" fmla="*/ 461 h 583"/>
                    <a:gd name="T16" fmla="*/ 220 w 222"/>
                    <a:gd name="T17" fmla="*/ 495 h 583"/>
                    <a:gd name="T18" fmla="*/ 222 w 222"/>
                    <a:gd name="T19" fmla="*/ 511 h 583"/>
                    <a:gd name="T20" fmla="*/ 209 w 222"/>
                    <a:gd name="T21" fmla="*/ 524 h 583"/>
                    <a:gd name="T22" fmla="*/ 178 w 222"/>
                    <a:gd name="T23" fmla="*/ 530 h 583"/>
                    <a:gd name="T24" fmla="*/ 128 w 222"/>
                    <a:gd name="T25" fmla="*/ 541 h 583"/>
                    <a:gd name="T26" fmla="*/ 78 w 222"/>
                    <a:gd name="T27" fmla="*/ 567 h 583"/>
                    <a:gd name="T28" fmla="*/ 39 w 222"/>
                    <a:gd name="T29" fmla="*/ 583 h 583"/>
                    <a:gd name="T30" fmla="*/ 17 w 222"/>
                    <a:gd name="T31" fmla="*/ 572 h 583"/>
                    <a:gd name="T32" fmla="*/ 0 w 222"/>
                    <a:gd name="T33" fmla="*/ 545 h 583"/>
                    <a:gd name="T34" fmla="*/ 20 w 222"/>
                    <a:gd name="T35" fmla="*/ 530 h 583"/>
                    <a:gd name="T36" fmla="*/ 81 w 222"/>
                    <a:gd name="T37" fmla="*/ 519 h 583"/>
                    <a:gd name="T38" fmla="*/ 150 w 222"/>
                    <a:gd name="T39" fmla="*/ 511 h 583"/>
                    <a:gd name="T40" fmla="*/ 181 w 222"/>
                    <a:gd name="T41" fmla="*/ 511 h 583"/>
                    <a:gd name="T42" fmla="*/ 189 w 222"/>
                    <a:gd name="T43" fmla="*/ 491 h 583"/>
                    <a:gd name="T44" fmla="*/ 187 w 222"/>
                    <a:gd name="T45" fmla="*/ 434 h 583"/>
                    <a:gd name="T46" fmla="*/ 178 w 222"/>
                    <a:gd name="T47" fmla="*/ 345 h 583"/>
                    <a:gd name="T48" fmla="*/ 165 w 222"/>
                    <a:gd name="T49" fmla="*/ 252 h 583"/>
                    <a:gd name="T50" fmla="*/ 154 w 222"/>
                    <a:gd name="T51" fmla="*/ 158 h 583"/>
                    <a:gd name="T52" fmla="*/ 122 w 222"/>
                    <a:gd name="T53" fmla="*/ 86 h 583"/>
                    <a:gd name="T54" fmla="*/ 105 w 222"/>
                    <a:gd name="T55" fmla="*/ 30 h 583"/>
                    <a:gd name="T56" fmla="*/ 117 w 222"/>
                    <a:gd name="T57" fmla="*/ 12 h 583"/>
                    <a:gd name="T58" fmla="*/ 139 w 222"/>
                    <a:gd name="T59"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2" h="583">
                      <a:moveTo>
                        <a:pt x="139" y="0"/>
                      </a:moveTo>
                      <a:lnTo>
                        <a:pt x="172" y="23"/>
                      </a:lnTo>
                      <a:lnTo>
                        <a:pt x="183" y="58"/>
                      </a:lnTo>
                      <a:lnTo>
                        <a:pt x="187" y="139"/>
                      </a:lnTo>
                      <a:lnTo>
                        <a:pt x="194" y="217"/>
                      </a:lnTo>
                      <a:lnTo>
                        <a:pt x="203" y="308"/>
                      </a:lnTo>
                      <a:lnTo>
                        <a:pt x="209" y="400"/>
                      </a:lnTo>
                      <a:lnTo>
                        <a:pt x="211" y="461"/>
                      </a:lnTo>
                      <a:lnTo>
                        <a:pt x="220" y="495"/>
                      </a:lnTo>
                      <a:lnTo>
                        <a:pt x="222" y="511"/>
                      </a:lnTo>
                      <a:lnTo>
                        <a:pt x="209" y="524"/>
                      </a:lnTo>
                      <a:lnTo>
                        <a:pt x="178" y="530"/>
                      </a:lnTo>
                      <a:lnTo>
                        <a:pt x="128" y="541"/>
                      </a:lnTo>
                      <a:lnTo>
                        <a:pt x="78" y="567"/>
                      </a:lnTo>
                      <a:lnTo>
                        <a:pt x="39" y="583"/>
                      </a:lnTo>
                      <a:lnTo>
                        <a:pt x="17" y="572"/>
                      </a:lnTo>
                      <a:lnTo>
                        <a:pt x="0" y="545"/>
                      </a:lnTo>
                      <a:lnTo>
                        <a:pt x="20" y="530"/>
                      </a:lnTo>
                      <a:lnTo>
                        <a:pt x="81" y="519"/>
                      </a:lnTo>
                      <a:lnTo>
                        <a:pt x="150" y="511"/>
                      </a:lnTo>
                      <a:lnTo>
                        <a:pt x="181" y="511"/>
                      </a:lnTo>
                      <a:lnTo>
                        <a:pt x="189" y="491"/>
                      </a:lnTo>
                      <a:lnTo>
                        <a:pt x="187" y="434"/>
                      </a:lnTo>
                      <a:lnTo>
                        <a:pt x="178" y="345"/>
                      </a:lnTo>
                      <a:lnTo>
                        <a:pt x="165" y="252"/>
                      </a:lnTo>
                      <a:lnTo>
                        <a:pt x="154" y="158"/>
                      </a:lnTo>
                      <a:lnTo>
                        <a:pt x="122" y="86"/>
                      </a:lnTo>
                      <a:lnTo>
                        <a:pt x="105" y="30"/>
                      </a:lnTo>
                      <a:lnTo>
                        <a:pt x="117" y="12"/>
                      </a:lnTo>
                      <a:lnTo>
                        <a:pt x="1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79" name="Freeform 27">
                  <a:extLst>
                    <a:ext uri="{FF2B5EF4-FFF2-40B4-BE49-F238E27FC236}">
                      <a16:creationId xmlns:a16="http://schemas.microsoft.com/office/drawing/2014/main" id="{2BD76659-869A-AA5A-11A2-5C9DB1568A17}"/>
                    </a:ext>
                  </a:extLst>
                </p:cNvPr>
                <p:cNvSpPr>
                  <a:spLocks noChangeAspect="1"/>
                </p:cNvSpPr>
                <p:nvPr/>
              </p:nvSpPr>
              <p:spPr bwMode="auto">
                <a:xfrm>
                  <a:off x="2148" y="2327"/>
                  <a:ext cx="228" cy="516"/>
                </a:xfrm>
                <a:custGeom>
                  <a:avLst/>
                  <a:gdLst>
                    <a:gd name="T0" fmla="*/ 145 w 228"/>
                    <a:gd name="T1" fmla="*/ 109 h 516"/>
                    <a:gd name="T2" fmla="*/ 156 w 228"/>
                    <a:gd name="T3" fmla="*/ 44 h 516"/>
                    <a:gd name="T4" fmla="*/ 191 w 228"/>
                    <a:gd name="T5" fmla="*/ 0 h 516"/>
                    <a:gd name="T6" fmla="*/ 211 w 228"/>
                    <a:gd name="T7" fmla="*/ 11 h 516"/>
                    <a:gd name="T8" fmla="*/ 228 w 228"/>
                    <a:gd name="T9" fmla="*/ 39 h 516"/>
                    <a:gd name="T10" fmla="*/ 219 w 228"/>
                    <a:gd name="T11" fmla="*/ 70 h 516"/>
                    <a:gd name="T12" fmla="*/ 202 w 228"/>
                    <a:gd name="T13" fmla="*/ 87 h 516"/>
                    <a:gd name="T14" fmla="*/ 185 w 228"/>
                    <a:gd name="T15" fmla="*/ 142 h 516"/>
                    <a:gd name="T16" fmla="*/ 178 w 228"/>
                    <a:gd name="T17" fmla="*/ 194 h 516"/>
                    <a:gd name="T18" fmla="*/ 178 w 228"/>
                    <a:gd name="T19" fmla="*/ 264 h 516"/>
                    <a:gd name="T20" fmla="*/ 174 w 228"/>
                    <a:gd name="T21" fmla="*/ 325 h 516"/>
                    <a:gd name="T22" fmla="*/ 178 w 228"/>
                    <a:gd name="T23" fmla="*/ 403 h 516"/>
                    <a:gd name="T24" fmla="*/ 185 w 228"/>
                    <a:gd name="T25" fmla="*/ 447 h 516"/>
                    <a:gd name="T26" fmla="*/ 189 w 228"/>
                    <a:gd name="T27" fmla="*/ 466 h 516"/>
                    <a:gd name="T28" fmla="*/ 180 w 228"/>
                    <a:gd name="T29" fmla="*/ 477 h 516"/>
                    <a:gd name="T30" fmla="*/ 152 w 228"/>
                    <a:gd name="T31" fmla="*/ 481 h 516"/>
                    <a:gd name="T32" fmla="*/ 102 w 228"/>
                    <a:gd name="T33" fmla="*/ 488 h 516"/>
                    <a:gd name="T34" fmla="*/ 57 w 228"/>
                    <a:gd name="T35" fmla="*/ 510 h 516"/>
                    <a:gd name="T36" fmla="*/ 35 w 228"/>
                    <a:gd name="T37" fmla="*/ 516 h 516"/>
                    <a:gd name="T38" fmla="*/ 0 w 228"/>
                    <a:gd name="T39" fmla="*/ 494 h 516"/>
                    <a:gd name="T40" fmla="*/ 0 w 228"/>
                    <a:gd name="T41" fmla="*/ 483 h 516"/>
                    <a:gd name="T42" fmla="*/ 33 w 228"/>
                    <a:gd name="T43" fmla="*/ 477 h 516"/>
                    <a:gd name="T44" fmla="*/ 119 w 228"/>
                    <a:gd name="T45" fmla="*/ 466 h 516"/>
                    <a:gd name="T46" fmla="*/ 156 w 228"/>
                    <a:gd name="T47" fmla="*/ 466 h 516"/>
                    <a:gd name="T48" fmla="*/ 163 w 228"/>
                    <a:gd name="T49" fmla="*/ 449 h 516"/>
                    <a:gd name="T50" fmla="*/ 161 w 228"/>
                    <a:gd name="T51" fmla="*/ 403 h 516"/>
                    <a:gd name="T52" fmla="*/ 156 w 228"/>
                    <a:gd name="T53" fmla="*/ 320 h 516"/>
                    <a:gd name="T54" fmla="*/ 152 w 228"/>
                    <a:gd name="T55" fmla="*/ 242 h 516"/>
                    <a:gd name="T56" fmla="*/ 150 w 228"/>
                    <a:gd name="T57" fmla="*/ 161 h 516"/>
                    <a:gd name="T58" fmla="*/ 145 w 228"/>
                    <a:gd name="T59" fmla="*/ 109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8" h="516">
                      <a:moveTo>
                        <a:pt x="145" y="109"/>
                      </a:moveTo>
                      <a:lnTo>
                        <a:pt x="156" y="44"/>
                      </a:lnTo>
                      <a:lnTo>
                        <a:pt x="191" y="0"/>
                      </a:lnTo>
                      <a:lnTo>
                        <a:pt x="211" y="11"/>
                      </a:lnTo>
                      <a:lnTo>
                        <a:pt x="228" y="39"/>
                      </a:lnTo>
                      <a:lnTo>
                        <a:pt x="219" y="70"/>
                      </a:lnTo>
                      <a:lnTo>
                        <a:pt x="202" y="87"/>
                      </a:lnTo>
                      <a:lnTo>
                        <a:pt x="185" y="142"/>
                      </a:lnTo>
                      <a:lnTo>
                        <a:pt x="178" y="194"/>
                      </a:lnTo>
                      <a:lnTo>
                        <a:pt x="178" y="264"/>
                      </a:lnTo>
                      <a:lnTo>
                        <a:pt x="174" y="325"/>
                      </a:lnTo>
                      <a:lnTo>
                        <a:pt x="178" y="403"/>
                      </a:lnTo>
                      <a:lnTo>
                        <a:pt x="185" y="447"/>
                      </a:lnTo>
                      <a:lnTo>
                        <a:pt x="189" y="466"/>
                      </a:lnTo>
                      <a:lnTo>
                        <a:pt x="180" y="477"/>
                      </a:lnTo>
                      <a:lnTo>
                        <a:pt x="152" y="481"/>
                      </a:lnTo>
                      <a:lnTo>
                        <a:pt x="102" y="488"/>
                      </a:lnTo>
                      <a:lnTo>
                        <a:pt x="57" y="510"/>
                      </a:lnTo>
                      <a:lnTo>
                        <a:pt x="35" y="516"/>
                      </a:lnTo>
                      <a:lnTo>
                        <a:pt x="0" y="494"/>
                      </a:lnTo>
                      <a:lnTo>
                        <a:pt x="0" y="483"/>
                      </a:lnTo>
                      <a:lnTo>
                        <a:pt x="33" y="477"/>
                      </a:lnTo>
                      <a:lnTo>
                        <a:pt x="119" y="466"/>
                      </a:lnTo>
                      <a:lnTo>
                        <a:pt x="156" y="466"/>
                      </a:lnTo>
                      <a:lnTo>
                        <a:pt x="163" y="449"/>
                      </a:lnTo>
                      <a:lnTo>
                        <a:pt x="161" y="403"/>
                      </a:lnTo>
                      <a:lnTo>
                        <a:pt x="156" y="320"/>
                      </a:lnTo>
                      <a:lnTo>
                        <a:pt x="152" y="242"/>
                      </a:lnTo>
                      <a:lnTo>
                        <a:pt x="150" y="161"/>
                      </a:lnTo>
                      <a:lnTo>
                        <a:pt x="145" y="1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80" name="Freeform 28">
                  <a:extLst>
                    <a:ext uri="{FF2B5EF4-FFF2-40B4-BE49-F238E27FC236}">
                      <a16:creationId xmlns:a16="http://schemas.microsoft.com/office/drawing/2014/main" id="{4FFD7422-9290-CD87-2F8F-565644ABB6EB}"/>
                    </a:ext>
                  </a:extLst>
                </p:cNvPr>
                <p:cNvSpPr>
                  <a:spLocks noChangeAspect="1"/>
                </p:cNvSpPr>
                <p:nvPr/>
              </p:nvSpPr>
              <p:spPr bwMode="auto">
                <a:xfrm>
                  <a:off x="2203" y="1799"/>
                  <a:ext cx="152" cy="570"/>
                </a:xfrm>
                <a:custGeom>
                  <a:avLst/>
                  <a:gdLst>
                    <a:gd name="T0" fmla="*/ 63 w 152"/>
                    <a:gd name="T1" fmla="*/ 52 h 570"/>
                    <a:gd name="T2" fmla="*/ 89 w 152"/>
                    <a:gd name="T3" fmla="*/ 4 h 570"/>
                    <a:gd name="T4" fmla="*/ 128 w 152"/>
                    <a:gd name="T5" fmla="*/ 0 h 570"/>
                    <a:gd name="T6" fmla="*/ 152 w 152"/>
                    <a:gd name="T7" fmla="*/ 33 h 570"/>
                    <a:gd name="T8" fmla="*/ 146 w 152"/>
                    <a:gd name="T9" fmla="*/ 70 h 570"/>
                    <a:gd name="T10" fmla="*/ 122 w 152"/>
                    <a:gd name="T11" fmla="*/ 82 h 570"/>
                    <a:gd name="T12" fmla="*/ 95 w 152"/>
                    <a:gd name="T13" fmla="*/ 103 h 570"/>
                    <a:gd name="T14" fmla="*/ 72 w 152"/>
                    <a:gd name="T15" fmla="*/ 138 h 570"/>
                    <a:gd name="T16" fmla="*/ 57 w 152"/>
                    <a:gd name="T17" fmla="*/ 175 h 570"/>
                    <a:gd name="T18" fmla="*/ 41 w 152"/>
                    <a:gd name="T19" fmla="*/ 239 h 570"/>
                    <a:gd name="T20" fmla="*/ 24 w 152"/>
                    <a:gd name="T21" fmla="*/ 321 h 570"/>
                    <a:gd name="T22" fmla="*/ 24 w 152"/>
                    <a:gd name="T23" fmla="*/ 407 h 570"/>
                    <a:gd name="T24" fmla="*/ 41 w 152"/>
                    <a:gd name="T25" fmla="*/ 461 h 570"/>
                    <a:gd name="T26" fmla="*/ 52 w 152"/>
                    <a:gd name="T27" fmla="*/ 502 h 570"/>
                    <a:gd name="T28" fmla="*/ 67 w 152"/>
                    <a:gd name="T29" fmla="*/ 529 h 570"/>
                    <a:gd name="T30" fmla="*/ 67 w 152"/>
                    <a:gd name="T31" fmla="*/ 558 h 570"/>
                    <a:gd name="T32" fmla="*/ 46 w 152"/>
                    <a:gd name="T33" fmla="*/ 570 h 570"/>
                    <a:gd name="T34" fmla="*/ 28 w 152"/>
                    <a:gd name="T35" fmla="*/ 549 h 570"/>
                    <a:gd name="T36" fmla="*/ 7 w 152"/>
                    <a:gd name="T37" fmla="*/ 519 h 570"/>
                    <a:gd name="T38" fmla="*/ 11 w 152"/>
                    <a:gd name="T39" fmla="*/ 490 h 570"/>
                    <a:gd name="T40" fmla="*/ 6 w 152"/>
                    <a:gd name="T41" fmla="*/ 403 h 570"/>
                    <a:gd name="T42" fmla="*/ 0 w 152"/>
                    <a:gd name="T43" fmla="*/ 338 h 570"/>
                    <a:gd name="T44" fmla="*/ 2 w 152"/>
                    <a:gd name="T45" fmla="*/ 272 h 570"/>
                    <a:gd name="T46" fmla="*/ 13 w 152"/>
                    <a:gd name="T47" fmla="*/ 181 h 570"/>
                    <a:gd name="T48" fmla="*/ 39 w 152"/>
                    <a:gd name="T49" fmla="*/ 109 h 570"/>
                    <a:gd name="T50" fmla="*/ 63 w 152"/>
                    <a:gd name="T51" fmla="*/ 52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2" h="570">
                      <a:moveTo>
                        <a:pt x="63" y="52"/>
                      </a:moveTo>
                      <a:lnTo>
                        <a:pt x="89" y="4"/>
                      </a:lnTo>
                      <a:lnTo>
                        <a:pt x="128" y="0"/>
                      </a:lnTo>
                      <a:lnTo>
                        <a:pt x="152" y="33"/>
                      </a:lnTo>
                      <a:lnTo>
                        <a:pt x="146" y="70"/>
                      </a:lnTo>
                      <a:lnTo>
                        <a:pt x="122" y="82"/>
                      </a:lnTo>
                      <a:lnTo>
                        <a:pt x="95" y="103"/>
                      </a:lnTo>
                      <a:lnTo>
                        <a:pt x="72" y="138"/>
                      </a:lnTo>
                      <a:lnTo>
                        <a:pt x="57" y="175"/>
                      </a:lnTo>
                      <a:lnTo>
                        <a:pt x="41" y="239"/>
                      </a:lnTo>
                      <a:lnTo>
                        <a:pt x="24" y="321"/>
                      </a:lnTo>
                      <a:lnTo>
                        <a:pt x="24" y="407"/>
                      </a:lnTo>
                      <a:lnTo>
                        <a:pt x="41" y="461"/>
                      </a:lnTo>
                      <a:lnTo>
                        <a:pt x="52" y="502"/>
                      </a:lnTo>
                      <a:lnTo>
                        <a:pt x="67" y="529"/>
                      </a:lnTo>
                      <a:lnTo>
                        <a:pt x="67" y="558"/>
                      </a:lnTo>
                      <a:lnTo>
                        <a:pt x="46" y="570"/>
                      </a:lnTo>
                      <a:lnTo>
                        <a:pt x="28" y="549"/>
                      </a:lnTo>
                      <a:lnTo>
                        <a:pt x="7" y="519"/>
                      </a:lnTo>
                      <a:lnTo>
                        <a:pt x="11" y="490"/>
                      </a:lnTo>
                      <a:lnTo>
                        <a:pt x="6" y="403"/>
                      </a:lnTo>
                      <a:lnTo>
                        <a:pt x="0" y="338"/>
                      </a:lnTo>
                      <a:lnTo>
                        <a:pt x="2" y="272"/>
                      </a:lnTo>
                      <a:lnTo>
                        <a:pt x="13" y="181"/>
                      </a:lnTo>
                      <a:lnTo>
                        <a:pt x="39" y="109"/>
                      </a:lnTo>
                      <a:lnTo>
                        <a:pt x="63"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81" name="Freeform 29">
                  <a:extLst>
                    <a:ext uri="{FF2B5EF4-FFF2-40B4-BE49-F238E27FC236}">
                      <a16:creationId xmlns:a16="http://schemas.microsoft.com/office/drawing/2014/main" id="{45CE0760-3359-6883-0DB9-10A9DC6EB1B5}"/>
                    </a:ext>
                  </a:extLst>
                </p:cNvPr>
                <p:cNvSpPr>
                  <a:spLocks noChangeAspect="1"/>
                </p:cNvSpPr>
                <p:nvPr/>
              </p:nvSpPr>
              <p:spPr bwMode="auto">
                <a:xfrm>
                  <a:off x="2161" y="1440"/>
                  <a:ext cx="284" cy="313"/>
                </a:xfrm>
                <a:custGeom>
                  <a:avLst/>
                  <a:gdLst>
                    <a:gd name="T0" fmla="*/ 72 w 284"/>
                    <a:gd name="T1" fmla="*/ 152 h 313"/>
                    <a:gd name="T2" fmla="*/ 67 w 284"/>
                    <a:gd name="T3" fmla="*/ 108 h 313"/>
                    <a:gd name="T4" fmla="*/ 67 w 284"/>
                    <a:gd name="T5" fmla="*/ 63 h 313"/>
                    <a:gd name="T6" fmla="*/ 78 w 284"/>
                    <a:gd name="T7" fmla="*/ 30 h 313"/>
                    <a:gd name="T8" fmla="*/ 100 w 284"/>
                    <a:gd name="T9" fmla="*/ 12 h 313"/>
                    <a:gd name="T10" fmla="*/ 145 w 284"/>
                    <a:gd name="T11" fmla="*/ 0 h 313"/>
                    <a:gd name="T12" fmla="*/ 178 w 284"/>
                    <a:gd name="T13" fmla="*/ 2 h 313"/>
                    <a:gd name="T14" fmla="*/ 213 w 284"/>
                    <a:gd name="T15" fmla="*/ 17 h 313"/>
                    <a:gd name="T16" fmla="*/ 241 w 284"/>
                    <a:gd name="T17" fmla="*/ 52 h 313"/>
                    <a:gd name="T18" fmla="*/ 262 w 284"/>
                    <a:gd name="T19" fmla="*/ 91 h 313"/>
                    <a:gd name="T20" fmla="*/ 275 w 284"/>
                    <a:gd name="T21" fmla="*/ 145 h 313"/>
                    <a:gd name="T22" fmla="*/ 284 w 284"/>
                    <a:gd name="T23" fmla="*/ 197 h 313"/>
                    <a:gd name="T24" fmla="*/ 284 w 284"/>
                    <a:gd name="T25" fmla="*/ 236 h 313"/>
                    <a:gd name="T26" fmla="*/ 273 w 284"/>
                    <a:gd name="T27" fmla="*/ 278 h 313"/>
                    <a:gd name="T28" fmla="*/ 247 w 284"/>
                    <a:gd name="T29" fmla="*/ 302 h 313"/>
                    <a:gd name="T30" fmla="*/ 208 w 284"/>
                    <a:gd name="T31" fmla="*/ 313 h 313"/>
                    <a:gd name="T32" fmla="*/ 184 w 284"/>
                    <a:gd name="T33" fmla="*/ 312 h 313"/>
                    <a:gd name="T34" fmla="*/ 156 w 284"/>
                    <a:gd name="T35" fmla="*/ 295 h 313"/>
                    <a:gd name="T36" fmla="*/ 128 w 284"/>
                    <a:gd name="T37" fmla="*/ 258 h 313"/>
                    <a:gd name="T38" fmla="*/ 106 w 284"/>
                    <a:gd name="T39" fmla="*/ 223 h 313"/>
                    <a:gd name="T40" fmla="*/ 35 w 284"/>
                    <a:gd name="T41" fmla="*/ 245 h 313"/>
                    <a:gd name="T42" fmla="*/ 13 w 284"/>
                    <a:gd name="T43" fmla="*/ 252 h 313"/>
                    <a:gd name="T44" fmla="*/ 0 w 284"/>
                    <a:gd name="T45" fmla="*/ 247 h 313"/>
                    <a:gd name="T46" fmla="*/ 2 w 284"/>
                    <a:gd name="T47" fmla="*/ 234 h 313"/>
                    <a:gd name="T48" fmla="*/ 85 w 284"/>
                    <a:gd name="T49" fmla="*/ 197 h 313"/>
                    <a:gd name="T50" fmla="*/ 72 w 284"/>
                    <a:gd name="T51" fmla="*/ 15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4" h="313">
                      <a:moveTo>
                        <a:pt x="72" y="152"/>
                      </a:moveTo>
                      <a:lnTo>
                        <a:pt x="67" y="108"/>
                      </a:lnTo>
                      <a:lnTo>
                        <a:pt x="67" y="63"/>
                      </a:lnTo>
                      <a:lnTo>
                        <a:pt x="78" y="30"/>
                      </a:lnTo>
                      <a:lnTo>
                        <a:pt x="100" y="12"/>
                      </a:lnTo>
                      <a:lnTo>
                        <a:pt x="145" y="0"/>
                      </a:lnTo>
                      <a:lnTo>
                        <a:pt x="178" y="2"/>
                      </a:lnTo>
                      <a:lnTo>
                        <a:pt x="213" y="17"/>
                      </a:lnTo>
                      <a:lnTo>
                        <a:pt x="241" y="52"/>
                      </a:lnTo>
                      <a:lnTo>
                        <a:pt x="262" y="91"/>
                      </a:lnTo>
                      <a:lnTo>
                        <a:pt x="275" y="145"/>
                      </a:lnTo>
                      <a:lnTo>
                        <a:pt x="284" y="197"/>
                      </a:lnTo>
                      <a:lnTo>
                        <a:pt x="284" y="236"/>
                      </a:lnTo>
                      <a:lnTo>
                        <a:pt x="273" y="278"/>
                      </a:lnTo>
                      <a:lnTo>
                        <a:pt x="247" y="302"/>
                      </a:lnTo>
                      <a:lnTo>
                        <a:pt x="208" y="313"/>
                      </a:lnTo>
                      <a:lnTo>
                        <a:pt x="184" y="312"/>
                      </a:lnTo>
                      <a:lnTo>
                        <a:pt x="156" y="295"/>
                      </a:lnTo>
                      <a:lnTo>
                        <a:pt x="128" y="258"/>
                      </a:lnTo>
                      <a:lnTo>
                        <a:pt x="106" y="223"/>
                      </a:lnTo>
                      <a:lnTo>
                        <a:pt x="35" y="245"/>
                      </a:lnTo>
                      <a:lnTo>
                        <a:pt x="13" y="252"/>
                      </a:lnTo>
                      <a:lnTo>
                        <a:pt x="0" y="247"/>
                      </a:lnTo>
                      <a:lnTo>
                        <a:pt x="2" y="234"/>
                      </a:lnTo>
                      <a:lnTo>
                        <a:pt x="85" y="197"/>
                      </a:lnTo>
                      <a:lnTo>
                        <a:pt x="72" y="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77182" name="Group 30">
              <a:extLst>
                <a:ext uri="{FF2B5EF4-FFF2-40B4-BE49-F238E27FC236}">
                  <a16:creationId xmlns:a16="http://schemas.microsoft.com/office/drawing/2014/main" id="{B8A413C8-4398-4857-780E-11573E7B79D2}"/>
                </a:ext>
              </a:extLst>
            </p:cNvPr>
            <p:cNvGrpSpPr>
              <a:grpSpLocks noChangeAspect="1"/>
            </p:cNvGrpSpPr>
            <p:nvPr/>
          </p:nvGrpSpPr>
          <p:grpSpPr bwMode="auto">
            <a:xfrm>
              <a:off x="1248" y="1824"/>
              <a:ext cx="3435" cy="980"/>
              <a:chOff x="1248" y="1824"/>
              <a:chExt cx="3435" cy="980"/>
            </a:xfrm>
          </p:grpSpPr>
          <p:sp>
            <p:nvSpPr>
              <p:cNvPr id="177183" name="Freeform 31">
                <a:extLst>
                  <a:ext uri="{FF2B5EF4-FFF2-40B4-BE49-F238E27FC236}">
                    <a16:creationId xmlns:a16="http://schemas.microsoft.com/office/drawing/2014/main" id="{8DAC5980-9208-72AC-55F7-4AAF0935BF47}"/>
                  </a:ext>
                </a:extLst>
              </p:cNvPr>
              <p:cNvSpPr>
                <a:spLocks noChangeAspect="1"/>
              </p:cNvSpPr>
              <p:nvPr/>
            </p:nvSpPr>
            <p:spPr bwMode="auto">
              <a:xfrm>
                <a:off x="3888" y="1863"/>
                <a:ext cx="795" cy="941"/>
              </a:xfrm>
              <a:custGeom>
                <a:avLst/>
                <a:gdLst>
                  <a:gd name="T0" fmla="*/ 78 w 795"/>
                  <a:gd name="T1" fmla="*/ 476 h 941"/>
                  <a:gd name="T2" fmla="*/ 45 w 795"/>
                  <a:gd name="T3" fmla="*/ 524 h 941"/>
                  <a:gd name="T4" fmla="*/ 13 w 795"/>
                  <a:gd name="T5" fmla="*/ 607 h 941"/>
                  <a:gd name="T6" fmla="*/ 0 w 795"/>
                  <a:gd name="T7" fmla="*/ 713 h 941"/>
                  <a:gd name="T8" fmla="*/ 12 w 795"/>
                  <a:gd name="T9" fmla="*/ 792 h 941"/>
                  <a:gd name="T10" fmla="*/ 52 w 795"/>
                  <a:gd name="T11" fmla="*/ 857 h 941"/>
                  <a:gd name="T12" fmla="*/ 106 w 795"/>
                  <a:gd name="T13" fmla="*/ 913 h 941"/>
                  <a:gd name="T14" fmla="*/ 164 w 795"/>
                  <a:gd name="T15" fmla="*/ 941 h 941"/>
                  <a:gd name="T16" fmla="*/ 238 w 795"/>
                  <a:gd name="T17" fmla="*/ 929 h 941"/>
                  <a:gd name="T18" fmla="*/ 299 w 795"/>
                  <a:gd name="T19" fmla="*/ 913 h 941"/>
                  <a:gd name="T20" fmla="*/ 351 w 795"/>
                  <a:gd name="T21" fmla="*/ 885 h 941"/>
                  <a:gd name="T22" fmla="*/ 395 w 795"/>
                  <a:gd name="T23" fmla="*/ 822 h 941"/>
                  <a:gd name="T24" fmla="*/ 421 w 795"/>
                  <a:gd name="T25" fmla="*/ 765 h 941"/>
                  <a:gd name="T26" fmla="*/ 425 w 795"/>
                  <a:gd name="T27" fmla="*/ 689 h 941"/>
                  <a:gd name="T28" fmla="*/ 425 w 795"/>
                  <a:gd name="T29" fmla="*/ 652 h 941"/>
                  <a:gd name="T30" fmla="*/ 469 w 795"/>
                  <a:gd name="T31" fmla="*/ 713 h 941"/>
                  <a:gd name="T32" fmla="*/ 553 w 795"/>
                  <a:gd name="T33" fmla="*/ 757 h 941"/>
                  <a:gd name="T34" fmla="*/ 593 w 795"/>
                  <a:gd name="T35" fmla="*/ 765 h 941"/>
                  <a:gd name="T36" fmla="*/ 662 w 795"/>
                  <a:gd name="T37" fmla="*/ 753 h 941"/>
                  <a:gd name="T38" fmla="*/ 710 w 795"/>
                  <a:gd name="T39" fmla="*/ 733 h 941"/>
                  <a:gd name="T40" fmla="*/ 747 w 795"/>
                  <a:gd name="T41" fmla="*/ 670 h 941"/>
                  <a:gd name="T42" fmla="*/ 790 w 795"/>
                  <a:gd name="T43" fmla="*/ 611 h 941"/>
                  <a:gd name="T44" fmla="*/ 792 w 795"/>
                  <a:gd name="T45" fmla="*/ 522 h 941"/>
                  <a:gd name="T46" fmla="*/ 795 w 795"/>
                  <a:gd name="T47" fmla="*/ 457 h 941"/>
                  <a:gd name="T48" fmla="*/ 792 w 795"/>
                  <a:gd name="T49" fmla="*/ 400 h 941"/>
                  <a:gd name="T50" fmla="*/ 738 w 795"/>
                  <a:gd name="T51" fmla="*/ 320 h 941"/>
                  <a:gd name="T52" fmla="*/ 686 w 795"/>
                  <a:gd name="T53" fmla="*/ 283 h 941"/>
                  <a:gd name="T54" fmla="*/ 625 w 795"/>
                  <a:gd name="T55" fmla="*/ 266 h 941"/>
                  <a:gd name="T56" fmla="*/ 555 w 795"/>
                  <a:gd name="T57" fmla="*/ 266 h 941"/>
                  <a:gd name="T58" fmla="*/ 499 w 795"/>
                  <a:gd name="T59" fmla="*/ 276 h 941"/>
                  <a:gd name="T60" fmla="*/ 475 w 795"/>
                  <a:gd name="T61" fmla="*/ 309 h 941"/>
                  <a:gd name="T62" fmla="*/ 445 w 795"/>
                  <a:gd name="T63" fmla="*/ 335 h 941"/>
                  <a:gd name="T64" fmla="*/ 447 w 795"/>
                  <a:gd name="T65" fmla="*/ 251 h 941"/>
                  <a:gd name="T66" fmla="*/ 440 w 795"/>
                  <a:gd name="T67" fmla="*/ 157 h 941"/>
                  <a:gd name="T68" fmla="*/ 388 w 795"/>
                  <a:gd name="T69" fmla="*/ 83 h 941"/>
                  <a:gd name="T70" fmla="*/ 343 w 795"/>
                  <a:gd name="T71" fmla="*/ 38 h 941"/>
                  <a:gd name="T72" fmla="*/ 293 w 795"/>
                  <a:gd name="T73" fmla="*/ 7 h 941"/>
                  <a:gd name="T74" fmla="*/ 258 w 795"/>
                  <a:gd name="T75" fmla="*/ 0 h 941"/>
                  <a:gd name="T76" fmla="*/ 206 w 795"/>
                  <a:gd name="T77" fmla="*/ 1 h 941"/>
                  <a:gd name="T78" fmla="*/ 156 w 795"/>
                  <a:gd name="T79" fmla="*/ 16 h 941"/>
                  <a:gd name="T80" fmla="*/ 102 w 795"/>
                  <a:gd name="T81" fmla="*/ 44 h 941"/>
                  <a:gd name="T82" fmla="*/ 63 w 795"/>
                  <a:gd name="T83" fmla="*/ 96 h 941"/>
                  <a:gd name="T84" fmla="*/ 43 w 795"/>
                  <a:gd name="T85" fmla="*/ 148 h 941"/>
                  <a:gd name="T86" fmla="*/ 36 w 795"/>
                  <a:gd name="T87" fmla="*/ 240 h 941"/>
                  <a:gd name="T88" fmla="*/ 32 w 795"/>
                  <a:gd name="T89" fmla="*/ 285 h 941"/>
                  <a:gd name="T90" fmla="*/ 47 w 795"/>
                  <a:gd name="T91" fmla="*/ 340 h 941"/>
                  <a:gd name="T92" fmla="*/ 62 w 795"/>
                  <a:gd name="T93" fmla="*/ 376 h 941"/>
                  <a:gd name="T94" fmla="*/ 73 w 795"/>
                  <a:gd name="T95" fmla="*/ 400 h 941"/>
                  <a:gd name="T96" fmla="*/ 78 w 795"/>
                  <a:gd name="T97" fmla="*/ 476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5" h="941">
                    <a:moveTo>
                      <a:pt x="78" y="476"/>
                    </a:moveTo>
                    <a:lnTo>
                      <a:pt x="45" y="524"/>
                    </a:lnTo>
                    <a:lnTo>
                      <a:pt x="13" y="607"/>
                    </a:lnTo>
                    <a:lnTo>
                      <a:pt x="0" y="713"/>
                    </a:lnTo>
                    <a:lnTo>
                      <a:pt x="12" y="792"/>
                    </a:lnTo>
                    <a:lnTo>
                      <a:pt x="52" y="857"/>
                    </a:lnTo>
                    <a:lnTo>
                      <a:pt x="106" y="913"/>
                    </a:lnTo>
                    <a:lnTo>
                      <a:pt x="164" y="941"/>
                    </a:lnTo>
                    <a:lnTo>
                      <a:pt x="238" y="929"/>
                    </a:lnTo>
                    <a:lnTo>
                      <a:pt x="299" y="913"/>
                    </a:lnTo>
                    <a:lnTo>
                      <a:pt x="351" y="885"/>
                    </a:lnTo>
                    <a:lnTo>
                      <a:pt x="395" y="822"/>
                    </a:lnTo>
                    <a:lnTo>
                      <a:pt x="421" y="765"/>
                    </a:lnTo>
                    <a:lnTo>
                      <a:pt x="425" y="689"/>
                    </a:lnTo>
                    <a:lnTo>
                      <a:pt x="425" y="652"/>
                    </a:lnTo>
                    <a:lnTo>
                      <a:pt x="469" y="713"/>
                    </a:lnTo>
                    <a:lnTo>
                      <a:pt x="553" y="757"/>
                    </a:lnTo>
                    <a:lnTo>
                      <a:pt x="593" y="765"/>
                    </a:lnTo>
                    <a:lnTo>
                      <a:pt x="662" y="753"/>
                    </a:lnTo>
                    <a:lnTo>
                      <a:pt x="710" y="733"/>
                    </a:lnTo>
                    <a:lnTo>
                      <a:pt x="747" y="670"/>
                    </a:lnTo>
                    <a:lnTo>
                      <a:pt x="790" y="611"/>
                    </a:lnTo>
                    <a:lnTo>
                      <a:pt x="792" y="522"/>
                    </a:lnTo>
                    <a:lnTo>
                      <a:pt x="795" y="457"/>
                    </a:lnTo>
                    <a:lnTo>
                      <a:pt x="792" y="400"/>
                    </a:lnTo>
                    <a:lnTo>
                      <a:pt x="738" y="320"/>
                    </a:lnTo>
                    <a:lnTo>
                      <a:pt x="686" y="283"/>
                    </a:lnTo>
                    <a:lnTo>
                      <a:pt x="625" y="266"/>
                    </a:lnTo>
                    <a:lnTo>
                      <a:pt x="555" y="266"/>
                    </a:lnTo>
                    <a:lnTo>
                      <a:pt x="499" y="276"/>
                    </a:lnTo>
                    <a:lnTo>
                      <a:pt x="475" y="309"/>
                    </a:lnTo>
                    <a:lnTo>
                      <a:pt x="445" y="335"/>
                    </a:lnTo>
                    <a:lnTo>
                      <a:pt x="447" y="251"/>
                    </a:lnTo>
                    <a:lnTo>
                      <a:pt x="440" y="157"/>
                    </a:lnTo>
                    <a:lnTo>
                      <a:pt x="388" y="83"/>
                    </a:lnTo>
                    <a:lnTo>
                      <a:pt x="343" y="38"/>
                    </a:lnTo>
                    <a:lnTo>
                      <a:pt x="293" y="7"/>
                    </a:lnTo>
                    <a:lnTo>
                      <a:pt x="258" y="0"/>
                    </a:lnTo>
                    <a:lnTo>
                      <a:pt x="206" y="1"/>
                    </a:lnTo>
                    <a:lnTo>
                      <a:pt x="156" y="16"/>
                    </a:lnTo>
                    <a:lnTo>
                      <a:pt x="102" y="44"/>
                    </a:lnTo>
                    <a:lnTo>
                      <a:pt x="63" y="96"/>
                    </a:lnTo>
                    <a:lnTo>
                      <a:pt x="43" y="148"/>
                    </a:lnTo>
                    <a:lnTo>
                      <a:pt x="36" y="240"/>
                    </a:lnTo>
                    <a:lnTo>
                      <a:pt x="32" y="285"/>
                    </a:lnTo>
                    <a:lnTo>
                      <a:pt x="47" y="340"/>
                    </a:lnTo>
                    <a:lnTo>
                      <a:pt x="62" y="376"/>
                    </a:lnTo>
                    <a:lnTo>
                      <a:pt x="73" y="400"/>
                    </a:lnTo>
                    <a:lnTo>
                      <a:pt x="78" y="476"/>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84" name="Freeform 32">
                <a:extLst>
                  <a:ext uri="{FF2B5EF4-FFF2-40B4-BE49-F238E27FC236}">
                    <a16:creationId xmlns:a16="http://schemas.microsoft.com/office/drawing/2014/main" id="{9882CCA9-44F4-E158-202E-1EC2DFA64D89}"/>
                  </a:ext>
                </a:extLst>
              </p:cNvPr>
              <p:cNvSpPr>
                <a:spLocks noChangeAspect="1"/>
              </p:cNvSpPr>
              <p:nvPr/>
            </p:nvSpPr>
            <p:spPr bwMode="auto">
              <a:xfrm>
                <a:off x="3870" y="1824"/>
                <a:ext cx="796" cy="938"/>
              </a:xfrm>
              <a:custGeom>
                <a:avLst/>
                <a:gdLst>
                  <a:gd name="T0" fmla="*/ 74 w 796"/>
                  <a:gd name="T1" fmla="*/ 475 h 938"/>
                  <a:gd name="T2" fmla="*/ 48 w 796"/>
                  <a:gd name="T3" fmla="*/ 528 h 938"/>
                  <a:gd name="T4" fmla="*/ 13 w 796"/>
                  <a:gd name="T5" fmla="*/ 604 h 938"/>
                  <a:gd name="T6" fmla="*/ 0 w 796"/>
                  <a:gd name="T7" fmla="*/ 708 h 938"/>
                  <a:gd name="T8" fmla="*/ 17 w 796"/>
                  <a:gd name="T9" fmla="*/ 797 h 938"/>
                  <a:gd name="T10" fmla="*/ 48 w 796"/>
                  <a:gd name="T11" fmla="*/ 855 h 938"/>
                  <a:gd name="T12" fmla="*/ 111 w 796"/>
                  <a:gd name="T13" fmla="*/ 914 h 938"/>
                  <a:gd name="T14" fmla="*/ 165 w 796"/>
                  <a:gd name="T15" fmla="*/ 938 h 938"/>
                  <a:gd name="T16" fmla="*/ 233 w 796"/>
                  <a:gd name="T17" fmla="*/ 929 h 938"/>
                  <a:gd name="T18" fmla="*/ 302 w 796"/>
                  <a:gd name="T19" fmla="*/ 918 h 938"/>
                  <a:gd name="T20" fmla="*/ 354 w 796"/>
                  <a:gd name="T21" fmla="*/ 882 h 938"/>
                  <a:gd name="T22" fmla="*/ 389 w 796"/>
                  <a:gd name="T23" fmla="*/ 821 h 938"/>
                  <a:gd name="T24" fmla="*/ 422 w 796"/>
                  <a:gd name="T25" fmla="*/ 764 h 938"/>
                  <a:gd name="T26" fmla="*/ 420 w 796"/>
                  <a:gd name="T27" fmla="*/ 686 h 938"/>
                  <a:gd name="T28" fmla="*/ 428 w 796"/>
                  <a:gd name="T29" fmla="*/ 653 h 938"/>
                  <a:gd name="T30" fmla="*/ 466 w 796"/>
                  <a:gd name="T31" fmla="*/ 712 h 938"/>
                  <a:gd name="T32" fmla="*/ 555 w 796"/>
                  <a:gd name="T33" fmla="*/ 762 h 938"/>
                  <a:gd name="T34" fmla="*/ 591 w 796"/>
                  <a:gd name="T35" fmla="*/ 762 h 938"/>
                  <a:gd name="T36" fmla="*/ 663 w 796"/>
                  <a:gd name="T37" fmla="*/ 751 h 938"/>
                  <a:gd name="T38" fmla="*/ 705 w 796"/>
                  <a:gd name="T39" fmla="*/ 732 h 938"/>
                  <a:gd name="T40" fmla="*/ 748 w 796"/>
                  <a:gd name="T41" fmla="*/ 665 h 938"/>
                  <a:gd name="T42" fmla="*/ 787 w 796"/>
                  <a:gd name="T43" fmla="*/ 610 h 938"/>
                  <a:gd name="T44" fmla="*/ 794 w 796"/>
                  <a:gd name="T45" fmla="*/ 519 h 938"/>
                  <a:gd name="T46" fmla="*/ 796 w 796"/>
                  <a:gd name="T47" fmla="*/ 462 h 938"/>
                  <a:gd name="T48" fmla="*/ 787 w 796"/>
                  <a:gd name="T49" fmla="*/ 399 h 938"/>
                  <a:gd name="T50" fmla="*/ 733 w 796"/>
                  <a:gd name="T51" fmla="*/ 319 h 938"/>
                  <a:gd name="T52" fmla="*/ 687 w 796"/>
                  <a:gd name="T53" fmla="*/ 280 h 938"/>
                  <a:gd name="T54" fmla="*/ 622 w 796"/>
                  <a:gd name="T55" fmla="*/ 273 h 938"/>
                  <a:gd name="T56" fmla="*/ 557 w 796"/>
                  <a:gd name="T57" fmla="*/ 263 h 938"/>
                  <a:gd name="T58" fmla="*/ 494 w 796"/>
                  <a:gd name="T59" fmla="*/ 273 h 938"/>
                  <a:gd name="T60" fmla="*/ 476 w 796"/>
                  <a:gd name="T61" fmla="*/ 308 h 938"/>
                  <a:gd name="T62" fmla="*/ 441 w 796"/>
                  <a:gd name="T63" fmla="*/ 332 h 938"/>
                  <a:gd name="T64" fmla="*/ 444 w 796"/>
                  <a:gd name="T65" fmla="*/ 248 h 938"/>
                  <a:gd name="T66" fmla="*/ 435 w 796"/>
                  <a:gd name="T67" fmla="*/ 154 h 938"/>
                  <a:gd name="T68" fmla="*/ 387 w 796"/>
                  <a:gd name="T69" fmla="*/ 78 h 938"/>
                  <a:gd name="T70" fmla="*/ 346 w 796"/>
                  <a:gd name="T71" fmla="*/ 35 h 938"/>
                  <a:gd name="T72" fmla="*/ 296 w 796"/>
                  <a:gd name="T73" fmla="*/ 6 h 938"/>
                  <a:gd name="T74" fmla="*/ 255 w 796"/>
                  <a:gd name="T75" fmla="*/ 4 h 938"/>
                  <a:gd name="T76" fmla="*/ 202 w 796"/>
                  <a:gd name="T77" fmla="*/ 0 h 938"/>
                  <a:gd name="T78" fmla="*/ 159 w 796"/>
                  <a:gd name="T79" fmla="*/ 13 h 938"/>
                  <a:gd name="T80" fmla="*/ 104 w 796"/>
                  <a:gd name="T81" fmla="*/ 41 h 938"/>
                  <a:gd name="T82" fmla="*/ 67 w 796"/>
                  <a:gd name="T83" fmla="*/ 91 h 938"/>
                  <a:gd name="T84" fmla="*/ 46 w 796"/>
                  <a:gd name="T85" fmla="*/ 146 h 938"/>
                  <a:gd name="T86" fmla="*/ 31 w 796"/>
                  <a:gd name="T87" fmla="*/ 245 h 938"/>
                  <a:gd name="T88" fmla="*/ 26 w 796"/>
                  <a:gd name="T89" fmla="*/ 284 h 938"/>
                  <a:gd name="T90" fmla="*/ 41 w 796"/>
                  <a:gd name="T91" fmla="*/ 339 h 938"/>
                  <a:gd name="T92" fmla="*/ 67 w 796"/>
                  <a:gd name="T93" fmla="*/ 378 h 938"/>
                  <a:gd name="T94" fmla="*/ 74 w 796"/>
                  <a:gd name="T95" fmla="*/ 399 h 938"/>
                  <a:gd name="T96" fmla="*/ 74 w 796"/>
                  <a:gd name="T97" fmla="*/ 475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938">
                    <a:moveTo>
                      <a:pt x="74" y="475"/>
                    </a:moveTo>
                    <a:lnTo>
                      <a:pt x="48" y="528"/>
                    </a:lnTo>
                    <a:lnTo>
                      <a:pt x="13" y="604"/>
                    </a:lnTo>
                    <a:lnTo>
                      <a:pt x="0" y="708"/>
                    </a:lnTo>
                    <a:lnTo>
                      <a:pt x="17" y="797"/>
                    </a:lnTo>
                    <a:lnTo>
                      <a:pt x="48" y="855"/>
                    </a:lnTo>
                    <a:lnTo>
                      <a:pt x="111" y="914"/>
                    </a:lnTo>
                    <a:lnTo>
                      <a:pt x="165" y="938"/>
                    </a:lnTo>
                    <a:lnTo>
                      <a:pt x="233" y="929"/>
                    </a:lnTo>
                    <a:lnTo>
                      <a:pt x="302" y="918"/>
                    </a:lnTo>
                    <a:lnTo>
                      <a:pt x="354" y="882"/>
                    </a:lnTo>
                    <a:lnTo>
                      <a:pt x="389" y="821"/>
                    </a:lnTo>
                    <a:lnTo>
                      <a:pt x="422" y="764"/>
                    </a:lnTo>
                    <a:lnTo>
                      <a:pt x="420" y="686"/>
                    </a:lnTo>
                    <a:lnTo>
                      <a:pt x="428" y="653"/>
                    </a:lnTo>
                    <a:lnTo>
                      <a:pt x="466" y="712"/>
                    </a:lnTo>
                    <a:lnTo>
                      <a:pt x="555" y="762"/>
                    </a:lnTo>
                    <a:lnTo>
                      <a:pt x="591" y="762"/>
                    </a:lnTo>
                    <a:lnTo>
                      <a:pt x="663" y="751"/>
                    </a:lnTo>
                    <a:lnTo>
                      <a:pt x="705" y="732"/>
                    </a:lnTo>
                    <a:lnTo>
                      <a:pt x="748" y="665"/>
                    </a:lnTo>
                    <a:lnTo>
                      <a:pt x="787" y="610"/>
                    </a:lnTo>
                    <a:lnTo>
                      <a:pt x="794" y="519"/>
                    </a:lnTo>
                    <a:lnTo>
                      <a:pt x="796" y="462"/>
                    </a:lnTo>
                    <a:lnTo>
                      <a:pt x="787" y="399"/>
                    </a:lnTo>
                    <a:lnTo>
                      <a:pt x="733" y="319"/>
                    </a:lnTo>
                    <a:lnTo>
                      <a:pt x="687" y="280"/>
                    </a:lnTo>
                    <a:lnTo>
                      <a:pt x="622" y="273"/>
                    </a:lnTo>
                    <a:lnTo>
                      <a:pt x="557" y="263"/>
                    </a:lnTo>
                    <a:lnTo>
                      <a:pt x="494" y="273"/>
                    </a:lnTo>
                    <a:lnTo>
                      <a:pt x="476" y="308"/>
                    </a:lnTo>
                    <a:lnTo>
                      <a:pt x="441" y="332"/>
                    </a:lnTo>
                    <a:lnTo>
                      <a:pt x="444" y="248"/>
                    </a:lnTo>
                    <a:lnTo>
                      <a:pt x="435" y="154"/>
                    </a:lnTo>
                    <a:lnTo>
                      <a:pt x="387" y="78"/>
                    </a:lnTo>
                    <a:lnTo>
                      <a:pt x="346" y="35"/>
                    </a:lnTo>
                    <a:lnTo>
                      <a:pt x="296" y="6"/>
                    </a:lnTo>
                    <a:lnTo>
                      <a:pt x="255" y="4"/>
                    </a:lnTo>
                    <a:lnTo>
                      <a:pt x="202" y="0"/>
                    </a:lnTo>
                    <a:lnTo>
                      <a:pt x="159" y="13"/>
                    </a:lnTo>
                    <a:lnTo>
                      <a:pt x="104" y="41"/>
                    </a:lnTo>
                    <a:lnTo>
                      <a:pt x="67" y="91"/>
                    </a:lnTo>
                    <a:lnTo>
                      <a:pt x="46" y="146"/>
                    </a:lnTo>
                    <a:lnTo>
                      <a:pt x="31" y="245"/>
                    </a:lnTo>
                    <a:lnTo>
                      <a:pt x="26" y="284"/>
                    </a:lnTo>
                    <a:lnTo>
                      <a:pt x="41" y="339"/>
                    </a:lnTo>
                    <a:lnTo>
                      <a:pt x="67" y="378"/>
                    </a:lnTo>
                    <a:lnTo>
                      <a:pt x="74" y="399"/>
                    </a:lnTo>
                    <a:lnTo>
                      <a:pt x="74" y="47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85" name="Freeform 33">
                <a:extLst>
                  <a:ext uri="{FF2B5EF4-FFF2-40B4-BE49-F238E27FC236}">
                    <a16:creationId xmlns:a16="http://schemas.microsoft.com/office/drawing/2014/main" id="{5DA241F2-2C81-E8CC-1CAA-740EEE61ED0F}"/>
                  </a:ext>
                </a:extLst>
              </p:cNvPr>
              <p:cNvSpPr>
                <a:spLocks noChangeAspect="1"/>
              </p:cNvSpPr>
              <p:nvPr/>
            </p:nvSpPr>
            <p:spPr bwMode="auto">
              <a:xfrm>
                <a:off x="1248" y="1975"/>
                <a:ext cx="2870" cy="406"/>
              </a:xfrm>
              <a:custGeom>
                <a:avLst/>
                <a:gdLst>
                  <a:gd name="T0" fmla="*/ 2869 w 2870"/>
                  <a:gd name="T1" fmla="*/ 328 h 406"/>
                  <a:gd name="T2" fmla="*/ 2870 w 2870"/>
                  <a:gd name="T3" fmla="*/ 313 h 406"/>
                  <a:gd name="T4" fmla="*/ 2867 w 2870"/>
                  <a:gd name="T5" fmla="*/ 299 h 406"/>
                  <a:gd name="T6" fmla="*/ 2862 w 2870"/>
                  <a:gd name="T7" fmla="*/ 286 h 406"/>
                  <a:gd name="T8" fmla="*/ 2854 w 2870"/>
                  <a:gd name="T9" fmla="*/ 272 h 406"/>
                  <a:gd name="T10" fmla="*/ 2845 w 2870"/>
                  <a:gd name="T11" fmla="*/ 261 h 406"/>
                  <a:gd name="T12" fmla="*/ 2833 w 2870"/>
                  <a:gd name="T13" fmla="*/ 251 h 406"/>
                  <a:gd name="T14" fmla="*/ 2821 w 2870"/>
                  <a:gd name="T15" fmla="*/ 244 h 406"/>
                  <a:gd name="T16" fmla="*/ 2807 w 2870"/>
                  <a:gd name="T17" fmla="*/ 239 h 406"/>
                  <a:gd name="T18" fmla="*/ 2792 w 2870"/>
                  <a:gd name="T19" fmla="*/ 236 h 406"/>
                  <a:gd name="T20" fmla="*/ 93 w 2870"/>
                  <a:gd name="T21" fmla="*/ 0 h 406"/>
                  <a:gd name="T22" fmla="*/ 78 w 2870"/>
                  <a:gd name="T23" fmla="*/ 0 h 406"/>
                  <a:gd name="T24" fmla="*/ 63 w 2870"/>
                  <a:gd name="T25" fmla="*/ 3 h 406"/>
                  <a:gd name="T26" fmla="*/ 50 w 2870"/>
                  <a:gd name="T27" fmla="*/ 8 h 406"/>
                  <a:gd name="T28" fmla="*/ 36 w 2870"/>
                  <a:gd name="T29" fmla="*/ 15 h 406"/>
                  <a:gd name="T30" fmla="*/ 25 w 2870"/>
                  <a:gd name="T31" fmla="*/ 24 h 406"/>
                  <a:gd name="T32" fmla="*/ 15 w 2870"/>
                  <a:gd name="T33" fmla="*/ 37 h 406"/>
                  <a:gd name="T34" fmla="*/ 8 w 2870"/>
                  <a:gd name="T35" fmla="*/ 49 h 406"/>
                  <a:gd name="T36" fmla="*/ 3 w 2870"/>
                  <a:gd name="T37" fmla="*/ 63 h 406"/>
                  <a:gd name="T38" fmla="*/ 1 w 2870"/>
                  <a:gd name="T39" fmla="*/ 78 h 406"/>
                  <a:gd name="T40" fmla="*/ 1 w 2870"/>
                  <a:gd name="T41" fmla="*/ 78 h 406"/>
                  <a:gd name="T42" fmla="*/ 0 w 2870"/>
                  <a:gd name="T43" fmla="*/ 93 h 406"/>
                  <a:gd name="T44" fmla="*/ 3 w 2870"/>
                  <a:gd name="T45" fmla="*/ 107 h 406"/>
                  <a:gd name="T46" fmla="*/ 8 w 2870"/>
                  <a:gd name="T47" fmla="*/ 120 h 406"/>
                  <a:gd name="T48" fmla="*/ 16 w 2870"/>
                  <a:gd name="T49" fmla="*/ 134 h 406"/>
                  <a:gd name="T50" fmla="*/ 25 w 2870"/>
                  <a:gd name="T51" fmla="*/ 145 h 406"/>
                  <a:gd name="T52" fmla="*/ 37 w 2870"/>
                  <a:gd name="T53" fmla="*/ 155 h 406"/>
                  <a:gd name="T54" fmla="*/ 49 w 2870"/>
                  <a:gd name="T55" fmla="*/ 162 h 406"/>
                  <a:gd name="T56" fmla="*/ 63 w 2870"/>
                  <a:gd name="T57" fmla="*/ 167 h 406"/>
                  <a:gd name="T58" fmla="*/ 78 w 2870"/>
                  <a:gd name="T59" fmla="*/ 170 h 406"/>
                  <a:gd name="T60" fmla="*/ 2777 w 2870"/>
                  <a:gd name="T61" fmla="*/ 406 h 406"/>
                  <a:gd name="T62" fmla="*/ 2792 w 2870"/>
                  <a:gd name="T63" fmla="*/ 406 h 406"/>
                  <a:gd name="T64" fmla="*/ 2807 w 2870"/>
                  <a:gd name="T65" fmla="*/ 403 h 406"/>
                  <a:gd name="T66" fmla="*/ 2820 w 2870"/>
                  <a:gd name="T67" fmla="*/ 398 h 406"/>
                  <a:gd name="T68" fmla="*/ 2834 w 2870"/>
                  <a:gd name="T69" fmla="*/ 391 h 406"/>
                  <a:gd name="T70" fmla="*/ 2845 w 2870"/>
                  <a:gd name="T71" fmla="*/ 381 h 406"/>
                  <a:gd name="T72" fmla="*/ 2855 w 2870"/>
                  <a:gd name="T73" fmla="*/ 369 h 406"/>
                  <a:gd name="T74" fmla="*/ 2862 w 2870"/>
                  <a:gd name="T75" fmla="*/ 357 h 406"/>
                  <a:gd name="T76" fmla="*/ 2867 w 2870"/>
                  <a:gd name="T77" fmla="*/ 343 h 406"/>
                  <a:gd name="T78" fmla="*/ 2869 w 2870"/>
                  <a:gd name="T79" fmla="*/ 32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70" h="406">
                    <a:moveTo>
                      <a:pt x="2869" y="328"/>
                    </a:moveTo>
                    <a:lnTo>
                      <a:pt x="2870" y="313"/>
                    </a:lnTo>
                    <a:lnTo>
                      <a:pt x="2867" y="299"/>
                    </a:lnTo>
                    <a:lnTo>
                      <a:pt x="2862" y="286"/>
                    </a:lnTo>
                    <a:lnTo>
                      <a:pt x="2854" y="272"/>
                    </a:lnTo>
                    <a:lnTo>
                      <a:pt x="2845" y="261"/>
                    </a:lnTo>
                    <a:lnTo>
                      <a:pt x="2833" y="251"/>
                    </a:lnTo>
                    <a:lnTo>
                      <a:pt x="2821" y="244"/>
                    </a:lnTo>
                    <a:lnTo>
                      <a:pt x="2807" y="239"/>
                    </a:lnTo>
                    <a:lnTo>
                      <a:pt x="2792" y="236"/>
                    </a:lnTo>
                    <a:lnTo>
                      <a:pt x="93" y="0"/>
                    </a:lnTo>
                    <a:lnTo>
                      <a:pt x="78" y="0"/>
                    </a:lnTo>
                    <a:lnTo>
                      <a:pt x="63" y="3"/>
                    </a:lnTo>
                    <a:lnTo>
                      <a:pt x="50" y="8"/>
                    </a:lnTo>
                    <a:lnTo>
                      <a:pt x="36" y="15"/>
                    </a:lnTo>
                    <a:lnTo>
                      <a:pt x="25" y="24"/>
                    </a:lnTo>
                    <a:lnTo>
                      <a:pt x="15" y="37"/>
                    </a:lnTo>
                    <a:lnTo>
                      <a:pt x="8" y="49"/>
                    </a:lnTo>
                    <a:lnTo>
                      <a:pt x="3" y="63"/>
                    </a:lnTo>
                    <a:lnTo>
                      <a:pt x="1" y="78"/>
                    </a:lnTo>
                    <a:lnTo>
                      <a:pt x="1" y="78"/>
                    </a:lnTo>
                    <a:lnTo>
                      <a:pt x="0" y="93"/>
                    </a:lnTo>
                    <a:lnTo>
                      <a:pt x="3" y="107"/>
                    </a:lnTo>
                    <a:lnTo>
                      <a:pt x="8" y="120"/>
                    </a:lnTo>
                    <a:lnTo>
                      <a:pt x="16" y="134"/>
                    </a:lnTo>
                    <a:lnTo>
                      <a:pt x="25" y="145"/>
                    </a:lnTo>
                    <a:lnTo>
                      <a:pt x="37" y="155"/>
                    </a:lnTo>
                    <a:lnTo>
                      <a:pt x="49" y="162"/>
                    </a:lnTo>
                    <a:lnTo>
                      <a:pt x="63" y="167"/>
                    </a:lnTo>
                    <a:lnTo>
                      <a:pt x="78" y="170"/>
                    </a:lnTo>
                    <a:lnTo>
                      <a:pt x="2777" y="406"/>
                    </a:lnTo>
                    <a:lnTo>
                      <a:pt x="2792" y="406"/>
                    </a:lnTo>
                    <a:lnTo>
                      <a:pt x="2807" y="403"/>
                    </a:lnTo>
                    <a:lnTo>
                      <a:pt x="2820" y="398"/>
                    </a:lnTo>
                    <a:lnTo>
                      <a:pt x="2834" y="391"/>
                    </a:lnTo>
                    <a:lnTo>
                      <a:pt x="2845" y="381"/>
                    </a:lnTo>
                    <a:lnTo>
                      <a:pt x="2855" y="369"/>
                    </a:lnTo>
                    <a:lnTo>
                      <a:pt x="2862" y="357"/>
                    </a:lnTo>
                    <a:lnTo>
                      <a:pt x="2867" y="343"/>
                    </a:lnTo>
                    <a:lnTo>
                      <a:pt x="2869" y="328"/>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86" name="Freeform 34">
                <a:extLst>
                  <a:ext uri="{FF2B5EF4-FFF2-40B4-BE49-F238E27FC236}">
                    <a16:creationId xmlns:a16="http://schemas.microsoft.com/office/drawing/2014/main" id="{C64F8DFD-6769-937F-635C-95FE4D1CD228}"/>
                  </a:ext>
                </a:extLst>
              </p:cNvPr>
              <p:cNvSpPr>
                <a:spLocks noChangeAspect="1"/>
              </p:cNvSpPr>
              <p:nvPr/>
            </p:nvSpPr>
            <p:spPr bwMode="auto">
              <a:xfrm>
                <a:off x="4370" y="2228"/>
                <a:ext cx="176" cy="210"/>
              </a:xfrm>
              <a:custGeom>
                <a:avLst/>
                <a:gdLst>
                  <a:gd name="T0" fmla="*/ 79 w 176"/>
                  <a:gd name="T1" fmla="*/ 210 h 210"/>
                  <a:gd name="T2" fmla="*/ 94 w 176"/>
                  <a:gd name="T3" fmla="*/ 209 h 210"/>
                  <a:gd name="T4" fmla="*/ 109 w 176"/>
                  <a:gd name="T5" fmla="*/ 206 h 210"/>
                  <a:gd name="T6" fmla="*/ 124 w 176"/>
                  <a:gd name="T7" fmla="*/ 199 h 210"/>
                  <a:gd name="T8" fmla="*/ 138 w 176"/>
                  <a:gd name="T9" fmla="*/ 190 h 210"/>
                  <a:gd name="T10" fmla="*/ 149 w 176"/>
                  <a:gd name="T11" fmla="*/ 178 h 210"/>
                  <a:gd name="T12" fmla="*/ 159 w 176"/>
                  <a:gd name="T13" fmla="*/ 163 h 210"/>
                  <a:gd name="T14" fmla="*/ 168 w 176"/>
                  <a:gd name="T15" fmla="*/ 148 h 210"/>
                  <a:gd name="T16" fmla="*/ 173 w 176"/>
                  <a:gd name="T17" fmla="*/ 131 h 210"/>
                  <a:gd name="T18" fmla="*/ 176 w 176"/>
                  <a:gd name="T19" fmla="*/ 113 h 210"/>
                  <a:gd name="T20" fmla="*/ 176 w 176"/>
                  <a:gd name="T21" fmla="*/ 95 h 210"/>
                  <a:gd name="T22" fmla="*/ 174 w 176"/>
                  <a:gd name="T23" fmla="*/ 76 h 210"/>
                  <a:gd name="T24" fmla="*/ 168 w 176"/>
                  <a:gd name="T25" fmla="*/ 60 h 210"/>
                  <a:gd name="T26" fmla="*/ 161 w 176"/>
                  <a:gd name="T27" fmla="*/ 44 h 210"/>
                  <a:gd name="T28" fmla="*/ 152 w 176"/>
                  <a:gd name="T29" fmla="*/ 30 h 210"/>
                  <a:gd name="T30" fmla="*/ 140 w 176"/>
                  <a:gd name="T31" fmla="*/ 18 h 210"/>
                  <a:gd name="T32" fmla="*/ 127 w 176"/>
                  <a:gd name="T33" fmla="*/ 9 h 210"/>
                  <a:gd name="T34" fmla="*/ 112 w 176"/>
                  <a:gd name="T35" fmla="*/ 4 h 210"/>
                  <a:gd name="T36" fmla="*/ 97 w 176"/>
                  <a:gd name="T37" fmla="*/ 0 h 210"/>
                  <a:gd name="T38" fmla="*/ 82 w 176"/>
                  <a:gd name="T39" fmla="*/ 1 h 210"/>
                  <a:gd name="T40" fmla="*/ 67 w 176"/>
                  <a:gd name="T41" fmla="*/ 4 h 210"/>
                  <a:gd name="T42" fmla="*/ 52 w 176"/>
                  <a:gd name="T43" fmla="*/ 11 h 210"/>
                  <a:gd name="T44" fmla="*/ 38 w 176"/>
                  <a:gd name="T45" fmla="*/ 20 h 210"/>
                  <a:gd name="T46" fmla="*/ 27 w 176"/>
                  <a:gd name="T47" fmla="*/ 32 h 210"/>
                  <a:gd name="T48" fmla="*/ 17 w 176"/>
                  <a:gd name="T49" fmla="*/ 47 h 210"/>
                  <a:gd name="T50" fmla="*/ 8 w 176"/>
                  <a:gd name="T51" fmla="*/ 62 h 210"/>
                  <a:gd name="T52" fmla="*/ 3 w 176"/>
                  <a:gd name="T53" fmla="*/ 79 h 210"/>
                  <a:gd name="T54" fmla="*/ 0 w 176"/>
                  <a:gd name="T55" fmla="*/ 97 h 210"/>
                  <a:gd name="T56" fmla="*/ 0 w 176"/>
                  <a:gd name="T57" fmla="*/ 115 h 210"/>
                  <a:gd name="T58" fmla="*/ 2 w 176"/>
                  <a:gd name="T59" fmla="*/ 134 h 210"/>
                  <a:gd name="T60" fmla="*/ 8 w 176"/>
                  <a:gd name="T61" fmla="*/ 150 h 210"/>
                  <a:gd name="T62" fmla="*/ 15 w 176"/>
                  <a:gd name="T63" fmla="*/ 166 h 210"/>
                  <a:gd name="T64" fmla="*/ 24 w 176"/>
                  <a:gd name="T65" fmla="*/ 180 h 210"/>
                  <a:gd name="T66" fmla="*/ 36 w 176"/>
                  <a:gd name="T67" fmla="*/ 192 h 210"/>
                  <a:gd name="T68" fmla="*/ 49 w 176"/>
                  <a:gd name="T69" fmla="*/ 201 h 210"/>
                  <a:gd name="T70" fmla="*/ 64 w 176"/>
                  <a:gd name="T71" fmla="*/ 206 h 210"/>
                  <a:gd name="T72" fmla="*/ 79 w 176"/>
                  <a:gd name="T73"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210">
                    <a:moveTo>
                      <a:pt x="79" y="210"/>
                    </a:moveTo>
                    <a:lnTo>
                      <a:pt x="94" y="209"/>
                    </a:lnTo>
                    <a:lnTo>
                      <a:pt x="109" y="206"/>
                    </a:lnTo>
                    <a:lnTo>
                      <a:pt x="124" y="199"/>
                    </a:lnTo>
                    <a:lnTo>
                      <a:pt x="138" y="190"/>
                    </a:lnTo>
                    <a:lnTo>
                      <a:pt x="149" y="178"/>
                    </a:lnTo>
                    <a:lnTo>
                      <a:pt x="159" y="163"/>
                    </a:lnTo>
                    <a:lnTo>
                      <a:pt x="168" y="148"/>
                    </a:lnTo>
                    <a:lnTo>
                      <a:pt x="173" y="131"/>
                    </a:lnTo>
                    <a:lnTo>
                      <a:pt x="176" y="113"/>
                    </a:lnTo>
                    <a:lnTo>
                      <a:pt x="176" y="95"/>
                    </a:lnTo>
                    <a:lnTo>
                      <a:pt x="174" y="76"/>
                    </a:lnTo>
                    <a:lnTo>
                      <a:pt x="168" y="60"/>
                    </a:lnTo>
                    <a:lnTo>
                      <a:pt x="161" y="44"/>
                    </a:lnTo>
                    <a:lnTo>
                      <a:pt x="152" y="30"/>
                    </a:lnTo>
                    <a:lnTo>
                      <a:pt x="140" y="18"/>
                    </a:lnTo>
                    <a:lnTo>
                      <a:pt x="127" y="9"/>
                    </a:lnTo>
                    <a:lnTo>
                      <a:pt x="112" y="4"/>
                    </a:lnTo>
                    <a:lnTo>
                      <a:pt x="97" y="0"/>
                    </a:lnTo>
                    <a:lnTo>
                      <a:pt x="82" y="1"/>
                    </a:lnTo>
                    <a:lnTo>
                      <a:pt x="67" y="4"/>
                    </a:lnTo>
                    <a:lnTo>
                      <a:pt x="52" y="11"/>
                    </a:lnTo>
                    <a:lnTo>
                      <a:pt x="38" y="20"/>
                    </a:lnTo>
                    <a:lnTo>
                      <a:pt x="27" y="32"/>
                    </a:lnTo>
                    <a:lnTo>
                      <a:pt x="17" y="47"/>
                    </a:lnTo>
                    <a:lnTo>
                      <a:pt x="8" y="62"/>
                    </a:lnTo>
                    <a:lnTo>
                      <a:pt x="3" y="79"/>
                    </a:lnTo>
                    <a:lnTo>
                      <a:pt x="0" y="97"/>
                    </a:lnTo>
                    <a:lnTo>
                      <a:pt x="0" y="115"/>
                    </a:lnTo>
                    <a:lnTo>
                      <a:pt x="2" y="134"/>
                    </a:lnTo>
                    <a:lnTo>
                      <a:pt x="8" y="150"/>
                    </a:lnTo>
                    <a:lnTo>
                      <a:pt x="15" y="166"/>
                    </a:lnTo>
                    <a:lnTo>
                      <a:pt x="24" y="180"/>
                    </a:lnTo>
                    <a:lnTo>
                      <a:pt x="36" y="192"/>
                    </a:lnTo>
                    <a:lnTo>
                      <a:pt x="49" y="201"/>
                    </a:lnTo>
                    <a:lnTo>
                      <a:pt x="64" y="206"/>
                    </a:lnTo>
                    <a:lnTo>
                      <a:pt x="79" y="2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77187" name="Group 35">
                <a:extLst>
                  <a:ext uri="{FF2B5EF4-FFF2-40B4-BE49-F238E27FC236}">
                    <a16:creationId xmlns:a16="http://schemas.microsoft.com/office/drawing/2014/main" id="{9BFE6AF2-E592-09B9-BBCD-22CD6005DC02}"/>
                  </a:ext>
                </a:extLst>
              </p:cNvPr>
              <p:cNvGrpSpPr>
                <a:grpSpLocks noChangeAspect="1"/>
              </p:cNvGrpSpPr>
              <p:nvPr/>
            </p:nvGrpSpPr>
            <p:grpSpPr bwMode="auto">
              <a:xfrm>
                <a:off x="1443" y="2102"/>
                <a:ext cx="969" cy="424"/>
                <a:chOff x="1426" y="2079"/>
                <a:chExt cx="969" cy="424"/>
              </a:xfrm>
            </p:grpSpPr>
            <p:sp>
              <p:nvSpPr>
                <p:cNvPr id="177188" name="Freeform 36">
                  <a:extLst>
                    <a:ext uri="{FF2B5EF4-FFF2-40B4-BE49-F238E27FC236}">
                      <a16:creationId xmlns:a16="http://schemas.microsoft.com/office/drawing/2014/main" id="{61201FF5-47AD-39D3-B873-8E22BCE91D87}"/>
                    </a:ext>
                  </a:extLst>
                </p:cNvPr>
                <p:cNvSpPr>
                  <a:spLocks noChangeAspect="1"/>
                </p:cNvSpPr>
                <p:nvPr/>
              </p:nvSpPr>
              <p:spPr bwMode="auto">
                <a:xfrm>
                  <a:off x="1426" y="2079"/>
                  <a:ext cx="182" cy="312"/>
                </a:xfrm>
                <a:custGeom>
                  <a:avLst/>
                  <a:gdLst>
                    <a:gd name="T0" fmla="*/ 182 w 182"/>
                    <a:gd name="T1" fmla="*/ 13 h 312"/>
                    <a:gd name="T2" fmla="*/ 26 w 182"/>
                    <a:gd name="T3" fmla="*/ 0 h 312"/>
                    <a:gd name="T4" fmla="*/ 0 w 182"/>
                    <a:gd name="T5" fmla="*/ 299 h 312"/>
                    <a:gd name="T6" fmla="*/ 156 w 182"/>
                    <a:gd name="T7" fmla="*/ 312 h 312"/>
                    <a:gd name="T8" fmla="*/ 182 w 182"/>
                    <a:gd name="T9" fmla="*/ 13 h 312"/>
                  </a:gdLst>
                  <a:ahLst/>
                  <a:cxnLst>
                    <a:cxn ang="0">
                      <a:pos x="T0" y="T1"/>
                    </a:cxn>
                    <a:cxn ang="0">
                      <a:pos x="T2" y="T3"/>
                    </a:cxn>
                    <a:cxn ang="0">
                      <a:pos x="T4" y="T5"/>
                    </a:cxn>
                    <a:cxn ang="0">
                      <a:pos x="T6" y="T7"/>
                    </a:cxn>
                    <a:cxn ang="0">
                      <a:pos x="T8" y="T9"/>
                    </a:cxn>
                  </a:cxnLst>
                  <a:rect l="0" t="0" r="r" b="b"/>
                  <a:pathLst>
                    <a:path w="182" h="312">
                      <a:moveTo>
                        <a:pt x="182" y="13"/>
                      </a:moveTo>
                      <a:lnTo>
                        <a:pt x="26" y="0"/>
                      </a:lnTo>
                      <a:lnTo>
                        <a:pt x="0" y="299"/>
                      </a:lnTo>
                      <a:lnTo>
                        <a:pt x="156" y="312"/>
                      </a:lnTo>
                      <a:lnTo>
                        <a:pt x="182" y="13"/>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89" name="Freeform 37">
                  <a:extLst>
                    <a:ext uri="{FF2B5EF4-FFF2-40B4-BE49-F238E27FC236}">
                      <a16:creationId xmlns:a16="http://schemas.microsoft.com/office/drawing/2014/main" id="{FCC98B5D-41DC-EF62-760F-C6D1B879951F}"/>
                    </a:ext>
                  </a:extLst>
                </p:cNvPr>
                <p:cNvSpPr>
                  <a:spLocks noChangeAspect="1"/>
                </p:cNvSpPr>
                <p:nvPr/>
              </p:nvSpPr>
              <p:spPr bwMode="auto">
                <a:xfrm>
                  <a:off x="1738" y="2118"/>
                  <a:ext cx="194" cy="229"/>
                </a:xfrm>
                <a:custGeom>
                  <a:avLst/>
                  <a:gdLst>
                    <a:gd name="T0" fmla="*/ 194 w 194"/>
                    <a:gd name="T1" fmla="*/ 15 h 229"/>
                    <a:gd name="T2" fmla="*/ 19 w 194"/>
                    <a:gd name="T3" fmla="*/ 0 h 229"/>
                    <a:gd name="T4" fmla="*/ 0 w 194"/>
                    <a:gd name="T5" fmla="*/ 214 h 229"/>
                    <a:gd name="T6" fmla="*/ 175 w 194"/>
                    <a:gd name="T7" fmla="*/ 229 h 229"/>
                    <a:gd name="T8" fmla="*/ 194 w 194"/>
                    <a:gd name="T9" fmla="*/ 15 h 229"/>
                  </a:gdLst>
                  <a:ahLst/>
                  <a:cxnLst>
                    <a:cxn ang="0">
                      <a:pos x="T0" y="T1"/>
                    </a:cxn>
                    <a:cxn ang="0">
                      <a:pos x="T2" y="T3"/>
                    </a:cxn>
                    <a:cxn ang="0">
                      <a:pos x="T4" y="T5"/>
                    </a:cxn>
                    <a:cxn ang="0">
                      <a:pos x="T6" y="T7"/>
                    </a:cxn>
                    <a:cxn ang="0">
                      <a:pos x="T8" y="T9"/>
                    </a:cxn>
                  </a:cxnLst>
                  <a:rect l="0" t="0" r="r" b="b"/>
                  <a:pathLst>
                    <a:path w="194" h="229">
                      <a:moveTo>
                        <a:pt x="194" y="15"/>
                      </a:moveTo>
                      <a:lnTo>
                        <a:pt x="19" y="0"/>
                      </a:lnTo>
                      <a:lnTo>
                        <a:pt x="0" y="214"/>
                      </a:lnTo>
                      <a:lnTo>
                        <a:pt x="175" y="229"/>
                      </a:lnTo>
                      <a:lnTo>
                        <a:pt x="194"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90" name="Freeform 38">
                  <a:extLst>
                    <a:ext uri="{FF2B5EF4-FFF2-40B4-BE49-F238E27FC236}">
                      <a16:creationId xmlns:a16="http://schemas.microsoft.com/office/drawing/2014/main" id="{E0B37E55-69A1-9144-FB09-3C40556B5DA7}"/>
                    </a:ext>
                  </a:extLst>
                </p:cNvPr>
                <p:cNvSpPr>
                  <a:spLocks noChangeAspect="1"/>
                </p:cNvSpPr>
                <p:nvPr/>
              </p:nvSpPr>
              <p:spPr bwMode="auto">
                <a:xfrm>
                  <a:off x="2039" y="2150"/>
                  <a:ext cx="197" cy="353"/>
                </a:xfrm>
                <a:custGeom>
                  <a:avLst/>
                  <a:gdLst>
                    <a:gd name="T0" fmla="*/ 197 w 197"/>
                    <a:gd name="T1" fmla="*/ 15 h 353"/>
                    <a:gd name="T2" fmla="*/ 29 w 197"/>
                    <a:gd name="T3" fmla="*/ 0 h 353"/>
                    <a:gd name="T4" fmla="*/ 0 w 197"/>
                    <a:gd name="T5" fmla="*/ 338 h 353"/>
                    <a:gd name="T6" fmla="*/ 168 w 197"/>
                    <a:gd name="T7" fmla="*/ 353 h 353"/>
                    <a:gd name="T8" fmla="*/ 197 w 197"/>
                    <a:gd name="T9" fmla="*/ 15 h 353"/>
                  </a:gdLst>
                  <a:ahLst/>
                  <a:cxnLst>
                    <a:cxn ang="0">
                      <a:pos x="T0" y="T1"/>
                    </a:cxn>
                    <a:cxn ang="0">
                      <a:pos x="T2" y="T3"/>
                    </a:cxn>
                    <a:cxn ang="0">
                      <a:pos x="T4" y="T5"/>
                    </a:cxn>
                    <a:cxn ang="0">
                      <a:pos x="T6" y="T7"/>
                    </a:cxn>
                    <a:cxn ang="0">
                      <a:pos x="T8" y="T9"/>
                    </a:cxn>
                  </a:cxnLst>
                  <a:rect l="0" t="0" r="r" b="b"/>
                  <a:pathLst>
                    <a:path w="197" h="353">
                      <a:moveTo>
                        <a:pt x="197" y="15"/>
                      </a:moveTo>
                      <a:lnTo>
                        <a:pt x="29" y="0"/>
                      </a:lnTo>
                      <a:lnTo>
                        <a:pt x="0" y="338"/>
                      </a:lnTo>
                      <a:lnTo>
                        <a:pt x="168" y="353"/>
                      </a:lnTo>
                      <a:lnTo>
                        <a:pt x="19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91" name="Freeform 39">
                  <a:extLst>
                    <a:ext uri="{FF2B5EF4-FFF2-40B4-BE49-F238E27FC236}">
                      <a16:creationId xmlns:a16="http://schemas.microsoft.com/office/drawing/2014/main" id="{160EAC45-67A0-2ECF-901E-3EC977F5416B}"/>
                    </a:ext>
                  </a:extLst>
                </p:cNvPr>
                <p:cNvSpPr>
                  <a:spLocks noChangeAspect="1"/>
                </p:cNvSpPr>
                <p:nvPr/>
              </p:nvSpPr>
              <p:spPr bwMode="auto">
                <a:xfrm>
                  <a:off x="2208" y="2169"/>
                  <a:ext cx="187" cy="212"/>
                </a:xfrm>
                <a:custGeom>
                  <a:avLst/>
                  <a:gdLst>
                    <a:gd name="T0" fmla="*/ 187 w 187"/>
                    <a:gd name="T1" fmla="*/ 15 h 212"/>
                    <a:gd name="T2" fmla="*/ 17 w 187"/>
                    <a:gd name="T3" fmla="*/ 0 h 212"/>
                    <a:gd name="T4" fmla="*/ 0 w 187"/>
                    <a:gd name="T5" fmla="*/ 197 h 212"/>
                    <a:gd name="T6" fmla="*/ 170 w 187"/>
                    <a:gd name="T7" fmla="*/ 212 h 212"/>
                    <a:gd name="T8" fmla="*/ 187 w 187"/>
                    <a:gd name="T9" fmla="*/ 15 h 212"/>
                  </a:gdLst>
                  <a:ahLst/>
                  <a:cxnLst>
                    <a:cxn ang="0">
                      <a:pos x="T0" y="T1"/>
                    </a:cxn>
                    <a:cxn ang="0">
                      <a:pos x="T2" y="T3"/>
                    </a:cxn>
                    <a:cxn ang="0">
                      <a:pos x="T4" y="T5"/>
                    </a:cxn>
                    <a:cxn ang="0">
                      <a:pos x="T6" y="T7"/>
                    </a:cxn>
                    <a:cxn ang="0">
                      <a:pos x="T8" y="T9"/>
                    </a:cxn>
                  </a:cxnLst>
                  <a:rect l="0" t="0" r="r" b="b"/>
                  <a:pathLst>
                    <a:path w="187" h="212">
                      <a:moveTo>
                        <a:pt x="187" y="15"/>
                      </a:moveTo>
                      <a:lnTo>
                        <a:pt x="17" y="0"/>
                      </a:lnTo>
                      <a:lnTo>
                        <a:pt x="0" y="197"/>
                      </a:lnTo>
                      <a:lnTo>
                        <a:pt x="170" y="212"/>
                      </a:lnTo>
                      <a:lnTo>
                        <a:pt x="18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77192" name="Group 40">
                <a:extLst>
                  <a:ext uri="{FF2B5EF4-FFF2-40B4-BE49-F238E27FC236}">
                    <a16:creationId xmlns:a16="http://schemas.microsoft.com/office/drawing/2014/main" id="{859F27A2-2D39-7652-F5E6-3ABCAAA0BB43}"/>
                  </a:ext>
                </a:extLst>
              </p:cNvPr>
              <p:cNvGrpSpPr>
                <a:grpSpLocks noChangeAspect="1"/>
              </p:cNvGrpSpPr>
              <p:nvPr/>
            </p:nvGrpSpPr>
            <p:grpSpPr bwMode="auto">
              <a:xfrm>
                <a:off x="1404" y="2054"/>
                <a:ext cx="968" cy="430"/>
                <a:chOff x="1387" y="2031"/>
                <a:chExt cx="968" cy="430"/>
              </a:xfrm>
            </p:grpSpPr>
            <p:sp>
              <p:nvSpPr>
                <p:cNvPr id="177193" name="Freeform 41">
                  <a:extLst>
                    <a:ext uri="{FF2B5EF4-FFF2-40B4-BE49-F238E27FC236}">
                      <a16:creationId xmlns:a16="http://schemas.microsoft.com/office/drawing/2014/main" id="{4E6D8416-6190-315E-0503-5D4BC66A4367}"/>
                    </a:ext>
                  </a:extLst>
                </p:cNvPr>
                <p:cNvSpPr>
                  <a:spLocks noChangeAspect="1"/>
                </p:cNvSpPr>
                <p:nvPr/>
              </p:nvSpPr>
              <p:spPr bwMode="auto">
                <a:xfrm>
                  <a:off x="1387" y="2031"/>
                  <a:ext cx="193" cy="322"/>
                </a:xfrm>
                <a:custGeom>
                  <a:avLst/>
                  <a:gdLst>
                    <a:gd name="T0" fmla="*/ 193 w 193"/>
                    <a:gd name="T1" fmla="*/ 15 h 322"/>
                    <a:gd name="T2" fmla="*/ 27 w 193"/>
                    <a:gd name="T3" fmla="*/ 0 h 322"/>
                    <a:gd name="T4" fmla="*/ 0 w 193"/>
                    <a:gd name="T5" fmla="*/ 307 h 322"/>
                    <a:gd name="T6" fmla="*/ 166 w 193"/>
                    <a:gd name="T7" fmla="*/ 322 h 322"/>
                    <a:gd name="T8" fmla="*/ 193 w 193"/>
                    <a:gd name="T9" fmla="*/ 15 h 322"/>
                  </a:gdLst>
                  <a:ahLst/>
                  <a:cxnLst>
                    <a:cxn ang="0">
                      <a:pos x="T0" y="T1"/>
                    </a:cxn>
                    <a:cxn ang="0">
                      <a:pos x="T2" y="T3"/>
                    </a:cxn>
                    <a:cxn ang="0">
                      <a:pos x="T4" y="T5"/>
                    </a:cxn>
                    <a:cxn ang="0">
                      <a:pos x="T6" y="T7"/>
                    </a:cxn>
                    <a:cxn ang="0">
                      <a:pos x="T8" y="T9"/>
                    </a:cxn>
                  </a:cxnLst>
                  <a:rect l="0" t="0" r="r" b="b"/>
                  <a:pathLst>
                    <a:path w="193" h="322">
                      <a:moveTo>
                        <a:pt x="193" y="15"/>
                      </a:moveTo>
                      <a:lnTo>
                        <a:pt x="27" y="0"/>
                      </a:lnTo>
                      <a:lnTo>
                        <a:pt x="0" y="307"/>
                      </a:lnTo>
                      <a:lnTo>
                        <a:pt x="166" y="322"/>
                      </a:lnTo>
                      <a:lnTo>
                        <a:pt x="193"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94" name="Freeform 42">
                  <a:extLst>
                    <a:ext uri="{FF2B5EF4-FFF2-40B4-BE49-F238E27FC236}">
                      <a16:creationId xmlns:a16="http://schemas.microsoft.com/office/drawing/2014/main" id="{A2EEBA07-D72D-2236-61D0-5DB14BB08E1C}"/>
                    </a:ext>
                  </a:extLst>
                </p:cNvPr>
                <p:cNvSpPr>
                  <a:spLocks noChangeAspect="1"/>
                </p:cNvSpPr>
                <p:nvPr/>
              </p:nvSpPr>
              <p:spPr bwMode="auto">
                <a:xfrm>
                  <a:off x="1714" y="2077"/>
                  <a:ext cx="187" cy="229"/>
                </a:xfrm>
                <a:custGeom>
                  <a:avLst/>
                  <a:gdLst>
                    <a:gd name="T0" fmla="*/ 187 w 187"/>
                    <a:gd name="T1" fmla="*/ 15 h 229"/>
                    <a:gd name="T2" fmla="*/ 19 w 187"/>
                    <a:gd name="T3" fmla="*/ 0 h 229"/>
                    <a:gd name="T4" fmla="*/ 0 w 187"/>
                    <a:gd name="T5" fmla="*/ 214 h 229"/>
                    <a:gd name="T6" fmla="*/ 168 w 187"/>
                    <a:gd name="T7" fmla="*/ 229 h 229"/>
                    <a:gd name="T8" fmla="*/ 187 w 187"/>
                    <a:gd name="T9" fmla="*/ 15 h 229"/>
                  </a:gdLst>
                  <a:ahLst/>
                  <a:cxnLst>
                    <a:cxn ang="0">
                      <a:pos x="T0" y="T1"/>
                    </a:cxn>
                    <a:cxn ang="0">
                      <a:pos x="T2" y="T3"/>
                    </a:cxn>
                    <a:cxn ang="0">
                      <a:pos x="T4" y="T5"/>
                    </a:cxn>
                    <a:cxn ang="0">
                      <a:pos x="T6" y="T7"/>
                    </a:cxn>
                    <a:cxn ang="0">
                      <a:pos x="T8" y="T9"/>
                    </a:cxn>
                  </a:cxnLst>
                  <a:rect l="0" t="0" r="r" b="b"/>
                  <a:pathLst>
                    <a:path w="187" h="229">
                      <a:moveTo>
                        <a:pt x="187" y="15"/>
                      </a:moveTo>
                      <a:lnTo>
                        <a:pt x="19" y="0"/>
                      </a:lnTo>
                      <a:lnTo>
                        <a:pt x="0" y="214"/>
                      </a:lnTo>
                      <a:lnTo>
                        <a:pt x="168" y="229"/>
                      </a:lnTo>
                      <a:lnTo>
                        <a:pt x="187"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95" name="Freeform 43">
                  <a:extLst>
                    <a:ext uri="{FF2B5EF4-FFF2-40B4-BE49-F238E27FC236}">
                      <a16:creationId xmlns:a16="http://schemas.microsoft.com/office/drawing/2014/main" id="{AD86D464-4CFC-131B-0FC9-C2FF57CAC108}"/>
                    </a:ext>
                  </a:extLst>
                </p:cNvPr>
                <p:cNvSpPr>
                  <a:spLocks noChangeAspect="1"/>
                </p:cNvSpPr>
                <p:nvPr/>
              </p:nvSpPr>
              <p:spPr bwMode="auto">
                <a:xfrm>
                  <a:off x="2014" y="2114"/>
                  <a:ext cx="185" cy="347"/>
                </a:xfrm>
                <a:custGeom>
                  <a:avLst/>
                  <a:gdLst>
                    <a:gd name="T0" fmla="*/ 185 w 185"/>
                    <a:gd name="T1" fmla="*/ 13 h 347"/>
                    <a:gd name="T2" fmla="*/ 29 w 185"/>
                    <a:gd name="T3" fmla="*/ 0 h 347"/>
                    <a:gd name="T4" fmla="*/ 0 w 185"/>
                    <a:gd name="T5" fmla="*/ 333 h 347"/>
                    <a:gd name="T6" fmla="*/ 156 w 185"/>
                    <a:gd name="T7" fmla="*/ 347 h 347"/>
                    <a:gd name="T8" fmla="*/ 185 w 185"/>
                    <a:gd name="T9" fmla="*/ 13 h 347"/>
                  </a:gdLst>
                  <a:ahLst/>
                  <a:cxnLst>
                    <a:cxn ang="0">
                      <a:pos x="T0" y="T1"/>
                    </a:cxn>
                    <a:cxn ang="0">
                      <a:pos x="T2" y="T3"/>
                    </a:cxn>
                    <a:cxn ang="0">
                      <a:pos x="T4" y="T5"/>
                    </a:cxn>
                    <a:cxn ang="0">
                      <a:pos x="T6" y="T7"/>
                    </a:cxn>
                    <a:cxn ang="0">
                      <a:pos x="T8" y="T9"/>
                    </a:cxn>
                  </a:cxnLst>
                  <a:rect l="0" t="0" r="r" b="b"/>
                  <a:pathLst>
                    <a:path w="185" h="347">
                      <a:moveTo>
                        <a:pt x="185" y="13"/>
                      </a:moveTo>
                      <a:lnTo>
                        <a:pt x="29" y="0"/>
                      </a:lnTo>
                      <a:lnTo>
                        <a:pt x="0" y="333"/>
                      </a:lnTo>
                      <a:lnTo>
                        <a:pt x="156" y="347"/>
                      </a:lnTo>
                      <a:lnTo>
                        <a:pt x="185" y="13"/>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96" name="Freeform 44">
                  <a:extLst>
                    <a:ext uri="{FF2B5EF4-FFF2-40B4-BE49-F238E27FC236}">
                      <a16:creationId xmlns:a16="http://schemas.microsoft.com/office/drawing/2014/main" id="{9F1B054D-0DAA-6D0E-B834-197FF737064F}"/>
                    </a:ext>
                  </a:extLst>
                </p:cNvPr>
                <p:cNvSpPr>
                  <a:spLocks noChangeAspect="1"/>
                </p:cNvSpPr>
                <p:nvPr/>
              </p:nvSpPr>
              <p:spPr bwMode="auto">
                <a:xfrm>
                  <a:off x="2176" y="2122"/>
                  <a:ext cx="179" cy="223"/>
                </a:xfrm>
                <a:custGeom>
                  <a:avLst/>
                  <a:gdLst>
                    <a:gd name="T0" fmla="*/ 179 w 179"/>
                    <a:gd name="T1" fmla="*/ 14 h 223"/>
                    <a:gd name="T2" fmla="*/ 18 w 179"/>
                    <a:gd name="T3" fmla="*/ 0 h 223"/>
                    <a:gd name="T4" fmla="*/ 0 w 179"/>
                    <a:gd name="T5" fmla="*/ 209 h 223"/>
                    <a:gd name="T6" fmla="*/ 161 w 179"/>
                    <a:gd name="T7" fmla="*/ 223 h 223"/>
                    <a:gd name="T8" fmla="*/ 179 w 179"/>
                    <a:gd name="T9" fmla="*/ 14 h 223"/>
                  </a:gdLst>
                  <a:ahLst/>
                  <a:cxnLst>
                    <a:cxn ang="0">
                      <a:pos x="T0" y="T1"/>
                    </a:cxn>
                    <a:cxn ang="0">
                      <a:pos x="T2" y="T3"/>
                    </a:cxn>
                    <a:cxn ang="0">
                      <a:pos x="T4" y="T5"/>
                    </a:cxn>
                    <a:cxn ang="0">
                      <a:pos x="T6" y="T7"/>
                    </a:cxn>
                    <a:cxn ang="0">
                      <a:pos x="T8" y="T9"/>
                    </a:cxn>
                  </a:cxnLst>
                  <a:rect l="0" t="0" r="r" b="b"/>
                  <a:pathLst>
                    <a:path w="179" h="223">
                      <a:moveTo>
                        <a:pt x="179" y="14"/>
                      </a:moveTo>
                      <a:lnTo>
                        <a:pt x="18" y="0"/>
                      </a:lnTo>
                      <a:lnTo>
                        <a:pt x="0" y="209"/>
                      </a:lnTo>
                      <a:lnTo>
                        <a:pt x="161" y="223"/>
                      </a:lnTo>
                      <a:lnTo>
                        <a:pt x="179" y="14"/>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77197" name="Group 45">
              <a:extLst>
                <a:ext uri="{FF2B5EF4-FFF2-40B4-BE49-F238E27FC236}">
                  <a16:creationId xmlns:a16="http://schemas.microsoft.com/office/drawing/2014/main" id="{C67AC79E-A11A-C45A-04A9-AC24BCA46766}"/>
                </a:ext>
              </a:extLst>
            </p:cNvPr>
            <p:cNvGrpSpPr>
              <a:grpSpLocks noChangeAspect="1"/>
            </p:cNvGrpSpPr>
            <p:nvPr/>
          </p:nvGrpSpPr>
          <p:grpSpPr bwMode="auto">
            <a:xfrm>
              <a:off x="1694" y="1793"/>
              <a:ext cx="2152" cy="606"/>
              <a:chOff x="1694" y="1793"/>
              <a:chExt cx="2152" cy="606"/>
            </a:xfrm>
          </p:grpSpPr>
          <p:sp>
            <p:nvSpPr>
              <p:cNvPr id="177198" name="Freeform 46">
                <a:extLst>
                  <a:ext uri="{FF2B5EF4-FFF2-40B4-BE49-F238E27FC236}">
                    <a16:creationId xmlns:a16="http://schemas.microsoft.com/office/drawing/2014/main" id="{55DAE65C-A090-F333-1DC5-D2A45F6B78B9}"/>
                  </a:ext>
                </a:extLst>
              </p:cNvPr>
              <p:cNvSpPr>
                <a:spLocks noChangeAspect="1"/>
              </p:cNvSpPr>
              <p:nvPr/>
            </p:nvSpPr>
            <p:spPr bwMode="auto">
              <a:xfrm>
                <a:off x="2443" y="1793"/>
                <a:ext cx="146" cy="493"/>
              </a:xfrm>
              <a:custGeom>
                <a:avLst/>
                <a:gdLst>
                  <a:gd name="T0" fmla="*/ 0 w 146"/>
                  <a:gd name="T1" fmla="*/ 20 h 493"/>
                  <a:gd name="T2" fmla="*/ 13 w 146"/>
                  <a:gd name="T3" fmla="*/ 3 h 493"/>
                  <a:gd name="T4" fmla="*/ 33 w 146"/>
                  <a:gd name="T5" fmla="*/ 0 h 493"/>
                  <a:gd name="T6" fmla="*/ 55 w 146"/>
                  <a:gd name="T7" fmla="*/ 16 h 493"/>
                  <a:gd name="T8" fmla="*/ 85 w 146"/>
                  <a:gd name="T9" fmla="*/ 61 h 493"/>
                  <a:gd name="T10" fmla="*/ 107 w 146"/>
                  <a:gd name="T11" fmla="*/ 126 h 493"/>
                  <a:gd name="T12" fmla="*/ 127 w 146"/>
                  <a:gd name="T13" fmla="*/ 203 h 493"/>
                  <a:gd name="T14" fmla="*/ 140 w 146"/>
                  <a:gd name="T15" fmla="*/ 289 h 493"/>
                  <a:gd name="T16" fmla="*/ 146 w 146"/>
                  <a:gd name="T17" fmla="*/ 361 h 493"/>
                  <a:gd name="T18" fmla="*/ 140 w 146"/>
                  <a:gd name="T19" fmla="*/ 428 h 493"/>
                  <a:gd name="T20" fmla="*/ 122 w 146"/>
                  <a:gd name="T21" fmla="*/ 467 h 493"/>
                  <a:gd name="T22" fmla="*/ 90 w 146"/>
                  <a:gd name="T23" fmla="*/ 493 h 493"/>
                  <a:gd name="T24" fmla="*/ 55 w 146"/>
                  <a:gd name="T25" fmla="*/ 493 h 493"/>
                  <a:gd name="T26" fmla="*/ 39 w 146"/>
                  <a:gd name="T27" fmla="*/ 481 h 493"/>
                  <a:gd name="T28" fmla="*/ 39 w 146"/>
                  <a:gd name="T29" fmla="*/ 455 h 493"/>
                  <a:gd name="T30" fmla="*/ 55 w 146"/>
                  <a:gd name="T31" fmla="*/ 431 h 493"/>
                  <a:gd name="T32" fmla="*/ 96 w 146"/>
                  <a:gd name="T33" fmla="*/ 455 h 493"/>
                  <a:gd name="T34" fmla="*/ 113 w 146"/>
                  <a:gd name="T35" fmla="*/ 439 h 493"/>
                  <a:gd name="T36" fmla="*/ 124 w 146"/>
                  <a:gd name="T37" fmla="*/ 378 h 493"/>
                  <a:gd name="T38" fmla="*/ 116 w 146"/>
                  <a:gd name="T39" fmla="*/ 311 h 493"/>
                  <a:gd name="T40" fmla="*/ 96 w 146"/>
                  <a:gd name="T41" fmla="*/ 250 h 493"/>
                  <a:gd name="T42" fmla="*/ 66 w 146"/>
                  <a:gd name="T43" fmla="*/ 164 h 493"/>
                  <a:gd name="T44" fmla="*/ 29 w 146"/>
                  <a:gd name="T45" fmla="*/ 116 h 493"/>
                  <a:gd name="T46" fmla="*/ 2 w 146"/>
                  <a:gd name="T47" fmla="*/ 64 h 493"/>
                  <a:gd name="T48" fmla="*/ 0 w 146"/>
                  <a:gd name="T49" fmla="*/ 2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493">
                    <a:moveTo>
                      <a:pt x="0" y="20"/>
                    </a:moveTo>
                    <a:lnTo>
                      <a:pt x="13" y="3"/>
                    </a:lnTo>
                    <a:lnTo>
                      <a:pt x="33" y="0"/>
                    </a:lnTo>
                    <a:lnTo>
                      <a:pt x="55" y="16"/>
                    </a:lnTo>
                    <a:lnTo>
                      <a:pt x="85" y="61"/>
                    </a:lnTo>
                    <a:lnTo>
                      <a:pt x="107" y="126"/>
                    </a:lnTo>
                    <a:lnTo>
                      <a:pt x="127" y="203"/>
                    </a:lnTo>
                    <a:lnTo>
                      <a:pt x="140" y="289"/>
                    </a:lnTo>
                    <a:lnTo>
                      <a:pt x="146" y="361"/>
                    </a:lnTo>
                    <a:lnTo>
                      <a:pt x="140" y="428"/>
                    </a:lnTo>
                    <a:lnTo>
                      <a:pt x="122" y="467"/>
                    </a:lnTo>
                    <a:lnTo>
                      <a:pt x="90" y="493"/>
                    </a:lnTo>
                    <a:lnTo>
                      <a:pt x="55" y="493"/>
                    </a:lnTo>
                    <a:lnTo>
                      <a:pt x="39" y="481"/>
                    </a:lnTo>
                    <a:lnTo>
                      <a:pt x="39" y="455"/>
                    </a:lnTo>
                    <a:lnTo>
                      <a:pt x="55" y="431"/>
                    </a:lnTo>
                    <a:lnTo>
                      <a:pt x="96" y="455"/>
                    </a:lnTo>
                    <a:lnTo>
                      <a:pt x="113" y="439"/>
                    </a:lnTo>
                    <a:lnTo>
                      <a:pt x="124" y="378"/>
                    </a:lnTo>
                    <a:lnTo>
                      <a:pt x="116" y="311"/>
                    </a:lnTo>
                    <a:lnTo>
                      <a:pt x="96" y="250"/>
                    </a:lnTo>
                    <a:lnTo>
                      <a:pt x="66" y="164"/>
                    </a:lnTo>
                    <a:lnTo>
                      <a:pt x="29" y="116"/>
                    </a:lnTo>
                    <a:lnTo>
                      <a:pt x="2" y="64"/>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99" name="Freeform 47">
                <a:extLst>
                  <a:ext uri="{FF2B5EF4-FFF2-40B4-BE49-F238E27FC236}">
                    <a16:creationId xmlns:a16="http://schemas.microsoft.com/office/drawing/2014/main" id="{88FFAFBA-DDAC-9E2E-931F-5E07B3972671}"/>
                  </a:ext>
                </a:extLst>
              </p:cNvPr>
              <p:cNvSpPr>
                <a:spLocks noChangeAspect="1"/>
              </p:cNvSpPr>
              <p:nvPr/>
            </p:nvSpPr>
            <p:spPr bwMode="auto">
              <a:xfrm>
                <a:off x="2911" y="1887"/>
                <a:ext cx="272" cy="437"/>
              </a:xfrm>
              <a:custGeom>
                <a:avLst/>
                <a:gdLst>
                  <a:gd name="T0" fmla="*/ 96 w 272"/>
                  <a:gd name="T1" fmla="*/ 14 h 437"/>
                  <a:gd name="T2" fmla="*/ 122 w 272"/>
                  <a:gd name="T3" fmla="*/ 0 h 437"/>
                  <a:gd name="T4" fmla="*/ 141 w 272"/>
                  <a:gd name="T5" fmla="*/ 0 h 437"/>
                  <a:gd name="T6" fmla="*/ 185 w 272"/>
                  <a:gd name="T7" fmla="*/ 48 h 437"/>
                  <a:gd name="T8" fmla="*/ 211 w 272"/>
                  <a:gd name="T9" fmla="*/ 94 h 437"/>
                  <a:gd name="T10" fmla="*/ 246 w 272"/>
                  <a:gd name="T11" fmla="*/ 153 h 437"/>
                  <a:gd name="T12" fmla="*/ 268 w 272"/>
                  <a:gd name="T13" fmla="*/ 214 h 437"/>
                  <a:gd name="T14" fmla="*/ 272 w 272"/>
                  <a:gd name="T15" fmla="*/ 281 h 437"/>
                  <a:gd name="T16" fmla="*/ 263 w 272"/>
                  <a:gd name="T17" fmla="*/ 298 h 437"/>
                  <a:gd name="T18" fmla="*/ 196 w 272"/>
                  <a:gd name="T19" fmla="*/ 327 h 437"/>
                  <a:gd name="T20" fmla="*/ 129 w 272"/>
                  <a:gd name="T21" fmla="*/ 366 h 437"/>
                  <a:gd name="T22" fmla="*/ 83 w 272"/>
                  <a:gd name="T23" fmla="*/ 403 h 437"/>
                  <a:gd name="T24" fmla="*/ 74 w 272"/>
                  <a:gd name="T25" fmla="*/ 416 h 437"/>
                  <a:gd name="T26" fmla="*/ 44 w 272"/>
                  <a:gd name="T27" fmla="*/ 437 h 437"/>
                  <a:gd name="T28" fmla="*/ 18 w 272"/>
                  <a:gd name="T29" fmla="*/ 427 h 437"/>
                  <a:gd name="T30" fmla="*/ 2 w 272"/>
                  <a:gd name="T31" fmla="*/ 399 h 437"/>
                  <a:gd name="T32" fmla="*/ 0 w 272"/>
                  <a:gd name="T33" fmla="*/ 383 h 437"/>
                  <a:gd name="T34" fmla="*/ 7 w 272"/>
                  <a:gd name="T35" fmla="*/ 372 h 437"/>
                  <a:gd name="T36" fmla="*/ 33 w 272"/>
                  <a:gd name="T37" fmla="*/ 370 h 437"/>
                  <a:gd name="T38" fmla="*/ 57 w 272"/>
                  <a:gd name="T39" fmla="*/ 366 h 437"/>
                  <a:gd name="T40" fmla="*/ 122 w 272"/>
                  <a:gd name="T41" fmla="*/ 344 h 437"/>
                  <a:gd name="T42" fmla="*/ 179 w 272"/>
                  <a:gd name="T43" fmla="*/ 314 h 437"/>
                  <a:gd name="T44" fmla="*/ 228 w 272"/>
                  <a:gd name="T45" fmla="*/ 281 h 437"/>
                  <a:gd name="T46" fmla="*/ 244 w 272"/>
                  <a:gd name="T47" fmla="*/ 259 h 437"/>
                  <a:gd name="T48" fmla="*/ 235 w 272"/>
                  <a:gd name="T49" fmla="*/ 211 h 437"/>
                  <a:gd name="T50" fmla="*/ 202 w 272"/>
                  <a:gd name="T51" fmla="*/ 155 h 437"/>
                  <a:gd name="T52" fmla="*/ 163 w 272"/>
                  <a:gd name="T53" fmla="*/ 114 h 437"/>
                  <a:gd name="T54" fmla="*/ 122 w 272"/>
                  <a:gd name="T55" fmla="*/ 94 h 437"/>
                  <a:gd name="T56" fmla="*/ 89 w 272"/>
                  <a:gd name="T57" fmla="*/ 61 h 437"/>
                  <a:gd name="T58" fmla="*/ 91 w 272"/>
                  <a:gd name="T59" fmla="*/ 31 h 437"/>
                  <a:gd name="T60" fmla="*/ 96 w 272"/>
                  <a:gd name="T61" fmla="*/ 14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437">
                    <a:moveTo>
                      <a:pt x="96" y="14"/>
                    </a:moveTo>
                    <a:lnTo>
                      <a:pt x="122" y="0"/>
                    </a:lnTo>
                    <a:lnTo>
                      <a:pt x="141" y="0"/>
                    </a:lnTo>
                    <a:lnTo>
                      <a:pt x="185" y="48"/>
                    </a:lnTo>
                    <a:lnTo>
                      <a:pt x="211" y="94"/>
                    </a:lnTo>
                    <a:lnTo>
                      <a:pt x="246" y="153"/>
                    </a:lnTo>
                    <a:lnTo>
                      <a:pt x="268" y="214"/>
                    </a:lnTo>
                    <a:lnTo>
                      <a:pt x="272" y="281"/>
                    </a:lnTo>
                    <a:lnTo>
                      <a:pt x="263" y="298"/>
                    </a:lnTo>
                    <a:lnTo>
                      <a:pt x="196" y="327"/>
                    </a:lnTo>
                    <a:lnTo>
                      <a:pt x="129" y="366"/>
                    </a:lnTo>
                    <a:lnTo>
                      <a:pt x="83" y="403"/>
                    </a:lnTo>
                    <a:lnTo>
                      <a:pt x="74" y="416"/>
                    </a:lnTo>
                    <a:lnTo>
                      <a:pt x="44" y="437"/>
                    </a:lnTo>
                    <a:lnTo>
                      <a:pt x="18" y="427"/>
                    </a:lnTo>
                    <a:lnTo>
                      <a:pt x="2" y="399"/>
                    </a:lnTo>
                    <a:lnTo>
                      <a:pt x="0" y="383"/>
                    </a:lnTo>
                    <a:lnTo>
                      <a:pt x="7" y="372"/>
                    </a:lnTo>
                    <a:lnTo>
                      <a:pt x="33" y="370"/>
                    </a:lnTo>
                    <a:lnTo>
                      <a:pt x="57" y="366"/>
                    </a:lnTo>
                    <a:lnTo>
                      <a:pt x="122" y="344"/>
                    </a:lnTo>
                    <a:lnTo>
                      <a:pt x="179" y="314"/>
                    </a:lnTo>
                    <a:lnTo>
                      <a:pt x="228" y="281"/>
                    </a:lnTo>
                    <a:lnTo>
                      <a:pt x="244" y="259"/>
                    </a:lnTo>
                    <a:lnTo>
                      <a:pt x="235" y="211"/>
                    </a:lnTo>
                    <a:lnTo>
                      <a:pt x="202" y="155"/>
                    </a:lnTo>
                    <a:lnTo>
                      <a:pt x="163" y="114"/>
                    </a:lnTo>
                    <a:lnTo>
                      <a:pt x="122" y="94"/>
                    </a:lnTo>
                    <a:lnTo>
                      <a:pt x="89" y="61"/>
                    </a:lnTo>
                    <a:lnTo>
                      <a:pt x="91" y="31"/>
                    </a:lnTo>
                    <a:lnTo>
                      <a:pt x="9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200" name="Freeform 48">
                <a:extLst>
                  <a:ext uri="{FF2B5EF4-FFF2-40B4-BE49-F238E27FC236}">
                    <a16:creationId xmlns:a16="http://schemas.microsoft.com/office/drawing/2014/main" id="{DE7AD428-0053-07B5-9305-FA48C34064FF}"/>
                  </a:ext>
                </a:extLst>
              </p:cNvPr>
              <p:cNvSpPr>
                <a:spLocks noChangeAspect="1"/>
              </p:cNvSpPr>
              <p:nvPr/>
            </p:nvSpPr>
            <p:spPr bwMode="auto">
              <a:xfrm>
                <a:off x="3571" y="1948"/>
                <a:ext cx="275" cy="451"/>
              </a:xfrm>
              <a:custGeom>
                <a:avLst/>
                <a:gdLst>
                  <a:gd name="T0" fmla="*/ 78 w 275"/>
                  <a:gd name="T1" fmla="*/ 17 h 451"/>
                  <a:gd name="T2" fmla="*/ 102 w 275"/>
                  <a:gd name="T3" fmla="*/ 0 h 451"/>
                  <a:gd name="T4" fmla="*/ 163 w 275"/>
                  <a:gd name="T5" fmla="*/ 17 h 451"/>
                  <a:gd name="T6" fmla="*/ 200 w 275"/>
                  <a:gd name="T7" fmla="*/ 60 h 451"/>
                  <a:gd name="T8" fmla="*/ 222 w 275"/>
                  <a:gd name="T9" fmla="*/ 115 h 451"/>
                  <a:gd name="T10" fmla="*/ 250 w 275"/>
                  <a:gd name="T11" fmla="*/ 171 h 451"/>
                  <a:gd name="T12" fmla="*/ 275 w 275"/>
                  <a:gd name="T13" fmla="*/ 232 h 451"/>
                  <a:gd name="T14" fmla="*/ 273 w 275"/>
                  <a:gd name="T15" fmla="*/ 260 h 451"/>
                  <a:gd name="T16" fmla="*/ 252 w 275"/>
                  <a:gd name="T17" fmla="*/ 296 h 451"/>
                  <a:gd name="T18" fmla="*/ 180 w 275"/>
                  <a:gd name="T19" fmla="*/ 355 h 451"/>
                  <a:gd name="T20" fmla="*/ 113 w 275"/>
                  <a:gd name="T21" fmla="*/ 396 h 451"/>
                  <a:gd name="T22" fmla="*/ 111 w 275"/>
                  <a:gd name="T23" fmla="*/ 416 h 451"/>
                  <a:gd name="T24" fmla="*/ 105 w 275"/>
                  <a:gd name="T25" fmla="*/ 427 h 451"/>
                  <a:gd name="T26" fmla="*/ 78 w 275"/>
                  <a:gd name="T27" fmla="*/ 446 h 451"/>
                  <a:gd name="T28" fmla="*/ 46 w 275"/>
                  <a:gd name="T29" fmla="*/ 451 h 451"/>
                  <a:gd name="T30" fmla="*/ 22 w 275"/>
                  <a:gd name="T31" fmla="*/ 438 h 451"/>
                  <a:gd name="T32" fmla="*/ 1 w 275"/>
                  <a:gd name="T33" fmla="*/ 416 h 451"/>
                  <a:gd name="T34" fmla="*/ 0 w 275"/>
                  <a:gd name="T35" fmla="*/ 399 h 451"/>
                  <a:gd name="T36" fmla="*/ 13 w 275"/>
                  <a:gd name="T37" fmla="*/ 390 h 451"/>
                  <a:gd name="T38" fmla="*/ 50 w 275"/>
                  <a:gd name="T39" fmla="*/ 396 h 451"/>
                  <a:gd name="T40" fmla="*/ 83 w 275"/>
                  <a:gd name="T41" fmla="*/ 388 h 451"/>
                  <a:gd name="T42" fmla="*/ 91 w 275"/>
                  <a:gd name="T43" fmla="*/ 377 h 451"/>
                  <a:gd name="T44" fmla="*/ 124 w 275"/>
                  <a:gd name="T45" fmla="*/ 362 h 451"/>
                  <a:gd name="T46" fmla="*/ 180 w 275"/>
                  <a:gd name="T47" fmla="*/ 323 h 451"/>
                  <a:gd name="T48" fmla="*/ 222 w 275"/>
                  <a:gd name="T49" fmla="*/ 290 h 451"/>
                  <a:gd name="T50" fmla="*/ 235 w 275"/>
                  <a:gd name="T51" fmla="*/ 251 h 451"/>
                  <a:gd name="T52" fmla="*/ 222 w 275"/>
                  <a:gd name="T53" fmla="*/ 188 h 451"/>
                  <a:gd name="T54" fmla="*/ 180 w 275"/>
                  <a:gd name="T55" fmla="*/ 121 h 451"/>
                  <a:gd name="T56" fmla="*/ 128 w 275"/>
                  <a:gd name="T57" fmla="*/ 90 h 451"/>
                  <a:gd name="T58" fmla="*/ 91 w 275"/>
                  <a:gd name="T59" fmla="*/ 82 h 451"/>
                  <a:gd name="T60" fmla="*/ 78 w 275"/>
                  <a:gd name="T61" fmla="*/ 51 h 451"/>
                  <a:gd name="T62" fmla="*/ 78 w 275"/>
                  <a:gd name="T63" fmla="*/ 1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5" h="451">
                    <a:moveTo>
                      <a:pt x="78" y="17"/>
                    </a:moveTo>
                    <a:lnTo>
                      <a:pt x="102" y="0"/>
                    </a:lnTo>
                    <a:lnTo>
                      <a:pt x="163" y="17"/>
                    </a:lnTo>
                    <a:lnTo>
                      <a:pt x="200" y="60"/>
                    </a:lnTo>
                    <a:lnTo>
                      <a:pt x="222" y="115"/>
                    </a:lnTo>
                    <a:lnTo>
                      <a:pt x="250" y="171"/>
                    </a:lnTo>
                    <a:lnTo>
                      <a:pt x="275" y="232"/>
                    </a:lnTo>
                    <a:lnTo>
                      <a:pt x="273" y="260"/>
                    </a:lnTo>
                    <a:lnTo>
                      <a:pt x="252" y="296"/>
                    </a:lnTo>
                    <a:lnTo>
                      <a:pt x="180" y="355"/>
                    </a:lnTo>
                    <a:lnTo>
                      <a:pt x="113" y="396"/>
                    </a:lnTo>
                    <a:lnTo>
                      <a:pt x="111" y="416"/>
                    </a:lnTo>
                    <a:lnTo>
                      <a:pt x="105" y="427"/>
                    </a:lnTo>
                    <a:lnTo>
                      <a:pt x="78" y="446"/>
                    </a:lnTo>
                    <a:lnTo>
                      <a:pt x="46" y="451"/>
                    </a:lnTo>
                    <a:lnTo>
                      <a:pt x="22" y="438"/>
                    </a:lnTo>
                    <a:lnTo>
                      <a:pt x="1" y="416"/>
                    </a:lnTo>
                    <a:lnTo>
                      <a:pt x="0" y="399"/>
                    </a:lnTo>
                    <a:lnTo>
                      <a:pt x="13" y="390"/>
                    </a:lnTo>
                    <a:lnTo>
                      <a:pt x="50" y="396"/>
                    </a:lnTo>
                    <a:lnTo>
                      <a:pt x="83" y="388"/>
                    </a:lnTo>
                    <a:lnTo>
                      <a:pt x="91" y="377"/>
                    </a:lnTo>
                    <a:lnTo>
                      <a:pt x="124" y="362"/>
                    </a:lnTo>
                    <a:lnTo>
                      <a:pt x="180" y="323"/>
                    </a:lnTo>
                    <a:lnTo>
                      <a:pt x="222" y="290"/>
                    </a:lnTo>
                    <a:lnTo>
                      <a:pt x="235" y="251"/>
                    </a:lnTo>
                    <a:lnTo>
                      <a:pt x="222" y="188"/>
                    </a:lnTo>
                    <a:lnTo>
                      <a:pt x="180" y="121"/>
                    </a:lnTo>
                    <a:lnTo>
                      <a:pt x="128" y="90"/>
                    </a:lnTo>
                    <a:lnTo>
                      <a:pt x="91" y="82"/>
                    </a:lnTo>
                    <a:lnTo>
                      <a:pt x="78" y="51"/>
                    </a:lnTo>
                    <a:lnTo>
                      <a:pt x="78"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201" name="Freeform 49">
                <a:extLst>
                  <a:ext uri="{FF2B5EF4-FFF2-40B4-BE49-F238E27FC236}">
                    <a16:creationId xmlns:a16="http://schemas.microsoft.com/office/drawing/2014/main" id="{BA83D391-7F68-1E21-B2DC-449949A49996}"/>
                  </a:ext>
                </a:extLst>
              </p:cNvPr>
              <p:cNvSpPr>
                <a:spLocks noChangeAspect="1"/>
              </p:cNvSpPr>
              <p:nvPr/>
            </p:nvSpPr>
            <p:spPr bwMode="auto">
              <a:xfrm>
                <a:off x="1694" y="1843"/>
                <a:ext cx="226" cy="444"/>
              </a:xfrm>
              <a:custGeom>
                <a:avLst/>
                <a:gdLst>
                  <a:gd name="T0" fmla="*/ 20 w 226"/>
                  <a:gd name="T1" fmla="*/ 81 h 444"/>
                  <a:gd name="T2" fmla="*/ 0 w 226"/>
                  <a:gd name="T3" fmla="*/ 43 h 444"/>
                  <a:gd name="T4" fmla="*/ 6 w 226"/>
                  <a:gd name="T5" fmla="*/ 9 h 444"/>
                  <a:gd name="T6" fmla="*/ 28 w 226"/>
                  <a:gd name="T7" fmla="*/ 0 h 444"/>
                  <a:gd name="T8" fmla="*/ 50 w 226"/>
                  <a:gd name="T9" fmla="*/ 6 h 444"/>
                  <a:gd name="T10" fmla="*/ 87 w 226"/>
                  <a:gd name="T11" fmla="*/ 33 h 444"/>
                  <a:gd name="T12" fmla="*/ 117 w 226"/>
                  <a:gd name="T13" fmla="*/ 81 h 444"/>
                  <a:gd name="T14" fmla="*/ 161 w 226"/>
                  <a:gd name="T15" fmla="*/ 165 h 444"/>
                  <a:gd name="T16" fmla="*/ 195 w 226"/>
                  <a:gd name="T17" fmla="*/ 216 h 444"/>
                  <a:gd name="T18" fmla="*/ 217 w 226"/>
                  <a:gd name="T19" fmla="*/ 266 h 444"/>
                  <a:gd name="T20" fmla="*/ 226 w 226"/>
                  <a:gd name="T21" fmla="*/ 292 h 444"/>
                  <a:gd name="T22" fmla="*/ 209 w 226"/>
                  <a:gd name="T23" fmla="*/ 311 h 444"/>
                  <a:gd name="T24" fmla="*/ 159 w 226"/>
                  <a:gd name="T25" fmla="*/ 316 h 444"/>
                  <a:gd name="T26" fmla="*/ 98 w 226"/>
                  <a:gd name="T27" fmla="*/ 331 h 444"/>
                  <a:gd name="T28" fmla="*/ 72 w 226"/>
                  <a:gd name="T29" fmla="*/ 344 h 444"/>
                  <a:gd name="T30" fmla="*/ 61 w 226"/>
                  <a:gd name="T31" fmla="*/ 383 h 444"/>
                  <a:gd name="T32" fmla="*/ 72 w 226"/>
                  <a:gd name="T33" fmla="*/ 400 h 444"/>
                  <a:gd name="T34" fmla="*/ 65 w 226"/>
                  <a:gd name="T35" fmla="*/ 426 h 444"/>
                  <a:gd name="T36" fmla="*/ 31 w 226"/>
                  <a:gd name="T37" fmla="*/ 444 h 444"/>
                  <a:gd name="T38" fmla="*/ 26 w 226"/>
                  <a:gd name="T39" fmla="*/ 431 h 444"/>
                  <a:gd name="T40" fmla="*/ 9 w 226"/>
                  <a:gd name="T41" fmla="*/ 409 h 444"/>
                  <a:gd name="T42" fmla="*/ 6 w 226"/>
                  <a:gd name="T43" fmla="*/ 377 h 444"/>
                  <a:gd name="T44" fmla="*/ 20 w 226"/>
                  <a:gd name="T45" fmla="*/ 361 h 444"/>
                  <a:gd name="T46" fmla="*/ 48 w 226"/>
                  <a:gd name="T47" fmla="*/ 337 h 444"/>
                  <a:gd name="T48" fmla="*/ 87 w 226"/>
                  <a:gd name="T49" fmla="*/ 303 h 444"/>
                  <a:gd name="T50" fmla="*/ 144 w 226"/>
                  <a:gd name="T51" fmla="*/ 292 h 444"/>
                  <a:gd name="T52" fmla="*/ 182 w 226"/>
                  <a:gd name="T53" fmla="*/ 278 h 444"/>
                  <a:gd name="T54" fmla="*/ 172 w 226"/>
                  <a:gd name="T55" fmla="*/ 250 h 444"/>
                  <a:gd name="T56" fmla="*/ 133 w 226"/>
                  <a:gd name="T57" fmla="*/ 205 h 444"/>
                  <a:gd name="T58" fmla="*/ 70 w 226"/>
                  <a:gd name="T59" fmla="*/ 161 h 444"/>
                  <a:gd name="T60" fmla="*/ 28 w 226"/>
                  <a:gd name="T61" fmla="*/ 109 h 444"/>
                  <a:gd name="T62" fmla="*/ 20 w 226"/>
                  <a:gd name="T63" fmla="*/ 8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444">
                    <a:moveTo>
                      <a:pt x="20" y="81"/>
                    </a:moveTo>
                    <a:lnTo>
                      <a:pt x="0" y="43"/>
                    </a:lnTo>
                    <a:lnTo>
                      <a:pt x="6" y="9"/>
                    </a:lnTo>
                    <a:lnTo>
                      <a:pt x="28" y="0"/>
                    </a:lnTo>
                    <a:lnTo>
                      <a:pt x="50" y="6"/>
                    </a:lnTo>
                    <a:lnTo>
                      <a:pt x="87" y="33"/>
                    </a:lnTo>
                    <a:lnTo>
                      <a:pt x="117" y="81"/>
                    </a:lnTo>
                    <a:lnTo>
                      <a:pt x="161" y="165"/>
                    </a:lnTo>
                    <a:lnTo>
                      <a:pt x="195" y="216"/>
                    </a:lnTo>
                    <a:lnTo>
                      <a:pt x="217" y="266"/>
                    </a:lnTo>
                    <a:lnTo>
                      <a:pt x="226" y="292"/>
                    </a:lnTo>
                    <a:lnTo>
                      <a:pt x="209" y="311"/>
                    </a:lnTo>
                    <a:lnTo>
                      <a:pt x="159" y="316"/>
                    </a:lnTo>
                    <a:lnTo>
                      <a:pt x="98" y="331"/>
                    </a:lnTo>
                    <a:lnTo>
                      <a:pt x="72" y="344"/>
                    </a:lnTo>
                    <a:lnTo>
                      <a:pt x="61" y="383"/>
                    </a:lnTo>
                    <a:lnTo>
                      <a:pt x="72" y="400"/>
                    </a:lnTo>
                    <a:lnTo>
                      <a:pt x="65" y="426"/>
                    </a:lnTo>
                    <a:lnTo>
                      <a:pt x="31" y="444"/>
                    </a:lnTo>
                    <a:lnTo>
                      <a:pt x="26" y="431"/>
                    </a:lnTo>
                    <a:lnTo>
                      <a:pt x="9" y="409"/>
                    </a:lnTo>
                    <a:lnTo>
                      <a:pt x="6" y="377"/>
                    </a:lnTo>
                    <a:lnTo>
                      <a:pt x="20" y="361"/>
                    </a:lnTo>
                    <a:lnTo>
                      <a:pt x="48" y="337"/>
                    </a:lnTo>
                    <a:lnTo>
                      <a:pt x="87" y="303"/>
                    </a:lnTo>
                    <a:lnTo>
                      <a:pt x="144" y="292"/>
                    </a:lnTo>
                    <a:lnTo>
                      <a:pt x="182" y="278"/>
                    </a:lnTo>
                    <a:lnTo>
                      <a:pt x="172" y="250"/>
                    </a:lnTo>
                    <a:lnTo>
                      <a:pt x="133" y="205"/>
                    </a:lnTo>
                    <a:lnTo>
                      <a:pt x="70" y="161"/>
                    </a:lnTo>
                    <a:lnTo>
                      <a:pt x="28" y="109"/>
                    </a:lnTo>
                    <a:lnTo>
                      <a:pt x="20" y="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spTree>
  </p:cSld>
  <p:clrMapOvr>
    <a:masterClrMapping/>
  </p:clrMapOvr>
  <p:transition>
    <p:cover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a:extLst>
              <a:ext uri="{FF2B5EF4-FFF2-40B4-BE49-F238E27FC236}">
                <a16:creationId xmlns:a16="http://schemas.microsoft.com/office/drawing/2014/main" id="{24073270-8D7E-8460-595E-9CC38EF16018}"/>
              </a:ext>
            </a:extLst>
          </p:cNvPr>
          <p:cNvSpPr>
            <a:spLocks noGrp="1" noChangeArrowheads="1"/>
          </p:cNvSpPr>
          <p:nvPr>
            <p:ph type="title"/>
          </p:nvPr>
        </p:nvSpPr>
        <p:spPr/>
        <p:txBody>
          <a:bodyPr/>
          <a:lstStyle/>
          <a:p>
            <a:r>
              <a:rPr lang="en-US" altLang="en-US"/>
              <a:t>Principal Diagnosis</a:t>
            </a:r>
          </a:p>
        </p:txBody>
      </p:sp>
      <p:sp>
        <p:nvSpPr>
          <p:cNvPr id="174083" name="Rectangle 3">
            <a:extLst>
              <a:ext uri="{FF2B5EF4-FFF2-40B4-BE49-F238E27FC236}">
                <a16:creationId xmlns:a16="http://schemas.microsoft.com/office/drawing/2014/main" id="{1B95063A-6424-58A0-12F5-32675A3CEA9B}"/>
              </a:ext>
            </a:extLst>
          </p:cNvPr>
          <p:cNvSpPr>
            <a:spLocks noGrp="1" noChangeArrowheads="1"/>
          </p:cNvSpPr>
          <p:nvPr>
            <p:ph type="body" idx="1"/>
          </p:nvPr>
        </p:nvSpPr>
        <p:spPr/>
        <p:txBody>
          <a:bodyPr/>
          <a:lstStyle/>
          <a:p>
            <a:r>
              <a:rPr lang="en-US" altLang="en-US"/>
              <a:t>Condition established after study to be chiefly responsible for occasioning the admission of the patient to the hospital for care </a:t>
            </a:r>
          </a:p>
          <a:p>
            <a:pPr lvl="1"/>
            <a:r>
              <a:rPr lang="en-US" altLang="en-US"/>
              <a:t>Report same principal diagnosis on every claim submitted for that episode of care</a:t>
            </a:r>
          </a:p>
          <a:p>
            <a:pPr lvl="2"/>
            <a:r>
              <a:rPr lang="en-US" altLang="en-US"/>
              <a:t>Not necessarily same diagnosis for which patient received care at acute care hospital</a:t>
            </a:r>
            <a:br>
              <a:rPr lang="en-US" altLang="en-US"/>
            </a:br>
            <a:endParaRPr lang="en-US" altLang="en-US"/>
          </a:p>
        </p:txBody>
      </p:sp>
      <p:grpSp>
        <p:nvGrpSpPr>
          <p:cNvPr id="174084" name="Group 4">
            <a:extLst>
              <a:ext uri="{FF2B5EF4-FFF2-40B4-BE49-F238E27FC236}">
                <a16:creationId xmlns:a16="http://schemas.microsoft.com/office/drawing/2014/main" id="{ED0019DC-0ED9-8634-B1DB-44F6519B4AB3}"/>
              </a:ext>
              <a:ext uri="{C183D7F6-B498-43B3-948B-1728B52AA6E4}">
                <adec:decorative xmlns:adec="http://schemas.microsoft.com/office/drawing/2017/decorative" val="1"/>
              </a:ext>
            </a:extLst>
          </p:cNvPr>
          <p:cNvGrpSpPr>
            <a:grpSpLocks noChangeAspect="1"/>
          </p:cNvGrpSpPr>
          <p:nvPr/>
        </p:nvGrpSpPr>
        <p:grpSpPr bwMode="auto">
          <a:xfrm>
            <a:off x="6629400" y="5838825"/>
            <a:ext cx="2057400" cy="669925"/>
            <a:chOff x="1121" y="1463"/>
            <a:chExt cx="3562" cy="1484"/>
          </a:xfrm>
        </p:grpSpPr>
        <p:grpSp>
          <p:nvGrpSpPr>
            <p:cNvPr id="174085" name="Group 5">
              <a:extLst>
                <a:ext uri="{FF2B5EF4-FFF2-40B4-BE49-F238E27FC236}">
                  <a16:creationId xmlns:a16="http://schemas.microsoft.com/office/drawing/2014/main" id="{DDD28DBA-D434-A528-82DB-ACC04E47F35C}"/>
                </a:ext>
              </a:extLst>
            </p:cNvPr>
            <p:cNvGrpSpPr>
              <a:grpSpLocks noChangeAspect="1"/>
            </p:cNvGrpSpPr>
            <p:nvPr/>
          </p:nvGrpSpPr>
          <p:grpSpPr bwMode="auto">
            <a:xfrm>
              <a:off x="1121" y="1463"/>
              <a:ext cx="2774" cy="1484"/>
              <a:chOff x="1121" y="1463"/>
              <a:chExt cx="2774" cy="1484"/>
            </a:xfrm>
          </p:grpSpPr>
          <p:grpSp>
            <p:nvGrpSpPr>
              <p:cNvPr id="174086" name="Group 6">
                <a:extLst>
                  <a:ext uri="{FF2B5EF4-FFF2-40B4-BE49-F238E27FC236}">
                    <a16:creationId xmlns:a16="http://schemas.microsoft.com/office/drawing/2014/main" id="{501AE4D3-034E-01A7-47B0-66B3DEF2DA5A}"/>
                  </a:ext>
                </a:extLst>
              </p:cNvPr>
              <p:cNvGrpSpPr>
                <a:grpSpLocks noChangeAspect="1"/>
              </p:cNvGrpSpPr>
              <p:nvPr/>
            </p:nvGrpSpPr>
            <p:grpSpPr bwMode="auto">
              <a:xfrm>
                <a:off x="1121" y="1493"/>
                <a:ext cx="717" cy="1421"/>
                <a:chOff x="1104" y="1470"/>
                <a:chExt cx="717" cy="1421"/>
              </a:xfrm>
            </p:grpSpPr>
            <p:sp>
              <p:nvSpPr>
                <p:cNvPr id="174087" name="Freeform 7">
                  <a:extLst>
                    <a:ext uri="{FF2B5EF4-FFF2-40B4-BE49-F238E27FC236}">
                      <a16:creationId xmlns:a16="http://schemas.microsoft.com/office/drawing/2014/main" id="{E5638CA3-F921-DB5D-86FB-550615FFB389}"/>
                    </a:ext>
                  </a:extLst>
                </p:cNvPr>
                <p:cNvSpPr>
                  <a:spLocks noChangeAspect="1"/>
                </p:cNvSpPr>
                <p:nvPr/>
              </p:nvSpPr>
              <p:spPr bwMode="auto">
                <a:xfrm>
                  <a:off x="1432" y="1470"/>
                  <a:ext cx="295" cy="315"/>
                </a:xfrm>
                <a:custGeom>
                  <a:avLst/>
                  <a:gdLst>
                    <a:gd name="T0" fmla="*/ 99 w 295"/>
                    <a:gd name="T1" fmla="*/ 150 h 315"/>
                    <a:gd name="T2" fmla="*/ 93 w 295"/>
                    <a:gd name="T3" fmla="*/ 105 h 315"/>
                    <a:gd name="T4" fmla="*/ 93 w 295"/>
                    <a:gd name="T5" fmla="*/ 61 h 315"/>
                    <a:gd name="T6" fmla="*/ 106 w 295"/>
                    <a:gd name="T7" fmla="*/ 25 h 315"/>
                    <a:gd name="T8" fmla="*/ 134 w 295"/>
                    <a:gd name="T9" fmla="*/ 9 h 315"/>
                    <a:gd name="T10" fmla="*/ 173 w 295"/>
                    <a:gd name="T11" fmla="*/ 0 h 315"/>
                    <a:gd name="T12" fmla="*/ 221 w 295"/>
                    <a:gd name="T13" fmla="*/ 16 h 315"/>
                    <a:gd name="T14" fmla="*/ 256 w 295"/>
                    <a:gd name="T15" fmla="*/ 64 h 315"/>
                    <a:gd name="T16" fmla="*/ 284 w 295"/>
                    <a:gd name="T17" fmla="*/ 137 h 315"/>
                    <a:gd name="T18" fmla="*/ 294 w 295"/>
                    <a:gd name="T19" fmla="*/ 192 h 315"/>
                    <a:gd name="T20" fmla="*/ 295 w 295"/>
                    <a:gd name="T21" fmla="*/ 261 h 315"/>
                    <a:gd name="T22" fmla="*/ 279 w 295"/>
                    <a:gd name="T23" fmla="*/ 298 h 315"/>
                    <a:gd name="T24" fmla="*/ 255 w 295"/>
                    <a:gd name="T25" fmla="*/ 315 h 315"/>
                    <a:gd name="T26" fmla="*/ 206 w 295"/>
                    <a:gd name="T27" fmla="*/ 315 h 315"/>
                    <a:gd name="T28" fmla="*/ 171 w 295"/>
                    <a:gd name="T29" fmla="*/ 292 h 315"/>
                    <a:gd name="T30" fmla="*/ 138 w 295"/>
                    <a:gd name="T31" fmla="*/ 244 h 315"/>
                    <a:gd name="T32" fmla="*/ 112 w 295"/>
                    <a:gd name="T33" fmla="*/ 205 h 315"/>
                    <a:gd name="T34" fmla="*/ 10 w 295"/>
                    <a:gd name="T35" fmla="*/ 194 h 315"/>
                    <a:gd name="T36" fmla="*/ 0 w 295"/>
                    <a:gd name="T37" fmla="*/ 177 h 315"/>
                    <a:gd name="T38" fmla="*/ 4 w 295"/>
                    <a:gd name="T39" fmla="*/ 166 h 315"/>
                    <a:gd name="T40" fmla="*/ 104 w 295"/>
                    <a:gd name="T41" fmla="*/ 164 h 315"/>
                    <a:gd name="T42" fmla="*/ 99 w 295"/>
                    <a:gd name="T43" fmla="*/ 15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315">
                      <a:moveTo>
                        <a:pt x="99" y="150"/>
                      </a:moveTo>
                      <a:lnTo>
                        <a:pt x="93" y="105"/>
                      </a:lnTo>
                      <a:lnTo>
                        <a:pt x="93" y="61"/>
                      </a:lnTo>
                      <a:lnTo>
                        <a:pt x="106" y="25"/>
                      </a:lnTo>
                      <a:lnTo>
                        <a:pt x="134" y="9"/>
                      </a:lnTo>
                      <a:lnTo>
                        <a:pt x="173" y="0"/>
                      </a:lnTo>
                      <a:lnTo>
                        <a:pt x="221" y="16"/>
                      </a:lnTo>
                      <a:lnTo>
                        <a:pt x="256" y="64"/>
                      </a:lnTo>
                      <a:lnTo>
                        <a:pt x="284" y="137"/>
                      </a:lnTo>
                      <a:lnTo>
                        <a:pt x="294" y="192"/>
                      </a:lnTo>
                      <a:lnTo>
                        <a:pt x="295" y="261"/>
                      </a:lnTo>
                      <a:lnTo>
                        <a:pt x="279" y="298"/>
                      </a:lnTo>
                      <a:lnTo>
                        <a:pt x="255" y="315"/>
                      </a:lnTo>
                      <a:lnTo>
                        <a:pt x="206" y="315"/>
                      </a:lnTo>
                      <a:lnTo>
                        <a:pt x="171" y="292"/>
                      </a:lnTo>
                      <a:lnTo>
                        <a:pt x="138" y="244"/>
                      </a:lnTo>
                      <a:lnTo>
                        <a:pt x="112" y="205"/>
                      </a:lnTo>
                      <a:lnTo>
                        <a:pt x="10" y="194"/>
                      </a:lnTo>
                      <a:lnTo>
                        <a:pt x="0" y="177"/>
                      </a:lnTo>
                      <a:lnTo>
                        <a:pt x="4" y="166"/>
                      </a:lnTo>
                      <a:lnTo>
                        <a:pt x="104" y="164"/>
                      </a:lnTo>
                      <a:lnTo>
                        <a:pt x="99" y="1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088" name="Freeform 8">
                  <a:extLst>
                    <a:ext uri="{FF2B5EF4-FFF2-40B4-BE49-F238E27FC236}">
                      <a16:creationId xmlns:a16="http://schemas.microsoft.com/office/drawing/2014/main" id="{0296FF9B-3180-6F4D-E9BA-AF4E31224A43}"/>
                    </a:ext>
                  </a:extLst>
                </p:cNvPr>
                <p:cNvSpPr>
                  <a:spLocks noChangeAspect="1"/>
                </p:cNvSpPr>
                <p:nvPr/>
              </p:nvSpPr>
              <p:spPr bwMode="auto">
                <a:xfrm>
                  <a:off x="1104" y="1703"/>
                  <a:ext cx="578" cy="209"/>
                </a:xfrm>
                <a:custGeom>
                  <a:avLst/>
                  <a:gdLst>
                    <a:gd name="T0" fmla="*/ 576 w 578"/>
                    <a:gd name="T1" fmla="*/ 176 h 209"/>
                    <a:gd name="T2" fmla="*/ 500 w 578"/>
                    <a:gd name="T3" fmla="*/ 150 h 209"/>
                    <a:gd name="T4" fmla="*/ 471 w 578"/>
                    <a:gd name="T5" fmla="*/ 143 h 209"/>
                    <a:gd name="T6" fmla="*/ 383 w 578"/>
                    <a:gd name="T7" fmla="*/ 121 h 209"/>
                    <a:gd name="T8" fmla="*/ 209 w 578"/>
                    <a:gd name="T9" fmla="*/ 71 h 209"/>
                    <a:gd name="T10" fmla="*/ 94 w 578"/>
                    <a:gd name="T11" fmla="*/ 37 h 209"/>
                    <a:gd name="T12" fmla="*/ 17 w 578"/>
                    <a:gd name="T13" fmla="*/ 0 h 209"/>
                    <a:gd name="T14" fmla="*/ 0 w 578"/>
                    <a:gd name="T15" fmla="*/ 10 h 209"/>
                    <a:gd name="T16" fmla="*/ 11 w 578"/>
                    <a:gd name="T17" fmla="*/ 26 h 209"/>
                    <a:gd name="T18" fmla="*/ 67 w 578"/>
                    <a:gd name="T19" fmla="*/ 54 h 209"/>
                    <a:gd name="T20" fmla="*/ 104 w 578"/>
                    <a:gd name="T21" fmla="*/ 61 h 209"/>
                    <a:gd name="T22" fmla="*/ 89 w 578"/>
                    <a:gd name="T23" fmla="*/ 78 h 209"/>
                    <a:gd name="T24" fmla="*/ 94 w 578"/>
                    <a:gd name="T25" fmla="*/ 104 h 209"/>
                    <a:gd name="T26" fmla="*/ 139 w 578"/>
                    <a:gd name="T27" fmla="*/ 134 h 209"/>
                    <a:gd name="T28" fmla="*/ 187 w 578"/>
                    <a:gd name="T29" fmla="*/ 145 h 209"/>
                    <a:gd name="T30" fmla="*/ 215 w 578"/>
                    <a:gd name="T31" fmla="*/ 126 h 209"/>
                    <a:gd name="T32" fmla="*/ 226 w 578"/>
                    <a:gd name="T33" fmla="*/ 100 h 209"/>
                    <a:gd name="T34" fmla="*/ 289 w 578"/>
                    <a:gd name="T35" fmla="*/ 111 h 209"/>
                    <a:gd name="T36" fmla="*/ 350 w 578"/>
                    <a:gd name="T37" fmla="*/ 137 h 209"/>
                    <a:gd name="T38" fmla="*/ 422 w 578"/>
                    <a:gd name="T39" fmla="*/ 161 h 209"/>
                    <a:gd name="T40" fmla="*/ 476 w 578"/>
                    <a:gd name="T41" fmla="*/ 187 h 209"/>
                    <a:gd name="T42" fmla="*/ 532 w 578"/>
                    <a:gd name="T43" fmla="*/ 206 h 209"/>
                    <a:gd name="T44" fmla="*/ 561 w 578"/>
                    <a:gd name="T45" fmla="*/ 209 h 209"/>
                    <a:gd name="T46" fmla="*/ 578 w 578"/>
                    <a:gd name="T47" fmla="*/ 195 h 209"/>
                    <a:gd name="T48" fmla="*/ 576 w 578"/>
                    <a:gd name="T49" fmla="*/ 17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8" h="209">
                      <a:moveTo>
                        <a:pt x="576" y="176"/>
                      </a:moveTo>
                      <a:lnTo>
                        <a:pt x="500" y="150"/>
                      </a:lnTo>
                      <a:lnTo>
                        <a:pt x="471" y="143"/>
                      </a:lnTo>
                      <a:lnTo>
                        <a:pt x="383" y="121"/>
                      </a:lnTo>
                      <a:lnTo>
                        <a:pt x="209" y="71"/>
                      </a:lnTo>
                      <a:lnTo>
                        <a:pt x="94" y="37"/>
                      </a:lnTo>
                      <a:lnTo>
                        <a:pt x="17" y="0"/>
                      </a:lnTo>
                      <a:lnTo>
                        <a:pt x="0" y="10"/>
                      </a:lnTo>
                      <a:lnTo>
                        <a:pt x="11" y="26"/>
                      </a:lnTo>
                      <a:lnTo>
                        <a:pt x="67" y="54"/>
                      </a:lnTo>
                      <a:lnTo>
                        <a:pt x="104" y="61"/>
                      </a:lnTo>
                      <a:lnTo>
                        <a:pt x="89" y="78"/>
                      </a:lnTo>
                      <a:lnTo>
                        <a:pt x="94" y="104"/>
                      </a:lnTo>
                      <a:lnTo>
                        <a:pt x="139" y="134"/>
                      </a:lnTo>
                      <a:lnTo>
                        <a:pt x="187" y="145"/>
                      </a:lnTo>
                      <a:lnTo>
                        <a:pt x="215" y="126"/>
                      </a:lnTo>
                      <a:lnTo>
                        <a:pt x="226" y="100"/>
                      </a:lnTo>
                      <a:lnTo>
                        <a:pt x="289" y="111"/>
                      </a:lnTo>
                      <a:lnTo>
                        <a:pt x="350" y="137"/>
                      </a:lnTo>
                      <a:lnTo>
                        <a:pt x="422" y="161"/>
                      </a:lnTo>
                      <a:lnTo>
                        <a:pt x="476" y="187"/>
                      </a:lnTo>
                      <a:lnTo>
                        <a:pt x="532" y="206"/>
                      </a:lnTo>
                      <a:lnTo>
                        <a:pt x="561" y="209"/>
                      </a:lnTo>
                      <a:lnTo>
                        <a:pt x="578" y="195"/>
                      </a:lnTo>
                      <a:lnTo>
                        <a:pt x="576" y="1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089" name="Freeform 9">
                  <a:extLst>
                    <a:ext uri="{FF2B5EF4-FFF2-40B4-BE49-F238E27FC236}">
                      <a16:creationId xmlns:a16="http://schemas.microsoft.com/office/drawing/2014/main" id="{3371B5FC-3879-A6C5-686B-E4CD63285604}"/>
                    </a:ext>
                  </a:extLst>
                </p:cNvPr>
                <p:cNvSpPr>
                  <a:spLocks noChangeAspect="1"/>
                </p:cNvSpPr>
                <p:nvPr/>
              </p:nvSpPr>
              <p:spPr bwMode="auto">
                <a:xfrm>
                  <a:off x="1630" y="1808"/>
                  <a:ext cx="191" cy="606"/>
                </a:xfrm>
                <a:custGeom>
                  <a:avLst/>
                  <a:gdLst>
                    <a:gd name="T0" fmla="*/ 28 w 191"/>
                    <a:gd name="T1" fmla="*/ 30 h 606"/>
                    <a:gd name="T2" fmla="*/ 41 w 191"/>
                    <a:gd name="T3" fmla="*/ 7 h 606"/>
                    <a:gd name="T4" fmla="*/ 75 w 191"/>
                    <a:gd name="T5" fmla="*/ 0 h 606"/>
                    <a:gd name="T6" fmla="*/ 117 w 191"/>
                    <a:gd name="T7" fmla="*/ 22 h 606"/>
                    <a:gd name="T8" fmla="*/ 156 w 191"/>
                    <a:gd name="T9" fmla="*/ 94 h 606"/>
                    <a:gd name="T10" fmla="*/ 173 w 191"/>
                    <a:gd name="T11" fmla="*/ 150 h 606"/>
                    <a:gd name="T12" fmla="*/ 186 w 191"/>
                    <a:gd name="T13" fmla="*/ 217 h 606"/>
                    <a:gd name="T14" fmla="*/ 191 w 191"/>
                    <a:gd name="T15" fmla="*/ 308 h 606"/>
                    <a:gd name="T16" fmla="*/ 190 w 191"/>
                    <a:gd name="T17" fmla="*/ 389 h 606"/>
                    <a:gd name="T18" fmla="*/ 186 w 191"/>
                    <a:gd name="T19" fmla="*/ 485 h 606"/>
                    <a:gd name="T20" fmla="*/ 180 w 191"/>
                    <a:gd name="T21" fmla="*/ 558 h 606"/>
                    <a:gd name="T22" fmla="*/ 164 w 191"/>
                    <a:gd name="T23" fmla="*/ 589 h 606"/>
                    <a:gd name="T24" fmla="*/ 136 w 191"/>
                    <a:gd name="T25" fmla="*/ 600 h 606"/>
                    <a:gd name="T26" fmla="*/ 102 w 191"/>
                    <a:gd name="T27" fmla="*/ 606 h 606"/>
                    <a:gd name="T28" fmla="*/ 58 w 191"/>
                    <a:gd name="T29" fmla="*/ 595 h 606"/>
                    <a:gd name="T30" fmla="*/ 25 w 191"/>
                    <a:gd name="T31" fmla="*/ 580 h 606"/>
                    <a:gd name="T32" fmla="*/ 8 w 191"/>
                    <a:gd name="T33" fmla="*/ 547 h 606"/>
                    <a:gd name="T34" fmla="*/ 0 w 191"/>
                    <a:gd name="T35" fmla="*/ 485 h 606"/>
                    <a:gd name="T36" fmla="*/ 2 w 191"/>
                    <a:gd name="T37" fmla="*/ 411 h 606"/>
                    <a:gd name="T38" fmla="*/ 19 w 191"/>
                    <a:gd name="T39" fmla="*/ 361 h 606"/>
                    <a:gd name="T40" fmla="*/ 25 w 191"/>
                    <a:gd name="T41" fmla="*/ 283 h 606"/>
                    <a:gd name="T42" fmla="*/ 23 w 191"/>
                    <a:gd name="T43" fmla="*/ 245 h 606"/>
                    <a:gd name="T44" fmla="*/ 13 w 191"/>
                    <a:gd name="T45" fmla="*/ 200 h 606"/>
                    <a:gd name="T46" fmla="*/ 6 w 191"/>
                    <a:gd name="T47" fmla="*/ 156 h 606"/>
                    <a:gd name="T48" fmla="*/ 2 w 191"/>
                    <a:gd name="T49" fmla="*/ 102 h 606"/>
                    <a:gd name="T50" fmla="*/ 2 w 191"/>
                    <a:gd name="T51" fmla="*/ 63 h 606"/>
                    <a:gd name="T52" fmla="*/ 17 w 191"/>
                    <a:gd name="T53" fmla="*/ 41 h 606"/>
                    <a:gd name="T54" fmla="*/ 28 w 191"/>
                    <a:gd name="T55" fmla="*/ 3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1" h="606">
                      <a:moveTo>
                        <a:pt x="28" y="30"/>
                      </a:moveTo>
                      <a:lnTo>
                        <a:pt x="41" y="7"/>
                      </a:lnTo>
                      <a:lnTo>
                        <a:pt x="75" y="0"/>
                      </a:lnTo>
                      <a:lnTo>
                        <a:pt x="117" y="22"/>
                      </a:lnTo>
                      <a:lnTo>
                        <a:pt x="156" y="94"/>
                      </a:lnTo>
                      <a:lnTo>
                        <a:pt x="173" y="150"/>
                      </a:lnTo>
                      <a:lnTo>
                        <a:pt x="186" y="217"/>
                      </a:lnTo>
                      <a:lnTo>
                        <a:pt x="191" y="308"/>
                      </a:lnTo>
                      <a:lnTo>
                        <a:pt x="190" y="389"/>
                      </a:lnTo>
                      <a:lnTo>
                        <a:pt x="186" y="485"/>
                      </a:lnTo>
                      <a:lnTo>
                        <a:pt x="180" y="558"/>
                      </a:lnTo>
                      <a:lnTo>
                        <a:pt x="164" y="589"/>
                      </a:lnTo>
                      <a:lnTo>
                        <a:pt x="136" y="600"/>
                      </a:lnTo>
                      <a:lnTo>
                        <a:pt x="102" y="606"/>
                      </a:lnTo>
                      <a:lnTo>
                        <a:pt x="58" y="595"/>
                      </a:lnTo>
                      <a:lnTo>
                        <a:pt x="25" y="580"/>
                      </a:lnTo>
                      <a:lnTo>
                        <a:pt x="8" y="547"/>
                      </a:lnTo>
                      <a:lnTo>
                        <a:pt x="0" y="485"/>
                      </a:lnTo>
                      <a:lnTo>
                        <a:pt x="2" y="411"/>
                      </a:lnTo>
                      <a:lnTo>
                        <a:pt x="19" y="361"/>
                      </a:lnTo>
                      <a:lnTo>
                        <a:pt x="25" y="283"/>
                      </a:lnTo>
                      <a:lnTo>
                        <a:pt x="23" y="245"/>
                      </a:lnTo>
                      <a:lnTo>
                        <a:pt x="13" y="200"/>
                      </a:lnTo>
                      <a:lnTo>
                        <a:pt x="6" y="156"/>
                      </a:lnTo>
                      <a:lnTo>
                        <a:pt x="2" y="102"/>
                      </a:lnTo>
                      <a:lnTo>
                        <a:pt x="2" y="63"/>
                      </a:lnTo>
                      <a:lnTo>
                        <a:pt x="17" y="41"/>
                      </a:lnTo>
                      <a:lnTo>
                        <a:pt x="28"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090" name="Freeform 10">
                  <a:extLst>
                    <a:ext uri="{FF2B5EF4-FFF2-40B4-BE49-F238E27FC236}">
                      <a16:creationId xmlns:a16="http://schemas.microsoft.com/office/drawing/2014/main" id="{3813F760-E924-268A-16BC-708331196145}"/>
                    </a:ext>
                  </a:extLst>
                </p:cNvPr>
                <p:cNvSpPr>
                  <a:spLocks noChangeAspect="1"/>
                </p:cNvSpPr>
                <p:nvPr/>
              </p:nvSpPr>
              <p:spPr bwMode="auto">
                <a:xfrm>
                  <a:off x="1571" y="2313"/>
                  <a:ext cx="244" cy="578"/>
                </a:xfrm>
                <a:custGeom>
                  <a:avLst/>
                  <a:gdLst>
                    <a:gd name="T0" fmla="*/ 153 w 244"/>
                    <a:gd name="T1" fmla="*/ 0 h 578"/>
                    <a:gd name="T2" fmla="*/ 198 w 244"/>
                    <a:gd name="T3" fmla="*/ 11 h 578"/>
                    <a:gd name="T4" fmla="*/ 205 w 244"/>
                    <a:gd name="T5" fmla="*/ 46 h 578"/>
                    <a:gd name="T6" fmla="*/ 209 w 244"/>
                    <a:gd name="T7" fmla="*/ 111 h 578"/>
                    <a:gd name="T8" fmla="*/ 198 w 244"/>
                    <a:gd name="T9" fmla="*/ 189 h 578"/>
                    <a:gd name="T10" fmla="*/ 189 w 244"/>
                    <a:gd name="T11" fmla="*/ 274 h 578"/>
                    <a:gd name="T12" fmla="*/ 181 w 244"/>
                    <a:gd name="T13" fmla="*/ 369 h 578"/>
                    <a:gd name="T14" fmla="*/ 187 w 244"/>
                    <a:gd name="T15" fmla="*/ 417 h 578"/>
                    <a:gd name="T16" fmla="*/ 200 w 244"/>
                    <a:gd name="T17" fmla="*/ 463 h 578"/>
                    <a:gd name="T18" fmla="*/ 231 w 244"/>
                    <a:gd name="T19" fmla="*/ 506 h 578"/>
                    <a:gd name="T20" fmla="*/ 244 w 244"/>
                    <a:gd name="T21" fmla="*/ 524 h 578"/>
                    <a:gd name="T22" fmla="*/ 238 w 244"/>
                    <a:gd name="T23" fmla="*/ 541 h 578"/>
                    <a:gd name="T24" fmla="*/ 203 w 244"/>
                    <a:gd name="T25" fmla="*/ 541 h 578"/>
                    <a:gd name="T26" fmla="*/ 150 w 244"/>
                    <a:gd name="T27" fmla="*/ 550 h 578"/>
                    <a:gd name="T28" fmla="*/ 78 w 244"/>
                    <a:gd name="T29" fmla="*/ 569 h 578"/>
                    <a:gd name="T30" fmla="*/ 33 w 244"/>
                    <a:gd name="T31" fmla="*/ 578 h 578"/>
                    <a:gd name="T32" fmla="*/ 6 w 244"/>
                    <a:gd name="T33" fmla="*/ 558 h 578"/>
                    <a:gd name="T34" fmla="*/ 0 w 244"/>
                    <a:gd name="T35" fmla="*/ 528 h 578"/>
                    <a:gd name="T36" fmla="*/ 33 w 244"/>
                    <a:gd name="T37" fmla="*/ 519 h 578"/>
                    <a:gd name="T38" fmla="*/ 92 w 244"/>
                    <a:gd name="T39" fmla="*/ 517 h 578"/>
                    <a:gd name="T40" fmla="*/ 159 w 244"/>
                    <a:gd name="T41" fmla="*/ 517 h 578"/>
                    <a:gd name="T42" fmla="*/ 209 w 244"/>
                    <a:gd name="T43" fmla="*/ 519 h 578"/>
                    <a:gd name="T44" fmla="*/ 205 w 244"/>
                    <a:gd name="T45" fmla="*/ 511 h 578"/>
                    <a:gd name="T46" fmla="*/ 183 w 244"/>
                    <a:gd name="T47" fmla="*/ 489 h 578"/>
                    <a:gd name="T48" fmla="*/ 165 w 244"/>
                    <a:gd name="T49" fmla="*/ 450 h 578"/>
                    <a:gd name="T50" fmla="*/ 150 w 244"/>
                    <a:gd name="T51" fmla="*/ 400 h 578"/>
                    <a:gd name="T52" fmla="*/ 150 w 244"/>
                    <a:gd name="T53" fmla="*/ 367 h 578"/>
                    <a:gd name="T54" fmla="*/ 159 w 244"/>
                    <a:gd name="T55" fmla="*/ 267 h 578"/>
                    <a:gd name="T56" fmla="*/ 159 w 244"/>
                    <a:gd name="T57" fmla="*/ 195 h 578"/>
                    <a:gd name="T58" fmla="*/ 153 w 244"/>
                    <a:gd name="T59" fmla="*/ 117 h 578"/>
                    <a:gd name="T60" fmla="*/ 142 w 244"/>
                    <a:gd name="T61" fmla="*/ 80 h 578"/>
                    <a:gd name="T62" fmla="*/ 133 w 244"/>
                    <a:gd name="T63" fmla="*/ 33 h 578"/>
                    <a:gd name="T64" fmla="*/ 148 w 244"/>
                    <a:gd name="T65" fmla="*/ 11 h 578"/>
                    <a:gd name="T66" fmla="*/ 153 w 244"/>
                    <a:gd name="T67" fmla="*/ 0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78">
                      <a:moveTo>
                        <a:pt x="153" y="0"/>
                      </a:moveTo>
                      <a:lnTo>
                        <a:pt x="198" y="11"/>
                      </a:lnTo>
                      <a:lnTo>
                        <a:pt x="205" y="46"/>
                      </a:lnTo>
                      <a:lnTo>
                        <a:pt x="209" y="111"/>
                      </a:lnTo>
                      <a:lnTo>
                        <a:pt x="198" y="189"/>
                      </a:lnTo>
                      <a:lnTo>
                        <a:pt x="189" y="274"/>
                      </a:lnTo>
                      <a:lnTo>
                        <a:pt x="181" y="369"/>
                      </a:lnTo>
                      <a:lnTo>
                        <a:pt x="187" y="417"/>
                      </a:lnTo>
                      <a:lnTo>
                        <a:pt x="200" y="463"/>
                      </a:lnTo>
                      <a:lnTo>
                        <a:pt x="231" y="506"/>
                      </a:lnTo>
                      <a:lnTo>
                        <a:pt x="244" y="524"/>
                      </a:lnTo>
                      <a:lnTo>
                        <a:pt x="238" y="541"/>
                      </a:lnTo>
                      <a:lnTo>
                        <a:pt x="203" y="541"/>
                      </a:lnTo>
                      <a:lnTo>
                        <a:pt x="150" y="550"/>
                      </a:lnTo>
                      <a:lnTo>
                        <a:pt x="78" y="569"/>
                      </a:lnTo>
                      <a:lnTo>
                        <a:pt x="33" y="578"/>
                      </a:lnTo>
                      <a:lnTo>
                        <a:pt x="6" y="558"/>
                      </a:lnTo>
                      <a:lnTo>
                        <a:pt x="0" y="528"/>
                      </a:lnTo>
                      <a:lnTo>
                        <a:pt x="33" y="519"/>
                      </a:lnTo>
                      <a:lnTo>
                        <a:pt x="92" y="517"/>
                      </a:lnTo>
                      <a:lnTo>
                        <a:pt x="159" y="517"/>
                      </a:lnTo>
                      <a:lnTo>
                        <a:pt x="209" y="519"/>
                      </a:lnTo>
                      <a:lnTo>
                        <a:pt x="205" y="511"/>
                      </a:lnTo>
                      <a:lnTo>
                        <a:pt x="183" y="489"/>
                      </a:lnTo>
                      <a:lnTo>
                        <a:pt x="165" y="450"/>
                      </a:lnTo>
                      <a:lnTo>
                        <a:pt x="150" y="400"/>
                      </a:lnTo>
                      <a:lnTo>
                        <a:pt x="150" y="367"/>
                      </a:lnTo>
                      <a:lnTo>
                        <a:pt x="159" y="267"/>
                      </a:lnTo>
                      <a:lnTo>
                        <a:pt x="159" y="195"/>
                      </a:lnTo>
                      <a:lnTo>
                        <a:pt x="153" y="117"/>
                      </a:lnTo>
                      <a:lnTo>
                        <a:pt x="142" y="80"/>
                      </a:lnTo>
                      <a:lnTo>
                        <a:pt x="133" y="33"/>
                      </a:lnTo>
                      <a:lnTo>
                        <a:pt x="148" y="11"/>
                      </a:lnTo>
                      <a:lnTo>
                        <a:pt x="15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091" name="Freeform 11">
                  <a:extLst>
                    <a:ext uri="{FF2B5EF4-FFF2-40B4-BE49-F238E27FC236}">
                      <a16:creationId xmlns:a16="http://schemas.microsoft.com/office/drawing/2014/main" id="{0C492660-BC5B-2303-4FC4-36687A1B9E31}"/>
                    </a:ext>
                  </a:extLst>
                </p:cNvPr>
                <p:cNvSpPr>
                  <a:spLocks noChangeAspect="1"/>
                </p:cNvSpPr>
                <p:nvPr/>
              </p:nvSpPr>
              <p:spPr bwMode="auto">
                <a:xfrm>
                  <a:off x="1473" y="2239"/>
                  <a:ext cx="244" cy="566"/>
                </a:xfrm>
                <a:custGeom>
                  <a:avLst/>
                  <a:gdLst>
                    <a:gd name="T0" fmla="*/ 190 w 244"/>
                    <a:gd name="T1" fmla="*/ 0 h 566"/>
                    <a:gd name="T2" fmla="*/ 233 w 244"/>
                    <a:gd name="T3" fmla="*/ 13 h 566"/>
                    <a:gd name="T4" fmla="*/ 238 w 244"/>
                    <a:gd name="T5" fmla="*/ 48 h 566"/>
                    <a:gd name="T6" fmla="*/ 238 w 244"/>
                    <a:gd name="T7" fmla="*/ 115 h 566"/>
                    <a:gd name="T8" fmla="*/ 222 w 244"/>
                    <a:gd name="T9" fmla="*/ 191 h 566"/>
                    <a:gd name="T10" fmla="*/ 205 w 244"/>
                    <a:gd name="T11" fmla="*/ 276 h 566"/>
                    <a:gd name="T12" fmla="*/ 192 w 244"/>
                    <a:gd name="T13" fmla="*/ 368 h 566"/>
                    <a:gd name="T14" fmla="*/ 194 w 244"/>
                    <a:gd name="T15" fmla="*/ 416 h 566"/>
                    <a:gd name="T16" fmla="*/ 203 w 244"/>
                    <a:gd name="T17" fmla="*/ 464 h 566"/>
                    <a:gd name="T18" fmla="*/ 233 w 244"/>
                    <a:gd name="T19" fmla="*/ 509 h 566"/>
                    <a:gd name="T20" fmla="*/ 244 w 244"/>
                    <a:gd name="T21" fmla="*/ 527 h 566"/>
                    <a:gd name="T22" fmla="*/ 237 w 244"/>
                    <a:gd name="T23" fmla="*/ 544 h 566"/>
                    <a:gd name="T24" fmla="*/ 201 w 244"/>
                    <a:gd name="T25" fmla="*/ 542 h 566"/>
                    <a:gd name="T26" fmla="*/ 148 w 244"/>
                    <a:gd name="T27" fmla="*/ 548 h 566"/>
                    <a:gd name="T28" fmla="*/ 76 w 244"/>
                    <a:gd name="T29" fmla="*/ 560 h 566"/>
                    <a:gd name="T30" fmla="*/ 30 w 244"/>
                    <a:gd name="T31" fmla="*/ 566 h 566"/>
                    <a:gd name="T32" fmla="*/ 4 w 244"/>
                    <a:gd name="T33" fmla="*/ 544 h 566"/>
                    <a:gd name="T34" fmla="*/ 0 w 244"/>
                    <a:gd name="T35" fmla="*/ 514 h 566"/>
                    <a:gd name="T36" fmla="*/ 33 w 244"/>
                    <a:gd name="T37" fmla="*/ 507 h 566"/>
                    <a:gd name="T38" fmla="*/ 92 w 244"/>
                    <a:gd name="T39" fmla="*/ 511 h 566"/>
                    <a:gd name="T40" fmla="*/ 159 w 244"/>
                    <a:gd name="T41" fmla="*/ 514 h 566"/>
                    <a:gd name="T42" fmla="*/ 209 w 244"/>
                    <a:gd name="T43" fmla="*/ 520 h 566"/>
                    <a:gd name="T44" fmla="*/ 207 w 244"/>
                    <a:gd name="T45" fmla="*/ 512 h 566"/>
                    <a:gd name="T46" fmla="*/ 185 w 244"/>
                    <a:gd name="T47" fmla="*/ 488 h 566"/>
                    <a:gd name="T48" fmla="*/ 170 w 244"/>
                    <a:gd name="T49" fmla="*/ 448 h 566"/>
                    <a:gd name="T50" fmla="*/ 159 w 244"/>
                    <a:gd name="T51" fmla="*/ 398 h 566"/>
                    <a:gd name="T52" fmla="*/ 161 w 244"/>
                    <a:gd name="T53" fmla="*/ 364 h 566"/>
                    <a:gd name="T54" fmla="*/ 177 w 244"/>
                    <a:gd name="T55" fmla="*/ 265 h 566"/>
                    <a:gd name="T56" fmla="*/ 183 w 244"/>
                    <a:gd name="T57" fmla="*/ 194 h 566"/>
                    <a:gd name="T58" fmla="*/ 181 w 244"/>
                    <a:gd name="T59" fmla="*/ 115 h 566"/>
                    <a:gd name="T60" fmla="*/ 174 w 244"/>
                    <a:gd name="T61" fmla="*/ 78 h 566"/>
                    <a:gd name="T62" fmla="*/ 168 w 244"/>
                    <a:gd name="T63" fmla="*/ 31 h 566"/>
                    <a:gd name="T64" fmla="*/ 183 w 244"/>
                    <a:gd name="T65" fmla="*/ 9 h 566"/>
                    <a:gd name="T66" fmla="*/ 190 w 244"/>
                    <a:gd name="T67" fmla="*/ 0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66">
                      <a:moveTo>
                        <a:pt x="190" y="0"/>
                      </a:moveTo>
                      <a:lnTo>
                        <a:pt x="233" y="13"/>
                      </a:lnTo>
                      <a:lnTo>
                        <a:pt x="238" y="48"/>
                      </a:lnTo>
                      <a:lnTo>
                        <a:pt x="238" y="115"/>
                      </a:lnTo>
                      <a:lnTo>
                        <a:pt x="222" y="191"/>
                      </a:lnTo>
                      <a:lnTo>
                        <a:pt x="205" y="276"/>
                      </a:lnTo>
                      <a:lnTo>
                        <a:pt x="192" y="368"/>
                      </a:lnTo>
                      <a:lnTo>
                        <a:pt x="194" y="416"/>
                      </a:lnTo>
                      <a:lnTo>
                        <a:pt x="203" y="464"/>
                      </a:lnTo>
                      <a:lnTo>
                        <a:pt x="233" y="509"/>
                      </a:lnTo>
                      <a:lnTo>
                        <a:pt x="244" y="527"/>
                      </a:lnTo>
                      <a:lnTo>
                        <a:pt x="237" y="544"/>
                      </a:lnTo>
                      <a:lnTo>
                        <a:pt x="201" y="542"/>
                      </a:lnTo>
                      <a:lnTo>
                        <a:pt x="148" y="548"/>
                      </a:lnTo>
                      <a:lnTo>
                        <a:pt x="76" y="560"/>
                      </a:lnTo>
                      <a:lnTo>
                        <a:pt x="30" y="566"/>
                      </a:lnTo>
                      <a:lnTo>
                        <a:pt x="4" y="544"/>
                      </a:lnTo>
                      <a:lnTo>
                        <a:pt x="0" y="514"/>
                      </a:lnTo>
                      <a:lnTo>
                        <a:pt x="33" y="507"/>
                      </a:lnTo>
                      <a:lnTo>
                        <a:pt x="92" y="511"/>
                      </a:lnTo>
                      <a:lnTo>
                        <a:pt x="159" y="514"/>
                      </a:lnTo>
                      <a:lnTo>
                        <a:pt x="209" y="520"/>
                      </a:lnTo>
                      <a:lnTo>
                        <a:pt x="207" y="512"/>
                      </a:lnTo>
                      <a:lnTo>
                        <a:pt x="185" y="488"/>
                      </a:lnTo>
                      <a:lnTo>
                        <a:pt x="170" y="448"/>
                      </a:lnTo>
                      <a:lnTo>
                        <a:pt x="159" y="398"/>
                      </a:lnTo>
                      <a:lnTo>
                        <a:pt x="161" y="364"/>
                      </a:lnTo>
                      <a:lnTo>
                        <a:pt x="177" y="265"/>
                      </a:lnTo>
                      <a:lnTo>
                        <a:pt x="183" y="194"/>
                      </a:lnTo>
                      <a:lnTo>
                        <a:pt x="181" y="115"/>
                      </a:lnTo>
                      <a:lnTo>
                        <a:pt x="174" y="78"/>
                      </a:lnTo>
                      <a:lnTo>
                        <a:pt x="168" y="31"/>
                      </a:lnTo>
                      <a:lnTo>
                        <a:pt x="183" y="9"/>
                      </a:lnTo>
                      <a:lnTo>
                        <a:pt x="19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74092" name="Group 12">
                <a:extLst>
                  <a:ext uri="{FF2B5EF4-FFF2-40B4-BE49-F238E27FC236}">
                    <a16:creationId xmlns:a16="http://schemas.microsoft.com/office/drawing/2014/main" id="{6EA707B9-EAC1-33CD-F42A-70204AE6B4CE}"/>
                  </a:ext>
                </a:extLst>
              </p:cNvPr>
              <p:cNvGrpSpPr>
                <a:grpSpLocks noChangeAspect="1"/>
              </p:cNvGrpSpPr>
              <p:nvPr/>
            </p:nvGrpSpPr>
            <p:grpSpPr bwMode="auto">
              <a:xfrm>
                <a:off x="3390" y="1636"/>
                <a:ext cx="505" cy="1294"/>
                <a:chOff x="3373" y="1613"/>
                <a:chExt cx="505" cy="1294"/>
              </a:xfrm>
            </p:grpSpPr>
            <p:sp>
              <p:nvSpPr>
                <p:cNvPr id="174093" name="Freeform 13">
                  <a:extLst>
                    <a:ext uri="{FF2B5EF4-FFF2-40B4-BE49-F238E27FC236}">
                      <a16:creationId xmlns:a16="http://schemas.microsoft.com/office/drawing/2014/main" id="{9C44F8F0-D270-C97C-6EAC-8F7236FFA83F}"/>
                    </a:ext>
                  </a:extLst>
                </p:cNvPr>
                <p:cNvSpPr>
                  <a:spLocks noChangeAspect="1"/>
                </p:cNvSpPr>
                <p:nvPr/>
              </p:nvSpPr>
              <p:spPr bwMode="auto">
                <a:xfrm>
                  <a:off x="3504" y="1931"/>
                  <a:ext cx="208" cy="522"/>
                </a:xfrm>
                <a:custGeom>
                  <a:avLst/>
                  <a:gdLst>
                    <a:gd name="T0" fmla="*/ 56 w 208"/>
                    <a:gd name="T1" fmla="*/ 22 h 522"/>
                    <a:gd name="T2" fmla="*/ 78 w 208"/>
                    <a:gd name="T3" fmla="*/ 6 h 522"/>
                    <a:gd name="T4" fmla="*/ 106 w 208"/>
                    <a:gd name="T5" fmla="*/ 0 h 522"/>
                    <a:gd name="T6" fmla="*/ 128 w 208"/>
                    <a:gd name="T7" fmla="*/ 4 h 522"/>
                    <a:gd name="T8" fmla="*/ 147 w 208"/>
                    <a:gd name="T9" fmla="*/ 28 h 522"/>
                    <a:gd name="T10" fmla="*/ 162 w 208"/>
                    <a:gd name="T11" fmla="*/ 78 h 522"/>
                    <a:gd name="T12" fmla="*/ 175 w 208"/>
                    <a:gd name="T13" fmla="*/ 144 h 522"/>
                    <a:gd name="T14" fmla="*/ 189 w 208"/>
                    <a:gd name="T15" fmla="*/ 209 h 522"/>
                    <a:gd name="T16" fmla="*/ 201 w 208"/>
                    <a:gd name="T17" fmla="*/ 265 h 522"/>
                    <a:gd name="T18" fmla="*/ 201 w 208"/>
                    <a:gd name="T19" fmla="*/ 328 h 522"/>
                    <a:gd name="T20" fmla="*/ 208 w 208"/>
                    <a:gd name="T21" fmla="*/ 405 h 522"/>
                    <a:gd name="T22" fmla="*/ 201 w 208"/>
                    <a:gd name="T23" fmla="*/ 450 h 522"/>
                    <a:gd name="T24" fmla="*/ 191 w 208"/>
                    <a:gd name="T25" fmla="*/ 489 h 522"/>
                    <a:gd name="T26" fmla="*/ 158 w 208"/>
                    <a:gd name="T27" fmla="*/ 511 h 522"/>
                    <a:gd name="T28" fmla="*/ 97 w 208"/>
                    <a:gd name="T29" fmla="*/ 522 h 522"/>
                    <a:gd name="T30" fmla="*/ 52 w 208"/>
                    <a:gd name="T31" fmla="*/ 509 h 522"/>
                    <a:gd name="T32" fmla="*/ 11 w 208"/>
                    <a:gd name="T33" fmla="*/ 478 h 522"/>
                    <a:gd name="T34" fmla="*/ 0 w 208"/>
                    <a:gd name="T35" fmla="*/ 428 h 522"/>
                    <a:gd name="T36" fmla="*/ 0 w 208"/>
                    <a:gd name="T37" fmla="*/ 376 h 522"/>
                    <a:gd name="T38" fmla="*/ 13 w 208"/>
                    <a:gd name="T39" fmla="*/ 281 h 522"/>
                    <a:gd name="T40" fmla="*/ 13 w 208"/>
                    <a:gd name="T41" fmla="*/ 205 h 522"/>
                    <a:gd name="T42" fmla="*/ 17 w 208"/>
                    <a:gd name="T43" fmla="*/ 133 h 522"/>
                    <a:gd name="T44" fmla="*/ 33 w 208"/>
                    <a:gd name="T45" fmla="*/ 87 h 522"/>
                    <a:gd name="T46" fmla="*/ 52 w 208"/>
                    <a:gd name="T47" fmla="*/ 56 h 522"/>
                    <a:gd name="T48" fmla="*/ 56 w 208"/>
                    <a:gd name="T49" fmla="*/ 22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8" h="522">
                      <a:moveTo>
                        <a:pt x="56" y="22"/>
                      </a:moveTo>
                      <a:lnTo>
                        <a:pt x="78" y="6"/>
                      </a:lnTo>
                      <a:lnTo>
                        <a:pt x="106" y="0"/>
                      </a:lnTo>
                      <a:lnTo>
                        <a:pt x="128" y="4"/>
                      </a:lnTo>
                      <a:lnTo>
                        <a:pt x="147" y="28"/>
                      </a:lnTo>
                      <a:lnTo>
                        <a:pt x="162" y="78"/>
                      </a:lnTo>
                      <a:lnTo>
                        <a:pt x="175" y="144"/>
                      </a:lnTo>
                      <a:lnTo>
                        <a:pt x="189" y="209"/>
                      </a:lnTo>
                      <a:lnTo>
                        <a:pt x="201" y="265"/>
                      </a:lnTo>
                      <a:lnTo>
                        <a:pt x="201" y="328"/>
                      </a:lnTo>
                      <a:lnTo>
                        <a:pt x="208" y="405"/>
                      </a:lnTo>
                      <a:lnTo>
                        <a:pt x="201" y="450"/>
                      </a:lnTo>
                      <a:lnTo>
                        <a:pt x="191" y="489"/>
                      </a:lnTo>
                      <a:lnTo>
                        <a:pt x="158" y="511"/>
                      </a:lnTo>
                      <a:lnTo>
                        <a:pt x="97" y="522"/>
                      </a:lnTo>
                      <a:lnTo>
                        <a:pt x="52" y="509"/>
                      </a:lnTo>
                      <a:lnTo>
                        <a:pt x="11" y="478"/>
                      </a:lnTo>
                      <a:lnTo>
                        <a:pt x="0" y="428"/>
                      </a:lnTo>
                      <a:lnTo>
                        <a:pt x="0" y="376"/>
                      </a:lnTo>
                      <a:lnTo>
                        <a:pt x="13" y="281"/>
                      </a:lnTo>
                      <a:lnTo>
                        <a:pt x="13" y="205"/>
                      </a:lnTo>
                      <a:lnTo>
                        <a:pt x="17" y="133"/>
                      </a:lnTo>
                      <a:lnTo>
                        <a:pt x="33" y="87"/>
                      </a:lnTo>
                      <a:lnTo>
                        <a:pt x="52" y="56"/>
                      </a:lnTo>
                      <a:lnTo>
                        <a:pt x="56"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094" name="Freeform 14">
                  <a:extLst>
                    <a:ext uri="{FF2B5EF4-FFF2-40B4-BE49-F238E27FC236}">
                      <a16:creationId xmlns:a16="http://schemas.microsoft.com/office/drawing/2014/main" id="{E02E6AEE-FB14-9887-A0F6-FCC91A9D0BA6}"/>
                    </a:ext>
                  </a:extLst>
                </p:cNvPr>
                <p:cNvSpPr>
                  <a:spLocks noChangeAspect="1"/>
                </p:cNvSpPr>
                <p:nvPr/>
              </p:nvSpPr>
              <p:spPr bwMode="auto">
                <a:xfrm>
                  <a:off x="3628" y="2357"/>
                  <a:ext cx="250" cy="517"/>
                </a:xfrm>
                <a:custGeom>
                  <a:avLst/>
                  <a:gdLst>
                    <a:gd name="T0" fmla="*/ 0 w 250"/>
                    <a:gd name="T1" fmla="*/ 45 h 517"/>
                    <a:gd name="T2" fmla="*/ 2 w 250"/>
                    <a:gd name="T3" fmla="*/ 6 h 517"/>
                    <a:gd name="T4" fmla="*/ 22 w 250"/>
                    <a:gd name="T5" fmla="*/ 0 h 517"/>
                    <a:gd name="T6" fmla="*/ 61 w 250"/>
                    <a:gd name="T7" fmla="*/ 2 h 517"/>
                    <a:gd name="T8" fmla="*/ 72 w 250"/>
                    <a:gd name="T9" fmla="*/ 36 h 517"/>
                    <a:gd name="T10" fmla="*/ 105 w 250"/>
                    <a:gd name="T11" fmla="*/ 106 h 517"/>
                    <a:gd name="T12" fmla="*/ 122 w 250"/>
                    <a:gd name="T13" fmla="*/ 162 h 517"/>
                    <a:gd name="T14" fmla="*/ 133 w 250"/>
                    <a:gd name="T15" fmla="*/ 228 h 517"/>
                    <a:gd name="T16" fmla="*/ 130 w 250"/>
                    <a:gd name="T17" fmla="*/ 267 h 517"/>
                    <a:gd name="T18" fmla="*/ 107 w 250"/>
                    <a:gd name="T19" fmla="*/ 328 h 517"/>
                    <a:gd name="T20" fmla="*/ 85 w 250"/>
                    <a:gd name="T21" fmla="*/ 386 h 517"/>
                    <a:gd name="T22" fmla="*/ 78 w 250"/>
                    <a:gd name="T23" fmla="*/ 434 h 517"/>
                    <a:gd name="T24" fmla="*/ 78 w 250"/>
                    <a:gd name="T25" fmla="*/ 453 h 517"/>
                    <a:gd name="T26" fmla="*/ 102 w 250"/>
                    <a:gd name="T27" fmla="*/ 456 h 517"/>
                    <a:gd name="T28" fmla="*/ 133 w 250"/>
                    <a:gd name="T29" fmla="*/ 445 h 517"/>
                    <a:gd name="T30" fmla="*/ 217 w 250"/>
                    <a:gd name="T31" fmla="*/ 453 h 517"/>
                    <a:gd name="T32" fmla="*/ 250 w 250"/>
                    <a:gd name="T33" fmla="*/ 473 h 517"/>
                    <a:gd name="T34" fmla="*/ 244 w 250"/>
                    <a:gd name="T35" fmla="*/ 486 h 517"/>
                    <a:gd name="T36" fmla="*/ 200 w 250"/>
                    <a:gd name="T37" fmla="*/ 512 h 517"/>
                    <a:gd name="T38" fmla="*/ 174 w 250"/>
                    <a:gd name="T39" fmla="*/ 517 h 517"/>
                    <a:gd name="T40" fmla="*/ 150 w 250"/>
                    <a:gd name="T41" fmla="*/ 495 h 517"/>
                    <a:gd name="T42" fmla="*/ 94 w 250"/>
                    <a:gd name="T43" fmla="*/ 484 h 517"/>
                    <a:gd name="T44" fmla="*/ 46 w 250"/>
                    <a:gd name="T45" fmla="*/ 484 h 517"/>
                    <a:gd name="T46" fmla="*/ 30 w 250"/>
                    <a:gd name="T47" fmla="*/ 479 h 517"/>
                    <a:gd name="T48" fmla="*/ 28 w 250"/>
                    <a:gd name="T49" fmla="*/ 462 h 517"/>
                    <a:gd name="T50" fmla="*/ 57 w 250"/>
                    <a:gd name="T51" fmla="*/ 375 h 517"/>
                    <a:gd name="T52" fmla="*/ 85 w 250"/>
                    <a:gd name="T53" fmla="*/ 308 h 517"/>
                    <a:gd name="T54" fmla="*/ 96 w 250"/>
                    <a:gd name="T55" fmla="*/ 264 h 517"/>
                    <a:gd name="T56" fmla="*/ 96 w 250"/>
                    <a:gd name="T57" fmla="*/ 202 h 517"/>
                    <a:gd name="T58" fmla="*/ 74 w 250"/>
                    <a:gd name="T59" fmla="*/ 147 h 517"/>
                    <a:gd name="T60" fmla="*/ 28 w 250"/>
                    <a:gd name="T61" fmla="*/ 89 h 517"/>
                    <a:gd name="T62" fmla="*/ 7 w 250"/>
                    <a:gd name="T63" fmla="*/ 62 h 517"/>
                    <a:gd name="T64" fmla="*/ 0 w 250"/>
                    <a:gd name="T65" fmla="*/ 45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517">
                      <a:moveTo>
                        <a:pt x="0" y="45"/>
                      </a:moveTo>
                      <a:lnTo>
                        <a:pt x="2" y="6"/>
                      </a:lnTo>
                      <a:lnTo>
                        <a:pt x="22" y="0"/>
                      </a:lnTo>
                      <a:lnTo>
                        <a:pt x="61" y="2"/>
                      </a:lnTo>
                      <a:lnTo>
                        <a:pt x="72" y="36"/>
                      </a:lnTo>
                      <a:lnTo>
                        <a:pt x="105" y="106"/>
                      </a:lnTo>
                      <a:lnTo>
                        <a:pt x="122" y="162"/>
                      </a:lnTo>
                      <a:lnTo>
                        <a:pt x="133" y="228"/>
                      </a:lnTo>
                      <a:lnTo>
                        <a:pt x="130" y="267"/>
                      </a:lnTo>
                      <a:lnTo>
                        <a:pt x="107" y="328"/>
                      </a:lnTo>
                      <a:lnTo>
                        <a:pt x="85" y="386"/>
                      </a:lnTo>
                      <a:lnTo>
                        <a:pt x="78" y="434"/>
                      </a:lnTo>
                      <a:lnTo>
                        <a:pt x="78" y="453"/>
                      </a:lnTo>
                      <a:lnTo>
                        <a:pt x="102" y="456"/>
                      </a:lnTo>
                      <a:lnTo>
                        <a:pt x="133" y="445"/>
                      </a:lnTo>
                      <a:lnTo>
                        <a:pt x="217" y="453"/>
                      </a:lnTo>
                      <a:lnTo>
                        <a:pt x="250" y="473"/>
                      </a:lnTo>
                      <a:lnTo>
                        <a:pt x="244" y="486"/>
                      </a:lnTo>
                      <a:lnTo>
                        <a:pt x="200" y="512"/>
                      </a:lnTo>
                      <a:lnTo>
                        <a:pt x="174" y="517"/>
                      </a:lnTo>
                      <a:lnTo>
                        <a:pt x="150" y="495"/>
                      </a:lnTo>
                      <a:lnTo>
                        <a:pt x="94" y="484"/>
                      </a:lnTo>
                      <a:lnTo>
                        <a:pt x="46" y="484"/>
                      </a:lnTo>
                      <a:lnTo>
                        <a:pt x="30" y="479"/>
                      </a:lnTo>
                      <a:lnTo>
                        <a:pt x="28" y="462"/>
                      </a:lnTo>
                      <a:lnTo>
                        <a:pt x="57" y="375"/>
                      </a:lnTo>
                      <a:lnTo>
                        <a:pt x="85" y="308"/>
                      </a:lnTo>
                      <a:lnTo>
                        <a:pt x="96" y="264"/>
                      </a:lnTo>
                      <a:lnTo>
                        <a:pt x="96" y="202"/>
                      </a:lnTo>
                      <a:lnTo>
                        <a:pt x="74" y="147"/>
                      </a:lnTo>
                      <a:lnTo>
                        <a:pt x="28" y="89"/>
                      </a:lnTo>
                      <a:lnTo>
                        <a:pt x="7" y="62"/>
                      </a:lnTo>
                      <a:lnTo>
                        <a:pt x="0"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095" name="Freeform 15">
                  <a:extLst>
                    <a:ext uri="{FF2B5EF4-FFF2-40B4-BE49-F238E27FC236}">
                      <a16:creationId xmlns:a16="http://schemas.microsoft.com/office/drawing/2014/main" id="{37496451-2898-E30F-FBE2-11617E0B4CC0}"/>
                    </a:ext>
                  </a:extLst>
                </p:cNvPr>
                <p:cNvSpPr>
                  <a:spLocks noChangeAspect="1"/>
                </p:cNvSpPr>
                <p:nvPr/>
              </p:nvSpPr>
              <p:spPr bwMode="auto">
                <a:xfrm>
                  <a:off x="3373" y="2364"/>
                  <a:ext cx="222" cy="543"/>
                </a:xfrm>
                <a:custGeom>
                  <a:avLst/>
                  <a:gdLst>
                    <a:gd name="T0" fmla="*/ 131 w 222"/>
                    <a:gd name="T1" fmla="*/ 88 h 543"/>
                    <a:gd name="T2" fmla="*/ 144 w 222"/>
                    <a:gd name="T3" fmla="*/ 43 h 543"/>
                    <a:gd name="T4" fmla="*/ 172 w 222"/>
                    <a:gd name="T5" fmla="*/ 0 h 543"/>
                    <a:gd name="T6" fmla="*/ 198 w 222"/>
                    <a:gd name="T7" fmla="*/ 0 h 543"/>
                    <a:gd name="T8" fmla="*/ 222 w 222"/>
                    <a:gd name="T9" fmla="*/ 23 h 543"/>
                    <a:gd name="T10" fmla="*/ 220 w 222"/>
                    <a:gd name="T11" fmla="*/ 50 h 543"/>
                    <a:gd name="T12" fmla="*/ 187 w 222"/>
                    <a:gd name="T13" fmla="*/ 89 h 543"/>
                    <a:gd name="T14" fmla="*/ 154 w 222"/>
                    <a:gd name="T15" fmla="*/ 160 h 543"/>
                    <a:gd name="T16" fmla="*/ 139 w 222"/>
                    <a:gd name="T17" fmla="*/ 223 h 543"/>
                    <a:gd name="T18" fmla="*/ 137 w 222"/>
                    <a:gd name="T19" fmla="*/ 295 h 543"/>
                    <a:gd name="T20" fmla="*/ 154 w 222"/>
                    <a:gd name="T21" fmla="*/ 377 h 543"/>
                    <a:gd name="T22" fmla="*/ 170 w 222"/>
                    <a:gd name="T23" fmla="*/ 423 h 543"/>
                    <a:gd name="T24" fmla="*/ 187 w 222"/>
                    <a:gd name="T25" fmla="*/ 460 h 543"/>
                    <a:gd name="T26" fmla="*/ 192 w 222"/>
                    <a:gd name="T27" fmla="*/ 479 h 543"/>
                    <a:gd name="T28" fmla="*/ 189 w 222"/>
                    <a:gd name="T29" fmla="*/ 505 h 543"/>
                    <a:gd name="T30" fmla="*/ 161 w 222"/>
                    <a:gd name="T31" fmla="*/ 506 h 543"/>
                    <a:gd name="T32" fmla="*/ 94 w 222"/>
                    <a:gd name="T33" fmla="*/ 521 h 543"/>
                    <a:gd name="T34" fmla="*/ 33 w 222"/>
                    <a:gd name="T35" fmla="*/ 543 h 543"/>
                    <a:gd name="T36" fmla="*/ 20 w 222"/>
                    <a:gd name="T37" fmla="*/ 534 h 543"/>
                    <a:gd name="T38" fmla="*/ 0 w 222"/>
                    <a:gd name="T39" fmla="*/ 510 h 543"/>
                    <a:gd name="T40" fmla="*/ 6 w 222"/>
                    <a:gd name="T41" fmla="*/ 495 h 543"/>
                    <a:gd name="T42" fmla="*/ 65 w 222"/>
                    <a:gd name="T43" fmla="*/ 488 h 543"/>
                    <a:gd name="T44" fmla="*/ 117 w 222"/>
                    <a:gd name="T45" fmla="*/ 488 h 543"/>
                    <a:gd name="T46" fmla="*/ 144 w 222"/>
                    <a:gd name="T47" fmla="*/ 488 h 543"/>
                    <a:gd name="T48" fmla="*/ 161 w 222"/>
                    <a:gd name="T49" fmla="*/ 473 h 543"/>
                    <a:gd name="T50" fmla="*/ 154 w 222"/>
                    <a:gd name="T51" fmla="*/ 440 h 543"/>
                    <a:gd name="T52" fmla="*/ 126 w 222"/>
                    <a:gd name="T53" fmla="*/ 373 h 543"/>
                    <a:gd name="T54" fmla="*/ 109 w 222"/>
                    <a:gd name="T55" fmla="*/ 310 h 543"/>
                    <a:gd name="T56" fmla="*/ 104 w 222"/>
                    <a:gd name="T57" fmla="*/ 245 h 543"/>
                    <a:gd name="T58" fmla="*/ 109 w 222"/>
                    <a:gd name="T59" fmla="*/ 184 h 543"/>
                    <a:gd name="T60" fmla="*/ 120 w 222"/>
                    <a:gd name="T61" fmla="*/ 132 h 543"/>
                    <a:gd name="T62" fmla="*/ 131 w 222"/>
                    <a:gd name="T63" fmla="*/ 88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2" h="543">
                      <a:moveTo>
                        <a:pt x="131" y="88"/>
                      </a:moveTo>
                      <a:lnTo>
                        <a:pt x="144" y="43"/>
                      </a:lnTo>
                      <a:lnTo>
                        <a:pt x="172" y="0"/>
                      </a:lnTo>
                      <a:lnTo>
                        <a:pt x="198" y="0"/>
                      </a:lnTo>
                      <a:lnTo>
                        <a:pt x="222" y="23"/>
                      </a:lnTo>
                      <a:lnTo>
                        <a:pt x="220" y="50"/>
                      </a:lnTo>
                      <a:lnTo>
                        <a:pt x="187" y="89"/>
                      </a:lnTo>
                      <a:lnTo>
                        <a:pt x="154" y="160"/>
                      </a:lnTo>
                      <a:lnTo>
                        <a:pt x="139" y="223"/>
                      </a:lnTo>
                      <a:lnTo>
                        <a:pt x="137" y="295"/>
                      </a:lnTo>
                      <a:lnTo>
                        <a:pt x="154" y="377"/>
                      </a:lnTo>
                      <a:lnTo>
                        <a:pt x="170" y="423"/>
                      </a:lnTo>
                      <a:lnTo>
                        <a:pt x="187" y="460"/>
                      </a:lnTo>
                      <a:lnTo>
                        <a:pt x="192" y="479"/>
                      </a:lnTo>
                      <a:lnTo>
                        <a:pt x="189" y="505"/>
                      </a:lnTo>
                      <a:lnTo>
                        <a:pt x="161" y="506"/>
                      </a:lnTo>
                      <a:lnTo>
                        <a:pt x="94" y="521"/>
                      </a:lnTo>
                      <a:lnTo>
                        <a:pt x="33" y="543"/>
                      </a:lnTo>
                      <a:lnTo>
                        <a:pt x="20" y="534"/>
                      </a:lnTo>
                      <a:lnTo>
                        <a:pt x="0" y="510"/>
                      </a:lnTo>
                      <a:lnTo>
                        <a:pt x="6" y="495"/>
                      </a:lnTo>
                      <a:lnTo>
                        <a:pt x="65" y="488"/>
                      </a:lnTo>
                      <a:lnTo>
                        <a:pt x="117" y="488"/>
                      </a:lnTo>
                      <a:lnTo>
                        <a:pt x="144" y="488"/>
                      </a:lnTo>
                      <a:lnTo>
                        <a:pt x="161" y="473"/>
                      </a:lnTo>
                      <a:lnTo>
                        <a:pt x="154" y="440"/>
                      </a:lnTo>
                      <a:lnTo>
                        <a:pt x="126" y="373"/>
                      </a:lnTo>
                      <a:lnTo>
                        <a:pt x="109" y="310"/>
                      </a:lnTo>
                      <a:lnTo>
                        <a:pt x="104" y="245"/>
                      </a:lnTo>
                      <a:lnTo>
                        <a:pt x="109" y="184"/>
                      </a:lnTo>
                      <a:lnTo>
                        <a:pt x="120" y="132"/>
                      </a:lnTo>
                      <a:lnTo>
                        <a:pt x="131"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096" name="Freeform 16">
                  <a:extLst>
                    <a:ext uri="{FF2B5EF4-FFF2-40B4-BE49-F238E27FC236}">
                      <a16:creationId xmlns:a16="http://schemas.microsoft.com/office/drawing/2014/main" id="{7FCA5B83-3DD7-28B2-3470-F8A633E6D82F}"/>
                    </a:ext>
                  </a:extLst>
                </p:cNvPr>
                <p:cNvSpPr>
                  <a:spLocks noChangeAspect="1"/>
                </p:cNvSpPr>
                <p:nvPr/>
              </p:nvSpPr>
              <p:spPr bwMode="auto">
                <a:xfrm>
                  <a:off x="3405" y="1942"/>
                  <a:ext cx="158" cy="437"/>
                </a:xfrm>
                <a:custGeom>
                  <a:avLst/>
                  <a:gdLst>
                    <a:gd name="T0" fmla="*/ 80 w 158"/>
                    <a:gd name="T1" fmla="*/ 11 h 437"/>
                    <a:gd name="T2" fmla="*/ 111 w 158"/>
                    <a:gd name="T3" fmla="*/ 0 h 437"/>
                    <a:gd name="T4" fmla="*/ 145 w 158"/>
                    <a:gd name="T5" fmla="*/ 3 h 437"/>
                    <a:gd name="T6" fmla="*/ 158 w 158"/>
                    <a:gd name="T7" fmla="*/ 22 h 437"/>
                    <a:gd name="T8" fmla="*/ 150 w 158"/>
                    <a:gd name="T9" fmla="*/ 72 h 437"/>
                    <a:gd name="T10" fmla="*/ 113 w 158"/>
                    <a:gd name="T11" fmla="*/ 88 h 437"/>
                    <a:gd name="T12" fmla="*/ 69 w 158"/>
                    <a:gd name="T13" fmla="*/ 120 h 437"/>
                    <a:gd name="T14" fmla="*/ 52 w 158"/>
                    <a:gd name="T15" fmla="*/ 164 h 437"/>
                    <a:gd name="T16" fmla="*/ 39 w 158"/>
                    <a:gd name="T17" fmla="*/ 205 h 437"/>
                    <a:gd name="T18" fmla="*/ 35 w 158"/>
                    <a:gd name="T19" fmla="*/ 266 h 437"/>
                    <a:gd name="T20" fmla="*/ 41 w 158"/>
                    <a:gd name="T21" fmla="*/ 325 h 437"/>
                    <a:gd name="T22" fmla="*/ 50 w 158"/>
                    <a:gd name="T23" fmla="*/ 349 h 437"/>
                    <a:gd name="T24" fmla="*/ 63 w 158"/>
                    <a:gd name="T25" fmla="*/ 366 h 437"/>
                    <a:gd name="T26" fmla="*/ 85 w 158"/>
                    <a:gd name="T27" fmla="*/ 372 h 437"/>
                    <a:gd name="T28" fmla="*/ 85 w 158"/>
                    <a:gd name="T29" fmla="*/ 399 h 437"/>
                    <a:gd name="T30" fmla="*/ 52 w 158"/>
                    <a:gd name="T31" fmla="*/ 425 h 437"/>
                    <a:gd name="T32" fmla="*/ 35 w 158"/>
                    <a:gd name="T33" fmla="*/ 437 h 437"/>
                    <a:gd name="T34" fmla="*/ 13 w 158"/>
                    <a:gd name="T35" fmla="*/ 420 h 437"/>
                    <a:gd name="T36" fmla="*/ 0 w 158"/>
                    <a:gd name="T37" fmla="*/ 372 h 437"/>
                    <a:gd name="T38" fmla="*/ 0 w 158"/>
                    <a:gd name="T39" fmla="*/ 311 h 437"/>
                    <a:gd name="T40" fmla="*/ 2 w 158"/>
                    <a:gd name="T41" fmla="*/ 233 h 437"/>
                    <a:gd name="T42" fmla="*/ 24 w 158"/>
                    <a:gd name="T43" fmla="*/ 153 h 437"/>
                    <a:gd name="T44" fmla="*/ 50 w 158"/>
                    <a:gd name="T45" fmla="*/ 87 h 437"/>
                    <a:gd name="T46" fmla="*/ 69 w 158"/>
                    <a:gd name="T47" fmla="*/ 37 h 437"/>
                    <a:gd name="T48" fmla="*/ 80 w 158"/>
                    <a:gd name="T49" fmla="*/ 11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437">
                      <a:moveTo>
                        <a:pt x="80" y="11"/>
                      </a:moveTo>
                      <a:lnTo>
                        <a:pt x="111" y="0"/>
                      </a:lnTo>
                      <a:lnTo>
                        <a:pt x="145" y="3"/>
                      </a:lnTo>
                      <a:lnTo>
                        <a:pt x="158" y="22"/>
                      </a:lnTo>
                      <a:lnTo>
                        <a:pt x="150" y="72"/>
                      </a:lnTo>
                      <a:lnTo>
                        <a:pt x="113" y="88"/>
                      </a:lnTo>
                      <a:lnTo>
                        <a:pt x="69" y="120"/>
                      </a:lnTo>
                      <a:lnTo>
                        <a:pt x="52" y="164"/>
                      </a:lnTo>
                      <a:lnTo>
                        <a:pt x="39" y="205"/>
                      </a:lnTo>
                      <a:lnTo>
                        <a:pt x="35" y="266"/>
                      </a:lnTo>
                      <a:lnTo>
                        <a:pt x="41" y="325"/>
                      </a:lnTo>
                      <a:lnTo>
                        <a:pt x="50" y="349"/>
                      </a:lnTo>
                      <a:lnTo>
                        <a:pt x="63" y="366"/>
                      </a:lnTo>
                      <a:lnTo>
                        <a:pt x="85" y="372"/>
                      </a:lnTo>
                      <a:lnTo>
                        <a:pt x="85" y="399"/>
                      </a:lnTo>
                      <a:lnTo>
                        <a:pt x="52" y="425"/>
                      </a:lnTo>
                      <a:lnTo>
                        <a:pt x="35" y="437"/>
                      </a:lnTo>
                      <a:lnTo>
                        <a:pt x="13" y="420"/>
                      </a:lnTo>
                      <a:lnTo>
                        <a:pt x="0" y="372"/>
                      </a:lnTo>
                      <a:lnTo>
                        <a:pt x="0" y="311"/>
                      </a:lnTo>
                      <a:lnTo>
                        <a:pt x="2" y="233"/>
                      </a:lnTo>
                      <a:lnTo>
                        <a:pt x="24" y="153"/>
                      </a:lnTo>
                      <a:lnTo>
                        <a:pt x="50" y="87"/>
                      </a:lnTo>
                      <a:lnTo>
                        <a:pt x="69" y="37"/>
                      </a:lnTo>
                      <a:lnTo>
                        <a:pt x="8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097" name="Freeform 17">
                  <a:extLst>
                    <a:ext uri="{FF2B5EF4-FFF2-40B4-BE49-F238E27FC236}">
                      <a16:creationId xmlns:a16="http://schemas.microsoft.com/office/drawing/2014/main" id="{987F4AAC-CEC5-354E-9FF5-2CF2BCC00DFD}"/>
                    </a:ext>
                  </a:extLst>
                </p:cNvPr>
                <p:cNvSpPr>
                  <a:spLocks noChangeAspect="1"/>
                </p:cNvSpPr>
                <p:nvPr/>
              </p:nvSpPr>
              <p:spPr bwMode="auto">
                <a:xfrm>
                  <a:off x="3391" y="1613"/>
                  <a:ext cx="271" cy="310"/>
                </a:xfrm>
                <a:custGeom>
                  <a:avLst/>
                  <a:gdLst>
                    <a:gd name="T0" fmla="*/ 142 w 271"/>
                    <a:gd name="T1" fmla="*/ 4 h 310"/>
                    <a:gd name="T2" fmla="*/ 168 w 271"/>
                    <a:gd name="T3" fmla="*/ 0 h 310"/>
                    <a:gd name="T4" fmla="*/ 204 w 271"/>
                    <a:gd name="T5" fmla="*/ 15 h 310"/>
                    <a:gd name="T6" fmla="*/ 245 w 271"/>
                    <a:gd name="T7" fmla="*/ 63 h 310"/>
                    <a:gd name="T8" fmla="*/ 271 w 271"/>
                    <a:gd name="T9" fmla="*/ 134 h 310"/>
                    <a:gd name="T10" fmla="*/ 267 w 271"/>
                    <a:gd name="T11" fmla="*/ 180 h 310"/>
                    <a:gd name="T12" fmla="*/ 259 w 271"/>
                    <a:gd name="T13" fmla="*/ 238 h 310"/>
                    <a:gd name="T14" fmla="*/ 241 w 271"/>
                    <a:gd name="T15" fmla="*/ 278 h 310"/>
                    <a:gd name="T16" fmla="*/ 202 w 271"/>
                    <a:gd name="T17" fmla="*/ 310 h 310"/>
                    <a:gd name="T18" fmla="*/ 161 w 271"/>
                    <a:gd name="T19" fmla="*/ 303 h 310"/>
                    <a:gd name="T20" fmla="*/ 116 w 271"/>
                    <a:gd name="T21" fmla="*/ 271 h 310"/>
                    <a:gd name="T22" fmla="*/ 96 w 271"/>
                    <a:gd name="T23" fmla="*/ 223 h 310"/>
                    <a:gd name="T24" fmla="*/ 79 w 271"/>
                    <a:gd name="T25" fmla="*/ 191 h 310"/>
                    <a:gd name="T26" fmla="*/ 31 w 271"/>
                    <a:gd name="T27" fmla="*/ 212 h 310"/>
                    <a:gd name="T28" fmla="*/ 9 w 271"/>
                    <a:gd name="T29" fmla="*/ 212 h 310"/>
                    <a:gd name="T30" fmla="*/ 0 w 271"/>
                    <a:gd name="T31" fmla="*/ 208 h 310"/>
                    <a:gd name="T32" fmla="*/ 7 w 271"/>
                    <a:gd name="T33" fmla="*/ 191 h 310"/>
                    <a:gd name="T34" fmla="*/ 53 w 271"/>
                    <a:gd name="T35" fmla="*/ 178 h 310"/>
                    <a:gd name="T36" fmla="*/ 76 w 271"/>
                    <a:gd name="T37" fmla="*/ 174 h 310"/>
                    <a:gd name="T38" fmla="*/ 74 w 271"/>
                    <a:gd name="T39" fmla="*/ 137 h 310"/>
                    <a:gd name="T40" fmla="*/ 85 w 271"/>
                    <a:gd name="T41" fmla="*/ 100 h 310"/>
                    <a:gd name="T42" fmla="*/ 96 w 271"/>
                    <a:gd name="T43" fmla="*/ 61 h 310"/>
                    <a:gd name="T44" fmla="*/ 118 w 271"/>
                    <a:gd name="T45" fmla="*/ 18 h 310"/>
                    <a:gd name="T46" fmla="*/ 142 w 271"/>
                    <a:gd name="T47" fmla="*/ 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1" h="310">
                      <a:moveTo>
                        <a:pt x="142" y="4"/>
                      </a:moveTo>
                      <a:lnTo>
                        <a:pt x="168" y="0"/>
                      </a:lnTo>
                      <a:lnTo>
                        <a:pt x="204" y="15"/>
                      </a:lnTo>
                      <a:lnTo>
                        <a:pt x="245" y="63"/>
                      </a:lnTo>
                      <a:lnTo>
                        <a:pt x="271" y="134"/>
                      </a:lnTo>
                      <a:lnTo>
                        <a:pt x="267" y="180"/>
                      </a:lnTo>
                      <a:lnTo>
                        <a:pt x="259" y="238"/>
                      </a:lnTo>
                      <a:lnTo>
                        <a:pt x="241" y="278"/>
                      </a:lnTo>
                      <a:lnTo>
                        <a:pt x="202" y="310"/>
                      </a:lnTo>
                      <a:lnTo>
                        <a:pt x="161" y="303"/>
                      </a:lnTo>
                      <a:lnTo>
                        <a:pt x="116" y="271"/>
                      </a:lnTo>
                      <a:lnTo>
                        <a:pt x="96" y="223"/>
                      </a:lnTo>
                      <a:lnTo>
                        <a:pt x="79" y="191"/>
                      </a:lnTo>
                      <a:lnTo>
                        <a:pt x="31" y="212"/>
                      </a:lnTo>
                      <a:lnTo>
                        <a:pt x="9" y="212"/>
                      </a:lnTo>
                      <a:lnTo>
                        <a:pt x="0" y="208"/>
                      </a:lnTo>
                      <a:lnTo>
                        <a:pt x="7" y="191"/>
                      </a:lnTo>
                      <a:lnTo>
                        <a:pt x="53" y="178"/>
                      </a:lnTo>
                      <a:lnTo>
                        <a:pt x="76" y="174"/>
                      </a:lnTo>
                      <a:lnTo>
                        <a:pt x="74" y="137"/>
                      </a:lnTo>
                      <a:lnTo>
                        <a:pt x="85" y="100"/>
                      </a:lnTo>
                      <a:lnTo>
                        <a:pt x="96" y="61"/>
                      </a:lnTo>
                      <a:lnTo>
                        <a:pt x="118" y="18"/>
                      </a:lnTo>
                      <a:lnTo>
                        <a:pt x="14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74098" name="Group 18">
                <a:extLst>
                  <a:ext uri="{FF2B5EF4-FFF2-40B4-BE49-F238E27FC236}">
                    <a16:creationId xmlns:a16="http://schemas.microsoft.com/office/drawing/2014/main" id="{54F7D80E-3715-9D6A-C14B-C21E6B7C657F}"/>
                  </a:ext>
                </a:extLst>
              </p:cNvPr>
              <p:cNvGrpSpPr>
                <a:grpSpLocks noChangeAspect="1"/>
              </p:cNvGrpSpPr>
              <p:nvPr/>
            </p:nvGrpSpPr>
            <p:grpSpPr bwMode="auto">
              <a:xfrm>
                <a:off x="2714" y="1531"/>
                <a:ext cx="423" cy="1416"/>
                <a:chOff x="2697" y="1508"/>
                <a:chExt cx="423" cy="1416"/>
              </a:xfrm>
            </p:grpSpPr>
            <p:sp>
              <p:nvSpPr>
                <p:cNvPr id="174099" name="Freeform 19">
                  <a:extLst>
                    <a:ext uri="{FF2B5EF4-FFF2-40B4-BE49-F238E27FC236}">
                      <a16:creationId xmlns:a16="http://schemas.microsoft.com/office/drawing/2014/main" id="{B9B41A7E-3796-A4A1-963B-7B3E948F67A7}"/>
                    </a:ext>
                  </a:extLst>
                </p:cNvPr>
                <p:cNvSpPr>
                  <a:spLocks noChangeAspect="1"/>
                </p:cNvSpPr>
                <p:nvPr/>
              </p:nvSpPr>
              <p:spPr bwMode="auto">
                <a:xfrm>
                  <a:off x="2839" y="1852"/>
                  <a:ext cx="207" cy="606"/>
                </a:xfrm>
                <a:custGeom>
                  <a:avLst/>
                  <a:gdLst>
                    <a:gd name="T0" fmla="*/ 71 w 207"/>
                    <a:gd name="T1" fmla="*/ 52 h 606"/>
                    <a:gd name="T2" fmla="*/ 96 w 207"/>
                    <a:gd name="T3" fmla="*/ 13 h 606"/>
                    <a:gd name="T4" fmla="*/ 122 w 207"/>
                    <a:gd name="T5" fmla="*/ 0 h 606"/>
                    <a:gd name="T6" fmla="*/ 144 w 207"/>
                    <a:gd name="T7" fmla="*/ 7 h 606"/>
                    <a:gd name="T8" fmla="*/ 172 w 207"/>
                    <a:gd name="T9" fmla="*/ 41 h 606"/>
                    <a:gd name="T10" fmla="*/ 194 w 207"/>
                    <a:gd name="T11" fmla="*/ 94 h 606"/>
                    <a:gd name="T12" fmla="*/ 207 w 207"/>
                    <a:gd name="T13" fmla="*/ 163 h 606"/>
                    <a:gd name="T14" fmla="*/ 207 w 207"/>
                    <a:gd name="T15" fmla="*/ 261 h 606"/>
                    <a:gd name="T16" fmla="*/ 196 w 207"/>
                    <a:gd name="T17" fmla="*/ 374 h 606"/>
                    <a:gd name="T18" fmla="*/ 188 w 207"/>
                    <a:gd name="T19" fmla="*/ 489 h 606"/>
                    <a:gd name="T20" fmla="*/ 172 w 207"/>
                    <a:gd name="T21" fmla="*/ 545 h 606"/>
                    <a:gd name="T22" fmla="*/ 155 w 207"/>
                    <a:gd name="T23" fmla="*/ 574 h 606"/>
                    <a:gd name="T24" fmla="*/ 135 w 207"/>
                    <a:gd name="T25" fmla="*/ 595 h 606"/>
                    <a:gd name="T26" fmla="*/ 107 w 207"/>
                    <a:gd name="T27" fmla="*/ 606 h 606"/>
                    <a:gd name="T28" fmla="*/ 57 w 207"/>
                    <a:gd name="T29" fmla="*/ 606 h 606"/>
                    <a:gd name="T30" fmla="*/ 28 w 207"/>
                    <a:gd name="T31" fmla="*/ 595 h 606"/>
                    <a:gd name="T32" fmla="*/ 4 w 207"/>
                    <a:gd name="T33" fmla="*/ 545 h 606"/>
                    <a:gd name="T34" fmla="*/ 0 w 207"/>
                    <a:gd name="T35" fmla="*/ 474 h 606"/>
                    <a:gd name="T36" fmla="*/ 0 w 207"/>
                    <a:gd name="T37" fmla="*/ 385 h 606"/>
                    <a:gd name="T38" fmla="*/ 11 w 207"/>
                    <a:gd name="T39" fmla="*/ 267 h 606"/>
                    <a:gd name="T40" fmla="*/ 26 w 207"/>
                    <a:gd name="T41" fmla="*/ 172 h 606"/>
                    <a:gd name="T42" fmla="*/ 49 w 207"/>
                    <a:gd name="T43" fmla="*/ 89 h 606"/>
                    <a:gd name="T44" fmla="*/ 71 w 207"/>
                    <a:gd name="T45" fmla="*/ 52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06">
                      <a:moveTo>
                        <a:pt x="71" y="52"/>
                      </a:moveTo>
                      <a:lnTo>
                        <a:pt x="96" y="13"/>
                      </a:lnTo>
                      <a:lnTo>
                        <a:pt x="122" y="0"/>
                      </a:lnTo>
                      <a:lnTo>
                        <a:pt x="144" y="7"/>
                      </a:lnTo>
                      <a:lnTo>
                        <a:pt x="172" y="41"/>
                      </a:lnTo>
                      <a:lnTo>
                        <a:pt x="194" y="94"/>
                      </a:lnTo>
                      <a:lnTo>
                        <a:pt x="207" y="163"/>
                      </a:lnTo>
                      <a:lnTo>
                        <a:pt x="207" y="261"/>
                      </a:lnTo>
                      <a:lnTo>
                        <a:pt x="196" y="374"/>
                      </a:lnTo>
                      <a:lnTo>
                        <a:pt x="188" y="489"/>
                      </a:lnTo>
                      <a:lnTo>
                        <a:pt x="172" y="545"/>
                      </a:lnTo>
                      <a:lnTo>
                        <a:pt x="155" y="574"/>
                      </a:lnTo>
                      <a:lnTo>
                        <a:pt x="135" y="595"/>
                      </a:lnTo>
                      <a:lnTo>
                        <a:pt x="107" y="606"/>
                      </a:lnTo>
                      <a:lnTo>
                        <a:pt x="57" y="606"/>
                      </a:lnTo>
                      <a:lnTo>
                        <a:pt x="28" y="595"/>
                      </a:lnTo>
                      <a:lnTo>
                        <a:pt x="4" y="545"/>
                      </a:lnTo>
                      <a:lnTo>
                        <a:pt x="0" y="474"/>
                      </a:lnTo>
                      <a:lnTo>
                        <a:pt x="0" y="385"/>
                      </a:lnTo>
                      <a:lnTo>
                        <a:pt x="11" y="267"/>
                      </a:lnTo>
                      <a:lnTo>
                        <a:pt x="26" y="172"/>
                      </a:lnTo>
                      <a:lnTo>
                        <a:pt x="49" y="89"/>
                      </a:lnTo>
                      <a:lnTo>
                        <a:pt x="71"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00" name="Freeform 20">
                  <a:extLst>
                    <a:ext uri="{FF2B5EF4-FFF2-40B4-BE49-F238E27FC236}">
                      <a16:creationId xmlns:a16="http://schemas.microsoft.com/office/drawing/2014/main" id="{35CCA0AB-F8D1-051B-70ED-3F51CFE606B7}"/>
                    </a:ext>
                  </a:extLst>
                </p:cNvPr>
                <p:cNvSpPr>
                  <a:spLocks noChangeAspect="1"/>
                </p:cNvSpPr>
                <p:nvPr/>
              </p:nvSpPr>
              <p:spPr bwMode="auto">
                <a:xfrm>
                  <a:off x="2747" y="1858"/>
                  <a:ext cx="192" cy="532"/>
                </a:xfrm>
                <a:custGeom>
                  <a:avLst/>
                  <a:gdLst>
                    <a:gd name="T0" fmla="*/ 101 w 192"/>
                    <a:gd name="T1" fmla="*/ 43 h 532"/>
                    <a:gd name="T2" fmla="*/ 132 w 192"/>
                    <a:gd name="T3" fmla="*/ 0 h 532"/>
                    <a:gd name="T4" fmla="*/ 172 w 192"/>
                    <a:gd name="T5" fmla="*/ 0 h 532"/>
                    <a:gd name="T6" fmla="*/ 192 w 192"/>
                    <a:gd name="T7" fmla="*/ 33 h 532"/>
                    <a:gd name="T8" fmla="*/ 183 w 192"/>
                    <a:gd name="T9" fmla="*/ 69 h 532"/>
                    <a:gd name="T10" fmla="*/ 159 w 192"/>
                    <a:gd name="T11" fmla="*/ 76 h 532"/>
                    <a:gd name="T12" fmla="*/ 128 w 192"/>
                    <a:gd name="T13" fmla="*/ 94 h 532"/>
                    <a:gd name="T14" fmla="*/ 102 w 192"/>
                    <a:gd name="T15" fmla="*/ 124 h 532"/>
                    <a:gd name="T16" fmla="*/ 84 w 192"/>
                    <a:gd name="T17" fmla="*/ 157 h 532"/>
                    <a:gd name="T18" fmla="*/ 62 w 192"/>
                    <a:gd name="T19" fmla="*/ 217 h 532"/>
                    <a:gd name="T20" fmla="*/ 36 w 192"/>
                    <a:gd name="T21" fmla="*/ 293 h 532"/>
                    <a:gd name="T22" fmla="*/ 28 w 192"/>
                    <a:gd name="T23" fmla="*/ 374 h 532"/>
                    <a:gd name="T24" fmla="*/ 39 w 192"/>
                    <a:gd name="T25" fmla="*/ 428 h 532"/>
                    <a:gd name="T26" fmla="*/ 45 w 192"/>
                    <a:gd name="T27" fmla="*/ 467 h 532"/>
                    <a:gd name="T28" fmla="*/ 58 w 192"/>
                    <a:gd name="T29" fmla="*/ 495 h 532"/>
                    <a:gd name="T30" fmla="*/ 54 w 192"/>
                    <a:gd name="T31" fmla="*/ 523 h 532"/>
                    <a:gd name="T32" fmla="*/ 34 w 192"/>
                    <a:gd name="T33" fmla="*/ 532 h 532"/>
                    <a:gd name="T34" fmla="*/ 17 w 192"/>
                    <a:gd name="T35" fmla="*/ 510 h 532"/>
                    <a:gd name="T36" fmla="*/ 0 w 192"/>
                    <a:gd name="T37" fmla="*/ 478 h 532"/>
                    <a:gd name="T38" fmla="*/ 6 w 192"/>
                    <a:gd name="T39" fmla="*/ 452 h 532"/>
                    <a:gd name="T40" fmla="*/ 10 w 192"/>
                    <a:gd name="T41" fmla="*/ 369 h 532"/>
                    <a:gd name="T42" fmla="*/ 10 w 192"/>
                    <a:gd name="T43" fmla="*/ 308 h 532"/>
                    <a:gd name="T44" fmla="*/ 19 w 192"/>
                    <a:gd name="T45" fmla="*/ 245 h 532"/>
                    <a:gd name="T46" fmla="*/ 39 w 192"/>
                    <a:gd name="T47" fmla="*/ 159 h 532"/>
                    <a:gd name="T48" fmla="*/ 73 w 192"/>
                    <a:gd name="T49" fmla="*/ 93 h 532"/>
                    <a:gd name="T50" fmla="*/ 101 w 192"/>
                    <a:gd name="T51" fmla="*/ 4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532">
                      <a:moveTo>
                        <a:pt x="101" y="43"/>
                      </a:moveTo>
                      <a:lnTo>
                        <a:pt x="132" y="0"/>
                      </a:lnTo>
                      <a:lnTo>
                        <a:pt x="172" y="0"/>
                      </a:lnTo>
                      <a:lnTo>
                        <a:pt x="192" y="33"/>
                      </a:lnTo>
                      <a:lnTo>
                        <a:pt x="183" y="69"/>
                      </a:lnTo>
                      <a:lnTo>
                        <a:pt x="159" y="76"/>
                      </a:lnTo>
                      <a:lnTo>
                        <a:pt x="128" y="94"/>
                      </a:lnTo>
                      <a:lnTo>
                        <a:pt x="102" y="124"/>
                      </a:lnTo>
                      <a:lnTo>
                        <a:pt x="84" y="157"/>
                      </a:lnTo>
                      <a:lnTo>
                        <a:pt x="62" y="217"/>
                      </a:lnTo>
                      <a:lnTo>
                        <a:pt x="36" y="293"/>
                      </a:lnTo>
                      <a:lnTo>
                        <a:pt x="28" y="374"/>
                      </a:lnTo>
                      <a:lnTo>
                        <a:pt x="39" y="428"/>
                      </a:lnTo>
                      <a:lnTo>
                        <a:pt x="45" y="467"/>
                      </a:lnTo>
                      <a:lnTo>
                        <a:pt x="58" y="495"/>
                      </a:lnTo>
                      <a:lnTo>
                        <a:pt x="54" y="523"/>
                      </a:lnTo>
                      <a:lnTo>
                        <a:pt x="34" y="532"/>
                      </a:lnTo>
                      <a:lnTo>
                        <a:pt x="17" y="510"/>
                      </a:lnTo>
                      <a:lnTo>
                        <a:pt x="0" y="478"/>
                      </a:lnTo>
                      <a:lnTo>
                        <a:pt x="6" y="452"/>
                      </a:lnTo>
                      <a:lnTo>
                        <a:pt x="10" y="369"/>
                      </a:lnTo>
                      <a:lnTo>
                        <a:pt x="10" y="308"/>
                      </a:lnTo>
                      <a:lnTo>
                        <a:pt x="19" y="245"/>
                      </a:lnTo>
                      <a:lnTo>
                        <a:pt x="39" y="159"/>
                      </a:lnTo>
                      <a:lnTo>
                        <a:pt x="73" y="93"/>
                      </a:lnTo>
                      <a:lnTo>
                        <a:pt x="10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01" name="Freeform 21">
                  <a:extLst>
                    <a:ext uri="{FF2B5EF4-FFF2-40B4-BE49-F238E27FC236}">
                      <a16:creationId xmlns:a16="http://schemas.microsoft.com/office/drawing/2014/main" id="{FC1BC17C-58E6-371B-57BB-22106A625AB0}"/>
                    </a:ext>
                  </a:extLst>
                </p:cNvPr>
                <p:cNvSpPr>
                  <a:spLocks noChangeAspect="1"/>
                </p:cNvSpPr>
                <p:nvPr/>
              </p:nvSpPr>
              <p:spPr bwMode="auto">
                <a:xfrm>
                  <a:off x="2697" y="2329"/>
                  <a:ext cx="214" cy="547"/>
                </a:xfrm>
                <a:custGeom>
                  <a:avLst/>
                  <a:gdLst>
                    <a:gd name="T0" fmla="*/ 180 w 214"/>
                    <a:gd name="T1" fmla="*/ 0 h 547"/>
                    <a:gd name="T2" fmla="*/ 214 w 214"/>
                    <a:gd name="T3" fmla="*/ 28 h 547"/>
                    <a:gd name="T4" fmla="*/ 213 w 214"/>
                    <a:gd name="T5" fmla="*/ 75 h 547"/>
                    <a:gd name="T6" fmla="*/ 198 w 214"/>
                    <a:gd name="T7" fmla="*/ 117 h 547"/>
                    <a:gd name="T8" fmla="*/ 178 w 214"/>
                    <a:gd name="T9" fmla="*/ 197 h 547"/>
                    <a:gd name="T10" fmla="*/ 163 w 214"/>
                    <a:gd name="T11" fmla="*/ 279 h 547"/>
                    <a:gd name="T12" fmla="*/ 163 w 214"/>
                    <a:gd name="T13" fmla="*/ 342 h 547"/>
                    <a:gd name="T14" fmla="*/ 169 w 214"/>
                    <a:gd name="T15" fmla="*/ 425 h 547"/>
                    <a:gd name="T16" fmla="*/ 180 w 214"/>
                    <a:gd name="T17" fmla="*/ 473 h 547"/>
                    <a:gd name="T18" fmla="*/ 198 w 214"/>
                    <a:gd name="T19" fmla="*/ 496 h 547"/>
                    <a:gd name="T20" fmla="*/ 198 w 214"/>
                    <a:gd name="T21" fmla="*/ 525 h 547"/>
                    <a:gd name="T22" fmla="*/ 169 w 214"/>
                    <a:gd name="T23" fmla="*/ 531 h 547"/>
                    <a:gd name="T24" fmla="*/ 130 w 214"/>
                    <a:gd name="T25" fmla="*/ 542 h 547"/>
                    <a:gd name="T26" fmla="*/ 80 w 214"/>
                    <a:gd name="T27" fmla="*/ 547 h 547"/>
                    <a:gd name="T28" fmla="*/ 19 w 214"/>
                    <a:gd name="T29" fmla="*/ 547 h 547"/>
                    <a:gd name="T30" fmla="*/ 0 w 214"/>
                    <a:gd name="T31" fmla="*/ 531 h 547"/>
                    <a:gd name="T32" fmla="*/ 13 w 214"/>
                    <a:gd name="T33" fmla="*/ 512 h 547"/>
                    <a:gd name="T34" fmla="*/ 67 w 214"/>
                    <a:gd name="T35" fmla="*/ 514 h 547"/>
                    <a:gd name="T36" fmla="*/ 102 w 214"/>
                    <a:gd name="T37" fmla="*/ 514 h 547"/>
                    <a:gd name="T38" fmla="*/ 147 w 214"/>
                    <a:gd name="T39" fmla="*/ 507 h 547"/>
                    <a:gd name="T40" fmla="*/ 158 w 214"/>
                    <a:gd name="T41" fmla="*/ 492 h 547"/>
                    <a:gd name="T42" fmla="*/ 152 w 214"/>
                    <a:gd name="T43" fmla="*/ 453 h 547"/>
                    <a:gd name="T44" fmla="*/ 136 w 214"/>
                    <a:gd name="T45" fmla="*/ 379 h 547"/>
                    <a:gd name="T46" fmla="*/ 136 w 214"/>
                    <a:gd name="T47" fmla="*/ 303 h 547"/>
                    <a:gd name="T48" fmla="*/ 141 w 214"/>
                    <a:gd name="T49" fmla="*/ 208 h 547"/>
                    <a:gd name="T50" fmla="*/ 147 w 214"/>
                    <a:gd name="T51" fmla="*/ 112 h 547"/>
                    <a:gd name="T52" fmla="*/ 162 w 214"/>
                    <a:gd name="T53" fmla="*/ 39 h 547"/>
                    <a:gd name="T54" fmla="*/ 175 w 214"/>
                    <a:gd name="T55" fmla="*/ 13 h 547"/>
                    <a:gd name="T56" fmla="*/ 180 w 214"/>
                    <a:gd name="T57"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 h="547">
                      <a:moveTo>
                        <a:pt x="180" y="0"/>
                      </a:moveTo>
                      <a:lnTo>
                        <a:pt x="214" y="28"/>
                      </a:lnTo>
                      <a:lnTo>
                        <a:pt x="213" y="75"/>
                      </a:lnTo>
                      <a:lnTo>
                        <a:pt x="198" y="117"/>
                      </a:lnTo>
                      <a:lnTo>
                        <a:pt x="178" y="197"/>
                      </a:lnTo>
                      <a:lnTo>
                        <a:pt x="163" y="279"/>
                      </a:lnTo>
                      <a:lnTo>
                        <a:pt x="163" y="342"/>
                      </a:lnTo>
                      <a:lnTo>
                        <a:pt x="169" y="425"/>
                      </a:lnTo>
                      <a:lnTo>
                        <a:pt x="180" y="473"/>
                      </a:lnTo>
                      <a:lnTo>
                        <a:pt x="198" y="496"/>
                      </a:lnTo>
                      <a:lnTo>
                        <a:pt x="198" y="525"/>
                      </a:lnTo>
                      <a:lnTo>
                        <a:pt x="169" y="531"/>
                      </a:lnTo>
                      <a:lnTo>
                        <a:pt x="130" y="542"/>
                      </a:lnTo>
                      <a:lnTo>
                        <a:pt x="80" y="547"/>
                      </a:lnTo>
                      <a:lnTo>
                        <a:pt x="19" y="547"/>
                      </a:lnTo>
                      <a:lnTo>
                        <a:pt x="0" y="531"/>
                      </a:lnTo>
                      <a:lnTo>
                        <a:pt x="13" y="512"/>
                      </a:lnTo>
                      <a:lnTo>
                        <a:pt x="67" y="514"/>
                      </a:lnTo>
                      <a:lnTo>
                        <a:pt x="102" y="514"/>
                      </a:lnTo>
                      <a:lnTo>
                        <a:pt x="147" y="507"/>
                      </a:lnTo>
                      <a:lnTo>
                        <a:pt x="158" y="492"/>
                      </a:lnTo>
                      <a:lnTo>
                        <a:pt x="152" y="453"/>
                      </a:lnTo>
                      <a:lnTo>
                        <a:pt x="136" y="379"/>
                      </a:lnTo>
                      <a:lnTo>
                        <a:pt x="136" y="303"/>
                      </a:lnTo>
                      <a:lnTo>
                        <a:pt x="141" y="208"/>
                      </a:lnTo>
                      <a:lnTo>
                        <a:pt x="147" y="112"/>
                      </a:lnTo>
                      <a:lnTo>
                        <a:pt x="162" y="39"/>
                      </a:lnTo>
                      <a:lnTo>
                        <a:pt x="175" y="13"/>
                      </a:lnTo>
                      <a:lnTo>
                        <a:pt x="18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02" name="Freeform 22">
                  <a:extLst>
                    <a:ext uri="{FF2B5EF4-FFF2-40B4-BE49-F238E27FC236}">
                      <a16:creationId xmlns:a16="http://schemas.microsoft.com/office/drawing/2014/main" id="{5DDABB9C-0C8A-D614-66C9-AC53A2CB6EB3}"/>
                    </a:ext>
                  </a:extLst>
                </p:cNvPr>
                <p:cNvSpPr>
                  <a:spLocks noChangeAspect="1"/>
                </p:cNvSpPr>
                <p:nvPr/>
              </p:nvSpPr>
              <p:spPr bwMode="auto">
                <a:xfrm>
                  <a:off x="2877" y="2342"/>
                  <a:ext cx="149" cy="582"/>
                </a:xfrm>
                <a:custGeom>
                  <a:avLst/>
                  <a:gdLst>
                    <a:gd name="T0" fmla="*/ 101 w 149"/>
                    <a:gd name="T1" fmla="*/ 11 h 582"/>
                    <a:gd name="T2" fmla="*/ 68 w 149"/>
                    <a:gd name="T3" fmla="*/ 0 h 582"/>
                    <a:gd name="T4" fmla="*/ 49 w 149"/>
                    <a:gd name="T5" fmla="*/ 26 h 582"/>
                    <a:gd name="T6" fmla="*/ 45 w 149"/>
                    <a:gd name="T7" fmla="*/ 67 h 582"/>
                    <a:gd name="T8" fmla="*/ 57 w 149"/>
                    <a:gd name="T9" fmla="*/ 104 h 582"/>
                    <a:gd name="T10" fmla="*/ 73 w 149"/>
                    <a:gd name="T11" fmla="*/ 143 h 582"/>
                    <a:gd name="T12" fmla="*/ 88 w 149"/>
                    <a:gd name="T13" fmla="*/ 204 h 582"/>
                    <a:gd name="T14" fmla="*/ 90 w 149"/>
                    <a:gd name="T15" fmla="*/ 265 h 582"/>
                    <a:gd name="T16" fmla="*/ 90 w 149"/>
                    <a:gd name="T17" fmla="*/ 328 h 582"/>
                    <a:gd name="T18" fmla="*/ 94 w 149"/>
                    <a:gd name="T19" fmla="*/ 460 h 582"/>
                    <a:gd name="T20" fmla="*/ 99 w 149"/>
                    <a:gd name="T21" fmla="*/ 495 h 582"/>
                    <a:gd name="T22" fmla="*/ 51 w 149"/>
                    <a:gd name="T23" fmla="*/ 515 h 582"/>
                    <a:gd name="T24" fmla="*/ 16 w 149"/>
                    <a:gd name="T25" fmla="*/ 550 h 582"/>
                    <a:gd name="T26" fmla="*/ 0 w 149"/>
                    <a:gd name="T27" fmla="*/ 565 h 582"/>
                    <a:gd name="T28" fmla="*/ 10 w 149"/>
                    <a:gd name="T29" fmla="*/ 576 h 582"/>
                    <a:gd name="T30" fmla="*/ 57 w 149"/>
                    <a:gd name="T31" fmla="*/ 582 h 582"/>
                    <a:gd name="T32" fmla="*/ 68 w 149"/>
                    <a:gd name="T33" fmla="*/ 549 h 582"/>
                    <a:gd name="T34" fmla="*/ 106 w 149"/>
                    <a:gd name="T35" fmla="*/ 517 h 582"/>
                    <a:gd name="T36" fmla="*/ 140 w 149"/>
                    <a:gd name="T37" fmla="*/ 499 h 582"/>
                    <a:gd name="T38" fmla="*/ 149 w 149"/>
                    <a:gd name="T39" fmla="*/ 484 h 582"/>
                    <a:gd name="T40" fmla="*/ 134 w 149"/>
                    <a:gd name="T41" fmla="*/ 471 h 582"/>
                    <a:gd name="T42" fmla="*/ 121 w 149"/>
                    <a:gd name="T43" fmla="*/ 445 h 582"/>
                    <a:gd name="T44" fmla="*/ 121 w 149"/>
                    <a:gd name="T45" fmla="*/ 384 h 582"/>
                    <a:gd name="T46" fmla="*/ 116 w 149"/>
                    <a:gd name="T47" fmla="*/ 272 h 582"/>
                    <a:gd name="T48" fmla="*/ 112 w 149"/>
                    <a:gd name="T49" fmla="*/ 183 h 582"/>
                    <a:gd name="T50" fmla="*/ 112 w 149"/>
                    <a:gd name="T51" fmla="*/ 111 h 582"/>
                    <a:gd name="T52" fmla="*/ 112 w 149"/>
                    <a:gd name="T53" fmla="*/ 43 h 582"/>
                    <a:gd name="T54" fmla="*/ 101 w 149"/>
                    <a:gd name="T55" fmla="*/ 11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9" h="582">
                      <a:moveTo>
                        <a:pt x="101" y="11"/>
                      </a:moveTo>
                      <a:lnTo>
                        <a:pt x="68" y="0"/>
                      </a:lnTo>
                      <a:lnTo>
                        <a:pt x="49" y="26"/>
                      </a:lnTo>
                      <a:lnTo>
                        <a:pt x="45" y="67"/>
                      </a:lnTo>
                      <a:lnTo>
                        <a:pt x="57" y="104"/>
                      </a:lnTo>
                      <a:lnTo>
                        <a:pt x="73" y="143"/>
                      </a:lnTo>
                      <a:lnTo>
                        <a:pt x="88" y="204"/>
                      </a:lnTo>
                      <a:lnTo>
                        <a:pt x="90" y="265"/>
                      </a:lnTo>
                      <a:lnTo>
                        <a:pt x="90" y="328"/>
                      </a:lnTo>
                      <a:lnTo>
                        <a:pt x="94" y="460"/>
                      </a:lnTo>
                      <a:lnTo>
                        <a:pt x="99" y="495"/>
                      </a:lnTo>
                      <a:lnTo>
                        <a:pt x="51" y="515"/>
                      </a:lnTo>
                      <a:lnTo>
                        <a:pt x="16" y="550"/>
                      </a:lnTo>
                      <a:lnTo>
                        <a:pt x="0" y="565"/>
                      </a:lnTo>
                      <a:lnTo>
                        <a:pt x="10" y="576"/>
                      </a:lnTo>
                      <a:lnTo>
                        <a:pt x="57" y="582"/>
                      </a:lnTo>
                      <a:lnTo>
                        <a:pt x="68" y="549"/>
                      </a:lnTo>
                      <a:lnTo>
                        <a:pt x="106" y="517"/>
                      </a:lnTo>
                      <a:lnTo>
                        <a:pt x="140" y="499"/>
                      </a:lnTo>
                      <a:lnTo>
                        <a:pt x="149" y="484"/>
                      </a:lnTo>
                      <a:lnTo>
                        <a:pt x="134" y="471"/>
                      </a:lnTo>
                      <a:lnTo>
                        <a:pt x="121" y="445"/>
                      </a:lnTo>
                      <a:lnTo>
                        <a:pt x="121" y="384"/>
                      </a:lnTo>
                      <a:lnTo>
                        <a:pt x="116" y="272"/>
                      </a:lnTo>
                      <a:lnTo>
                        <a:pt x="112" y="183"/>
                      </a:lnTo>
                      <a:lnTo>
                        <a:pt x="112" y="111"/>
                      </a:lnTo>
                      <a:lnTo>
                        <a:pt x="112" y="43"/>
                      </a:lnTo>
                      <a:lnTo>
                        <a:pt x="101"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03" name="Freeform 23">
                  <a:extLst>
                    <a:ext uri="{FF2B5EF4-FFF2-40B4-BE49-F238E27FC236}">
                      <a16:creationId xmlns:a16="http://schemas.microsoft.com/office/drawing/2014/main" id="{AAD04995-F467-E712-3A3D-F87C8B7F6C7D}"/>
                    </a:ext>
                  </a:extLst>
                </p:cNvPr>
                <p:cNvSpPr>
                  <a:spLocks noChangeAspect="1"/>
                </p:cNvSpPr>
                <p:nvPr/>
              </p:nvSpPr>
              <p:spPr bwMode="auto">
                <a:xfrm>
                  <a:off x="2835" y="1508"/>
                  <a:ext cx="285" cy="322"/>
                </a:xfrm>
                <a:custGeom>
                  <a:avLst/>
                  <a:gdLst>
                    <a:gd name="T0" fmla="*/ 266 w 285"/>
                    <a:gd name="T1" fmla="*/ 183 h 322"/>
                    <a:gd name="T2" fmla="*/ 275 w 285"/>
                    <a:gd name="T3" fmla="*/ 146 h 322"/>
                    <a:gd name="T4" fmla="*/ 285 w 285"/>
                    <a:gd name="T5" fmla="*/ 94 h 322"/>
                    <a:gd name="T6" fmla="*/ 262 w 285"/>
                    <a:gd name="T7" fmla="*/ 44 h 322"/>
                    <a:gd name="T8" fmla="*/ 217 w 285"/>
                    <a:gd name="T9" fmla="*/ 0 h 322"/>
                    <a:gd name="T10" fmla="*/ 179 w 285"/>
                    <a:gd name="T11" fmla="*/ 4 h 322"/>
                    <a:gd name="T12" fmla="*/ 147 w 285"/>
                    <a:gd name="T13" fmla="*/ 28 h 322"/>
                    <a:gd name="T14" fmla="*/ 108 w 285"/>
                    <a:gd name="T15" fmla="*/ 75 h 322"/>
                    <a:gd name="T16" fmla="*/ 86 w 285"/>
                    <a:gd name="T17" fmla="*/ 127 h 322"/>
                    <a:gd name="T18" fmla="*/ 60 w 285"/>
                    <a:gd name="T19" fmla="*/ 145 h 322"/>
                    <a:gd name="T20" fmla="*/ 18 w 285"/>
                    <a:gd name="T21" fmla="*/ 158 h 322"/>
                    <a:gd name="T22" fmla="*/ 0 w 285"/>
                    <a:gd name="T23" fmla="*/ 179 h 322"/>
                    <a:gd name="T24" fmla="*/ 9 w 285"/>
                    <a:gd name="T25" fmla="*/ 189 h 322"/>
                    <a:gd name="T26" fmla="*/ 49 w 285"/>
                    <a:gd name="T27" fmla="*/ 177 h 322"/>
                    <a:gd name="T28" fmla="*/ 72 w 285"/>
                    <a:gd name="T29" fmla="*/ 176 h 322"/>
                    <a:gd name="T30" fmla="*/ 68 w 285"/>
                    <a:gd name="T31" fmla="*/ 224 h 322"/>
                    <a:gd name="T32" fmla="*/ 76 w 285"/>
                    <a:gd name="T33" fmla="*/ 274 h 322"/>
                    <a:gd name="T34" fmla="*/ 92 w 285"/>
                    <a:gd name="T35" fmla="*/ 303 h 322"/>
                    <a:gd name="T36" fmla="*/ 115 w 285"/>
                    <a:gd name="T37" fmla="*/ 322 h 322"/>
                    <a:gd name="T38" fmla="*/ 170 w 285"/>
                    <a:gd name="T39" fmla="*/ 306 h 322"/>
                    <a:gd name="T40" fmla="*/ 221 w 285"/>
                    <a:gd name="T41" fmla="*/ 274 h 322"/>
                    <a:gd name="T42" fmla="*/ 250 w 285"/>
                    <a:gd name="T43" fmla="*/ 233 h 322"/>
                    <a:gd name="T44" fmla="*/ 266 w 285"/>
                    <a:gd name="T45" fmla="*/ 1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5" h="322">
                      <a:moveTo>
                        <a:pt x="266" y="183"/>
                      </a:moveTo>
                      <a:lnTo>
                        <a:pt x="275" y="146"/>
                      </a:lnTo>
                      <a:lnTo>
                        <a:pt x="285" y="94"/>
                      </a:lnTo>
                      <a:lnTo>
                        <a:pt x="262" y="44"/>
                      </a:lnTo>
                      <a:lnTo>
                        <a:pt x="217" y="0"/>
                      </a:lnTo>
                      <a:lnTo>
                        <a:pt x="179" y="4"/>
                      </a:lnTo>
                      <a:lnTo>
                        <a:pt x="147" y="28"/>
                      </a:lnTo>
                      <a:lnTo>
                        <a:pt x="108" y="75"/>
                      </a:lnTo>
                      <a:lnTo>
                        <a:pt x="86" y="127"/>
                      </a:lnTo>
                      <a:lnTo>
                        <a:pt x="60" y="145"/>
                      </a:lnTo>
                      <a:lnTo>
                        <a:pt x="18" y="158"/>
                      </a:lnTo>
                      <a:lnTo>
                        <a:pt x="0" y="179"/>
                      </a:lnTo>
                      <a:lnTo>
                        <a:pt x="9" y="189"/>
                      </a:lnTo>
                      <a:lnTo>
                        <a:pt x="49" y="177"/>
                      </a:lnTo>
                      <a:lnTo>
                        <a:pt x="72" y="176"/>
                      </a:lnTo>
                      <a:lnTo>
                        <a:pt x="68" y="224"/>
                      </a:lnTo>
                      <a:lnTo>
                        <a:pt x="76" y="274"/>
                      </a:lnTo>
                      <a:lnTo>
                        <a:pt x="92" y="303"/>
                      </a:lnTo>
                      <a:lnTo>
                        <a:pt x="115" y="322"/>
                      </a:lnTo>
                      <a:lnTo>
                        <a:pt x="170" y="306"/>
                      </a:lnTo>
                      <a:lnTo>
                        <a:pt x="221" y="274"/>
                      </a:lnTo>
                      <a:lnTo>
                        <a:pt x="250" y="233"/>
                      </a:lnTo>
                      <a:lnTo>
                        <a:pt x="266" y="1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74104" name="Group 24">
                <a:extLst>
                  <a:ext uri="{FF2B5EF4-FFF2-40B4-BE49-F238E27FC236}">
                    <a16:creationId xmlns:a16="http://schemas.microsoft.com/office/drawing/2014/main" id="{69743212-2DFA-0415-0910-21061AA107B4}"/>
                  </a:ext>
                </a:extLst>
              </p:cNvPr>
              <p:cNvGrpSpPr>
                <a:grpSpLocks noChangeAspect="1"/>
              </p:cNvGrpSpPr>
              <p:nvPr/>
            </p:nvGrpSpPr>
            <p:grpSpPr bwMode="auto">
              <a:xfrm>
                <a:off x="2165" y="1463"/>
                <a:ext cx="351" cy="1456"/>
                <a:chOff x="2148" y="1440"/>
                <a:chExt cx="351" cy="1456"/>
              </a:xfrm>
            </p:grpSpPr>
            <p:sp>
              <p:nvSpPr>
                <p:cNvPr id="174105" name="Freeform 25">
                  <a:extLst>
                    <a:ext uri="{FF2B5EF4-FFF2-40B4-BE49-F238E27FC236}">
                      <a16:creationId xmlns:a16="http://schemas.microsoft.com/office/drawing/2014/main" id="{5107B505-8085-B0C4-DD08-A6ED460A5F16}"/>
                    </a:ext>
                  </a:extLst>
                </p:cNvPr>
                <p:cNvSpPr>
                  <a:spLocks noChangeAspect="1"/>
                </p:cNvSpPr>
                <p:nvPr/>
              </p:nvSpPr>
              <p:spPr bwMode="auto">
                <a:xfrm>
                  <a:off x="2291" y="1775"/>
                  <a:ext cx="207" cy="634"/>
                </a:xfrm>
                <a:custGeom>
                  <a:avLst/>
                  <a:gdLst>
                    <a:gd name="T0" fmla="*/ 34 w 207"/>
                    <a:gd name="T1" fmla="*/ 48 h 634"/>
                    <a:gd name="T2" fmla="*/ 50 w 207"/>
                    <a:gd name="T3" fmla="*/ 17 h 634"/>
                    <a:gd name="T4" fmla="*/ 78 w 207"/>
                    <a:gd name="T5" fmla="*/ 0 h 634"/>
                    <a:gd name="T6" fmla="*/ 108 w 207"/>
                    <a:gd name="T7" fmla="*/ 0 h 634"/>
                    <a:gd name="T8" fmla="*/ 161 w 207"/>
                    <a:gd name="T9" fmla="*/ 11 h 634"/>
                    <a:gd name="T10" fmla="*/ 174 w 207"/>
                    <a:gd name="T11" fmla="*/ 61 h 634"/>
                    <a:gd name="T12" fmla="*/ 195 w 207"/>
                    <a:gd name="T13" fmla="*/ 165 h 634"/>
                    <a:gd name="T14" fmla="*/ 202 w 207"/>
                    <a:gd name="T15" fmla="*/ 250 h 634"/>
                    <a:gd name="T16" fmla="*/ 207 w 207"/>
                    <a:gd name="T17" fmla="*/ 334 h 634"/>
                    <a:gd name="T18" fmla="*/ 207 w 207"/>
                    <a:gd name="T19" fmla="*/ 456 h 634"/>
                    <a:gd name="T20" fmla="*/ 195 w 207"/>
                    <a:gd name="T21" fmla="*/ 567 h 634"/>
                    <a:gd name="T22" fmla="*/ 172 w 207"/>
                    <a:gd name="T23" fmla="*/ 628 h 634"/>
                    <a:gd name="T24" fmla="*/ 134 w 207"/>
                    <a:gd name="T25" fmla="*/ 634 h 634"/>
                    <a:gd name="T26" fmla="*/ 52 w 207"/>
                    <a:gd name="T27" fmla="*/ 634 h 634"/>
                    <a:gd name="T28" fmla="*/ 13 w 207"/>
                    <a:gd name="T29" fmla="*/ 601 h 634"/>
                    <a:gd name="T30" fmla="*/ 0 w 207"/>
                    <a:gd name="T31" fmla="*/ 523 h 634"/>
                    <a:gd name="T32" fmla="*/ 6 w 207"/>
                    <a:gd name="T33" fmla="*/ 421 h 634"/>
                    <a:gd name="T34" fmla="*/ 13 w 207"/>
                    <a:gd name="T35" fmla="*/ 339 h 634"/>
                    <a:gd name="T36" fmla="*/ 36 w 207"/>
                    <a:gd name="T37" fmla="*/ 289 h 634"/>
                    <a:gd name="T38" fmla="*/ 36 w 207"/>
                    <a:gd name="T39" fmla="*/ 217 h 634"/>
                    <a:gd name="T40" fmla="*/ 36 w 207"/>
                    <a:gd name="T41" fmla="*/ 139 h 634"/>
                    <a:gd name="T42" fmla="*/ 30 w 207"/>
                    <a:gd name="T43" fmla="*/ 82 h 634"/>
                    <a:gd name="T44" fmla="*/ 34 w 207"/>
                    <a:gd name="T45" fmla="*/ 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34">
                      <a:moveTo>
                        <a:pt x="34" y="48"/>
                      </a:moveTo>
                      <a:lnTo>
                        <a:pt x="50" y="17"/>
                      </a:lnTo>
                      <a:lnTo>
                        <a:pt x="78" y="0"/>
                      </a:lnTo>
                      <a:lnTo>
                        <a:pt x="108" y="0"/>
                      </a:lnTo>
                      <a:lnTo>
                        <a:pt x="161" y="11"/>
                      </a:lnTo>
                      <a:lnTo>
                        <a:pt x="174" y="61"/>
                      </a:lnTo>
                      <a:lnTo>
                        <a:pt x="195" y="165"/>
                      </a:lnTo>
                      <a:lnTo>
                        <a:pt x="202" y="250"/>
                      </a:lnTo>
                      <a:lnTo>
                        <a:pt x="207" y="334"/>
                      </a:lnTo>
                      <a:lnTo>
                        <a:pt x="207" y="456"/>
                      </a:lnTo>
                      <a:lnTo>
                        <a:pt x="195" y="567"/>
                      </a:lnTo>
                      <a:lnTo>
                        <a:pt x="172" y="628"/>
                      </a:lnTo>
                      <a:lnTo>
                        <a:pt x="134" y="634"/>
                      </a:lnTo>
                      <a:lnTo>
                        <a:pt x="52" y="634"/>
                      </a:lnTo>
                      <a:lnTo>
                        <a:pt x="13" y="601"/>
                      </a:lnTo>
                      <a:lnTo>
                        <a:pt x="0" y="523"/>
                      </a:lnTo>
                      <a:lnTo>
                        <a:pt x="6" y="421"/>
                      </a:lnTo>
                      <a:lnTo>
                        <a:pt x="13" y="339"/>
                      </a:lnTo>
                      <a:lnTo>
                        <a:pt x="36" y="289"/>
                      </a:lnTo>
                      <a:lnTo>
                        <a:pt x="36" y="217"/>
                      </a:lnTo>
                      <a:lnTo>
                        <a:pt x="36" y="139"/>
                      </a:lnTo>
                      <a:lnTo>
                        <a:pt x="30" y="82"/>
                      </a:lnTo>
                      <a:lnTo>
                        <a:pt x="34"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06" name="Freeform 26">
                  <a:extLst>
                    <a:ext uri="{FF2B5EF4-FFF2-40B4-BE49-F238E27FC236}">
                      <a16:creationId xmlns:a16="http://schemas.microsoft.com/office/drawing/2014/main" id="{A0804BCA-84D1-B429-EAC7-9017601A520B}"/>
                    </a:ext>
                  </a:extLst>
                </p:cNvPr>
                <p:cNvSpPr>
                  <a:spLocks noChangeAspect="1"/>
                </p:cNvSpPr>
                <p:nvPr/>
              </p:nvSpPr>
              <p:spPr bwMode="auto">
                <a:xfrm>
                  <a:off x="2277" y="2313"/>
                  <a:ext cx="222" cy="583"/>
                </a:xfrm>
                <a:custGeom>
                  <a:avLst/>
                  <a:gdLst>
                    <a:gd name="T0" fmla="*/ 139 w 222"/>
                    <a:gd name="T1" fmla="*/ 0 h 583"/>
                    <a:gd name="T2" fmla="*/ 172 w 222"/>
                    <a:gd name="T3" fmla="*/ 23 h 583"/>
                    <a:gd name="T4" fmla="*/ 183 w 222"/>
                    <a:gd name="T5" fmla="*/ 58 h 583"/>
                    <a:gd name="T6" fmla="*/ 187 w 222"/>
                    <a:gd name="T7" fmla="*/ 139 h 583"/>
                    <a:gd name="T8" fmla="*/ 194 w 222"/>
                    <a:gd name="T9" fmla="*/ 217 h 583"/>
                    <a:gd name="T10" fmla="*/ 203 w 222"/>
                    <a:gd name="T11" fmla="*/ 308 h 583"/>
                    <a:gd name="T12" fmla="*/ 209 w 222"/>
                    <a:gd name="T13" fmla="*/ 400 h 583"/>
                    <a:gd name="T14" fmla="*/ 211 w 222"/>
                    <a:gd name="T15" fmla="*/ 461 h 583"/>
                    <a:gd name="T16" fmla="*/ 220 w 222"/>
                    <a:gd name="T17" fmla="*/ 495 h 583"/>
                    <a:gd name="T18" fmla="*/ 222 w 222"/>
                    <a:gd name="T19" fmla="*/ 511 h 583"/>
                    <a:gd name="T20" fmla="*/ 209 w 222"/>
                    <a:gd name="T21" fmla="*/ 524 h 583"/>
                    <a:gd name="T22" fmla="*/ 178 w 222"/>
                    <a:gd name="T23" fmla="*/ 530 h 583"/>
                    <a:gd name="T24" fmla="*/ 128 w 222"/>
                    <a:gd name="T25" fmla="*/ 541 h 583"/>
                    <a:gd name="T26" fmla="*/ 78 w 222"/>
                    <a:gd name="T27" fmla="*/ 567 h 583"/>
                    <a:gd name="T28" fmla="*/ 39 w 222"/>
                    <a:gd name="T29" fmla="*/ 583 h 583"/>
                    <a:gd name="T30" fmla="*/ 17 w 222"/>
                    <a:gd name="T31" fmla="*/ 572 h 583"/>
                    <a:gd name="T32" fmla="*/ 0 w 222"/>
                    <a:gd name="T33" fmla="*/ 545 h 583"/>
                    <a:gd name="T34" fmla="*/ 20 w 222"/>
                    <a:gd name="T35" fmla="*/ 530 h 583"/>
                    <a:gd name="T36" fmla="*/ 81 w 222"/>
                    <a:gd name="T37" fmla="*/ 519 h 583"/>
                    <a:gd name="T38" fmla="*/ 150 w 222"/>
                    <a:gd name="T39" fmla="*/ 511 h 583"/>
                    <a:gd name="T40" fmla="*/ 181 w 222"/>
                    <a:gd name="T41" fmla="*/ 511 h 583"/>
                    <a:gd name="T42" fmla="*/ 189 w 222"/>
                    <a:gd name="T43" fmla="*/ 491 h 583"/>
                    <a:gd name="T44" fmla="*/ 187 w 222"/>
                    <a:gd name="T45" fmla="*/ 434 h 583"/>
                    <a:gd name="T46" fmla="*/ 178 w 222"/>
                    <a:gd name="T47" fmla="*/ 345 h 583"/>
                    <a:gd name="T48" fmla="*/ 165 w 222"/>
                    <a:gd name="T49" fmla="*/ 252 h 583"/>
                    <a:gd name="T50" fmla="*/ 154 w 222"/>
                    <a:gd name="T51" fmla="*/ 158 h 583"/>
                    <a:gd name="T52" fmla="*/ 122 w 222"/>
                    <a:gd name="T53" fmla="*/ 86 h 583"/>
                    <a:gd name="T54" fmla="*/ 105 w 222"/>
                    <a:gd name="T55" fmla="*/ 30 h 583"/>
                    <a:gd name="T56" fmla="*/ 117 w 222"/>
                    <a:gd name="T57" fmla="*/ 12 h 583"/>
                    <a:gd name="T58" fmla="*/ 139 w 222"/>
                    <a:gd name="T59"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2" h="583">
                      <a:moveTo>
                        <a:pt x="139" y="0"/>
                      </a:moveTo>
                      <a:lnTo>
                        <a:pt x="172" y="23"/>
                      </a:lnTo>
                      <a:lnTo>
                        <a:pt x="183" y="58"/>
                      </a:lnTo>
                      <a:lnTo>
                        <a:pt x="187" y="139"/>
                      </a:lnTo>
                      <a:lnTo>
                        <a:pt x="194" y="217"/>
                      </a:lnTo>
                      <a:lnTo>
                        <a:pt x="203" y="308"/>
                      </a:lnTo>
                      <a:lnTo>
                        <a:pt x="209" y="400"/>
                      </a:lnTo>
                      <a:lnTo>
                        <a:pt x="211" y="461"/>
                      </a:lnTo>
                      <a:lnTo>
                        <a:pt x="220" y="495"/>
                      </a:lnTo>
                      <a:lnTo>
                        <a:pt x="222" y="511"/>
                      </a:lnTo>
                      <a:lnTo>
                        <a:pt x="209" y="524"/>
                      </a:lnTo>
                      <a:lnTo>
                        <a:pt x="178" y="530"/>
                      </a:lnTo>
                      <a:lnTo>
                        <a:pt x="128" y="541"/>
                      </a:lnTo>
                      <a:lnTo>
                        <a:pt x="78" y="567"/>
                      </a:lnTo>
                      <a:lnTo>
                        <a:pt x="39" y="583"/>
                      </a:lnTo>
                      <a:lnTo>
                        <a:pt x="17" y="572"/>
                      </a:lnTo>
                      <a:lnTo>
                        <a:pt x="0" y="545"/>
                      </a:lnTo>
                      <a:lnTo>
                        <a:pt x="20" y="530"/>
                      </a:lnTo>
                      <a:lnTo>
                        <a:pt x="81" y="519"/>
                      </a:lnTo>
                      <a:lnTo>
                        <a:pt x="150" y="511"/>
                      </a:lnTo>
                      <a:lnTo>
                        <a:pt x="181" y="511"/>
                      </a:lnTo>
                      <a:lnTo>
                        <a:pt x="189" y="491"/>
                      </a:lnTo>
                      <a:lnTo>
                        <a:pt x="187" y="434"/>
                      </a:lnTo>
                      <a:lnTo>
                        <a:pt x="178" y="345"/>
                      </a:lnTo>
                      <a:lnTo>
                        <a:pt x="165" y="252"/>
                      </a:lnTo>
                      <a:lnTo>
                        <a:pt x="154" y="158"/>
                      </a:lnTo>
                      <a:lnTo>
                        <a:pt x="122" y="86"/>
                      </a:lnTo>
                      <a:lnTo>
                        <a:pt x="105" y="30"/>
                      </a:lnTo>
                      <a:lnTo>
                        <a:pt x="117" y="12"/>
                      </a:lnTo>
                      <a:lnTo>
                        <a:pt x="1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07" name="Freeform 27">
                  <a:extLst>
                    <a:ext uri="{FF2B5EF4-FFF2-40B4-BE49-F238E27FC236}">
                      <a16:creationId xmlns:a16="http://schemas.microsoft.com/office/drawing/2014/main" id="{C41B599E-0DB0-2885-38E1-D61CA89605BA}"/>
                    </a:ext>
                  </a:extLst>
                </p:cNvPr>
                <p:cNvSpPr>
                  <a:spLocks noChangeAspect="1"/>
                </p:cNvSpPr>
                <p:nvPr/>
              </p:nvSpPr>
              <p:spPr bwMode="auto">
                <a:xfrm>
                  <a:off x="2148" y="2327"/>
                  <a:ext cx="228" cy="516"/>
                </a:xfrm>
                <a:custGeom>
                  <a:avLst/>
                  <a:gdLst>
                    <a:gd name="T0" fmla="*/ 145 w 228"/>
                    <a:gd name="T1" fmla="*/ 109 h 516"/>
                    <a:gd name="T2" fmla="*/ 156 w 228"/>
                    <a:gd name="T3" fmla="*/ 44 h 516"/>
                    <a:gd name="T4" fmla="*/ 191 w 228"/>
                    <a:gd name="T5" fmla="*/ 0 h 516"/>
                    <a:gd name="T6" fmla="*/ 211 w 228"/>
                    <a:gd name="T7" fmla="*/ 11 h 516"/>
                    <a:gd name="T8" fmla="*/ 228 w 228"/>
                    <a:gd name="T9" fmla="*/ 39 h 516"/>
                    <a:gd name="T10" fmla="*/ 219 w 228"/>
                    <a:gd name="T11" fmla="*/ 70 h 516"/>
                    <a:gd name="T12" fmla="*/ 202 w 228"/>
                    <a:gd name="T13" fmla="*/ 87 h 516"/>
                    <a:gd name="T14" fmla="*/ 185 w 228"/>
                    <a:gd name="T15" fmla="*/ 142 h 516"/>
                    <a:gd name="T16" fmla="*/ 178 w 228"/>
                    <a:gd name="T17" fmla="*/ 194 h 516"/>
                    <a:gd name="T18" fmla="*/ 178 w 228"/>
                    <a:gd name="T19" fmla="*/ 264 h 516"/>
                    <a:gd name="T20" fmla="*/ 174 w 228"/>
                    <a:gd name="T21" fmla="*/ 325 h 516"/>
                    <a:gd name="T22" fmla="*/ 178 w 228"/>
                    <a:gd name="T23" fmla="*/ 403 h 516"/>
                    <a:gd name="T24" fmla="*/ 185 w 228"/>
                    <a:gd name="T25" fmla="*/ 447 h 516"/>
                    <a:gd name="T26" fmla="*/ 189 w 228"/>
                    <a:gd name="T27" fmla="*/ 466 h 516"/>
                    <a:gd name="T28" fmla="*/ 180 w 228"/>
                    <a:gd name="T29" fmla="*/ 477 h 516"/>
                    <a:gd name="T30" fmla="*/ 152 w 228"/>
                    <a:gd name="T31" fmla="*/ 481 h 516"/>
                    <a:gd name="T32" fmla="*/ 102 w 228"/>
                    <a:gd name="T33" fmla="*/ 488 h 516"/>
                    <a:gd name="T34" fmla="*/ 57 w 228"/>
                    <a:gd name="T35" fmla="*/ 510 h 516"/>
                    <a:gd name="T36" fmla="*/ 35 w 228"/>
                    <a:gd name="T37" fmla="*/ 516 h 516"/>
                    <a:gd name="T38" fmla="*/ 0 w 228"/>
                    <a:gd name="T39" fmla="*/ 494 h 516"/>
                    <a:gd name="T40" fmla="*/ 0 w 228"/>
                    <a:gd name="T41" fmla="*/ 483 h 516"/>
                    <a:gd name="T42" fmla="*/ 33 w 228"/>
                    <a:gd name="T43" fmla="*/ 477 h 516"/>
                    <a:gd name="T44" fmla="*/ 119 w 228"/>
                    <a:gd name="T45" fmla="*/ 466 h 516"/>
                    <a:gd name="T46" fmla="*/ 156 w 228"/>
                    <a:gd name="T47" fmla="*/ 466 h 516"/>
                    <a:gd name="T48" fmla="*/ 163 w 228"/>
                    <a:gd name="T49" fmla="*/ 449 h 516"/>
                    <a:gd name="T50" fmla="*/ 161 w 228"/>
                    <a:gd name="T51" fmla="*/ 403 h 516"/>
                    <a:gd name="T52" fmla="*/ 156 w 228"/>
                    <a:gd name="T53" fmla="*/ 320 h 516"/>
                    <a:gd name="T54" fmla="*/ 152 w 228"/>
                    <a:gd name="T55" fmla="*/ 242 h 516"/>
                    <a:gd name="T56" fmla="*/ 150 w 228"/>
                    <a:gd name="T57" fmla="*/ 161 h 516"/>
                    <a:gd name="T58" fmla="*/ 145 w 228"/>
                    <a:gd name="T59" fmla="*/ 109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8" h="516">
                      <a:moveTo>
                        <a:pt x="145" y="109"/>
                      </a:moveTo>
                      <a:lnTo>
                        <a:pt x="156" y="44"/>
                      </a:lnTo>
                      <a:lnTo>
                        <a:pt x="191" y="0"/>
                      </a:lnTo>
                      <a:lnTo>
                        <a:pt x="211" y="11"/>
                      </a:lnTo>
                      <a:lnTo>
                        <a:pt x="228" y="39"/>
                      </a:lnTo>
                      <a:lnTo>
                        <a:pt x="219" y="70"/>
                      </a:lnTo>
                      <a:lnTo>
                        <a:pt x="202" y="87"/>
                      </a:lnTo>
                      <a:lnTo>
                        <a:pt x="185" y="142"/>
                      </a:lnTo>
                      <a:lnTo>
                        <a:pt x="178" y="194"/>
                      </a:lnTo>
                      <a:lnTo>
                        <a:pt x="178" y="264"/>
                      </a:lnTo>
                      <a:lnTo>
                        <a:pt x="174" y="325"/>
                      </a:lnTo>
                      <a:lnTo>
                        <a:pt x="178" y="403"/>
                      </a:lnTo>
                      <a:lnTo>
                        <a:pt x="185" y="447"/>
                      </a:lnTo>
                      <a:lnTo>
                        <a:pt x="189" y="466"/>
                      </a:lnTo>
                      <a:lnTo>
                        <a:pt x="180" y="477"/>
                      </a:lnTo>
                      <a:lnTo>
                        <a:pt x="152" y="481"/>
                      </a:lnTo>
                      <a:lnTo>
                        <a:pt x="102" y="488"/>
                      </a:lnTo>
                      <a:lnTo>
                        <a:pt x="57" y="510"/>
                      </a:lnTo>
                      <a:lnTo>
                        <a:pt x="35" y="516"/>
                      </a:lnTo>
                      <a:lnTo>
                        <a:pt x="0" y="494"/>
                      </a:lnTo>
                      <a:lnTo>
                        <a:pt x="0" y="483"/>
                      </a:lnTo>
                      <a:lnTo>
                        <a:pt x="33" y="477"/>
                      </a:lnTo>
                      <a:lnTo>
                        <a:pt x="119" y="466"/>
                      </a:lnTo>
                      <a:lnTo>
                        <a:pt x="156" y="466"/>
                      </a:lnTo>
                      <a:lnTo>
                        <a:pt x="163" y="449"/>
                      </a:lnTo>
                      <a:lnTo>
                        <a:pt x="161" y="403"/>
                      </a:lnTo>
                      <a:lnTo>
                        <a:pt x="156" y="320"/>
                      </a:lnTo>
                      <a:lnTo>
                        <a:pt x="152" y="242"/>
                      </a:lnTo>
                      <a:lnTo>
                        <a:pt x="150" y="161"/>
                      </a:lnTo>
                      <a:lnTo>
                        <a:pt x="145" y="1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08" name="Freeform 28">
                  <a:extLst>
                    <a:ext uri="{FF2B5EF4-FFF2-40B4-BE49-F238E27FC236}">
                      <a16:creationId xmlns:a16="http://schemas.microsoft.com/office/drawing/2014/main" id="{BBBDD794-44E3-BE73-D0BC-32DE11BF910D}"/>
                    </a:ext>
                  </a:extLst>
                </p:cNvPr>
                <p:cNvSpPr>
                  <a:spLocks noChangeAspect="1"/>
                </p:cNvSpPr>
                <p:nvPr/>
              </p:nvSpPr>
              <p:spPr bwMode="auto">
                <a:xfrm>
                  <a:off x="2203" y="1799"/>
                  <a:ext cx="152" cy="570"/>
                </a:xfrm>
                <a:custGeom>
                  <a:avLst/>
                  <a:gdLst>
                    <a:gd name="T0" fmla="*/ 63 w 152"/>
                    <a:gd name="T1" fmla="*/ 52 h 570"/>
                    <a:gd name="T2" fmla="*/ 89 w 152"/>
                    <a:gd name="T3" fmla="*/ 4 h 570"/>
                    <a:gd name="T4" fmla="*/ 128 w 152"/>
                    <a:gd name="T5" fmla="*/ 0 h 570"/>
                    <a:gd name="T6" fmla="*/ 152 w 152"/>
                    <a:gd name="T7" fmla="*/ 33 h 570"/>
                    <a:gd name="T8" fmla="*/ 146 w 152"/>
                    <a:gd name="T9" fmla="*/ 70 h 570"/>
                    <a:gd name="T10" fmla="*/ 122 w 152"/>
                    <a:gd name="T11" fmla="*/ 82 h 570"/>
                    <a:gd name="T12" fmla="*/ 95 w 152"/>
                    <a:gd name="T13" fmla="*/ 103 h 570"/>
                    <a:gd name="T14" fmla="*/ 72 w 152"/>
                    <a:gd name="T15" fmla="*/ 138 h 570"/>
                    <a:gd name="T16" fmla="*/ 57 w 152"/>
                    <a:gd name="T17" fmla="*/ 175 h 570"/>
                    <a:gd name="T18" fmla="*/ 41 w 152"/>
                    <a:gd name="T19" fmla="*/ 239 h 570"/>
                    <a:gd name="T20" fmla="*/ 24 w 152"/>
                    <a:gd name="T21" fmla="*/ 321 h 570"/>
                    <a:gd name="T22" fmla="*/ 24 w 152"/>
                    <a:gd name="T23" fmla="*/ 407 h 570"/>
                    <a:gd name="T24" fmla="*/ 41 w 152"/>
                    <a:gd name="T25" fmla="*/ 461 h 570"/>
                    <a:gd name="T26" fmla="*/ 52 w 152"/>
                    <a:gd name="T27" fmla="*/ 502 h 570"/>
                    <a:gd name="T28" fmla="*/ 67 w 152"/>
                    <a:gd name="T29" fmla="*/ 529 h 570"/>
                    <a:gd name="T30" fmla="*/ 67 w 152"/>
                    <a:gd name="T31" fmla="*/ 558 h 570"/>
                    <a:gd name="T32" fmla="*/ 46 w 152"/>
                    <a:gd name="T33" fmla="*/ 570 h 570"/>
                    <a:gd name="T34" fmla="*/ 28 w 152"/>
                    <a:gd name="T35" fmla="*/ 549 h 570"/>
                    <a:gd name="T36" fmla="*/ 7 w 152"/>
                    <a:gd name="T37" fmla="*/ 519 h 570"/>
                    <a:gd name="T38" fmla="*/ 11 w 152"/>
                    <a:gd name="T39" fmla="*/ 490 h 570"/>
                    <a:gd name="T40" fmla="*/ 6 w 152"/>
                    <a:gd name="T41" fmla="*/ 403 h 570"/>
                    <a:gd name="T42" fmla="*/ 0 w 152"/>
                    <a:gd name="T43" fmla="*/ 338 h 570"/>
                    <a:gd name="T44" fmla="*/ 2 w 152"/>
                    <a:gd name="T45" fmla="*/ 272 h 570"/>
                    <a:gd name="T46" fmla="*/ 13 w 152"/>
                    <a:gd name="T47" fmla="*/ 181 h 570"/>
                    <a:gd name="T48" fmla="*/ 39 w 152"/>
                    <a:gd name="T49" fmla="*/ 109 h 570"/>
                    <a:gd name="T50" fmla="*/ 63 w 152"/>
                    <a:gd name="T51" fmla="*/ 52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2" h="570">
                      <a:moveTo>
                        <a:pt x="63" y="52"/>
                      </a:moveTo>
                      <a:lnTo>
                        <a:pt x="89" y="4"/>
                      </a:lnTo>
                      <a:lnTo>
                        <a:pt x="128" y="0"/>
                      </a:lnTo>
                      <a:lnTo>
                        <a:pt x="152" y="33"/>
                      </a:lnTo>
                      <a:lnTo>
                        <a:pt x="146" y="70"/>
                      </a:lnTo>
                      <a:lnTo>
                        <a:pt x="122" y="82"/>
                      </a:lnTo>
                      <a:lnTo>
                        <a:pt x="95" y="103"/>
                      </a:lnTo>
                      <a:lnTo>
                        <a:pt x="72" y="138"/>
                      </a:lnTo>
                      <a:lnTo>
                        <a:pt x="57" y="175"/>
                      </a:lnTo>
                      <a:lnTo>
                        <a:pt x="41" y="239"/>
                      </a:lnTo>
                      <a:lnTo>
                        <a:pt x="24" y="321"/>
                      </a:lnTo>
                      <a:lnTo>
                        <a:pt x="24" y="407"/>
                      </a:lnTo>
                      <a:lnTo>
                        <a:pt x="41" y="461"/>
                      </a:lnTo>
                      <a:lnTo>
                        <a:pt x="52" y="502"/>
                      </a:lnTo>
                      <a:lnTo>
                        <a:pt x="67" y="529"/>
                      </a:lnTo>
                      <a:lnTo>
                        <a:pt x="67" y="558"/>
                      </a:lnTo>
                      <a:lnTo>
                        <a:pt x="46" y="570"/>
                      </a:lnTo>
                      <a:lnTo>
                        <a:pt x="28" y="549"/>
                      </a:lnTo>
                      <a:lnTo>
                        <a:pt x="7" y="519"/>
                      </a:lnTo>
                      <a:lnTo>
                        <a:pt x="11" y="490"/>
                      </a:lnTo>
                      <a:lnTo>
                        <a:pt x="6" y="403"/>
                      </a:lnTo>
                      <a:lnTo>
                        <a:pt x="0" y="338"/>
                      </a:lnTo>
                      <a:lnTo>
                        <a:pt x="2" y="272"/>
                      </a:lnTo>
                      <a:lnTo>
                        <a:pt x="13" y="181"/>
                      </a:lnTo>
                      <a:lnTo>
                        <a:pt x="39" y="109"/>
                      </a:lnTo>
                      <a:lnTo>
                        <a:pt x="63"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09" name="Freeform 29">
                  <a:extLst>
                    <a:ext uri="{FF2B5EF4-FFF2-40B4-BE49-F238E27FC236}">
                      <a16:creationId xmlns:a16="http://schemas.microsoft.com/office/drawing/2014/main" id="{BC52D0EF-6DAA-97AE-6CDA-3FFE0B5AFC1B}"/>
                    </a:ext>
                  </a:extLst>
                </p:cNvPr>
                <p:cNvSpPr>
                  <a:spLocks noChangeAspect="1"/>
                </p:cNvSpPr>
                <p:nvPr/>
              </p:nvSpPr>
              <p:spPr bwMode="auto">
                <a:xfrm>
                  <a:off x="2161" y="1440"/>
                  <a:ext cx="284" cy="313"/>
                </a:xfrm>
                <a:custGeom>
                  <a:avLst/>
                  <a:gdLst>
                    <a:gd name="T0" fmla="*/ 72 w 284"/>
                    <a:gd name="T1" fmla="*/ 152 h 313"/>
                    <a:gd name="T2" fmla="*/ 67 w 284"/>
                    <a:gd name="T3" fmla="*/ 108 h 313"/>
                    <a:gd name="T4" fmla="*/ 67 w 284"/>
                    <a:gd name="T5" fmla="*/ 63 h 313"/>
                    <a:gd name="T6" fmla="*/ 78 w 284"/>
                    <a:gd name="T7" fmla="*/ 30 h 313"/>
                    <a:gd name="T8" fmla="*/ 100 w 284"/>
                    <a:gd name="T9" fmla="*/ 12 h 313"/>
                    <a:gd name="T10" fmla="*/ 145 w 284"/>
                    <a:gd name="T11" fmla="*/ 0 h 313"/>
                    <a:gd name="T12" fmla="*/ 178 w 284"/>
                    <a:gd name="T13" fmla="*/ 2 h 313"/>
                    <a:gd name="T14" fmla="*/ 213 w 284"/>
                    <a:gd name="T15" fmla="*/ 17 h 313"/>
                    <a:gd name="T16" fmla="*/ 241 w 284"/>
                    <a:gd name="T17" fmla="*/ 52 h 313"/>
                    <a:gd name="T18" fmla="*/ 262 w 284"/>
                    <a:gd name="T19" fmla="*/ 91 h 313"/>
                    <a:gd name="T20" fmla="*/ 275 w 284"/>
                    <a:gd name="T21" fmla="*/ 145 h 313"/>
                    <a:gd name="T22" fmla="*/ 284 w 284"/>
                    <a:gd name="T23" fmla="*/ 197 h 313"/>
                    <a:gd name="T24" fmla="*/ 284 w 284"/>
                    <a:gd name="T25" fmla="*/ 236 h 313"/>
                    <a:gd name="T26" fmla="*/ 273 w 284"/>
                    <a:gd name="T27" fmla="*/ 278 h 313"/>
                    <a:gd name="T28" fmla="*/ 247 w 284"/>
                    <a:gd name="T29" fmla="*/ 302 h 313"/>
                    <a:gd name="T30" fmla="*/ 208 w 284"/>
                    <a:gd name="T31" fmla="*/ 313 h 313"/>
                    <a:gd name="T32" fmla="*/ 184 w 284"/>
                    <a:gd name="T33" fmla="*/ 312 h 313"/>
                    <a:gd name="T34" fmla="*/ 156 w 284"/>
                    <a:gd name="T35" fmla="*/ 295 h 313"/>
                    <a:gd name="T36" fmla="*/ 128 w 284"/>
                    <a:gd name="T37" fmla="*/ 258 h 313"/>
                    <a:gd name="T38" fmla="*/ 106 w 284"/>
                    <a:gd name="T39" fmla="*/ 223 h 313"/>
                    <a:gd name="T40" fmla="*/ 35 w 284"/>
                    <a:gd name="T41" fmla="*/ 245 h 313"/>
                    <a:gd name="T42" fmla="*/ 13 w 284"/>
                    <a:gd name="T43" fmla="*/ 252 h 313"/>
                    <a:gd name="T44" fmla="*/ 0 w 284"/>
                    <a:gd name="T45" fmla="*/ 247 h 313"/>
                    <a:gd name="T46" fmla="*/ 2 w 284"/>
                    <a:gd name="T47" fmla="*/ 234 h 313"/>
                    <a:gd name="T48" fmla="*/ 85 w 284"/>
                    <a:gd name="T49" fmla="*/ 197 h 313"/>
                    <a:gd name="T50" fmla="*/ 72 w 284"/>
                    <a:gd name="T51" fmla="*/ 15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4" h="313">
                      <a:moveTo>
                        <a:pt x="72" y="152"/>
                      </a:moveTo>
                      <a:lnTo>
                        <a:pt x="67" y="108"/>
                      </a:lnTo>
                      <a:lnTo>
                        <a:pt x="67" y="63"/>
                      </a:lnTo>
                      <a:lnTo>
                        <a:pt x="78" y="30"/>
                      </a:lnTo>
                      <a:lnTo>
                        <a:pt x="100" y="12"/>
                      </a:lnTo>
                      <a:lnTo>
                        <a:pt x="145" y="0"/>
                      </a:lnTo>
                      <a:lnTo>
                        <a:pt x="178" y="2"/>
                      </a:lnTo>
                      <a:lnTo>
                        <a:pt x="213" y="17"/>
                      </a:lnTo>
                      <a:lnTo>
                        <a:pt x="241" y="52"/>
                      </a:lnTo>
                      <a:lnTo>
                        <a:pt x="262" y="91"/>
                      </a:lnTo>
                      <a:lnTo>
                        <a:pt x="275" y="145"/>
                      </a:lnTo>
                      <a:lnTo>
                        <a:pt x="284" y="197"/>
                      </a:lnTo>
                      <a:lnTo>
                        <a:pt x="284" y="236"/>
                      </a:lnTo>
                      <a:lnTo>
                        <a:pt x="273" y="278"/>
                      </a:lnTo>
                      <a:lnTo>
                        <a:pt x="247" y="302"/>
                      </a:lnTo>
                      <a:lnTo>
                        <a:pt x="208" y="313"/>
                      </a:lnTo>
                      <a:lnTo>
                        <a:pt x="184" y="312"/>
                      </a:lnTo>
                      <a:lnTo>
                        <a:pt x="156" y="295"/>
                      </a:lnTo>
                      <a:lnTo>
                        <a:pt x="128" y="258"/>
                      </a:lnTo>
                      <a:lnTo>
                        <a:pt x="106" y="223"/>
                      </a:lnTo>
                      <a:lnTo>
                        <a:pt x="35" y="245"/>
                      </a:lnTo>
                      <a:lnTo>
                        <a:pt x="13" y="252"/>
                      </a:lnTo>
                      <a:lnTo>
                        <a:pt x="0" y="247"/>
                      </a:lnTo>
                      <a:lnTo>
                        <a:pt x="2" y="234"/>
                      </a:lnTo>
                      <a:lnTo>
                        <a:pt x="85" y="197"/>
                      </a:lnTo>
                      <a:lnTo>
                        <a:pt x="72" y="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74110" name="Group 30">
              <a:extLst>
                <a:ext uri="{FF2B5EF4-FFF2-40B4-BE49-F238E27FC236}">
                  <a16:creationId xmlns:a16="http://schemas.microsoft.com/office/drawing/2014/main" id="{881FDC53-341A-3F19-F667-6F52F67341D9}"/>
                </a:ext>
              </a:extLst>
            </p:cNvPr>
            <p:cNvGrpSpPr>
              <a:grpSpLocks noChangeAspect="1"/>
            </p:cNvGrpSpPr>
            <p:nvPr/>
          </p:nvGrpSpPr>
          <p:grpSpPr bwMode="auto">
            <a:xfrm>
              <a:off x="1248" y="1824"/>
              <a:ext cx="3435" cy="980"/>
              <a:chOff x="1248" y="1824"/>
              <a:chExt cx="3435" cy="980"/>
            </a:xfrm>
          </p:grpSpPr>
          <p:sp>
            <p:nvSpPr>
              <p:cNvPr id="174111" name="Freeform 31">
                <a:extLst>
                  <a:ext uri="{FF2B5EF4-FFF2-40B4-BE49-F238E27FC236}">
                    <a16:creationId xmlns:a16="http://schemas.microsoft.com/office/drawing/2014/main" id="{67862812-CB4B-ED77-DBDD-E415664E9157}"/>
                  </a:ext>
                </a:extLst>
              </p:cNvPr>
              <p:cNvSpPr>
                <a:spLocks noChangeAspect="1"/>
              </p:cNvSpPr>
              <p:nvPr/>
            </p:nvSpPr>
            <p:spPr bwMode="auto">
              <a:xfrm>
                <a:off x="3888" y="1863"/>
                <a:ext cx="795" cy="941"/>
              </a:xfrm>
              <a:custGeom>
                <a:avLst/>
                <a:gdLst>
                  <a:gd name="T0" fmla="*/ 78 w 795"/>
                  <a:gd name="T1" fmla="*/ 476 h 941"/>
                  <a:gd name="T2" fmla="*/ 45 w 795"/>
                  <a:gd name="T3" fmla="*/ 524 h 941"/>
                  <a:gd name="T4" fmla="*/ 13 w 795"/>
                  <a:gd name="T5" fmla="*/ 607 h 941"/>
                  <a:gd name="T6" fmla="*/ 0 w 795"/>
                  <a:gd name="T7" fmla="*/ 713 h 941"/>
                  <a:gd name="T8" fmla="*/ 12 w 795"/>
                  <a:gd name="T9" fmla="*/ 792 h 941"/>
                  <a:gd name="T10" fmla="*/ 52 w 795"/>
                  <a:gd name="T11" fmla="*/ 857 h 941"/>
                  <a:gd name="T12" fmla="*/ 106 w 795"/>
                  <a:gd name="T13" fmla="*/ 913 h 941"/>
                  <a:gd name="T14" fmla="*/ 164 w 795"/>
                  <a:gd name="T15" fmla="*/ 941 h 941"/>
                  <a:gd name="T16" fmla="*/ 238 w 795"/>
                  <a:gd name="T17" fmla="*/ 929 h 941"/>
                  <a:gd name="T18" fmla="*/ 299 w 795"/>
                  <a:gd name="T19" fmla="*/ 913 h 941"/>
                  <a:gd name="T20" fmla="*/ 351 w 795"/>
                  <a:gd name="T21" fmla="*/ 885 h 941"/>
                  <a:gd name="T22" fmla="*/ 395 w 795"/>
                  <a:gd name="T23" fmla="*/ 822 h 941"/>
                  <a:gd name="T24" fmla="*/ 421 w 795"/>
                  <a:gd name="T25" fmla="*/ 765 h 941"/>
                  <a:gd name="T26" fmla="*/ 425 w 795"/>
                  <a:gd name="T27" fmla="*/ 689 h 941"/>
                  <a:gd name="T28" fmla="*/ 425 w 795"/>
                  <a:gd name="T29" fmla="*/ 652 h 941"/>
                  <a:gd name="T30" fmla="*/ 469 w 795"/>
                  <a:gd name="T31" fmla="*/ 713 h 941"/>
                  <a:gd name="T32" fmla="*/ 553 w 795"/>
                  <a:gd name="T33" fmla="*/ 757 h 941"/>
                  <a:gd name="T34" fmla="*/ 593 w 795"/>
                  <a:gd name="T35" fmla="*/ 765 h 941"/>
                  <a:gd name="T36" fmla="*/ 662 w 795"/>
                  <a:gd name="T37" fmla="*/ 753 h 941"/>
                  <a:gd name="T38" fmla="*/ 710 w 795"/>
                  <a:gd name="T39" fmla="*/ 733 h 941"/>
                  <a:gd name="T40" fmla="*/ 747 w 795"/>
                  <a:gd name="T41" fmla="*/ 670 h 941"/>
                  <a:gd name="T42" fmla="*/ 790 w 795"/>
                  <a:gd name="T43" fmla="*/ 611 h 941"/>
                  <a:gd name="T44" fmla="*/ 792 w 795"/>
                  <a:gd name="T45" fmla="*/ 522 h 941"/>
                  <a:gd name="T46" fmla="*/ 795 w 795"/>
                  <a:gd name="T47" fmla="*/ 457 h 941"/>
                  <a:gd name="T48" fmla="*/ 792 w 795"/>
                  <a:gd name="T49" fmla="*/ 400 h 941"/>
                  <a:gd name="T50" fmla="*/ 738 w 795"/>
                  <a:gd name="T51" fmla="*/ 320 h 941"/>
                  <a:gd name="T52" fmla="*/ 686 w 795"/>
                  <a:gd name="T53" fmla="*/ 283 h 941"/>
                  <a:gd name="T54" fmla="*/ 625 w 795"/>
                  <a:gd name="T55" fmla="*/ 266 h 941"/>
                  <a:gd name="T56" fmla="*/ 555 w 795"/>
                  <a:gd name="T57" fmla="*/ 266 h 941"/>
                  <a:gd name="T58" fmla="*/ 499 w 795"/>
                  <a:gd name="T59" fmla="*/ 276 h 941"/>
                  <a:gd name="T60" fmla="*/ 475 w 795"/>
                  <a:gd name="T61" fmla="*/ 309 h 941"/>
                  <a:gd name="T62" fmla="*/ 445 w 795"/>
                  <a:gd name="T63" fmla="*/ 335 h 941"/>
                  <a:gd name="T64" fmla="*/ 447 w 795"/>
                  <a:gd name="T65" fmla="*/ 251 h 941"/>
                  <a:gd name="T66" fmla="*/ 440 w 795"/>
                  <a:gd name="T67" fmla="*/ 157 h 941"/>
                  <a:gd name="T68" fmla="*/ 388 w 795"/>
                  <a:gd name="T69" fmla="*/ 83 h 941"/>
                  <a:gd name="T70" fmla="*/ 343 w 795"/>
                  <a:gd name="T71" fmla="*/ 38 h 941"/>
                  <a:gd name="T72" fmla="*/ 293 w 795"/>
                  <a:gd name="T73" fmla="*/ 7 h 941"/>
                  <a:gd name="T74" fmla="*/ 258 w 795"/>
                  <a:gd name="T75" fmla="*/ 0 h 941"/>
                  <a:gd name="T76" fmla="*/ 206 w 795"/>
                  <a:gd name="T77" fmla="*/ 1 h 941"/>
                  <a:gd name="T78" fmla="*/ 156 w 795"/>
                  <a:gd name="T79" fmla="*/ 16 h 941"/>
                  <a:gd name="T80" fmla="*/ 102 w 795"/>
                  <a:gd name="T81" fmla="*/ 44 h 941"/>
                  <a:gd name="T82" fmla="*/ 63 w 795"/>
                  <a:gd name="T83" fmla="*/ 96 h 941"/>
                  <a:gd name="T84" fmla="*/ 43 w 795"/>
                  <a:gd name="T85" fmla="*/ 148 h 941"/>
                  <a:gd name="T86" fmla="*/ 36 w 795"/>
                  <a:gd name="T87" fmla="*/ 240 h 941"/>
                  <a:gd name="T88" fmla="*/ 32 w 795"/>
                  <a:gd name="T89" fmla="*/ 285 h 941"/>
                  <a:gd name="T90" fmla="*/ 47 w 795"/>
                  <a:gd name="T91" fmla="*/ 340 h 941"/>
                  <a:gd name="T92" fmla="*/ 62 w 795"/>
                  <a:gd name="T93" fmla="*/ 376 h 941"/>
                  <a:gd name="T94" fmla="*/ 73 w 795"/>
                  <a:gd name="T95" fmla="*/ 400 h 941"/>
                  <a:gd name="T96" fmla="*/ 78 w 795"/>
                  <a:gd name="T97" fmla="*/ 476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5" h="941">
                    <a:moveTo>
                      <a:pt x="78" y="476"/>
                    </a:moveTo>
                    <a:lnTo>
                      <a:pt x="45" y="524"/>
                    </a:lnTo>
                    <a:lnTo>
                      <a:pt x="13" y="607"/>
                    </a:lnTo>
                    <a:lnTo>
                      <a:pt x="0" y="713"/>
                    </a:lnTo>
                    <a:lnTo>
                      <a:pt x="12" y="792"/>
                    </a:lnTo>
                    <a:lnTo>
                      <a:pt x="52" y="857"/>
                    </a:lnTo>
                    <a:lnTo>
                      <a:pt x="106" y="913"/>
                    </a:lnTo>
                    <a:lnTo>
                      <a:pt x="164" y="941"/>
                    </a:lnTo>
                    <a:lnTo>
                      <a:pt x="238" y="929"/>
                    </a:lnTo>
                    <a:lnTo>
                      <a:pt x="299" y="913"/>
                    </a:lnTo>
                    <a:lnTo>
                      <a:pt x="351" y="885"/>
                    </a:lnTo>
                    <a:lnTo>
                      <a:pt x="395" y="822"/>
                    </a:lnTo>
                    <a:lnTo>
                      <a:pt x="421" y="765"/>
                    </a:lnTo>
                    <a:lnTo>
                      <a:pt x="425" y="689"/>
                    </a:lnTo>
                    <a:lnTo>
                      <a:pt x="425" y="652"/>
                    </a:lnTo>
                    <a:lnTo>
                      <a:pt x="469" y="713"/>
                    </a:lnTo>
                    <a:lnTo>
                      <a:pt x="553" y="757"/>
                    </a:lnTo>
                    <a:lnTo>
                      <a:pt x="593" y="765"/>
                    </a:lnTo>
                    <a:lnTo>
                      <a:pt x="662" y="753"/>
                    </a:lnTo>
                    <a:lnTo>
                      <a:pt x="710" y="733"/>
                    </a:lnTo>
                    <a:lnTo>
                      <a:pt x="747" y="670"/>
                    </a:lnTo>
                    <a:lnTo>
                      <a:pt x="790" y="611"/>
                    </a:lnTo>
                    <a:lnTo>
                      <a:pt x="792" y="522"/>
                    </a:lnTo>
                    <a:lnTo>
                      <a:pt x="795" y="457"/>
                    </a:lnTo>
                    <a:lnTo>
                      <a:pt x="792" y="400"/>
                    </a:lnTo>
                    <a:lnTo>
                      <a:pt x="738" y="320"/>
                    </a:lnTo>
                    <a:lnTo>
                      <a:pt x="686" y="283"/>
                    </a:lnTo>
                    <a:lnTo>
                      <a:pt x="625" y="266"/>
                    </a:lnTo>
                    <a:lnTo>
                      <a:pt x="555" y="266"/>
                    </a:lnTo>
                    <a:lnTo>
                      <a:pt x="499" y="276"/>
                    </a:lnTo>
                    <a:lnTo>
                      <a:pt x="475" y="309"/>
                    </a:lnTo>
                    <a:lnTo>
                      <a:pt x="445" y="335"/>
                    </a:lnTo>
                    <a:lnTo>
                      <a:pt x="447" y="251"/>
                    </a:lnTo>
                    <a:lnTo>
                      <a:pt x="440" y="157"/>
                    </a:lnTo>
                    <a:lnTo>
                      <a:pt x="388" y="83"/>
                    </a:lnTo>
                    <a:lnTo>
                      <a:pt x="343" y="38"/>
                    </a:lnTo>
                    <a:lnTo>
                      <a:pt x="293" y="7"/>
                    </a:lnTo>
                    <a:lnTo>
                      <a:pt x="258" y="0"/>
                    </a:lnTo>
                    <a:lnTo>
                      <a:pt x="206" y="1"/>
                    </a:lnTo>
                    <a:lnTo>
                      <a:pt x="156" y="16"/>
                    </a:lnTo>
                    <a:lnTo>
                      <a:pt x="102" y="44"/>
                    </a:lnTo>
                    <a:lnTo>
                      <a:pt x="63" y="96"/>
                    </a:lnTo>
                    <a:lnTo>
                      <a:pt x="43" y="148"/>
                    </a:lnTo>
                    <a:lnTo>
                      <a:pt x="36" y="240"/>
                    </a:lnTo>
                    <a:lnTo>
                      <a:pt x="32" y="285"/>
                    </a:lnTo>
                    <a:lnTo>
                      <a:pt x="47" y="340"/>
                    </a:lnTo>
                    <a:lnTo>
                      <a:pt x="62" y="376"/>
                    </a:lnTo>
                    <a:lnTo>
                      <a:pt x="73" y="400"/>
                    </a:lnTo>
                    <a:lnTo>
                      <a:pt x="78" y="476"/>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12" name="Freeform 32">
                <a:extLst>
                  <a:ext uri="{FF2B5EF4-FFF2-40B4-BE49-F238E27FC236}">
                    <a16:creationId xmlns:a16="http://schemas.microsoft.com/office/drawing/2014/main" id="{7DE6ED8C-AB54-26B5-EB7B-BB9AAA708285}"/>
                  </a:ext>
                </a:extLst>
              </p:cNvPr>
              <p:cNvSpPr>
                <a:spLocks noChangeAspect="1"/>
              </p:cNvSpPr>
              <p:nvPr/>
            </p:nvSpPr>
            <p:spPr bwMode="auto">
              <a:xfrm>
                <a:off x="3870" y="1824"/>
                <a:ext cx="796" cy="938"/>
              </a:xfrm>
              <a:custGeom>
                <a:avLst/>
                <a:gdLst>
                  <a:gd name="T0" fmla="*/ 74 w 796"/>
                  <a:gd name="T1" fmla="*/ 475 h 938"/>
                  <a:gd name="T2" fmla="*/ 48 w 796"/>
                  <a:gd name="T3" fmla="*/ 528 h 938"/>
                  <a:gd name="T4" fmla="*/ 13 w 796"/>
                  <a:gd name="T5" fmla="*/ 604 h 938"/>
                  <a:gd name="T6" fmla="*/ 0 w 796"/>
                  <a:gd name="T7" fmla="*/ 708 h 938"/>
                  <a:gd name="T8" fmla="*/ 17 w 796"/>
                  <a:gd name="T9" fmla="*/ 797 h 938"/>
                  <a:gd name="T10" fmla="*/ 48 w 796"/>
                  <a:gd name="T11" fmla="*/ 855 h 938"/>
                  <a:gd name="T12" fmla="*/ 111 w 796"/>
                  <a:gd name="T13" fmla="*/ 914 h 938"/>
                  <a:gd name="T14" fmla="*/ 165 w 796"/>
                  <a:gd name="T15" fmla="*/ 938 h 938"/>
                  <a:gd name="T16" fmla="*/ 233 w 796"/>
                  <a:gd name="T17" fmla="*/ 929 h 938"/>
                  <a:gd name="T18" fmla="*/ 302 w 796"/>
                  <a:gd name="T19" fmla="*/ 918 h 938"/>
                  <a:gd name="T20" fmla="*/ 354 w 796"/>
                  <a:gd name="T21" fmla="*/ 882 h 938"/>
                  <a:gd name="T22" fmla="*/ 389 w 796"/>
                  <a:gd name="T23" fmla="*/ 821 h 938"/>
                  <a:gd name="T24" fmla="*/ 422 w 796"/>
                  <a:gd name="T25" fmla="*/ 764 h 938"/>
                  <a:gd name="T26" fmla="*/ 420 w 796"/>
                  <a:gd name="T27" fmla="*/ 686 h 938"/>
                  <a:gd name="T28" fmla="*/ 428 w 796"/>
                  <a:gd name="T29" fmla="*/ 653 h 938"/>
                  <a:gd name="T30" fmla="*/ 466 w 796"/>
                  <a:gd name="T31" fmla="*/ 712 h 938"/>
                  <a:gd name="T32" fmla="*/ 555 w 796"/>
                  <a:gd name="T33" fmla="*/ 762 h 938"/>
                  <a:gd name="T34" fmla="*/ 591 w 796"/>
                  <a:gd name="T35" fmla="*/ 762 h 938"/>
                  <a:gd name="T36" fmla="*/ 663 w 796"/>
                  <a:gd name="T37" fmla="*/ 751 h 938"/>
                  <a:gd name="T38" fmla="*/ 705 w 796"/>
                  <a:gd name="T39" fmla="*/ 732 h 938"/>
                  <a:gd name="T40" fmla="*/ 748 w 796"/>
                  <a:gd name="T41" fmla="*/ 665 h 938"/>
                  <a:gd name="T42" fmla="*/ 787 w 796"/>
                  <a:gd name="T43" fmla="*/ 610 h 938"/>
                  <a:gd name="T44" fmla="*/ 794 w 796"/>
                  <a:gd name="T45" fmla="*/ 519 h 938"/>
                  <a:gd name="T46" fmla="*/ 796 w 796"/>
                  <a:gd name="T47" fmla="*/ 462 h 938"/>
                  <a:gd name="T48" fmla="*/ 787 w 796"/>
                  <a:gd name="T49" fmla="*/ 399 h 938"/>
                  <a:gd name="T50" fmla="*/ 733 w 796"/>
                  <a:gd name="T51" fmla="*/ 319 h 938"/>
                  <a:gd name="T52" fmla="*/ 687 w 796"/>
                  <a:gd name="T53" fmla="*/ 280 h 938"/>
                  <a:gd name="T54" fmla="*/ 622 w 796"/>
                  <a:gd name="T55" fmla="*/ 273 h 938"/>
                  <a:gd name="T56" fmla="*/ 557 w 796"/>
                  <a:gd name="T57" fmla="*/ 263 h 938"/>
                  <a:gd name="T58" fmla="*/ 494 w 796"/>
                  <a:gd name="T59" fmla="*/ 273 h 938"/>
                  <a:gd name="T60" fmla="*/ 476 w 796"/>
                  <a:gd name="T61" fmla="*/ 308 h 938"/>
                  <a:gd name="T62" fmla="*/ 441 w 796"/>
                  <a:gd name="T63" fmla="*/ 332 h 938"/>
                  <a:gd name="T64" fmla="*/ 444 w 796"/>
                  <a:gd name="T65" fmla="*/ 248 h 938"/>
                  <a:gd name="T66" fmla="*/ 435 w 796"/>
                  <a:gd name="T67" fmla="*/ 154 h 938"/>
                  <a:gd name="T68" fmla="*/ 387 w 796"/>
                  <a:gd name="T69" fmla="*/ 78 h 938"/>
                  <a:gd name="T70" fmla="*/ 346 w 796"/>
                  <a:gd name="T71" fmla="*/ 35 h 938"/>
                  <a:gd name="T72" fmla="*/ 296 w 796"/>
                  <a:gd name="T73" fmla="*/ 6 h 938"/>
                  <a:gd name="T74" fmla="*/ 255 w 796"/>
                  <a:gd name="T75" fmla="*/ 4 h 938"/>
                  <a:gd name="T76" fmla="*/ 202 w 796"/>
                  <a:gd name="T77" fmla="*/ 0 h 938"/>
                  <a:gd name="T78" fmla="*/ 159 w 796"/>
                  <a:gd name="T79" fmla="*/ 13 h 938"/>
                  <a:gd name="T80" fmla="*/ 104 w 796"/>
                  <a:gd name="T81" fmla="*/ 41 h 938"/>
                  <a:gd name="T82" fmla="*/ 67 w 796"/>
                  <a:gd name="T83" fmla="*/ 91 h 938"/>
                  <a:gd name="T84" fmla="*/ 46 w 796"/>
                  <a:gd name="T85" fmla="*/ 146 h 938"/>
                  <a:gd name="T86" fmla="*/ 31 w 796"/>
                  <a:gd name="T87" fmla="*/ 245 h 938"/>
                  <a:gd name="T88" fmla="*/ 26 w 796"/>
                  <a:gd name="T89" fmla="*/ 284 h 938"/>
                  <a:gd name="T90" fmla="*/ 41 w 796"/>
                  <a:gd name="T91" fmla="*/ 339 h 938"/>
                  <a:gd name="T92" fmla="*/ 67 w 796"/>
                  <a:gd name="T93" fmla="*/ 378 h 938"/>
                  <a:gd name="T94" fmla="*/ 74 w 796"/>
                  <a:gd name="T95" fmla="*/ 399 h 938"/>
                  <a:gd name="T96" fmla="*/ 74 w 796"/>
                  <a:gd name="T97" fmla="*/ 475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938">
                    <a:moveTo>
                      <a:pt x="74" y="475"/>
                    </a:moveTo>
                    <a:lnTo>
                      <a:pt x="48" y="528"/>
                    </a:lnTo>
                    <a:lnTo>
                      <a:pt x="13" y="604"/>
                    </a:lnTo>
                    <a:lnTo>
                      <a:pt x="0" y="708"/>
                    </a:lnTo>
                    <a:lnTo>
                      <a:pt x="17" y="797"/>
                    </a:lnTo>
                    <a:lnTo>
                      <a:pt x="48" y="855"/>
                    </a:lnTo>
                    <a:lnTo>
                      <a:pt x="111" y="914"/>
                    </a:lnTo>
                    <a:lnTo>
                      <a:pt x="165" y="938"/>
                    </a:lnTo>
                    <a:lnTo>
                      <a:pt x="233" y="929"/>
                    </a:lnTo>
                    <a:lnTo>
                      <a:pt x="302" y="918"/>
                    </a:lnTo>
                    <a:lnTo>
                      <a:pt x="354" y="882"/>
                    </a:lnTo>
                    <a:lnTo>
                      <a:pt x="389" y="821"/>
                    </a:lnTo>
                    <a:lnTo>
                      <a:pt x="422" y="764"/>
                    </a:lnTo>
                    <a:lnTo>
                      <a:pt x="420" y="686"/>
                    </a:lnTo>
                    <a:lnTo>
                      <a:pt x="428" y="653"/>
                    </a:lnTo>
                    <a:lnTo>
                      <a:pt x="466" y="712"/>
                    </a:lnTo>
                    <a:lnTo>
                      <a:pt x="555" y="762"/>
                    </a:lnTo>
                    <a:lnTo>
                      <a:pt x="591" y="762"/>
                    </a:lnTo>
                    <a:lnTo>
                      <a:pt x="663" y="751"/>
                    </a:lnTo>
                    <a:lnTo>
                      <a:pt x="705" y="732"/>
                    </a:lnTo>
                    <a:lnTo>
                      <a:pt x="748" y="665"/>
                    </a:lnTo>
                    <a:lnTo>
                      <a:pt x="787" y="610"/>
                    </a:lnTo>
                    <a:lnTo>
                      <a:pt x="794" y="519"/>
                    </a:lnTo>
                    <a:lnTo>
                      <a:pt x="796" y="462"/>
                    </a:lnTo>
                    <a:lnTo>
                      <a:pt x="787" y="399"/>
                    </a:lnTo>
                    <a:lnTo>
                      <a:pt x="733" y="319"/>
                    </a:lnTo>
                    <a:lnTo>
                      <a:pt x="687" y="280"/>
                    </a:lnTo>
                    <a:lnTo>
                      <a:pt x="622" y="273"/>
                    </a:lnTo>
                    <a:lnTo>
                      <a:pt x="557" y="263"/>
                    </a:lnTo>
                    <a:lnTo>
                      <a:pt x="494" y="273"/>
                    </a:lnTo>
                    <a:lnTo>
                      <a:pt x="476" y="308"/>
                    </a:lnTo>
                    <a:lnTo>
                      <a:pt x="441" y="332"/>
                    </a:lnTo>
                    <a:lnTo>
                      <a:pt x="444" y="248"/>
                    </a:lnTo>
                    <a:lnTo>
                      <a:pt x="435" y="154"/>
                    </a:lnTo>
                    <a:lnTo>
                      <a:pt x="387" y="78"/>
                    </a:lnTo>
                    <a:lnTo>
                      <a:pt x="346" y="35"/>
                    </a:lnTo>
                    <a:lnTo>
                      <a:pt x="296" y="6"/>
                    </a:lnTo>
                    <a:lnTo>
                      <a:pt x="255" y="4"/>
                    </a:lnTo>
                    <a:lnTo>
                      <a:pt x="202" y="0"/>
                    </a:lnTo>
                    <a:lnTo>
                      <a:pt x="159" y="13"/>
                    </a:lnTo>
                    <a:lnTo>
                      <a:pt x="104" y="41"/>
                    </a:lnTo>
                    <a:lnTo>
                      <a:pt x="67" y="91"/>
                    </a:lnTo>
                    <a:lnTo>
                      <a:pt x="46" y="146"/>
                    </a:lnTo>
                    <a:lnTo>
                      <a:pt x="31" y="245"/>
                    </a:lnTo>
                    <a:lnTo>
                      <a:pt x="26" y="284"/>
                    </a:lnTo>
                    <a:lnTo>
                      <a:pt x="41" y="339"/>
                    </a:lnTo>
                    <a:lnTo>
                      <a:pt x="67" y="378"/>
                    </a:lnTo>
                    <a:lnTo>
                      <a:pt x="74" y="399"/>
                    </a:lnTo>
                    <a:lnTo>
                      <a:pt x="74" y="47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13" name="Freeform 33">
                <a:extLst>
                  <a:ext uri="{FF2B5EF4-FFF2-40B4-BE49-F238E27FC236}">
                    <a16:creationId xmlns:a16="http://schemas.microsoft.com/office/drawing/2014/main" id="{906A7EF3-4EE0-C1A1-DE54-BF38334AA220}"/>
                  </a:ext>
                </a:extLst>
              </p:cNvPr>
              <p:cNvSpPr>
                <a:spLocks noChangeAspect="1"/>
              </p:cNvSpPr>
              <p:nvPr/>
            </p:nvSpPr>
            <p:spPr bwMode="auto">
              <a:xfrm>
                <a:off x="1248" y="1975"/>
                <a:ext cx="2870" cy="406"/>
              </a:xfrm>
              <a:custGeom>
                <a:avLst/>
                <a:gdLst>
                  <a:gd name="T0" fmla="*/ 2869 w 2870"/>
                  <a:gd name="T1" fmla="*/ 328 h 406"/>
                  <a:gd name="T2" fmla="*/ 2870 w 2870"/>
                  <a:gd name="T3" fmla="*/ 313 h 406"/>
                  <a:gd name="T4" fmla="*/ 2867 w 2870"/>
                  <a:gd name="T5" fmla="*/ 299 h 406"/>
                  <a:gd name="T6" fmla="*/ 2862 w 2870"/>
                  <a:gd name="T7" fmla="*/ 286 h 406"/>
                  <a:gd name="T8" fmla="*/ 2854 w 2870"/>
                  <a:gd name="T9" fmla="*/ 272 h 406"/>
                  <a:gd name="T10" fmla="*/ 2845 w 2870"/>
                  <a:gd name="T11" fmla="*/ 261 h 406"/>
                  <a:gd name="T12" fmla="*/ 2833 w 2870"/>
                  <a:gd name="T13" fmla="*/ 251 h 406"/>
                  <a:gd name="T14" fmla="*/ 2821 w 2870"/>
                  <a:gd name="T15" fmla="*/ 244 h 406"/>
                  <a:gd name="T16" fmla="*/ 2807 w 2870"/>
                  <a:gd name="T17" fmla="*/ 239 h 406"/>
                  <a:gd name="T18" fmla="*/ 2792 w 2870"/>
                  <a:gd name="T19" fmla="*/ 236 h 406"/>
                  <a:gd name="T20" fmla="*/ 93 w 2870"/>
                  <a:gd name="T21" fmla="*/ 0 h 406"/>
                  <a:gd name="T22" fmla="*/ 78 w 2870"/>
                  <a:gd name="T23" fmla="*/ 0 h 406"/>
                  <a:gd name="T24" fmla="*/ 63 w 2870"/>
                  <a:gd name="T25" fmla="*/ 3 h 406"/>
                  <a:gd name="T26" fmla="*/ 50 w 2870"/>
                  <a:gd name="T27" fmla="*/ 8 h 406"/>
                  <a:gd name="T28" fmla="*/ 36 w 2870"/>
                  <a:gd name="T29" fmla="*/ 15 h 406"/>
                  <a:gd name="T30" fmla="*/ 25 w 2870"/>
                  <a:gd name="T31" fmla="*/ 24 h 406"/>
                  <a:gd name="T32" fmla="*/ 15 w 2870"/>
                  <a:gd name="T33" fmla="*/ 37 h 406"/>
                  <a:gd name="T34" fmla="*/ 8 w 2870"/>
                  <a:gd name="T35" fmla="*/ 49 h 406"/>
                  <a:gd name="T36" fmla="*/ 3 w 2870"/>
                  <a:gd name="T37" fmla="*/ 63 h 406"/>
                  <a:gd name="T38" fmla="*/ 1 w 2870"/>
                  <a:gd name="T39" fmla="*/ 78 h 406"/>
                  <a:gd name="T40" fmla="*/ 1 w 2870"/>
                  <a:gd name="T41" fmla="*/ 78 h 406"/>
                  <a:gd name="T42" fmla="*/ 0 w 2870"/>
                  <a:gd name="T43" fmla="*/ 93 h 406"/>
                  <a:gd name="T44" fmla="*/ 3 w 2870"/>
                  <a:gd name="T45" fmla="*/ 107 h 406"/>
                  <a:gd name="T46" fmla="*/ 8 w 2870"/>
                  <a:gd name="T47" fmla="*/ 120 h 406"/>
                  <a:gd name="T48" fmla="*/ 16 w 2870"/>
                  <a:gd name="T49" fmla="*/ 134 h 406"/>
                  <a:gd name="T50" fmla="*/ 25 w 2870"/>
                  <a:gd name="T51" fmla="*/ 145 h 406"/>
                  <a:gd name="T52" fmla="*/ 37 w 2870"/>
                  <a:gd name="T53" fmla="*/ 155 h 406"/>
                  <a:gd name="T54" fmla="*/ 49 w 2870"/>
                  <a:gd name="T55" fmla="*/ 162 h 406"/>
                  <a:gd name="T56" fmla="*/ 63 w 2870"/>
                  <a:gd name="T57" fmla="*/ 167 h 406"/>
                  <a:gd name="T58" fmla="*/ 78 w 2870"/>
                  <a:gd name="T59" fmla="*/ 170 h 406"/>
                  <a:gd name="T60" fmla="*/ 2777 w 2870"/>
                  <a:gd name="T61" fmla="*/ 406 h 406"/>
                  <a:gd name="T62" fmla="*/ 2792 w 2870"/>
                  <a:gd name="T63" fmla="*/ 406 h 406"/>
                  <a:gd name="T64" fmla="*/ 2807 w 2870"/>
                  <a:gd name="T65" fmla="*/ 403 h 406"/>
                  <a:gd name="T66" fmla="*/ 2820 w 2870"/>
                  <a:gd name="T67" fmla="*/ 398 h 406"/>
                  <a:gd name="T68" fmla="*/ 2834 w 2870"/>
                  <a:gd name="T69" fmla="*/ 391 h 406"/>
                  <a:gd name="T70" fmla="*/ 2845 w 2870"/>
                  <a:gd name="T71" fmla="*/ 381 h 406"/>
                  <a:gd name="T72" fmla="*/ 2855 w 2870"/>
                  <a:gd name="T73" fmla="*/ 369 h 406"/>
                  <a:gd name="T74" fmla="*/ 2862 w 2870"/>
                  <a:gd name="T75" fmla="*/ 357 h 406"/>
                  <a:gd name="T76" fmla="*/ 2867 w 2870"/>
                  <a:gd name="T77" fmla="*/ 343 h 406"/>
                  <a:gd name="T78" fmla="*/ 2869 w 2870"/>
                  <a:gd name="T79" fmla="*/ 32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70" h="406">
                    <a:moveTo>
                      <a:pt x="2869" y="328"/>
                    </a:moveTo>
                    <a:lnTo>
                      <a:pt x="2870" y="313"/>
                    </a:lnTo>
                    <a:lnTo>
                      <a:pt x="2867" y="299"/>
                    </a:lnTo>
                    <a:lnTo>
                      <a:pt x="2862" y="286"/>
                    </a:lnTo>
                    <a:lnTo>
                      <a:pt x="2854" y="272"/>
                    </a:lnTo>
                    <a:lnTo>
                      <a:pt x="2845" y="261"/>
                    </a:lnTo>
                    <a:lnTo>
                      <a:pt x="2833" y="251"/>
                    </a:lnTo>
                    <a:lnTo>
                      <a:pt x="2821" y="244"/>
                    </a:lnTo>
                    <a:lnTo>
                      <a:pt x="2807" y="239"/>
                    </a:lnTo>
                    <a:lnTo>
                      <a:pt x="2792" y="236"/>
                    </a:lnTo>
                    <a:lnTo>
                      <a:pt x="93" y="0"/>
                    </a:lnTo>
                    <a:lnTo>
                      <a:pt x="78" y="0"/>
                    </a:lnTo>
                    <a:lnTo>
                      <a:pt x="63" y="3"/>
                    </a:lnTo>
                    <a:lnTo>
                      <a:pt x="50" y="8"/>
                    </a:lnTo>
                    <a:lnTo>
                      <a:pt x="36" y="15"/>
                    </a:lnTo>
                    <a:lnTo>
                      <a:pt x="25" y="24"/>
                    </a:lnTo>
                    <a:lnTo>
                      <a:pt x="15" y="37"/>
                    </a:lnTo>
                    <a:lnTo>
                      <a:pt x="8" y="49"/>
                    </a:lnTo>
                    <a:lnTo>
                      <a:pt x="3" y="63"/>
                    </a:lnTo>
                    <a:lnTo>
                      <a:pt x="1" y="78"/>
                    </a:lnTo>
                    <a:lnTo>
                      <a:pt x="1" y="78"/>
                    </a:lnTo>
                    <a:lnTo>
                      <a:pt x="0" y="93"/>
                    </a:lnTo>
                    <a:lnTo>
                      <a:pt x="3" y="107"/>
                    </a:lnTo>
                    <a:lnTo>
                      <a:pt x="8" y="120"/>
                    </a:lnTo>
                    <a:lnTo>
                      <a:pt x="16" y="134"/>
                    </a:lnTo>
                    <a:lnTo>
                      <a:pt x="25" y="145"/>
                    </a:lnTo>
                    <a:lnTo>
                      <a:pt x="37" y="155"/>
                    </a:lnTo>
                    <a:lnTo>
                      <a:pt x="49" y="162"/>
                    </a:lnTo>
                    <a:lnTo>
                      <a:pt x="63" y="167"/>
                    </a:lnTo>
                    <a:lnTo>
                      <a:pt x="78" y="170"/>
                    </a:lnTo>
                    <a:lnTo>
                      <a:pt x="2777" y="406"/>
                    </a:lnTo>
                    <a:lnTo>
                      <a:pt x="2792" y="406"/>
                    </a:lnTo>
                    <a:lnTo>
                      <a:pt x="2807" y="403"/>
                    </a:lnTo>
                    <a:lnTo>
                      <a:pt x="2820" y="398"/>
                    </a:lnTo>
                    <a:lnTo>
                      <a:pt x="2834" y="391"/>
                    </a:lnTo>
                    <a:lnTo>
                      <a:pt x="2845" y="381"/>
                    </a:lnTo>
                    <a:lnTo>
                      <a:pt x="2855" y="369"/>
                    </a:lnTo>
                    <a:lnTo>
                      <a:pt x="2862" y="357"/>
                    </a:lnTo>
                    <a:lnTo>
                      <a:pt x="2867" y="343"/>
                    </a:lnTo>
                    <a:lnTo>
                      <a:pt x="2869" y="328"/>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14" name="Freeform 34">
                <a:extLst>
                  <a:ext uri="{FF2B5EF4-FFF2-40B4-BE49-F238E27FC236}">
                    <a16:creationId xmlns:a16="http://schemas.microsoft.com/office/drawing/2014/main" id="{A511CAEA-940C-C2EC-373A-23035E441E51}"/>
                  </a:ext>
                </a:extLst>
              </p:cNvPr>
              <p:cNvSpPr>
                <a:spLocks noChangeAspect="1"/>
              </p:cNvSpPr>
              <p:nvPr/>
            </p:nvSpPr>
            <p:spPr bwMode="auto">
              <a:xfrm>
                <a:off x="4370" y="2228"/>
                <a:ext cx="176" cy="210"/>
              </a:xfrm>
              <a:custGeom>
                <a:avLst/>
                <a:gdLst>
                  <a:gd name="T0" fmla="*/ 79 w 176"/>
                  <a:gd name="T1" fmla="*/ 210 h 210"/>
                  <a:gd name="T2" fmla="*/ 94 w 176"/>
                  <a:gd name="T3" fmla="*/ 209 h 210"/>
                  <a:gd name="T4" fmla="*/ 109 w 176"/>
                  <a:gd name="T5" fmla="*/ 206 h 210"/>
                  <a:gd name="T6" fmla="*/ 124 w 176"/>
                  <a:gd name="T7" fmla="*/ 199 h 210"/>
                  <a:gd name="T8" fmla="*/ 138 w 176"/>
                  <a:gd name="T9" fmla="*/ 190 h 210"/>
                  <a:gd name="T10" fmla="*/ 149 w 176"/>
                  <a:gd name="T11" fmla="*/ 178 h 210"/>
                  <a:gd name="T12" fmla="*/ 159 w 176"/>
                  <a:gd name="T13" fmla="*/ 163 h 210"/>
                  <a:gd name="T14" fmla="*/ 168 w 176"/>
                  <a:gd name="T15" fmla="*/ 148 h 210"/>
                  <a:gd name="T16" fmla="*/ 173 w 176"/>
                  <a:gd name="T17" fmla="*/ 131 h 210"/>
                  <a:gd name="T18" fmla="*/ 176 w 176"/>
                  <a:gd name="T19" fmla="*/ 113 h 210"/>
                  <a:gd name="T20" fmla="*/ 176 w 176"/>
                  <a:gd name="T21" fmla="*/ 95 h 210"/>
                  <a:gd name="T22" fmla="*/ 174 w 176"/>
                  <a:gd name="T23" fmla="*/ 76 h 210"/>
                  <a:gd name="T24" fmla="*/ 168 w 176"/>
                  <a:gd name="T25" fmla="*/ 60 h 210"/>
                  <a:gd name="T26" fmla="*/ 161 w 176"/>
                  <a:gd name="T27" fmla="*/ 44 h 210"/>
                  <a:gd name="T28" fmla="*/ 152 w 176"/>
                  <a:gd name="T29" fmla="*/ 30 h 210"/>
                  <a:gd name="T30" fmla="*/ 140 w 176"/>
                  <a:gd name="T31" fmla="*/ 18 h 210"/>
                  <a:gd name="T32" fmla="*/ 127 w 176"/>
                  <a:gd name="T33" fmla="*/ 9 h 210"/>
                  <a:gd name="T34" fmla="*/ 112 w 176"/>
                  <a:gd name="T35" fmla="*/ 4 h 210"/>
                  <a:gd name="T36" fmla="*/ 97 w 176"/>
                  <a:gd name="T37" fmla="*/ 0 h 210"/>
                  <a:gd name="T38" fmla="*/ 82 w 176"/>
                  <a:gd name="T39" fmla="*/ 1 h 210"/>
                  <a:gd name="T40" fmla="*/ 67 w 176"/>
                  <a:gd name="T41" fmla="*/ 4 h 210"/>
                  <a:gd name="T42" fmla="*/ 52 w 176"/>
                  <a:gd name="T43" fmla="*/ 11 h 210"/>
                  <a:gd name="T44" fmla="*/ 38 w 176"/>
                  <a:gd name="T45" fmla="*/ 20 h 210"/>
                  <a:gd name="T46" fmla="*/ 27 w 176"/>
                  <a:gd name="T47" fmla="*/ 32 h 210"/>
                  <a:gd name="T48" fmla="*/ 17 w 176"/>
                  <a:gd name="T49" fmla="*/ 47 h 210"/>
                  <a:gd name="T50" fmla="*/ 8 w 176"/>
                  <a:gd name="T51" fmla="*/ 62 h 210"/>
                  <a:gd name="T52" fmla="*/ 3 w 176"/>
                  <a:gd name="T53" fmla="*/ 79 h 210"/>
                  <a:gd name="T54" fmla="*/ 0 w 176"/>
                  <a:gd name="T55" fmla="*/ 97 h 210"/>
                  <a:gd name="T56" fmla="*/ 0 w 176"/>
                  <a:gd name="T57" fmla="*/ 115 h 210"/>
                  <a:gd name="T58" fmla="*/ 2 w 176"/>
                  <a:gd name="T59" fmla="*/ 134 h 210"/>
                  <a:gd name="T60" fmla="*/ 8 w 176"/>
                  <a:gd name="T61" fmla="*/ 150 h 210"/>
                  <a:gd name="T62" fmla="*/ 15 w 176"/>
                  <a:gd name="T63" fmla="*/ 166 h 210"/>
                  <a:gd name="T64" fmla="*/ 24 w 176"/>
                  <a:gd name="T65" fmla="*/ 180 h 210"/>
                  <a:gd name="T66" fmla="*/ 36 w 176"/>
                  <a:gd name="T67" fmla="*/ 192 h 210"/>
                  <a:gd name="T68" fmla="*/ 49 w 176"/>
                  <a:gd name="T69" fmla="*/ 201 h 210"/>
                  <a:gd name="T70" fmla="*/ 64 w 176"/>
                  <a:gd name="T71" fmla="*/ 206 h 210"/>
                  <a:gd name="T72" fmla="*/ 79 w 176"/>
                  <a:gd name="T73"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210">
                    <a:moveTo>
                      <a:pt x="79" y="210"/>
                    </a:moveTo>
                    <a:lnTo>
                      <a:pt x="94" y="209"/>
                    </a:lnTo>
                    <a:lnTo>
                      <a:pt x="109" y="206"/>
                    </a:lnTo>
                    <a:lnTo>
                      <a:pt x="124" y="199"/>
                    </a:lnTo>
                    <a:lnTo>
                      <a:pt x="138" y="190"/>
                    </a:lnTo>
                    <a:lnTo>
                      <a:pt x="149" y="178"/>
                    </a:lnTo>
                    <a:lnTo>
                      <a:pt x="159" y="163"/>
                    </a:lnTo>
                    <a:lnTo>
                      <a:pt x="168" y="148"/>
                    </a:lnTo>
                    <a:lnTo>
                      <a:pt x="173" y="131"/>
                    </a:lnTo>
                    <a:lnTo>
                      <a:pt x="176" y="113"/>
                    </a:lnTo>
                    <a:lnTo>
                      <a:pt x="176" y="95"/>
                    </a:lnTo>
                    <a:lnTo>
                      <a:pt x="174" y="76"/>
                    </a:lnTo>
                    <a:lnTo>
                      <a:pt x="168" y="60"/>
                    </a:lnTo>
                    <a:lnTo>
                      <a:pt x="161" y="44"/>
                    </a:lnTo>
                    <a:lnTo>
                      <a:pt x="152" y="30"/>
                    </a:lnTo>
                    <a:lnTo>
                      <a:pt x="140" y="18"/>
                    </a:lnTo>
                    <a:lnTo>
                      <a:pt x="127" y="9"/>
                    </a:lnTo>
                    <a:lnTo>
                      <a:pt x="112" y="4"/>
                    </a:lnTo>
                    <a:lnTo>
                      <a:pt x="97" y="0"/>
                    </a:lnTo>
                    <a:lnTo>
                      <a:pt x="82" y="1"/>
                    </a:lnTo>
                    <a:lnTo>
                      <a:pt x="67" y="4"/>
                    </a:lnTo>
                    <a:lnTo>
                      <a:pt x="52" y="11"/>
                    </a:lnTo>
                    <a:lnTo>
                      <a:pt x="38" y="20"/>
                    </a:lnTo>
                    <a:lnTo>
                      <a:pt x="27" y="32"/>
                    </a:lnTo>
                    <a:lnTo>
                      <a:pt x="17" y="47"/>
                    </a:lnTo>
                    <a:lnTo>
                      <a:pt x="8" y="62"/>
                    </a:lnTo>
                    <a:lnTo>
                      <a:pt x="3" y="79"/>
                    </a:lnTo>
                    <a:lnTo>
                      <a:pt x="0" y="97"/>
                    </a:lnTo>
                    <a:lnTo>
                      <a:pt x="0" y="115"/>
                    </a:lnTo>
                    <a:lnTo>
                      <a:pt x="2" y="134"/>
                    </a:lnTo>
                    <a:lnTo>
                      <a:pt x="8" y="150"/>
                    </a:lnTo>
                    <a:lnTo>
                      <a:pt x="15" y="166"/>
                    </a:lnTo>
                    <a:lnTo>
                      <a:pt x="24" y="180"/>
                    </a:lnTo>
                    <a:lnTo>
                      <a:pt x="36" y="192"/>
                    </a:lnTo>
                    <a:lnTo>
                      <a:pt x="49" y="201"/>
                    </a:lnTo>
                    <a:lnTo>
                      <a:pt x="64" y="206"/>
                    </a:lnTo>
                    <a:lnTo>
                      <a:pt x="79" y="2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74115" name="Group 35">
                <a:extLst>
                  <a:ext uri="{FF2B5EF4-FFF2-40B4-BE49-F238E27FC236}">
                    <a16:creationId xmlns:a16="http://schemas.microsoft.com/office/drawing/2014/main" id="{360725A1-D545-AA2D-1361-387C420EF67F}"/>
                  </a:ext>
                </a:extLst>
              </p:cNvPr>
              <p:cNvGrpSpPr>
                <a:grpSpLocks noChangeAspect="1"/>
              </p:cNvGrpSpPr>
              <p:nvPr/>
            </p:nvGrpSpPr>
            <p:grpSpPr bwMode="auto">
              <a:xfrm>
                <a:off x="1443" y="2102"/>
                <a:ext cx="969" cy="424"/>
                <a:chOff x="1426" y="2079"/>
                <a:chExt cx="969" cy="424"/>
              </a:xfrm>
            </p:grpSpPr>
            <p:sp>
              <p:nvSpPr>
                <p:cNvPr id="174116" name="Freeform 36">
                  <a:extLst>
                    <a:ext uri="{FF2B5EF4-FFF2-40B4-BE49-F238E27FC236}">
                      <a16:creationId xmlns:a16="http://schemas.microsoft.com/office/drawing/2014/main" id="{8AF82C89-E51E-8756-E45D-F3A67CA33E56}"/>
                    </a:ext>
                  </a:extLst>
                </p:cNvPr>
                <p:cNvSpPr>
                  <a:spLocks noChangeAspect="1"/>
                </p:cNvSpPr>
                <p:nvPr/>
              </p:nvSpPr>
              <p:spPr bwMode="auto">
                <a:xfrm>
                  <a:off x="1426" y="2079"/>
                  <a:ext cx="182" cy="312"/>
                </a:xfrm>
                <a:custGeom>
                  <a:avLst/>
                  <a:gdLst>
                    <a:gd name="T0" fmla="*/ 182 w 182"/>
                    <a:gd name="T1" fmla="*/ 13 h 312"/>
                    <a:gd name="T2" fmla="*/ 26 w 182"/>
                    <a:gd name="T3" fmla="*/ 0 h 312"/>
                    <a:gd name="T4" fmla="*/ 0 w 182"/>
                    <a:gd name="T5" fmla="*/ 299 h 312"/>
                    <a:gd name="T6" fmla="*/ 156 w 182"/>
                    <a:gd name="T7" fmla="*/ 312 h 312"/>
                    <a:gd name="T8" fmla="*/ 182 w 182"/>
                    <a:gd name="T9" fmla="*/ 13 h 312"/>
                  </a:gdLst>
                  <a:ahLst/>
                  <a:cxnLst>
                    <a:cxn ang="0">
                      <a:pos x="T0" y="T1"/>
                    </a:cxn>
                    <a:cxn ang="0">
                      <a:pos x="T2" y="T3"/>
                    </a:cxn>
                    <a:cxn ang="0">
                      <a:pos x="T4" y="T5"/>
                    </a:cxn>
                    <a:cxn ang="0">
                      <a:pos x="T6" y="T7"/>
                    </a:cxn>
                    <a:cxn ang="0">
                      <a:pos x="T8" y="T9"/>
                    </a:cxn>
                  </a:cxnLst>
                  <a:rect l="0" t="0" r="r" b="b"/>
                  <a:pathLst>
                    <a:path w="182" h="312">
                      <a:moveTo>
                        <a:pt x="182" y="13"/>
                      </a:moveTo>
                      <a:lnTo>
                        <a:pt x="26" y="0"/>
                      </a:lnTo>
                      <a:lnTo>
                        <a:pt x="0" y="299"/>
                      </a:lnTo>
                      <a:lnTo>
                        <a:pt x="156" y="312"/>
                      </a:lnTo>
                      <a:lnTo>
                        <a:pt x="182" y="13"/>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17" name="Freeform 37">
                  <a:extLst>
                    <a:ext uri="{FF2B5EF4-FFF2-40B4-BE49-F238E27FC236}">
                      <a16:creationId xmlns:a16="http://schemas.microsoft.com/office/drawing/2014/main" id="{942BC753-3A0E-B35A-5D3D-F807C6848B4E}"/>
                    </a:ext>
                  </a:extLst>
                </p:cNvPr>
                <p:cNvSpPr>
                  <a:spLocks noChangeAspect="1"/>
                </p:cNvSpPr>
                <p:nvPr/>
              </p:nvSpPr>
              <p:spPr bwMode="auto">
                <a:xfrm>
                  <a:off x="1738" y="2118"/>
                  <a:ext cx="194" cy="229"/>
                </a:xfrm>
                <a:custGeom>
                  <a:avLst/>
                  <a:gdLst>
                    <a:gd name="T0" fmla="*/ 194 w 194"/>
                    <a:gd name="T1" fmla="*/ 15 h 229"/>
                    <a:gd name="T2" fmla="*/ 19 w 194"/>
                    <a:gd name="T3" fmla="*/ 0 h 229"/>
                    <a:gd name="T4" fmla="*/ 0 w 194"/>
                    <a:gd name="T5" fmla="*/ 214 h 229"/>
                    <a:gd name="T6" fmla="*/ 175 w 194"/>
                    <a:gd name="T7" fmla="*/ 229 h 229"/>
                    <a:gd name="T8" fmla="*/ 194 w 194"/>
                    <a:gd name="T9" fmla="*/ 15 h 229"/>
                  </a:gdLst>
                  <a:ahLst/>
                  <a:cxnLst>
                    <a:cxn ang="0">
                      <a:pos x="T0" y="T1"/>
                    </a:cxn>
                    <a:cxn ang="0">
                      <a:pos x="T2" y="T3"/>
                    </a:cxn>
                    <a:cxn ang="0">
                      <a:pos x="T4" y="T5"/>
                    </a:cxn>
                    <a:cxn ang="0">
                      <a:pos x="T6" y="T7"/>
                    </a:cxn>
                    <a:cxn ang="0">
                      <a:pos x="T8" y="T9"/>
                    </a:cxn>
                  </a:cxnLst>
                  <a:rect l="0" t="0" r="r" b="b"/>
                  <a:pathLst>
                    <a:path w="194" h="229">
                      <a:moveTo>
                        <a:pt x="194" y="15"/>
                      </a:moveTo>
                      <a:lnTo>
                        <a:pt x="19" y="0"/>
                      </a:lnTo>
                      <a:lnTo>
                        <a:pt x="0" y="214"/>
                      </a:lnTo>
                      <a:lnTo>
                        <a:pt x="175" y="229"/>
                      </a:lnTo>
                      <a:lnTo>
                        <a:pt x="194"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18" name="Freeform 38">
                  <a:extLst>
                    <a:ext uri="{FF2B5EF4-FFF2-40B4-BE49-F238E27FC236}">
                      <a16:creationId xmlns:a16="http://schemas.microsoft.com/office/drawing/2014/main" id="{2C2A5462-E32C-A46C-E596-37C635DFCF41}"/>
                    </a:ext>
                  </a:extLst>
                </p:cNvPr>
                <p:cNvSpPr>
                  <a:spLocks noChangeAspect="1"/>
                </p:cNvSpPr>
                <p:nvPr/>
              </p:nvSpPr>
              <p:spPr bwMode="auto">
                <a:xfrm>
                  <a:off x="2039" y="2150"/>
                  <a:ext cx="197" cy="353"/>
                </a:xfrm>
                <a:custGeom>
                  <a:avLst/>
                  <a:gdLst>
                    <a:gd name="T0" fmla="*/ 197 w 197"/>
                    <a:gd name="T1" fmla="*/ 15 h 353"/>
                    <a:gd name="T2" fmla="*/ 29 w 197"/>
                    <a:gd name="T3" fmla="*/ 0 h 353"/>
                    <a:gd name="T4" fmla="*/ 0 w 197"/>
                    <a:gd name="T5" fmla="*/ 338 h 353"/>
                    <a:gd name="T6" fmla="*/ 168 w 197"/>
                    <a:gd name="T7" fmla="*/ 353 h 353"/>
                    <a:gd name="T8" fmla="*/ 197 w 197"/>
                    <a:gd name="T9" fmla="*/ 15 h 353"/>
                  </a:gdLst>
                  <a:ahLst/>
                  <a:cxnLst>
                    <a:cxn ang="0">
                      <a:pos x="T0" y="T1"/>
                    </a:cxn>
                    <a:cxn ang="0">
                      <a:pos x="T2" y="T3"/>
                    </a:cxn>
                    <a:cxn ang="0">
                      <a:pos x="T4" y="T5"/>
                    </a:cxn>
                    <a:cxn ang="0">
                      <a:pos x="T6" y="T7"/>
                    </a:cxn>
                    <a:cxn ang="0">
                      <a:pos x="T8" y="T9"/>
                    </a:cxn>
                  </a:cxnLst>
                  <a:rect l="0" t="0" r="r" b="b"/>
                  <a:pathLst>
                    <a:path w="197" h="353">
                      <a:moveTo>
                        <a:pt x="197" y="15"/>
                      </a:moveTo>
                      <a:lnTo>
                        <a:pt x="29" y="0"/>
                      </a:lnTo>
                      <a:lnTo>
                        <a:pt x="0" y="338"/>
                      </a:lnTo>
                      <a:lnTo>
                        <a:pt x="168" y="353"/>
                      </a:lnTo>
                      <a:lnTo>
                        <a:pt x="19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19" name="Freeform 39">
                  <a:extLst>
                    <a:ext uri="{FF2B5EF4-FFF2-40B4-BE49-F238E27FC236}">
                      <a16:creationId xmlns:a16="http://schemas.microsoft.com/office/drawing/2014/main" id="{766FE118-DFFF-B417-E4F8-CA5A40DD22AF}"/>
                    </a:ext>
                  </a:extLst>
                </p:cNvPr>
                <p:cNvSpPr>
                  <a:spLocks noChangeAspect="1"/>
                </p:cNvSpPr>
                <p:nvPr/>
              </p:nvSpPr>
              <p:spPr bwMode="auto">
                <a:xfrm>
                  <a:off x="2208" y="2169"/>
                  <a:ext cx="187" cy="212"/>
                </a:xfrm>
                <a:custGeom>
                  <a:avLst/>
                  <a:gdLst>
                    <a:gd name="T0" fmla="*/ 187 w 187"/>
                    <a:gd name="T1" fmla="*/ 15 h 212"/>
                    <a:gd name="T2" fmla="*/ 17 w 187"/>
                    <a:gd name="T3" fmla="*/ 0 h 212"/>
                    <a:gd name="T4" fmla="*/ 0 w 187"/>
                    <a:gd name="T5" fmla="*/ 197 h 212"/>
                    <a:gd name="T6" fmla="*/ 170 w 187"/>
                    <a:gd name="T7" fmla="*/ 212 h 212"/>
                    <a:gd name="T8" fmla="*/ 187 w 187"/>
                    <a:gd name="T9" fmla="*/ 15 h 212"/>
                  </a:gdLst>
                  <a:ahLst/>
                  <a:cxnLst>
                    <a:cxn ang="0">
                      <a:pos x="T0" y="T1"/>
                    </a:cxn>
                    <a:cxn ang="0">
                      <a:pos x="T2" y="T3"/>
                    </a:cxn>
                    <a:cxn ang="0">
                      <a:pos x="T4" y="T5"/>
                    </a:cxn>
                    <a:cxn ang="0">
                      <a:pos x="T6" y="T7"/>
                    </a:cxn>
                    <a:cxn ang="0">
                      <a:pos x="T8" y="T9"/>
                    </a:cxn>
                  </a:cxnLst>
                  <a:rect l="0" t="0" r="r" b="b"/>
                  <a:pathLst>
                    <a:path w="187" h="212">
                      <a:moveTo>
                        <a:pt x="187" y="15"/>
                      </a:moveTo>
                      <a:lnTo>
                        <a:pt x="17" y="0"/>
                      </a:lnTo>
                      <a:lnTo>
                        <a:pt x="0" y="197"/>
                      </a:lnTo>
                      <a:lnTo>
                        <a:pt x="170" y="212"/>
                      </a:lnTo>
                      <a:lnTo>
                        <a:pt x="18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74120" name="Group 40">
                <a:extLst>
                  <a:ext uri="{FF2B5EF4-FFF2-40B4-BE49-F238E27FC236}">
                    <a16:creationId xmlns:a16="http://schemas.microsoft.com/office/drawing/2014/main" id="{C52DD72A-1A8F-CE73-ABF6-4DEB1778A60F}"/>
                  </a:ext>
                </a:extLst>
              </p:cNvPr>
              <p:cNvGrpSpPr>
                <a:grpSpLocks noChangeAspect="1"/>
              </p:cNvGrpSpPr>
              <p:nvPr/>
            </p:nvGrpSpPr>
            <p:grpSpPr bwMode="auto">
              <a:xfrm>
                <a:off x="1404" y="2054"/>
                <a:ext cx="968" cy="430"/>
                <a:chOff x="1387" y="2031"/>
                <a:chExt cx="968" cy="430"/>
              </a:xfrm>
            </p:grpSpPr>
            <p:sp>
              <p:nvSpPr>
                <p:cNvPr id="174121" name="Freeform 41">
                  <a:extLst>
                    <a:ext uri="{FF2B5EF4-FFF2-40B4-BE49-F238E27FC236}">
                      <a16:creationId xmlns:a16="http://schemas.microsoft.com/office/drawing/2014/main" id="{351DE8A8-104F-32CE-7371-D5C59F2EAED6}"/>
                    </a:ext>
                  </a:extLst>
                </p:cNvPr>
                <p:cNvSpPr>
                  <a:spLocks noChangeAspect="1"/>
                </p:cNvSpPr>
                <p:nvPr/>
              </p:nvSpPr>
              <p:spPr bwMode="auto">
                <a:xfrm>
                  <a:off x="1387" y="2031"/>
                  <a:ext cx="193" cy="322"/>
                </a:xfrm>
                <a:custGeom>
                  <a:avLst/>
                  <a:gdLst>
                    <a:gd name="T0" fmla="*/ 193 w 193"/>
                    <a:gd name="T1" fmla="*/ 15 h 322"/>
                    <a:gd name="T2" fmla="*/ 27 w 193"/>
                    <a:gd name="T3" fmla="*/ 0 h 322"/>
                    <a:gd name="T4" fmla="*/ 0 w 193"/>
                    <a:gd name="T5" fmla="*/ 307 h 322"/>
                    <a:gd name="T6" fmla="*/ 166 w 193"/>
                    <a:gd name="T7" fmla="*/ 322 h 322"/>
                    <a:gd name="T8" fmla="*/ 193 w 193"/>
                    <a:gd name="T9" fmla="*/ 15 h 322"/>
                  </a:gdLst>
                  <a:ahLst/>
                  <a:cxnLst>
                    <a:cxn ang="0">
                      <a:pos x="T0" y="T1"/>
                    </a:cxn>
                    <a:cxn ang="0">
                      <a:pos x="T2" y="T3"/>
                    </a:cxn>
                    <a:cxn ang="0">
                      <a:pos x="T4" y="T5"/>
                    </a:cxn>
                    <a:cxn ang="0">
                      <a:pos x="T6" y="T7"/>
                    </a:cxn>
                    <a:cxn ang="0">
                      <a:pos x="T8" y="T9"/>
                    </a:cxn>
                  </a:cxnLst>
                  <a:rect l="0" t="0" r="r" b="b"/>
                  <a:pathLst>
                    <a:path w="193" h="322">
                      <a:moveTo>
                        <a:pt x="193" y="15"/>
                      </a:moveTo>
                      <a:lnTo>
                        <a:pt x="27" y="0"/>
                      </a:lnTo>
                      <a:lnTo>
                        <a:pt x="0" y="307"/>
                      </a:lnTo>
                      <a:lnTo>
                        <a:pt x="166" y="322"/>
                      </a:lnTo>
                      <a:lnTo>
                        <a:pt x="193"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22" name="Freeform 42">
                  <a:extLst>
                    <a:ext uri="{FF2B5EF4-FFF2-40B4-BE49-F238E27FC236}">
                      <a16:creationId xmlns:a16="http://schemas.microsoft.com/office/drawing/2014/main" id="{C871AB49-D651-B92B-4B06-22D8C0DD92B6}"/>
                    </a:ext>
                  </a:extLst>
                </p:cNvPr>
                <p:cNvSpPr>
                  <a:spLocks noChangeAspect="1"/>
                </p:cNvSpPr>
                <p:nvPr/>
              </p:nvSpPr>
              <p:spPr bwMode="auto">
                <a:xfrm>
                  <a:off x="1714" y="2077"/>
                  <a:ext cx="187" cy="229"/>
                </a:xfrm>
                <a:custGeom>
                  <a:avLst/>
                  <a:gdLst>
                    <a:gd name="T0" fmla="*/ 187 w 187"/>
                    <a:gd name="T1" fmla="*/ 15 h 229"/>
                    <a:gd name="T2" fmla="*/ 19 w 187"/>
                    <a:gd name="T3" fmla="*/ 0 h 229"/>
                    <a:gd name="T4" fmla="*/ 0 w 187"/>
                    <a:gd name="T5" fmla="*/ 214 h 229"/>
                    <a:gd name="T6" fmla="*/ 168 w 187"/>
                    <a:gd name="T7" fmla="*/ 229 h 229"/>
                    <a:gd name="T8" fmla="*/ 187 w 187"/>
                    <a:gd name="T9" fmla="*/ 15 h 229"/>
                  </a:gdLst>
                  <a:ahLst/>
                  <a:cxnLst>
                    <a:cxn ang="0">
                      <a:pos x="T0" y="T1"/>
                    </a:cxn>
                    <a:cxn ang="0">
                      <a:pos x="T2" y="T3"/>
                    </a:cxn>
                    <a:cxn ang="0">
                      <a:pos x="T4" y="T5"/>
                    </a:cxn>
                    <a:cxn ang="0">
                      <a:pos x="T6" y="T7"/>
                    </a:cxn>
                    <a:cxn ang="0">
                      <a:pos x="T8" y="T9"/>
                    </a:cxn>
                  </a:cxnLst>
                  <a:rect l="0" t="0" r="r" b="b"/>
                  <a:pathLst>
                    <a:path w="187" h="229">
                      <a:moveTo>
                        <a:pt x="187" y="15"/>
                      </a:moveTo>
                      <a:lnTo>
                        <a:pt x="19" y="0"/>
                      </a:lnTo>
                      <a:lnTo>
                        <a:pt x="0" y="214"/>
                      </a:lnTo>
                      <a:lnTo>
                        <a:pt x="168" y="229"/>
                      </a:lnTo>
                      <a:lnTo>
                        <a:pt x="187"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23" name="Freeform 43">
                  <a:extLst>
                    <a:ext uri="{FF2B5EF4-FFF2-40B4-BE49-F238E27FC236}">
                      <a16:creationId xmlns:a16="http://schemas.microsoft.com/office/drawing/2014/main" id="{F1C64F0B-52A3-6E83-C391-165D9F4012CC}"/>
                    </a:ext>
                  </a:extLst>
                </p:cNvPr>
                <p:cNvSpPr>
                  <a:spLocks noChangeAspect="1"/>
                </p:cNvSpPr>
                <p:nvPr/>
              </p:nvSpPr>
              <p:spPr bwMode="auto">
                <a:xfrm>
                  <a:off x="2014" y="2114"/>
                  <a:ext cx="185" cy="347"/>
                </a:xfrm>
                <a:custGeom>
                  <a:avLst/>
                  <a:gdLst>
                    <a:gd name="T0" fmla="*/ 185 w 185"/>
                    <a:gd name="T1" fmla="*/ 13 h 347"/>
                    <a:gd name="T2" fmla="*/ 29 w 185"/>
                    <a:gd name="T3" fmla="*/ 0 h 347"/>
                    <a:gd name="T4" fmla="*/ 0 w 185"/>
                    <a:gd name="T5" fmla="*/ 333 h 347"/>
                    <a:gd name="T6" fmla="*/ 156 w 185"/>
                    <a:gd name="T7" fmla="*/ 347 h 347"/>
                    <a:gd name="T8" fmla="*/ 185 w 185"/>
                    <a:gd name="T9" fmla="*/ 13 h 347"/>
                  </a:gdLst>
                  <a:ahLst/>
                  <a:cxnLst>
                    <a:cxn ang="0">
                      <a:pos x="T0" y="T1"/>
                    </a:cxn>
                    <a:cxn ang="0">
                      <a:pos x="T2" y="T3"/>
                    </a:cxn>
                    <a:cxn ang="0">
                      <a:pos x="T4" y="T5"/>
                    </a:cxn>
                    <a:cxn ang="0">
                      <a:pos x="T6" y="T7"/>
                    </a:cxn>
                    <a:cxn ang="0">
                      <a:pos x="T8" y="T9"/>
                    </a:cxn>
                  </a:cxnLst>
                  <a:rect l="0" t="0" r="r" b="b"/>
                  <a:pathLst>
                    <a:path w="185" h="347">
                      <a:moveTo>
                        <a:pt x="185" y="13"/>
                      </a:moveTo>
                      <a:lnTo>
                        <a:pt x="29" y="0"/>
                      </a:lnTo>
                      <a:lnTo>
                        <a:pt x="0" y="333"/>
                      </a:lnTo>
                      <a:lnTo>
                        <a:pt x="156" y="347"/>
                      </a:lnTo>
                      <a:lnTo>
                        <a:pt x="185" y="13"/>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24" name="Freeform 44">
                  <a:extLst>
                    <a:ext uri="{FF2B5EF4-FFF2-40B4-BE49-F238E27FC236}">
                      <a16:creationId xmlns:a16="http://schemas.microsoft.com/office/drawing/2014/main" id="{BB7DD519-01EB-5B9E-0D21-7EF1E44192E5}"/>
                    </a:ext>
                  </a:extLst>
                </p:cNvPr>
                <p:cNvSpPr>
                  <a:spLocks noChangeAspect="1"/>
                </p:cNvSpPr>
                <p:nvPr/>
              </p:nvSpPr>
              <p:spPr bwMode="auto">
                <a:xfrm>
                  <a:off x="2176" y="2122"/>
                  <a:ext cx="179" cy="223"/>
                </a:xfrm>
                <a:custGeom>
                  <a:avLst/>
                  <a:gdLst>
                    <a:gd name="T0" fmla="*/ 179 w 179"/>
                    <a:gd name="T1" fmla="*/ 14 h 223"/>
                    <a:gd name="T2" fmla="*/ 18 w 179"/>
                    <a:gd name="T3" fmla="*/ 0 h 223"/>
                    <a:gd name="T4" fmla="*/ 0 w 179"/>
                    <a:gd name="T5" fmla="*/ 209 h 223"/>
                    <a:gd name="T6" fmla="*/ 161 w 179"/>
                    <a:gd name="T7" fmla="*/ 223 h 223"/>
                    <a:gd name="T8" fmla="*/ 179 w 179"/>
                    <a:gd name="T9" fmla="*/ 14 h 223"/>
                  </a:gdLst>
                  <a:ahLst/>
                  <a:cxnLst>
                    <a:cxn ang="0">
                      <a:pos x="T0" y="T1"/>
                    </a:cxn>
                    <a:cxn ang="0">
                      <a:pos x="T2" y="T3"/>
                    </a:cxn>
                    <a:cxn ang="0">
                      <a:pos x="T4" y="T5"/>
                    </a:cxn>
                    <a:cxn ang="0">
                      <a:pos x="T6" y="T7"/>
                    </a:cxn>
                    <a:cxn ang="0">
                      <a:pos x="T8" y="T9"/>
                    </a:cxn>
                  </a:cxnLst>
                  <a:rect l="0" t="0" r="r" b="b"/>
                  <a:pathLst>
                    <a:path w="179" h="223">
                      <a:moveTo>
                        <a:pt x="179" y="14"/>
                      </a:moveTo>
                      <a:lnTo>
                        <a:pt x="18" y="0"/>
                      </a:lnTo>
                      <a:lnTo>
                        <a:pt x="0" y="209"/>
                      </a:lnTo>
                      <a:lnTo>
                        <a:pt x="161" y="223"/>
                      </a:lnTo>
                      <a:lnTo>
                        <a:pt x="179" y="14"/>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74125" name="Group 45">
              <a:extLst>
                <a:ext uri="{FF2B5EF4-FFF2-40B4-BE49-F238E27FC236}">
                  <a16:creationId xmlns:a16="http://schemas.microsoft.com/office/drawing/2014/main" id="{391B7022-6B59-8B07-8FBB-867C0F080EFB}"/>
                </a:ext>
              </a:extLst>
            </p:cNvPr>
            <p:cNvGrpSpPr>
              <a:grpSpLocks noChangeAspect="1"/>
            </p:cNvGrpSpPr>
            <p:nvPr/>
          </p:nvGrpSpPr>
          <p:grpSpPr bwMode="auto">
            <a:xfrm>
              <a:off x="1694" y="1793"/>
              <a:ext cx="2152" cy="606"/>
              <a:chOff x="1694" y="1793"/>
              <a:chExt cx="2152" cy="606"/>
            </a:xfrm>
          </p:grpSpPr>
          <p:sp>
            <p:nvSpPr>
              <p:cNvPr id="174126" name="Freeform 46">
                <a:extLst>
                  <a:ext uri="{FF2B5EF4-FFF2-40B4-BE49-F238E27FC236}">
                    <a16:creationId xmlns:a16="http://schemas.microsoft.com/office/drawing/2014/main" id="{D88B32F9-6EE5-EB85-D262-AEB1B687F9FB}"/>
                  </a:ext>
                </a:extLst>
              </p:cNvPr>
              <p:cNvSpPr>
                <a:spLocks noChangeAspect="1"/>
              </p:cNvSpPr>
              <p:nvPr/>
            </p:nvSpPr>
            <p:spPr bwMode="auto">
              <a:xfrm>
                <a:off x="2443" y="1793"/>
                <a:ext cx="146" cy="493"/>
              </a:xfrm>
              <a:custGeom>
                <a:avLst/>
                <a:gdLst>
                  <a:gd name="T0" fmla="*/ 0 w 146"/>
                  <a:gd name="T1" fmla="*/ 20 h 493"/>
                  <a:gd name="T2" fmla="*/ 13 w 146"/>
                  <a:gd name="T3" fmla="*/ 3 h 493"/>
                  <a:gd name="T4" fmla="*/ 33 w 146"/>
                  <a:gd name="T5" fmla="*/ 0 h 493"/>
                  <a:gd name="T6" fmla="*/ 55 w 146"/>
                  <a:gd name="T7" fmla="*/ 16 h 493"/>
                  <a:gd name="T8" fmla="*/ 85 w 146"/>
                  <a:gd name="T9" fmla="*/ 61 h 493"/>
                  <a:gd name="T10" fmla="*/ 107 w 146"/>
                  <a:gd name="T11" fmla="*/ 126 h 493"/>
                  <a:gd name="T12" fmla="*/ 127 w 146"/>
                  <a:gd name="T13" fmla="*/ 203 h 493"/>
                  <a:gd name="T14" fmla="*/ 140 w 146"/>
                  <a:gd name="T15" fmla="*/ 289 h 493"/>
                  <a:gd name="T16" fmla="*/ 146 w 146"/>
                  <a:gd name="T17" fmla="*/ 361 h 493"/>
                  <a:gd name="T18" fmla="*/ 140 w 146"/>
                  <a:gd name="T19" fmla="*/ 428 h 493"/>
                  <a:gd name="T20" fmla="*/ 122 w 146"/>
                  <a:gd name="T21" fmla="*/ 467 h 493"/>
                  <a:gd name="T22" fmla="*/ 90 w 146"/>
                  <a:gd name="T23" fmla="*/ 493 h 493"/>
                  <a:gd name="T24" fmla="*/ 55 w 146"/>
                  <a:gd name="T25" fmla="*/ 493 h 493"/>
                  <a:gd name="T26" fmla="*/ 39 w 146"/>
                  <a:gd name="T27" fmla="*/ 481 h 493"/>
                  <a:gd name="T28" fmla="*/ 39 w 146"/>
                  <a:gd name="T29" fmla="*/ 455 h 493"/>
                  <a:gd name="T30" fmla="*/ 55 w 146"/>
                  <a:gd name="T31" fmla="*/ 431 h 493"/>
                  <a:gd name="T32" fmla="*/ 96 w 146"/>
                  <a:gd name="T33" fmla="*/ 455 h 493"/>
                  <a:gd name="T34" fmla="*/ 113 w 146"/>
                  <a:gd name="T35" fmla="*/ 439 h 493"/>
                  <a:gd name="T36" fmla="*/ 124 w 146"/>
                  <a:gd name="T37" fmla="*/ 378 h 493"/>
                  <a:gd name="T38" fmla="*/ 116 w 146"/>
                  <a:gd name="T39" fmla="*/ 311 h 493"/>
                  <a:gd name="T40" fmla="*/ 96 w 146"/>
                  <a:gd name="T41" fmla="*/ 250 h 493"/>
                  <a:gd name="T42" fmla="*/ 66 w 146"/>
                  <a:gd name="T43" fmla="*/ 164 h 493"/>
                  <a:gd name="T44" fmla="*/ 29 w 146"/>
                  <a:gd name="T45" fmla="*/ 116 h 493"/>
                  <a:gd name="T46" fmla="*/ 2 w 146"/>
                  <a:gd name="T47" fmla="*/ 64 h 493"/>
                  <a:gd name="T48" fmla="*/ 0 w 146"/>
                  <a:gd name="T49" fmla="*/ 2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493">
                    <a:moveTo>
                      <a:pt x="0" y="20"/>
                    </a:moveTo>
                    <a:lnTo>
                      <a:pt x="13" y="3"/>
                    </a:lnTo>
                    <a:lnTo>
                      <a:pt x="33" y="0"/>
                    </a:lnTo>
                    <a:lnTo>
                      <a:pt x="55" y="16"/>
                    </a:lnTo>
                    <a:lnTo>
                      <a:pt x="85" y="61"/>
                    </a:lnTo>
                    <a:lnTo>
                      <a:pt x="107" y="126"/>
                    </a:lnTo>
                    <a:lnTo>
                      <a:pt x="127" y="203"/>
                    </a:lnTo>
                    <a:lnTo>
                      <a:pt x="140" y="289"/>
                    </a:lnTo>
                    <a:lnTo>
                      <a:pt x="146" y="361"/>
                    </a:lnTo>
                    <a:lnTo>
                      <a:pt x="140" y="428"/>
                    </a:lnTo>
                    <a:lnTo>
                      <a:pt x="122" y="467"/>
                    </a:lnTo>
                    <a:lnTo>
                      <a:pt x="90" y="493"/>
                    </a:lnTo>
                    <a:lnTo>
                      <a:pt x="55" y="493"/>
                    </a:lnTo>
                    <a:lnTo>
                      <a:pt x="39" y="481"/>
                    </a:lnTo>
                    <a:lnTo>
                      <a:pt x="39" y="455"/>
                    </a:lnTo>
                    <a:lnTo>
                      <a:pt x="55" y="431"/>
                    </a:lnTo>
                    <a:lnTo>
                      <a:pt x="96" y="455"/>
                    </a:lnTo>
                    <a:lnTo>
                      <a:pt x="113" y="439"/>
                    </a:lnTo>
                    <a:lnTo>
                      <a:pt x="124" y="378"/>
                    </a:lnTo>
                    <a:lnTo>
                      <a:pt x="116" y="311"/>
                    </a:lnTo>
                    <a:lnTo>
                      <a:pt x="96" y="250"/>
                    </a:lnTo>
                    <a:lnTo>
                      <a:pt x="66" y="164"/>
                    </a:lnTo>
                    <a:lnTo>
                      <a:pt x="29" y="116"/>
                    </a:lnTo>
                    <a:lnTo>
                      <a:pt x="2" y="64"/>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27" name="Freeform 47">
                <a:extLst>
                  <a:ext uri="{FF2B5EF4-FFF2-40B4-BE49-F238E27FC236}">
                    <a16:creationId xmlns:a16="http://schemas.microsoft.com/office/drawing/2014/main" id="{08409E8C-9794-B287-DFEA-40AD5F38068D}"/>
                  </a:ext>
                </a:extLst>
              </p:cNvPr>
              <p:cNvSpPr>
                <a:spLocks noChangeAspect="1"/>
              </p:cNvSpPr>
              <p:nvPr/>
            </p:nvSpPr>
            <p:spPr bwMode="auto">
              <a:xfrm>
                <a:off x="2911" y="1887"/>
                <a:ext cx="272" cy="437"/>
              </a:xfrm>
              <a:custGeom>
                <a:avLst/>
                <a:gdLst>
                  <a:gd name="T0" fmla="*/ 96 w 272"/>
                  <a:gd name="T1" fmla="*/ 14 h 437"/>
                  <a:gd name="T2" fmla="*/ 122 w 272"/>
                  <a:gd name="T3" fmla="*/ 0 h 437"/>
                  <a:gd name="T4" fmla="*/ 141 w 272"/>
                  <a:gd name="T5" fmla="*/ 0 h 437"/>
                  <a:gd name="T6" fmla="*/ 185 w 272"/>
                  <a:gd name="T7" fmla="*/ 48 h 437"/>
                  <a:gd name="T8" fmla="*/ 211 w 272"/>
                  <a:gd name="T9" fmla="*/ 94 h 437"/>
                  <a:gd name="T10" fmla="*/ 246 w 272"/>
                  <a:gd name="T11" fmla="*/ 153 h 437"/>
                  <a:gd name="T12" fmla="*/ 268 w 272"/>
                  <a:gd name="T13" fmla="*/ 214 h 437"/>
                  <a:gd name="T14" fmla="*/ 272 w 272"/>
                  <a:gd name="T15" fmla="*/ 281 h 437"/>
                  <a:gd name="T16" fmla="*/ 263 w 272"/>
                  <a:gd name="T17" fmla="*/ 298 h 437"/>
                  <a:gd name="T18" fmla="*/ 196 w 272"/>
                  <a:gd name="T19" fmla="*/ 327 h 437"/>
                  <a:gd name="T20" fmla="*/ 129 w 272"/>
                  <a:gd name="T21" fmla="*/ 366 h 437"/>
                  <a:gd name="T22" fmla="*/ 83 w 272"/>
                  <a:gd name="T23" fmla="*/ 403 h 437"/>
                  <a:gd name="T24" fmla="*/ 74 w 272"/>
                  <a:gd name="T25" fmla="*/ 416 h 437"/>
                  <a:gd name="T26" fmla="*/ 44 w 272"/>
                  <a:gd name="T27" fmla="*/ 437 h 437"/>
                  <a:gd name="T28" fmla="*/ 18 w 272"/>
                  <a:gd name="T29" fmla="*/ 427 h 437"/>
                  <a:gd name="T30" fmla="*/ 2 w 272"/>
                  <a:gd name="T31" fmla="*/ 399 h 437"/>
                  <a:gd name="T32" fmla="*/ 0 w 272"/>
                  <a:gd name="T33" fmla="*/ 383 h 437"/>
                  <a:gd name="T34" fmla="*/ 7 w 272"/>
                  <a:gd name="T35" fmla="*/ 372 h 437"/>
                  <a:gd name="T36" fmla="*/ 33 w 272"/>
                  <a:gd name="T37" fmla="*/ 370 h 437"/>
                  <a:gd name="T38" fmla="*/ 57 w 272"/>
                  <a:gd name="T39" fmla="*/ 366 h 437"/>
                  <a:gd name="T40" fmla="*/ 122 w 272"/>
                  <a:gd name="T41" fmla="*/ 344 h 437"/>
                  <a:gd name="T42" fmla="*/ 179 w 272"/>
                  <a:gd name="T43" fmla="*/ 314 h 437"/>
                  <a:gd name="T44" fmla="*/ 228 w 272"/>
                  <a:gd name="T45" fmla="*/ 281 h 437"/>
                  <a:gd name="T46" fmla="*/ 244 w 272"/>
                  <a:gd name="T47" fmla="*/ 259 h 437"/>
                  <a:gd name="T48" fmla="*/ 235 w 272"/>
                  <a:gd name="T49" fmla="*/ 211 h 437"/>
                  <a:gd name="T50" fmla="*/ 202 w 272"/>
                  <a:gd name="T51" fmla="*/ 155 h 437"/>
                  <a:gd name="T52" fmla="*/ 163 w 272"/>
                  <a:gd name="T53" fmla="*/ 114 h 437"/>
                  <a:gd name="T54" fmla="*/ 122 w 272"/>
                  <a:gd name="T55" fmla="*/ 94 h 437"/>
                  <a:gd name="T56" fmla="*/ 89 w 272"/>
                  <a:gd name="T57" fmla="*/ 61 h 437"/>
                  <a:gd name="T58" fmla="*/ 91 w 272"/>
                  <a:gd name="T59" fmla="*/ 31 h 437"/>
                  <a:gd name="T60" fmla="*/ 96 w 272"/>
                  <a:gd name="T61" fmla="*/ 14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437">
                    <a:moveTo>
                      <a:pt x="96" y="14"/>
                    </a:moveTo>
                    <a:lnTo>
                      <a:pt x="122" y="0"/>
                    </a:lnTo>
                    <a:lnTo>
                      <a:pt x="141" y="0"/>
                    </a:lnTo>
                    <a:lnTo>
                      <a:pt x="185" y="48"/>
                    </a:lnTo>
                    <a:lnTo>
                      <a:pt x="211" y="94"/>
                    </a:lnTo>
                    <a:lnTo>
                      <a:pt x="246" y="153"/>
                    </a:lnTo>
                    <a:lnTo>
                      <a:pt x="268" y="214"/>
                    </a:lnTo>
                    <a:lnTo>
                      <a:pt x="272" y="281"/>
                    </a:lnTo>
                    <a:lnTo>
                      <a:pt x="263" y="298"/>
                    </a:lnTo>
                    <a:lnTo>
                      <a:pt x="196" y="327"/>
                    </a:lnTo>
                    <a:lnTo>
                      <a:pt x="129" y="366"/>
                    </a:lnTo>
                    <a:lnTo>
                      <a:pt x="83" y="403"/>
                    </a:lnTo>
                    <a:lnTo>
                      <a:pt x="74" y="416"/>
                    </a:lnTo>
                    <a:lnTo>
                      <a:pt x="44" y="437"/>
                    </a:lnTo>
                    <a:lnTo>
                      <a:pt x="18" y="427"/>
                    </a:lnTo>
                    <a:lnTo>
                      <a:pt x="2" y="399"/>
                    </a:lnTo>
                    <a:lnTo>
                      <a:pt x="0" y="383"/>
                    </a:lnTo>
                    <a:lnTo>
                      <a:pt x="7" y="372"/>
                    </a:lnTo>
                    <a:lnTo>
                      <a:pt x="33" y="370"/>
                    </a:lnTo>
                    <a:lnTo>
                      <a:pt x="57" y="366"/>
                    </a:lnTo>
                    <a:lnTo>
                      <a:pt x="122" y="344"/>
                    </a:lnTo>
                    <a:lnTo>
                      <a:pt x="179" y="314"/>
                    </a:lnTo>
                    <a:lnTo>
                      <a:pt x="228" y="281"/>
                    </a:lnTo>
                    <a:lnTo>
                      <a:pt x="244" y="259"/>
                    </a:lnTo>
                    <a:lnTo>
                      <a:pt x="235" y="211"/>
                    </a:lnTo>
                    <a:lnTo>
                      <a:pt x="202" y="155"/>
                    </a:lnTo>
                    <a:lnTo>
                      <a:pt x="163" y="114"/>
                    </a:lnTo>
                    <a:lnTo>
                      <a:pt x="122" y="94"/>
                    </a:lnTo>
                    <a:lnTo>
                      <a:pt x="89" y="61"/>
                    </a:lnTo>
                    <a:lnTo>
                      <a:pt x="91" y="31"/>
                    </a:lnTo>
                    <a:lnTo>
                      <a:pt x="9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28" name="Freeform 48">
                <a:extLst>
                  <a:ext uri="{FF2B5EF4-FFF2-40B4-BE49-F238E27FC236}">
                    <a16:creationId xmlns:a16="http://schemas.microsoft.com/office/drawing/2014/main" id="{F4398596-0EFF-EBEC-BA3F-D6C649841673}"/>
                  </a:ext>
                </a:extLst>
              </p:cNvPr>
              <p:cNvSpPr>
                <a:spLocks noChangeAspect="1"/>
              </p:cNvSpPr>
              <p:nvPr/>
            </p:nvSpPr>
            <p:spPr bwMode="auto">
              <a:xfrm>
                <a:off x="3571" y="1948"/>
                <a:ext cx="275" cy="451"/>
              </a:xfrm>
              <a:custGeom>
                <a:avLst/>
                <a:gdLst>
                  <a:gd name="T0" fmla="*/ 78 w 275"/>
                  <a:gd name="T1" fmla="*/ 17 h 451"/>
                  <a:gd name="T2" fmla="*/ 102 w 275"/>
                  <a:gd name="T3" fmla="*/ 0 h 451"/>
                  <a:gd name="T4" fmla="*/ 163 w 275"/>
                  <a:gd name="T5" fmla="*/ 17 h 451"/>
                  <a:gd name="T6" fmla="*/ 200 w 275"/>
                  <a:gd name="T7" fmla="*/ 60 h 451"/>
                  <a:gd name="T8" fmla="*/ 222 w 275"/>
                  <a:gd name="T9" fmla="*/ 115 h 451"/>
                  <a:gd name="T10" fmla="*/ 250 w 275"/>
                  <a:gd name="T11" fmla="*/ 171 h 451"/>
                  <a:gd name="T12" fmla="*/ 275 w 275"/>
                  <a:gd name="T13" fmla="*/ 232 h 451"/>
                  <a:gd name="T14" fmla="*/ 273 w 275"/>
                  <a:gd name="T15" fmla="*/ 260 h 451"/>
                  <a:gd name="T16" fmla="*/ 252 w 275"/>
                  <a:gd name="T17" fmla="*/ 296 h 451"/>
                  <a:gd name="T18" fmla="*/ 180 w 275"/>
                  <a:gd name="T19" fmla="*/ 355 h 451"/>
                  <a:gd name="T20" fmla="*/ 113 w 275"/>
                  <a:gd name="T21" fmla="*/ 396 h 451"/>
                  <a:gd name="T22" fmla="*/ 111 w 275"/>
                  <a:gd name="T23" fmla="*/ 416 h 451"/>
                  <a:gd name="T24" fmla="*/ 105 w 275"/>
                  <a:gd name="T25" fmla="*/ 427 h 451"/>
                  <a:gd name="T26" fmla="*/ 78 w 275"/>
                  <a:gd name="T27" fmla="*/ 446 h 451"/>
                  <a:gd name="T28" fmla="*/ 46 w 275"/>
                  <a:gd name="T29" fmla="*/ 451 h 451"/>
                  <a:gd name="T30" fmla="*/ 22 w 275"/>
                  <a:gd name="T31" fmla="*/ 438 h 451"/>
                  <a:gd name="T32" fmla="*/ 1 w 275"/>
                  <a:gd name="T33" fmla="*/ 416 h 451"/>
                  <a:gd name="T34" fmla="*/ 0 w 275"/>
                  <a:gd name="T35" fmla="*/ 399 h 451"/>
                  <a:gd name="T36" fmla="*/ 13 w 275"/>
                  <a:gd name="T37" fmla="*/ 390 h 451"/>
                  <a:gd name="T38" fmla="*/ 50 w 275"/>
                  <a:gd name="T39" fmla="*/ 396 h 451"/>
                  <a:gd name="T40" fmla="*/ 83 w 275"/>
                  <a:gd name="T41" fmla="*/ 388 h 451"/>
                  <a:gd name="T42" fmla="*/ 91 w 275"/>
                  <a:gd name="T43" fmla="*/ 377 h 451"/>
                  <a:gd name="T44" fmla="*/ 124 w 275"/>
                  <a:gd name="T45" fmla="*/ 362 h 451"/>
                  <a:gd name="T46" fmla="*/ 180 w 275"/>
                  <a:gd name="T47" fmla="*/ 323 h 451"/>
                  <a:gd name="T48" fmla="*/ 222 w 275"/>
                  <a:gd name="T49" fmla="*/ 290 h 451"/>
                  <a:gd name="T50" fmla="*/ 235 w 275"/>
                  <a:gd name="T51" fmla="*/ 251 h 451"/>
                  <a:gd name="T52" fmla="*/ 222 w 275"/>
                  <a:gd name="T53" fmla="*/ 188 h 451"/>
                  <a:gd name="T54" fmla="*/ 180 w 275"/>
                  <a:gd name="T55" fmla="*/ 121 h 451"/>
                  <a:gd name="T56" fmla="*/ 128 w 275"/>
                  <a:gd name="T57" fmla="*/ 90 h 451"/>
                  <a:gd name="T58" fmla="*/ 91 w 275"/>
                  <a:gd name="T59" fmla="*/ 82 h 451"/>
                  <a:gd name="T60" fmla="*/ 78 w 275"/>
                  <a:gd name="T61" fmla="*/ 51 h 451"/>
                  <a:gd name="T62" fmla="*/ 78 w 275"/>
                  <a:gd name="T63" fmla="*/ 1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5" h="451">
                    <a:moveTo>
                      <a:pt x="78" y="17"/>
                    </a:moveTo>
                    <a:lnTo>
                      <a:pt x="102" y="0"/>
                    </a:lnTo>
                    <a:lnTo>
                      <a:pt x="163" y="17"/>
                    </a:lnTo>
                    <a:lnTo>
                      <a:pt x="200" y="60"/>
                    </a:lnTo>
                    <a:lnTo>
                      <a:pt x="222" y="115"/>
                    </a:lnTo>
                    <a:lnTo>
                      <a:pt x="250" y="171"/>
                    </a:lnTo>
                    <a:lnTo>
                      <a:pt x="275" y="232"/>
                    </a:lnTo>
                    <a:lnTo>
                      <a:pt x="273" y="260"/>
                    </a:lnTo>
                    <a:lnTo>
                      <a:pt x="252" y="296"/>
                    </a:lnTo>
                    <a:lnTo>
                      <a:pt x="180" y="355"/>
                    </a:lnTo>
                    <a:lnTo>
                      <a:pt x="113" y="396"/>
                    </a:lnTo>
                    <a:lnTo>
                      <a:pt x="111" y="416"/>
                    </a:lnTo>
                    <a:lnTo>
                      <a:pt x="105" y="427"/>
                    </a:lnTo>
                    <a:lnTo>
                      <a:pt x="78" y="446"/>
                    </a:lnTo>
                    <a:lnTo>
                      <a:pt x="46" y="451"/>
                    </a:lnTo>
                    <a:lnTo>
                      <a:pt x="22" y="438"/>
                    </a:lnTo>
                    <a:lnTo>
                      <a:pt x="1" y="416"/>
                    </a:lnTo>
                    <a:lnTo>
                      <a:pt x="0" y="399"/>
                    </a:lnTo>
                    <a:lnTo>
                      <a:pt x="13" y="390"/>
                    </a:lnTo>
                    <a:lnTo>
                      <a:pt x="50" y="396"/>
                    </a:lnTo>
                    <a:lnTo>
                      <a:pt x="83" y="388"/>
                    </a:lnTo>
                    <a:lnTo>
                      <a:pt x="91" y="377"/>
                    </a:lnTo>
                    <a:lnTo>
                      <a:pt x="124" y="362"/>
                    </a:lnTo>
                    <a:lnTo>
                      <a:pt x="180" y="323"/>
                    </a:lnTo>
                    <a:lnTo>
                      <a:pt x="222" y="290"/>
                    </a:lnTo>
                    <a:lnTo>
                      <a:pt x="235" y="251"/>
                    </a:lnTo>
                    <a:lnTo>
                      <a:pt x="222" y="188"/>
                    </a:lnTo>
                    <a:lnTo>
                      <a:pt x="180" y="121"/>
                    </a:lnTo>
                    <a:lnTo>
                      <a:pt x="128" y="90"/>
                    </a:lnTo>
                    <a:lnTo>
                      <a:pt x="91" y="82"/>
                    </a:lnTo>
                    <a:lnTo>
                      <a:pt x="78" y="51"/>
                    </a:lnTo>
                    <a:lnTo>
                      <a:pt x="78"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4129" name="Freeform 49">
                <a:extLst>
                  <a:ext uri="{FF2B5EF4-FFF2-40B4-BE49-F238E27FC236}">
                    <a16:creationId xmlns:a16="http://schemas.microsoft.com/office/drawing/2014/main" id="{DCDF1068-10D6-AEAC-3B27-C23C83433A77}"/>
                  </a:ext>
                </a:extLst>
              </p:cNvPr>
              <p:cNvSpPr>
                <a:spLocks noChangeAspect="1"/>
              </p:cNvSpPr>
              <p:nvPr/>
            </p:nvSpPr>
            <p:spPr bwMode="auto">
              <a:xfrm>
                <a:off x="1694" y="1843"/>
                <a:ext cx="226" cy="444"/>
              </a:xfrm>
              <a:custGeom>
                <a:avLst/>
                <a:gdLst>
                  <a:gd name="T0" fmla="*/ 20 w 226"/>
                  <a:gd name="T1" fmla="*/ 81 h 444"/>
                  <a:gd name="T2" fmla="*/ 0 w 226"/>
                  <a:gd name="T3" fmla="*/ 43 h 444"/>
                  <a:gd name="T4" fmla="*/ 6 w 226"/>
                  <a:gd name="T5" fmla="*/ 9 h 444"/>
                  <a:gd name="T6" fmla="*/ 28 w 226"/>
                  <a:gd name="T7" fmla="*/ 0 h 444"/>
                  <a:gd name="T8" fmla="*/ 50 w 226"/>
                  <a:gd name="T9" fmla="*/ 6 h 444"/>
                  <a:gd name="T10" fmla="*/ 87 w 226"/>
                  <a:gd name="T11" fmla="*/ 33 h 444"/>
                  <a:gd name="T12" fmla="*/ 117 w 226"/>
                  <a:gd name="T13" fmla="*/ 81 h 444"/>
                  <a:gd name="T14" fmla="*/ 161 w 226"/>
                  <a:gd name="T15" fmla="*/ 165 h 444"/>
                  <a:gd name="T16" fmla="*/ 195 w 226"/>
                  <a:gd name="T17" fmla="*/ 216 h 444"/>
                  <a:gd name="T18" fmla="*/ 217 w 226"/>
                  <a:gd name="T19" fmla="*/ 266 h 444"/>
                  <a:gd name="T20" fmla="*/ 226 w 226"/>
                  <a:gd name="T21" fmla="*/ 292 h 444"/>
                  <a:gd name="T22" fmla="*/ 209 w 226"/>
                  <a:gd name="T23" fmla="*/ 311 h 444"/>
                  <a:gd name="T24" fmla="*/ 159 w 226"/>
                  <a:gd name="T25" fmla="*/ 316 h 444"/>
                  <a:gd name="T26" fmla="*/ 98 w 226"/>
                  <a:gd name="T27" fmla="*/ 331 h 444"/>
                  <a:gd name="T28" fmla="*/ 72 w 226"/>
                  <a:gd name="T29" fmla="*/ 344 h 444"/>
                  <a:gd name="T30" fmla="*/ 61 w 226"/>
                  <a:gd name="T31" fmla="*/ 383 h 444"/>
                  <a:gd name="T32" fmla="*/ 72 w 226"/>
                  <a:gd name="T33" fmla="*/ 400 h 444"/>
                  <a:gd name="T34" fmla="*/ 65 w 226"/>
                  <a:gd name="T35" fmla="*/ 426 h 444"/>
                  <a:gd name="T36" fmla="*/ 31 w 226"/>
                  <a:gd name="T37" fmla="*/ 444 h 444"/>
                  <a:gd name="T38" fmla="*/ 26 w 226"/>
                  <a:gd name="T39" fmla="*/ 431 h 444"/>
                  <a:gd name="T40" fmla="*/ 9 w 226"/>
                  <a:gd name="T41" fmla="*/ 409 h 444"/>
                  <a:gd name="T42" fmla="*/ 6 w 226"/>
                  <a:gd name="T43" fmla="*/ 377 h 444"/>
                  <a:gd name="T44" fmla="*/ 20 w 226"/>
                  <a:gd name="T45" fmla="*/ 361 h 444"/>
                  <a:gd name="T46" fmla="*/ 48 w 226"/>
                  <a:gd name="T47" fmla="*/ 337 h 444"/>
                  <a:gd name="T48" fmla="*/ 87 w 226"/>
                  <a:gd name="T49" fmla="*/ 303 h 444"/>
                  <a:gd name="T50" fmla="*/ 144 w 226"/>
                  <a:gd name="T51" fmla="*/ 292 h 444"/>
                  <a:gd name="T52" fmla="*/ 182 w 226"/>
                  <a:gd name="T53" fmla="*/ 278 h 444"/>
                  <a:gd name="T54" fmla="*/ 172 w 226"/>
                  <a:gd name="T55" fmla="*/ 250 h 444"/>
                  <a:gd name="T56" fmla="*/ 133 w 226"/>
                  <a:gd name="T57" fmla="*/ 205 h 444"/>
                  <a:gd name="T58" fmla="*/ 70 w 226"/>
                  <a:gd name="T59" fmla="*/ 161 h 444"/>
                  <a:gd name="T60" fmla="*/ 28 w 226"/>
                  <a:gd name="T61" fmla="*/ 109 h 444"/>
                  <a:gd name="T62" fmla="*/ 20 w 226"/>
                  <a:gd name="T63" fmla="*/ 8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444">
                    <a:moveTo>
                      <a:pt x="20" y="81"/>
                    </a:moveTo>
                    <a:lnTo>
                      <a:pt x="0" y="43"/>
                    </a:lnTo>
                    <a:lnTo>
                      <a:pt x="6" y="9"/>
                    </a:lnTo>
                    <a:lnTo>
                      <a:pt x="28" y="0"/>
                    </a:lnTo>
                    <a:lnTo>
                      <a:pt x="50" y="6"/>
                    </a:lnTo>
                    <a:lnTo>
                      <a:pt x="87" y="33"/>
                    </a:lnTo>
                    <a:lnTo>
                      <a:pt x="117" y="81"/>
                    </a:lnTo>
                    <a:lnTo>
                      <a:pt x="161" y="165"/>
                    </a:lnTo>
                    <a:lnTo>
                      <a:pt x="195" y="216"/>
                    </a:lnTo>
                    <a:lnTo>
                      <a:pt x="217" y="266"/>
                    </a:lnTo>
                    <a:lnTo>
                      <a:pt x="226" y="292"/>
                    </a:lnTo>
                    <a:lnTo>
                      <a:pt x="209" y="311"/>
                    </a:lnTo>
                    <a:lnTo>
                      <a:pt x="159" y="316"/>
                    </a:lnTo>
                    <a:lnTo>
                      <a:pt x="98" y="331"/>
                    </a:lnTo>
                    <a:lnTo>
                      <a:pt x="72" y="344"/>
                    </a:lnTo>
                    <a:lnTo>
                      <a:pt x="61" y="383"/>
                    </a:lnTo>
                    <a:lnTo>
                      <a:pt x="72" y="400"/>
                    </a:lnTo>
                    <a:lnTo>
                      <a:pt x="65" y="426"/>
                    </a:lnTo>
                    <a:lnTo>
                      <a:pt x="31" y="444"/>
                    </a:lnTo>
                    <a:lnTo>
                      <a:pt x="26" y="431"/>
                    </a:lnTo>
                    <a:lnTo>
                      <a:pt x="9" y="409"/>
                    </a:lnTo>
                    <a:lnTo>
                      <a:pt x="6" y="377"/>
                    </a:lnTo>
                    <a:lnTo>
                      <a:pt x="20" y="361"/>
                    </a:lnTo>
                    <a:lnTo>
                      <a:pt x="48" y="337"/>
                    </a:lnTo>
                    <a:lnTo>
                      <a:pt x="87" y="303"/>
                    </a:lnTo>
                    <a:lnTo>
                      <a:pt x="144" y="292"/>
                    </a:lnTo>
                    <a:lnTo>
                      <a:pt x="182" y="278"/>
                    </a:lnTo>
                    <a:lnTo>
                      <a:pt x="172" y="250"/>
                    </a:lnTo>
                    <a:lnTo>
                      <a:pt x="133" y="205"/>
                    </a:lnTo>
                    <a:lnTo>
                      <a:pt x="70" y="161"/>
                    </a:lnTo>
                    <a:lnTo>
                      <a:pt x="28" y="109"/>
                    </a:lnTo>
                    <a:lnTo>
                      <a:pt x="20" y="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spTree>
  </p:cSld>
  <p:clrMapOvr>
    <a:masterClrMapping/>
  </p:clrMapOvr>
  <p:transition>
    <p:cover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4" name="Rectangle 4">
            <a:extLst>
              <a:ext uri="{FF2B5EF4-FFF2-40B4-BE49-F238E27FC236}">
                <a16:creationId xmlns:a16="http://schemas.microsoft.com/office/drawing/2014/main" id="{25EE9FF2-4C84-E42D-001D-106CFC5C24BA}"/>
              </a:ext>
            </a:extLst>
          </p:cNvPr>
          <p:cNvSpPr>
            <a:spLocks noGrp="1" noChangeArrowheads="1"/>
          </p:cNvSpPr>
          <p:nvPr>
            <p:ph type="title"/>
          </p:nvPr>
        </p:nvSpPr>
        <p:spPr/>
        <p:txBody>
          <a:bodyPr/>
          <a:lstStyle/>
          <a:p>
            <a:r>
              <a:rPr lang="en-US" altLang="en-US"/>
              <a:t>Secondary/Other Diagnoses  </a:t>
            </a:r>
          </a:p>
        </p:txBody>
      </p:sp>
      <p:sp>
        <p:nvSpPr>
          <p:cNvPr id="97285" name="Rectangle 5">
            <a:extLst>
              <a:ext uri="{FF2B5EF4-FFF2-40B4-BE49-F238E27FC236}">
                <a16:creationId xmlns:a16="http://schemas.microsoft.com/office/drawing/2014/main" id="{855A32E5-0B96-703A-3D58-F00CA46FE64B}"/>
              </a:ext>
            </a:extLst>
          </p:cNvPr>
          <p:cNvSpPr>
            <a:spLocks noGrp="1" noChangeArrowheads="1"/>
          </p:cNvSpPr>
          <p:nvPr>
            <p:ph type="body" idx="1"/>
          </p:nvPr>
        </p:nvSpPr>
        <p:spPr/>
        <p:txBody>
          <a:bodyPr/>
          <a:lstStyle/>
          <a:p>
            <a:r>
              <a:rPr lang="en-US" altLang="en-US"/>
              <a:t>Secondary or additional</a:t>
            </a:r>
          </a:p>
          <a:p>
            <a:pPr lvl="1"/>
            <a:r>
              <a:rPr lang="en-US" altLang="en-US"/>
              <a:t>All conditions that coexist at the time of admission, that develop subsequently, or that affect the treatment received or the length of stay or both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a:extLst>
              <a:ext uri="{FF2B5EF4-FFF2-40B4-BE49-F238E27FC236}">
                <a16:creationId xmlns:a16="http://schemas.microsoft.com/office/drawing/2014/main" id="{AB3D1F8A-6E74-B1C0-AD32-E0242ECF91CC}"/>
              </a:ext>
            </a:extLst>
          </p:cNvPr>
          <p:cNvSpPr>
            <a:spLocks noGrp="1" noChangeArrowheads="1"/>
          </p:cNvSpPr>
          <p:nvPr>
            <p:ph type="title"/>
          </p:nvPr>
        </p:nvSpPr>
        <p:spPr/>
        <p:txBody>
          <a:bodyPr/>
          <a:lstStyle/>
          <a:p>
            <a:r>
              <a:rPr lang="en-US" altLang="en-US"/>
              <a:t>Other Diagnoses</a:t>
            </a:r>
          </a:p>
        </p:txBody>
      </p:sp>
      <p:sp>
        <p:nvSpPr>
          <p:cNvPr id="185347" name="Rectangle 3">
            <a:extLst>
              <a:ext uri="{FF2B5EF4-FFF2-40B4-BE49-F238E27FC236}">
                <a16:creationId xmlns:a16="http://schemas.microsoft.com/office/drawing/2014/main" id="{62E674E0-3E0B-E5BF-F81E-79FF6B763AE7}"/>
              </a:ext>
            </a:extLst>
          </p:cNvPr>
          <p:cNvSpPr>
            <a:spLocks noGrp="1" noChangeArrowheads="1"/>
          </p:cNvSpPr>
          <p:nvPr>
            <p:ph type="body" idx="1"/>
          </p:nvPr>
        </p:nvSpPr>
        <p:spPr/>
        <p:txBody>
          <a:bodyPr/>
          <a:lstStyle/>
          <a:p>
            <a:r>
              <a:rPr lang="en-US" altLang="en-US"/>
              <a:t>Diagnoses that “develop subsequently”impacts data collection and payment</a:t>
            </a:r>
          </a:p>
          <a:p>
            <a:pPr lvl="1"/>
            <a:r>
              <a:rPr lang="en-US" altLang="en-US"/>
              <a:t>Principal diagnosis remains same throughout claim</a:t>
            </a:r>
          </a:p>
          <a:p>
            <a:pPr lvl="1"/>
            <a:r>
              <a:rPr lang="en-US" altLang="en-US"/>
              <a:t>New conditions that develop should be reported as other diagnosis, and are reported on all subsequent claims</a:t>
            </a:r>
          </a:p>
        </p:txBody>
      </p:sp>
      <p:grpSp>
        <p:nvGrpSpPr>
          <p:cNvPr id="185348" name="Group 4">
            <a:extLst>
              <a:ext uri="{FF2B5EF4-FFF2-40B4-BE49-F238E27FC236}">
                <a16:creationId xmlns:a16="http://schemas.microsoft.com/office/drawing/2014/main" id="{22CF8F9D-D0DC-FB06-A4D5-E8A434075CCC}"/>
              </a:ext>
              <a:ext uri="{C183D7F6-B498-43B3-948B-1728B52AA6E4}">
                <adec:decorative xmlns:adec="http://schemas.microsoft.com/office/drawing/2017/decorative" val="1"/>
              </a:ext>
            </a:extLst>
          </p:cNvPr>
          <p:cNvGrpSpPr>
            <a:grpSpLocks noChangeAspect="1"/>
          </p:cNvGrpSpPr>
          <p:nvPr/>
        </p:nvGrpSpPr>
        <p:grpSpPr bwMode="auto">
          <a:xfrm>
            <a:off x="6629400" y="5838825"/>
            <a:ext cx="2057400" cy="669925"/>
            <a:chOff x="1121" y="1463"/>
            <a:chExt cx="3562" cy="1484"/>
          </a:xfrm>
        </p:grpSpPr>
        <p:grpSp>
          <p:nvGrpSpPr>
            <p:cNvPr id="185349" name="Group 5">
              <a:extLst>
                <a:ext uri="{FF2B5EF4-FFF2-40B4-BE49-F238E27FC236}">
                  <a16:creationId xmlns:a16="http://schemas.microsoft.com/office/drawing/2014/main" id="{DE613F94-B1AE-2795-FCFC-83E0C575C631}"/>
                </a:ext>
              </a:extLst>
            </p:cNvPr>
            <p:cNvGrpSpPr>
              <a:grpSpLocks noChangeAspect="1"/>
            </p:cNvGrpSpPr>
            <p:nvPr/>
          </p:nvGrpSpPr>
          <p:grpSpPr bwMode="auto">
            <a:xfrm>
              <a:off x="1121" y="1463"/>
              <a:ext cx="2774" cy="1484"/>
              <a:chOff x="1121" y="1463"/>
              <a:chExt cx="2774" cy="1484"/>
            </a:xfrm>
          </p:grpSpPr>
          <p:grpSp>
            <p:nvGrpSpPr>
              <p:cNvPr id="185350" name="Group 6">
                <a:extLst>
                  <a:ext uri="{FF2B5EF4-FFF2-40B4-BE49-F238E27FC236}">
                    <a16:creationId xmlns:a16="http://schemas.microsoft.com/office/drawing/2014/main" id="{2D692184-E9D8-0B38-5CF2-07BEF057D2BC}"/>
                  </a:ext>
                </a:extLst>
              </p:cNvPr>
              <p:cNvGrpSpPr>
                <a:grpSpLocks noChangeAspect="1"/>
              </p:cNvGrpSpPr>
              <p:nvPr/>
            </p:nvGrpSpPr>
            <p:grpSpPr bwMode="auto">
              <a:xfrm>
                <a:off x="1121" y="1493"/>
                <a:ext cx="717" cy="1421"/>
                <a:chOff x="1104" y="1470"/>
                <a:chExt cx="717" cy="1421"/>
              </a:xfrm>
            </p:grpSpPr>
            <p:sp>
              <p:nvSpPr>
                <p:cNvPr id="185351" name="Freeform 7">
                  <a:extLst>
                    <a:ext uri="{FF2B5EF4-FFF2-40B4-BE49-F238E27FC236}">
                      <a16:creationId xmlns:a16="http://schemas.microsoft.com/office/drawing/2014/main" id="{30813B9D-B1F4-967F-F58C-754BF1EFA165}"/>
                    </a:ext>
                  </a:extLst>
                </p:cNvPr>
                <p:cNvSpPr>
                  <a:spLocks noChangeAspect="1"/>
                </p:cNvSpPr>
                <p:nvPr/>
              </p:nvSpPr>
              <p:spPr bwMode="auto">
                <a:xfrm>
                  <a:off x="1432" y="1470"/>
                  <a:ext cx="295" cy="315"/>
                </a:xfrm>
                <a:custGeom>
                  <a:avLst/>
                  <a:gdLst>
                    <a:gd name="T0" fmla="*/ 99 w 295"/>
                    <a:gd name="T1" fmla="*/ 150 h 315"/>
                    <a:gd name="T2" fmla="*/ 93 w 295"/>
                    <a:gd name="T3" fmla="*/ 105 h 315"/>
                    <a:gd name="T4" fmla="*/ 93 w 295"/>
                    <a:gd name="T5" fmla="*/ 61 h 315"/>
                    <a:gd name="T6" fmla="*/ 106 w 295"/>
                    <a:gd name="T7" fmla="*/ 25 h 315"/>
                    <a:gd name="T8" fmla="*/ 134 w 295"/>
                    <a:gd name="T9" fmla="*/ 9 h 315"/>
                    <a:gd name="T10" fmla="*/ 173 w 295"/>
                    <a:gd name="T11" fmla="*/ 0 h 315"/>
                    <a:gd name="T12" fmla="*/ 221 w 295"/>
                    <a:gd name="T13" fmla="*/ 16 h 315"/>
                    <a:gd name="T14" fmla="*/ 256 w 295"/>
                    <a:gd name="T15" fmla="*/ 64 h 315"/>
                    <a:gd name="T16" fmla="*/ 284 w 295"/>
                    <a:gd name="T17" fmla="*/ 137 h 315"/>
                    <a:gd name="T18" fmla="*/ 294 w 295"/>
                    <a:gd name="T19" fmla="*/ 192 h 315"/>
                    <a:gd name="T20" fmla="*/ 295 w 295"/>
                    <a:gd name="T21" fmla="*/ 261 h 315"/>
                    <a:gd name="T22" fmla="*/ 279 w 295"/>
                    <a:gd name="T23" fmla="*/ 298 h 315"/>
                    <a:gd name="T24" fmla="*/ 255 w 295"/>
                    <a:gd name="T25" fmla="*/ 315 h 315"/>
                    <a:gd name="T26" fmla="*/ 206 w 295"/>
                    <a:gd name="T27" fmla="*/ 315 h 315"/>
                    <a:gd name="T28" fmla="*/ 171 w 295"/>
                    <a:gd name="T29" fmla="*/ 292 h 315"/>
                    <a:gd name="T30" fmla="*/ 138 w 295"/>
                    <a:gd name="T31" fmla="*/ 244 h 315"/>
                    <a:gd name="T32" fmla="*/ 112 w 295"/>
                    <a:gd name="T33" fmla="*/ 205 h 315"/>
                    <a:gd name="T34" fmla="*/ 10 w 295"/>
                    <a:gd name="T35" fmla="*/ 194 h 315"/>
                    <a:gd name="T36" fmla="*/ 0 w 295"/>
                    <a:gd name="T37" fmla="*/ 177 h 315"/>
                    <a:gd name="T38" fmla="*/ 4 w 295"/>
                    <a:gd name="T39" fmla="*/ 166 h 315"/>
                    <a:gd name="T40" fmla="*/ 104 w 295"/>
                    <a:gd name="T41" fmla="*/ 164 h 315"/>
                    <a:gd name="T42" fmla="*/ 99 w 295"/>
                    <a:gd name="T43" fmla="*/ 15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315">
                      <a:moveTo>
                        <a:pt x="99" y="150"/>
                      </a:moveTo>
                      <a:lnTo>
                        <a:pt x="93" y="105"/>
                      </a:lnTo>
                      <a:lnTo>
                        <a:pt x="93" y="61"/>
                      </a:lnTo>
                      <a:lnTo>
                        <a:pt x="106" y="25"/>
                      </a:lnTo>
                      <a:lnTo>
                        <a:pt x="134" y="9"/>
                      </a:lnTo>
                      <a:lnTo>
                        <a:pt x="173" y="0"/>
                      </a:lnTo>
                      <a:lnTo>
                        <a:pt x="221" y="16"/>
                      </a:lnTo>
                      <a:lnTo>
                        <a:pt x="256" y="64"/>
                      </a:lnTo>
                      <a:lnTo>
                        <a:pt x="284" y="137"/>
                      </a:lnTo>
                      <a:lnTo>
                        <a:pt x="294" y="192"/>
                      </a:lnTo>
                      <a:lnTo>
                        <a:pt x="295" y="261"/>
                      </a:lnTo>
                      <a:lnTo>
                        <a:pt x="279" y="298"/>
                      </a:lnTo>
                      <a:lnTo>
                        <a:pt x="255" y="315"/>
                      </a:lnTo>
                      <a:lnTo>
                        <a:pt x="206" y="315"/>
                      </a:lnTo>
                      <a:lnTo>
                        <a:pt x="171" y="292"/>
                      </a:lnTo>
                      <a:lnTo>
                        <a:pt x="138" y="244"/>
                      </a:lnTo>
                      <a:lnTo>
                        <a:pt x="112" y="205"/>
                      </a:lnTo>
                      <a:lnTo>
                        <a:pt x="10" y="194"/>
                      </a:lnTo>
                      <a:lnTo>
                        <a:pt x="0" y="177"/>
                      </a:lnTo>
                      <a:lnTo>
                        <a:pt x="4" y="166"/>
                      </a:lnTo>
                      <a:lnTo>
                        <a:pt x="104" y="164"/>
                      </a:lnTo>
                      <a:lnTo>
                        <a:pt x="99" y="1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52" name="Freeform 8">
                  <a:extLst>
                    <a:ext uri="{FF2B5EF4-FFF2-40B4-BE49-F238E27FC236}">
                      <a16:creationId xmlns:a16="http://schemas.microsoft.com/office/drawing/2014/main" id="{D94C31B3-DE32-A9D9-D0BA-8AACE0551EB0}"/>
                    </a:ext>
                  </a:extLst>
                </p:cNvPr>
                <p:cNvSpPr>
                  <a:spLocks noChangeAspect="1"/>
                </p:cNvSpPr>
                <p:nvPr/>
              </p:nvSpPr>
              <p:spPr bwMode="auto">
                <a:xfrm>
                  <a:off x="1104" y="1703"/>
                  <a:ext cx="578" cy="209"/>
                </a:xfrm>
                <a:custGeom>
                  <a:avLst/>
                  <a:gdLst>
                    <a:gd name="T0" fmla="*/ 576 w 578"/>
                    <a:gd name="T1" fmla="*/ 176 h 209"/>
                    <a:gd name="T2" fmla="*/ 500 w 578"/>
                    <a:gd name="T3" fmla="*/ 150 h 209"/>
                    <a:gd name="T4" fmla="*/ 471 w 578"/>
                    <a:gd name="T5" fmla="*/ 143 h 209"/>
                    <a:gd name="T6" fmla="*/ 383 w 578"/>
                    <a:gd name="T7" fmla="*/ 121 h 209"/>
                    <a:gd name="T8" fmla="*/ 209 w 578"/>
                    <a:gd name="T9" fmla="*/ 71 h 209"/>
                    <a:gd name="T10" fmla="*/ 94 w 578"/>
                    <a:gd name="T11" fmla="*/ 37 h 209"/>
                    <a:gd name="T12" fmla="*/ 17 w 578"/>
                    <a:gd name="T13" fmla="*/ 0 h 209"/>
                    <a:gd name="T14" fmla="*/ 0 w 578"/>
                    <a:gd name="T15" fmla="*/ 10 h 209"/>
                    <a:gd name="T16" fmla="*/ 11 w 578"/>
                    <a:gd name="T17" fmla="*/ 26 h 209"/>
                    <a:gd name="T18" fmla="*/ 67 w 578"/>
                    <a:gd name="T19" fmla="*/ 54 h 209"/>
                    <a:gd name="T20" fmla="*/ 104 w 578"/>
                    <a:gd name="T21" fmla="*/ 61 h 209"/>
                    <a:gd name="T22" fmla="*/ 89 w 578"/>
                    <a:gd name="T23" fmla="*/ 78 h 209"/>
                    <a:gd name="T24" fmla="*/ 94 w 578"/>
                    <a:gd name="T25" fmla="*/ 104 h 209"/>
                    <a:gd name="T26" fmla="*/ 139 w 578"/>
                    <a:gd name="T27" fmla="*/ 134 h 209"/>
                    <a:gd name="T28" fmla="*/ 187 w 578"/>
                    <a:gd name="T29" fmla="*/ 145 h 209"/>
                    <a:gd name="T30" fmla="*/ 215 w 578"/>
                    <a:gd name="T31" fmla="*/ 126 h 209"/>
                    <a:gd name="T32" fmla="*/ 226 w 578"/>
                    <a:gd name="T33" fmla="*/ 100 h 209"/>
                    <a:gd name="T34" fmla="*/ 289 w 578"/>
                    <a:gd name="T35" fmla="*/ 111 h 209"/>
                    <a:gd name="T36" fmla="*/ 350 w 578"/>
                    <a:gd name="T37" fmla="*/ 137 h 209"/>
                    <a:gd name="T38" fmla="*/ 422 w 578"/>
                    <a:gd name="T39" fmla="*/ 161 h 209"/>
                    <a:gd name="T40" fmla="*/ 476 w 578"/>
                    <a:gd name="T41" fmla="*/ 187 h 209"/>
                    <a:gd name="T42" fmla="*/ 532 w 578"/>
                    <a:gd name="T43" fmla="*/ 206 h 209"/>
                    <a:gd name="T44" fmla="*/ 561 w 578"/>
                    <a:gd name="T45" fmla="*/ 209 h 209"/>
                    <a:gd name="T46" fmla="*/ 578 w 578"/>
                    <a:gd name="T47" fmla="*/ 195 h 209"/>
                    <a:gd name="T48" fmla="*/ 576 w 578"/>
                    <a:gd name="T49" fmla="*/ 17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8" h="209">
                      <a:moveTo>
                        <a:pt x="576" y="176"/>
                      </a:moveTo>
                      <a:lnTo>
                        <a:pt x="500" y="150"/>
                      </a:lnTo>
                      <a:lnTo>
                        <a:pt x="471" y="143"/>
                      </a:lnTo>
                      <a:lnTo>
                        <a:pt x="383" y="121"/>
                      </a:lnTo>
                      <a:lnTo>
                        <a:pt x="209" y="71"/>
                      </a:lnTo>
                      <a:lnTo>
                        <a:pt x="94" y="37"/>
                      </a:lnTo>
                      <a:lnTo>
                        <a:pt x="17" y="0"/>
                      </a:lnTo>
                      <a:lnTo>
                        <a:pt x="0" y="10"/>
                      </a:lnTo>
                      <a:lnTo>
                        <a:pt x="11" y="26"/>
                      </a:lnTo>
                      <a:lnTo>
                        <a:pt x="67" y="54"/>
                      </a:lnTo>
                      <a:lnTo>
                        <a:pt x="104" y="61"/>
                      </a:lnTo>
                      <a:lnTo>
                        <a:pt x="89" y="78"/>
                      </a:lnTo>
                      <a:lnTo>
                        <a:pt x="94" y="104"/>
                      </a:lnTo>
                      <a:lnTo>
                        <a:pt x="139" y="134"/>
                      </a:lnTo>
                      <a:lnTo>
                        <a:pt x="187" y="145"/>
                      </a:lnTo>
                      <a:lnTo>
                        <a:pt x="215" y="126"/>
                      </a:lnTo>
                      <a:lnTo>
                        <a:pt x="226" y="100"/>
                      </a:lnTo>
                      <a:lnTo>
                        <a:pt x="289" y="111"/>
                      </a:lnTo>
                      <a:lnTo>
                        <a:pt x="350" y="137"/>
                      </a:lnTo>
                      <a:lnTo>
                        <a:pt x="422" y="161"/>
                      </a:lnTo>
                      <a:lnTo>
                        <a:pt x="476" y="187"/>
                      </a:lnTo>
                      <a:lnTo>
                        <a:pt x="532" y="206"/>
                      </a:lnTo>
                      <a:lnTo>
                        <a:pt x="561" y="209"/>
                      </a:lnTo>
                      <a:lnTo>
                        <a:pt x="578" y="195"/>
                      </a:lnTo>
                      <a:lnTo>
                        <a:pt x="576" y="1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53" name="Freeform 9">
                  <a:extLst>
                    <a:ext uri="{FF2B5EF4-FFF2-40B4-BE49-F238E27FC236}">
                      <a16:creationId xmlns:a16="http://schemas.microsoft.com/office/drawing/2014/main" id="{E4B9918F-1CC6-DF84-1B42-F6A083072218}"/>
                    </a:ext>
                  </a:extLst>
                </p:cNvPr>
                <p:cNvSpPr>
                  <a:spLocks noChangeAspect="1"/>
                </p:cNvSpPr>
                <p:nvPr/>
              </p:nvSpPr>
              <p:spPr bwMode="auto">
                <a:xfrm>
                  <a:off x="1630" y="1808"/>
                  <a:ext cx="191" cy="606"/>
                </a:xfrm>
                <a:custGeom>
                  <a:avLst/>
                  <a:gdLst>
                    <a:gd name="T0" fmla="*/ 28 w 191"/>
                    <a:gd name="T1" fmla="*/ 30 h 606"/>
                    <a:gd name="T2" fmla="*/ 41 w 191"/>
                    <a:gd name="T3" fmla="*/ 7 h 606"/>
                    <a:gd name="T4" fmla="*/ 75 w 191"/>
                    <a:gd name="T5" fmla="*/ 0 h 606"/>
                    <a:gd name="T6" fmla="*/ 117 w 191"/>
                    <a:gd name="T7" fmla="*/ 22 h 606"/>
                    <a:gd name="T8" fmla="*/ 156 w 191"/>
                    <a:gd name="T9" fmla="*/ 94 h 606"/>
                    <a:gd name="T10" fmla="*/ 173 w 191"/>
                    <a:gd name="T11" fmla="*/ 150 h 606"/>
                    <a:gd name="T12" fmla="*/ 186 w 191"/>
                    <a:gd name="T13" fmla="*/ 217 h 606"/>
                    <a:gd name="T14" fmla="*/ 191 w 191"/>
                    <a:gd name="T15" fmla="*/ 308 h 606"/>
                    <a:gd name="T16" fmla="*/ 190 w 191"/>
                    <a:gd name="T17" fmla="*/ 389 h 606"/>
                    <a:gd name="T18" fmla="*/ 186 w 191"/>
                    <a:gd name="T19" fmla="*/ 485 h 606"/>
                    <a:gd name="T20" fmla="*/ 180 w 191"/>
                    <a:gd name="T21" fmla="*/ 558 h 606"/>
                    <a:gd name="T22" fmla="*/ 164 w 191"/>
                    <a:gd name="T23" fmla="*/ 589 h 606"/>
                    <a:gd name="T24" fmla="*/ 136 w 191"/>
                    <a:gd name="T25" fmla="*/ 600 h 606"/>
                    <a:gd name="T26" fmla="*/ 102 w 191"/>
                    <a:gd name="T27" fmla="*/ 606 h 606"/>
                    <a:gd name="T28" fmla="*/ 58 w 191"/>
                    <a:gd name="T29" fmla="*/ 595 h 606"/>
                    <a:gd name="T30" fmla="*/ 25 w 191"/>
                    <a:gd name="T31" fmla="*/ 580 h 606"/>
                    <a:gd name="T32" fmla="*/ 8 w 191"/>
                    <a:gd name="T33" fmla="*/ 547 h 606"/>
                    <a:gd name="T34" fmla="*/ 0 w 191"/>
                    <a:gd name="T35" fmla="*/ 485 h 606"/>
                    <a:gd name="T36" fmla="*/ 2 w 191"/>
                    <a:gd name="T37" fmla="*/ 411 h 606"/>
                    <a:gd name="T38" fmla="*/ 19 w 191"/>
                    <a:gd name="T39" fmla="*/ 361 h 606"/>
                    <a:gd name="T40" fmla="*/ 25 w 191"/>
                    <a:gd name="T41" fmla="*/ 283 h 606"/>
                    <a:gd name="T42" fmla="*/ 23 w 191"/>
                    <a:gd name="T43" fmla="*/ 245 h 606"/>
                    <a:gd name="T44" fmla="*/ 13 w 191"/>
                    <a:gd name="T45" fmla="*/ 200 h 606"/>
                    <a:gd name="T46" fmla="*/ 6 w 191"/>
                    <a:gd name="T47" fmla="*/ 156 h 606"/>
                    <a:gd name="T48" fmla="*/ 2 w 191"/>
                    <a:gd name="T49" fmla="*/ 102 h 606"/>
                    <a:gd name="T50" fmla="*/ 2 w 191"/>
                    <a:gd name="T51" fmla="*/ 63 h 606"/>
                    <a:gd name="T52" fmla="*/ 17 w 191"/>
                    <a:gd name="T53" fmla="*/ 41 h 606"/>
                    <a:gd name="T54" fmla="*/ 28 w 191"/>
                    <a:gd name="T55" fmla="*/ 3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1" h="606">
                      <a:moveTo>
                        <a:pt x="28" y="30"/>
                      </a:moveTo>
                      <a:lnTo>
                        <a:pt x="41" y="7"/>
                      </a:lnTo>
                      <a:lnTo>
                        <a:pt x="75" y="0"/>
                      </a:lnTo>
                      <a:lnTo>
                        <a:pt x="117" y="22"/>
                      </a:lnTo>
                      <a:lnTo>
                        <a:pt x="156" y="94"/>
                      </a:lnTo>
                      <a:lnTo>
                        <a:pt x="173" y="150"/>
                      </a:lnTo>
                      <a:lnTo>
                        <a:pt x="186" y="217"/>
                      </a:lnTo>
                      <a:lnTo>
                        <a:pt x="191" y="308"/>
                      </a:lnTo>
                      <a:lnTo>
                        <a:pt x="190" y="389"/>
                      </a:lnTo>
                      <a:lnTo>
                        <a:pt x="186" y="485"/>
                      </a:lnTo>
                      <a:lnTo>
                        <a:pt x="180" y="558"/>
                      </a:lnTo>
                      <a:lnTo>
                        <a:pt x="164" y="589"/>
                      </a:lnTo>
                      <a:lnTo>
                        <a:pt x="136" y="600"/>
                      </a:lnTo>
                      <a:lnTo>
                        <a:pt x="102" y="606"/>
                      </a:lnTo>
                      <a:lnTo>
                        <a:pt x="58" y="595"/>
                      </a:lnTo>
                      <a:lnTo>
                        <a:pt x="25" y="580"/>
                      </a:lnTo>
                      <a:lnTo>
                        <a:pt x="8" y="547"/>
                      </a:lnTo>
                      <a:lnTo>
                        <a:pt x="0" y="485"/>
                      </a:lnTo>
                      <a:lnTo>
                        <a:pt x="2" y="411"/>
                      </a:lnTo>
                      <a:lnTo>
                        <a:pt x="19" y="361"/>
                      </a:lnTo>
                      <a:lnTo>
                        <a:pt x="25" y="283"/>
                      </a:lnTo>
                      <a:lnTo>
                        <a:pt x="23" y="245"/>
                      </a:lnTo>
                      <a:lnTo>
                        <a:pt x="13" y="200"/>
                      </a:lnTo>
                      <a:lnTo>
                        <a:pt x="6" y="156"/>
                      </a:lnTo>
                      <a:lnTo>
                        <a:pt x="2" y="102"/>
                      </a:lnTo>
                      <a:lnTo>
                        <a:pt x="2" y="63"/>
                      </a:lnTo>
                      <a:lnTo>
                        <a:pt x="17" y="41"/>
                      </a:lnTo>
                      <a:lnTo>
                        <a:pt x="28"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54" name="Freeform 10">
                  <a:extLst>
                    <a:ext uri="{FF2B5EF4-FFF2-40B4-BE49-F238E27FC236}">
                      <a16:creationId xmlns:a16="http://schemas.microsoft.com/office/drawing/2014/main" id="{CB830BCB-DFC0-AFAB-A8B8-685CDE94EC8E}"/>
                    </a:ext>
                  </a:extLst>
                </p:cNvPr>
                <p:cNvSpPr>
                  <a:spLocks noChangeAspect="1"/>
                </p:cNvSpPr>
                <p:nvPr/>
              </p:nvSpPr>
              <p:spPr bwMode="auto">
                <a:xfrm>
                  <a:off x="1571" y="2313"/>
                  <a:ext cx="244" cy="578"/>
                </a:xfrm>
                <a:custGeom>
                  <a:avLst/>
                  <a:gdLst>
                    <a:gd name="T0" fmla="*/ 153 w 244"/>
                    <a:gd name="T1" fmla="*/ 0 h 578"/>
                    <a:gd name="T2" fmla="*/ 198 w 244"/>
                    <a:gd name="T3" fmla="*/ 11 h 578"/>
                    <a:gd name="T4" fmla="*/ 205 w 244"/>
                    <a:gd name="T5" fmla="*/ 46 h 578"/>
                    <a:gd name="T6" fmla="*/ 209 w 244"/>
                    <a:gd name="T7" fmla="*/ 111 h 578"/>
                    <a:gd name="T8" fmla="*/ 198 w 244"/>
                    <a:gd name="T9" fmla="*/ 189 h 578"/>
                    <a:gd name="T10" fmla="*/ 189 w 244"/>
                    <a:gd name="T11" fmla="*/ 274 h 578"/>
                    <a:gd name="T12" fmla="*/ 181 w 244"/>
                    <a:gd name="T13" fmla="*/ 369 h 578"/>
                    <a:gd name="T14" fmla="*/ 187 w 244"/>
                    <a:gd name="T15" fmla="*/ 417 h 578"/>
                    <a:gd name="T16" fmla="*/ 200 w 244"/>
                    <a:gd name="T17" fmla="*/ 463 h 578"/>
                    <a:gd name="T18" fmla="*/ 231 w 244"/>
                    <a:gd name="T19" fmla="*/ 506 h 578"/>
                    <a:gd name="T20" fmla="*/ 244 w 244"/>
                    <a:gd name="T21" fmla="*/ 524 h 578"/>
                    <a:gd name="T22" fmla="*/ 238 w 244"/>
                    <a:gd name="T23" fmla="*/ 541 h 578"/>
                    <a:gd name="T24" fmla="*/ 203 w 244"/>
                    <a:gd name="T25" fmla="*/ 541 h 578"/>
                    <a:gd name="T26" fmla="*/ 150 w 244"/>
                    <a:gd name="T27" fmla="*/ 550 h 578"/>
                    <a:gd name="T28" fmla="*/ 78 w 244"/>
                    <a:gd name="T29" fmla="*/ 569 h 578"/>
                    <a:gd name="T30" fmla="*/ 33 w 244"/>
                    <a:gd name="T31" fmla="*/ 578 h 578"/>
                    <a:gd name="T32" fmla="*/ 6 w 244"/>
                    <a:gd name="T33" fmla="*/ 558 h 578"/>
                    <a:gd name="T34" fmla="*/ 0 w 244"/>
                    <a:gd name="T35" fmla="*/ 528 h 578"/>
                    <a:gd name="T36" fmla="*/ 33 w 244"/>
                    <a:gd name="T37" fmla="*/ 519 h 578"/>
                    <a:gd name="T38" fmla="*/ 92 w 244"/>
                    <a:gd name="T39" fmla="*/ 517 h 578"/>
                    <a:gd name="T40" fmla="*/ 159 w 244"/>
                    <a:gd name="T41" fmla="*/ 517 h 578"/>
                    <a:gd name="T42" fmla="*/ 209 w 244"/>
                    <a:gd name="T43" fmla="*/ 519 h 578"/>
                    <a:gd name="T44" fmla="*/ 205 w 244"/>
                    <a:gd name="T45" fmla="*/ 511 h 578"/>
                    <a:gd name="T46" fmla="*/ 183 w 244"/>
                    <a:gd name="T47" fmla="*/ 489 h 578"/>
                    <a:gd name="T48" fmla="*/ 165 w 244"/>
                    <a:gd name="T49" fmla="*/ 450 h 578"/>
                    <a:gd name="T50" fmla="*/ 150 w 244"/>
                    <a:gd name="T51" fmla="*/ 400 h 578"/>
                    <a:gd name="T52" fmla="*/ 150 w 244"/>
                    <a:gd name="T53" fmla="*/ 367 h 578"/>
                    <a:gd name="T54" fmla="*/ 159 w 244"/>
                    <a:gd name="T55" fmla="*/ 267 h 578"/>
                    <a:gd name="T56" fmla="*/ 159 w 244"/>
                    <a:gd name="T57" fmla="*/ 195 h 578"/>
                    <a:gd name="T58" fmla="*/ 153 w 244"/>
                    <a:gd name="T59" fmla="*/ 117 h 578"/>
                    <a:gd name="T60" fmla="*/ 142 w 244"/>
                    <a:gd name="T61" fmla="*/ 80 h 578"/>
                    <a:gd name="T62" fmla="*/ 133 w 244"/>
                    <a:gd name="T63" fmla="*/ 33 h 578"/>
                    <a:gd name="T64" fmla="*/ 148 w 244"/>
                    <a:gd name="T65" fmla="*/ 11 h 578"/>
                    <a:gd name="T66" fmla="*/ 153 w 244"/>
                    <a:gd name="T67" fmla="*/ 0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78">
                      <a:moveTo>
                        <a:pt x="153" y="0"/>
                      </a:moveTo>
                      <a:lnTo>
                        <a:pt x="198" y="11"/>
                      </a:lnTo>
                      <a:lnTo>
                        <a:pt x="205" y="46"/>
                      </a:lnTo>
                      <a:lnTo>
                        <a:pt x="209" y="111"/>
                      </a:lnTo>
                      <a:lnTo>
                        <a:pt x="198" y="189"/>
                      </a:lnTo>
                      <a:lnTo>
                        <a:pt x="189" y="274"/>
                      </a:lnTo>
                      <a:lnTo>
                        <a:pt x="181" y="369"/>
                      </a:lnTo>
                      <a:lnTo>
                        <a:pt x="187" y="417"/>
                      </a:lnTo>
                      <a:lnTo>
                        <a:pt x="200" y="463"/>
                      </a:lnTo>
                      <a:lnTo>
                        <a:pt x="231" y="506"/>
                      </a:lnTo>
                      <a:lnTo>
                        <a:pt x="244" y="524"/>
                      </a:lnTo>
                      <a:lnTo>
                        <a:pt x="238" y="541"/>
                      </a:lnTo>
                      <a:lnTo>
                        <a:pt x="203" y="541"/>
                      </a:lnTo>
                      <a:lnTo>
                        <a:pt x="150" y="550"/>
                      </a:lnTo>
                      <a:lnTo>
                        <a:pt x="78" y="569"/>
                      </a:lnTo>
                      <a:lnTo>
                        <a:pt x="33" y="578"/>
                      </a:lnTo>
                      <a:lnTo>
                        <a:pt x="6" y="558"/>
                      </a:lnTo>
                      <a:lnTo>
                        <a:pt x="0" y="528"/>
                      </a:lnTo>
                      <a:lnTo>
                        <a:pt x="33" y="519"/>
                      </a:lnTo>
                      <a:lnTo>
                        <a:pt x="92" y="517"/>
                      </a:lnTo>
                      <a:lnTo>
                        <a:pt x="159" y="517"/>
                      </a:lnTo>
                      <a:lnTo>
                        <a:pt x="209" y="519"/>
                      </a:lnTo>
                      <a:lnTo>
                        <a:pt x="205" y="511"/>
                      </a:lnTo>
                      <a:lnTo>
                        <a:pt x="183" y="489"/>
                      </a:lnTo>
                      <a:lnTo>
                        <a:pt x="165" y="450"/>
                      </a:lnTo>
                      <a:lnTo>
                        <a:pt x="150" y="400"/>
                      </a:lnTo>
                      <a:lnTo>
                        <a:pt x="150" y="367"/>
                      </a:lnTo>
                      <a:lnTo>
                        <a:pt x="159" y="267"/>
                      </a:lnTo>
                      <a:lnTo>
                        <a:pt x="159" y="195"/>
                      </a:lnTo>
                      <a:lnTo>
                        <a:pt x="153" y="117"/>
                      </a:lnTo>
                      <a:lnTo>
                        <a:pt x="142" y="80"/>
                      </a:lnTo>
                      <a:lnTo>
                        <a:pt x="133" y="33"/>
                      </a:lnTo>
                      <a:lnTo>
                        <a:pt x="148" y="11"/>
                      </a:lnTo>
                      <a:lnTo>
                        <a:pt x="15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55" name="Freeform 11">
                  <a:extLst>
                    <a:ext uri="{FF2B5EF4-FFF2-40B4-BE49-F238E27FC236}">
                      <a16:creationId xmlns:a16="http://schemas.microsoft.com/office/drawing/2014/main" id="{6513F945-1A81-C769-5E20-0CE8A021E5A0}"/>
                    </a:ext>
                  </a:extLst>
                </p:cNvPr>
                <p:cNvSpPr>
                  <a:spLocks noChangeAspect="1"/>
                </p:cNvSpPr>
                <p:nvPr/>
              </p:nvSpPr>
              <p:spPr bwMode="auto">
                <a:xfrm>
                  <a:off x="1473" y="2239"/>
                  <a:ext cx="244" cy="566"/>
                </a:xfrm>
                <a:custGeom>
                  <a:avLst/>
                  <a:gdLst>
                    <a:gd name="T0" fmla="*/ 190 w 244"/>
                    <a:gd name="T1" fmla="*/ 0 h 566"/>
                    <a:gd name="T2" fmla="*/ 233 w 244"/>
                    <a:gd name="T3" fmla="*/ 13 h 566"/>
                    <a:gd name="T4" fmla="*/ 238 w 244"/>
                    <a:gd name="T5" fmla="*/ 48 h 566"/>
                    <a:gd name="T6" fmla="*/ 238 w 244"/>
                    <a:gd name="T7" fmla="*/ 115 h 566"/>
                    <a:gd name="T8" fmla="*/ 222 w 244"/>
                    <a:gd name="T9" fmla="*/ 191 h 566"/>
                    <a:gd name="T10" fmla="*/ 205 w 244"/>
                    <a:gd name="T11" fmla="*/ 276 h 566"/>
                    <a:gd name="T12" fmla="*/ 192 w 244"/>
                    <a:gd name="T13" fmla="*/ 368 h 566"/>
                    <a:gd name="T14" fmla="*/ 194 w 244"/>
                    <a:gd name="T15" fmla="*/ 416 h 566"/>
                    <a:gd name="T16" fmla="*/ 203 w 244"/>
                    <a:gd name="T17" fmla="*/ 464 h 566"/>
                    <a:gd name="T18" fmla="*/ 233 w 244"/>
                    <a:gd name="T19" fmla="*/ 509 h 566"/>
                    <a:gd name="T20" fmla="*/ 244 w 244"/>
                    <a:gd name="T21" fmla="*/ 527 h 566"/>
                    <a:gd name="T22" fmla="*/ 237 w 244"/>
                    <a:gd name="T23" fmla="*/ 544 h 566"/>
                    <a:gd name="T24" fmla="*/ 201 w 244"/>
                    <a:gd name="T25" fmla="*/ 542 h 566"/>
                    <a:gd name="T26" fmla="*/ 148 w 244"/>
                    <a:gd name="T27" fmla="*/ 548 h 566"/>
                    <a:gd name="T28" fmla="*/ 76 w 244"/>
                    <a:gd name="T29" fmla="*/ 560 h 566"/>
                    <a:gd name="T30" fmla="*/ 30 w 244"/>
                    <a:gd name="T31" fmla="*/ 566 h 566"/>
                    <a:gd name="T32" fmla="*/ 4 w 244"/>
                    <a:gd name="T33" fmla="*/ 544 h 566"/>
                    <a:gd name="T34" fmla="*/ 0 w 244"/>
                    <a:gd name="T35" fmla="*/ 514 h 566"/>
                    <a:gd name="T36" fmla="*/ 33 w 244"/>
                    <a:gd name="T37" fmla="*/ 507 h 566"/>
                    <a:gd name="T38" fmla="*/ 92 w 244"/>
                    <a:gd name="T39" fmla="*/ 511 h 566"/>
                    <a:gd name="T40" fmla="*/ 159 w 244"/>
                    <a:gd name="T41" fmla="*/ 514 h 566"/>
                    <a:gd name="T42" fmla="*/ 209 w 244"/>
                    <a:gd name="T43" fmla="*/ 520 h 566"/>
                    <a:gd name="T44" fmla="*/ 207 w 244"/>
                    <a:gd name="T45" fmla="*/ 512 h 566"/>
                    <a:gd name="T46" fmla="*/ 185 w 244"/>
                    <a:gd name="T47" fmla="*/ 488 h 566"/>
                    <a:gd name="T48" fmla="*/ 170 w 244"/>
                    <a:gd name="T49" fmla="*/ 448 h 566"/>
                    <a:gd name="T50" fmla="*/ 159 w 244"/>
                    <a:gd name="T51" fmla="*/ 398 h 566"/>
                    <a:gd name="T52" fmla="*/ 161 w 244"/>
                    <a:gd name="T53" fmla="*/ 364 h 566"/>
                    <a:gd name="T54" fmla="*/ 177 w 244"/>
                    <a:gd name="T55" fmla="*/ 265 h 566"/>
                    <a:gd name="T56" fmla="*/ 183 w 244"/>
                    <a:gd name="T57" fmla="*/ 194 h 566"/>
                    <a:gd name="T58" fmla="*/ 181 w 244"/>
                    <a:gd name="T59" fmla="*/ 115 h 566"/>
                    <a:gd name="T60" fmla="*/ 174 w 244"/>
                    <a:gd name="T61" fmla="*/ 78 h 566"/>
                    <a:gd name="T62" fmla="*/ 168 w 244"/>
                    <a:gd name="T63" fmla="*/ 31 h 566"/>
                    <a:gd name="T64" fmla="*/ 183 w 244"/>
                    <a:gd name="T65" fmla="*/ 9 h 566"/>
                    <a:gd name="T66" fmla="*/ 190 w 244"/>
                    <a:gd name="T67" fmla="*/ 0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566">
                      <a:moveTo>
                        <a:pt x="190" y="0"/>
                      </a:moveTo>
                      <a:lnTo>
                        <a:pt x="233" y="13"/>
                      </a:lnTo>
                      <a:lnTo>
                        <a:pt x="238" y="48"/>
                      </a:lnTo>
                      <a:lnTo>
                        <a:pt x="238" y="115"/>
                      </a:lnTo>
                      <a:lnTo>
                        <a:pt x="222" y="191"/>
                      </a:lnTo>
                      <a:lnTo>
                        <a:pt x="205" y="276"/>
                      </a:lnTo>
                      <a:lnTo>
                        <a:pt x="192" y="368"/>
                      </a:lnTo>
                      <a:lnTo>
                        <a:pt x="194" y="416"/>
                      </a:lnTo>
                      <a:lnTo>
                        <a:pt x="203" y="464"/>
                      </a:lnTo>
                      <a:lnTo>
                        <a:pt x="233" y="509"/>
                      </a:lnTo>
                      <a:lnTo>
                        <a:pt x="244" y="527"/>
                      </a:lnTo>
                      <a:lnTo>
                        <a:pt x="237" y="544"/>
                      </a:lnTo>
                      <a:lnTo>
                        <a:pt x="201" y="542"/>
                      </a:lnTo>
                      <a:lnTo>
                        <a:pt x="148" y="548"/>
                      </a:lnTo>
                      <a:lnTo>
                        <a:pt x="76" y="560"/>
                      </a:lnTo>
                      <a:lnTo>
                        <a:pt x="30" y="566"/>
                      </a:lnTo>
                      <a:lnTo>
                        <a:pt x="4" y="544"/>
                      </a:lnTo>
                      <a:lnTo>
                        <a:pt x="0" y="514"/>
                      </a:lnTo>
                      <a:lnTo>
                        <a:pt x="33" y="507"/>
                      </a:lnTo>
                      <a:lnTo>
                        <a:pt x="92" y="511"/>
                      </a:lnTo>
                      <a:lnTo>
                        <a:pt x="159" y="514"/>
                      </a:lnTo>
                      <a:lnTo>
                        <a:pt x="209" y="520"/>
                      </a:lnTo>
                      <a:lnTo>
                        <a:pt x="207" y="512"/>
                      </a:lnTo>
                      <a:lnTo>
                        <a:pt x="185" y="488"/>
                      </a:lnTo>
                      <a:lnTo>
                        <a:pt x="170" y="448"/>
                      </a:lnTo>
                      <a:lnTo>
                        <a:pt x="159" y="398"/>
                      </a:lnTo>
                      <a:lnTo>
                        <a:pt x="161" y="364"/>
                      </a:lnTo>
                      <a:lnTo>
                        <a:pt x="177" y="265"/>
                      </a:lnTo>
                      <a:lnTo>
                        <a:pt x="183" y="194"/>
                      </a:lnTo>
                      <a:lnTo>
                        <a:pt x="181" y="115"/>
                      </a:lnTo>
                      <a:lnTo>
                        <a:pt x="174" y="78"/>
                      </a:lnTo>
                      <a:lnTo>
                        <a:pt x="168" y="31"/>
                      </a:lnTo>
                      <a:lnTo>
                        <a:pt x="183" y="9"/>
                      </a:lnTo>
                      <a:lnTo>
                        <a:pt x="19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85356" name="Group 12">
                <a:extLst>
                  <a:ext uri="{FF2B5EF4-FFF2-40B4-BE49-F238E27FC236}">
                    <a16:creationId xmlns:a16="http://schemas.microsoft.com/office/drawing/2014/main" id="{D837E919-A550-7FC7-8AF3-98B3663420F8}"/>
                  </a:ext>
                </a:extLst>
              </p:cNvPr>
              <p:cNvGrpSpPr>
                <a:grpSpLocks noChangeAspect="1"/>
              </p:cNvGrpSpPr>
              <p:nvPr/>
            </p:nvGrpSpPr>
            <p:grpSpPr bwMode="auto">
              <a:xfrm>
                <a:off x="3390" y="1636"/>
                <a:ext cx="505" cy="1294"/>
                <a:chOff x="3373" y="1613"/>
                <a:chExt cx="505" cy="1294"/>
              </a:xfrm>
            </p:grpSpPr>
            <p:sp>
              <p:nvSpPr>
                <p:cNvPr id="185357" name="Freeform 13">
                  <a:extLst>
                    <a:ext uri="{FF2B5EF4-FFF2-40B4-BE49-F238E27FC236}">
                      <a16:creationId xmlns:a16="http://schemas.microsoft.com/office/drawing/2014/main" id="{681E12A2-BC6A-18B1-8A83-919123AD9BC2}"/>
                    </a:ext>
                  </a:extLst>
                </p:cNvPr>
                <p:cNvSpPr>
                  <a:spLocks noChangeAspect="1"/>
                </p:cNvSpPr>
                <p:nvPr/>
              </p:nvSpPr>
              <p:spPr bwMode="auto">
                <a:xfrm>
                  <a:off x="3504" y="1931"/>
                  <a:ext cx="208" cy="522"/>
                </a:xfrm>
                <a:custGeom>
                  <a:avLst/>
                  <a:gdLst>
                    <a:gd name="T0" fmla="*/ 56 w 208"/>
                    <a:gd name="T1" fmla="*/ 22 h 522"/>
                    <a:gd name="T2" fmla="*/ 78 w 208"/>
                    <a:gd name="T3" fmla="*/ 6 h 522"/>
                    <a:gd name="T4" fmla="*/ 106 w 208"/>
                    <a:gd name="T5" fmla="*/ 0 h 522"/>
                    <a:gd name="T6" fmla="*/ 128 w 208"/>
                    <a:gd name="T7" fmla="*/ 4 h 522"/>
                    <a:gd name="T8" fmla="*/ 147 w 208"/>
                    <a:gd name="T9" fmla="*/ 28 h 522"/>
                    <a:gd name="T10" fmla="*/ 162 w 208"/>
                    <a:gd name="T11" fmla="*/ 78 h 522"/>
                    <a:gd name="T12" fmla="*/ 175 w 208"/>
                    <a:gd name="T13" fmla="*/ 144 h 522"/>
                    <a:gd name="T14" fmla="*/ 189 w 208"/>
                    <a:gd name="T15" fmla="*/ 209 h 522"/>
                    <a:gd name="T16" fmla="*/ 201 w 208"/>
                    <a:gd name="T17" fmla="*/ 265 h 522"/>
                    <a:gd name="T18" fmla="*/ 201 w 208"/>
                    <a:gd name="T19" fmla="*/ 328 h 522"/>
                    <a:gd name="T20" fmla="*/ 208 w 208"/>
                    <a:gd name="T21" fmla="*/ 405 h 522"/>
                    <a:gd name="T22" fmla="*/ 201 w 208"/>
                    <a:gd name="T23" fmla="*/ 450 h 522"/>
                    <a:gd name="T24" fmla="*/ 191 w 208"/>
                    <a:gd name="T25" fmla="*/ 489 h 522"/>
                    <a:gd name="T26" fmla="*/ 158 w 208"/>
                    <a:gd name="T27" fmla="*/ 511 h 522"/>
                    <a:gd name="T28" fmla="*/ 97 w 208"/>
                    <a:gd name="T29" fmla="*/ 522 h 522"/>
                    <a:gd name="T30" fmla="*/ 52 w 208"/>
                    <a:gd name="T31" fmla="*/ 509 h 522"/>
                    <a:gd name="T32" fmla="*/ 11 w 208"/>
                    <a:gd name="T33" fmla="*/ 478 h 522"/>
                    <a:gd name="T34" fmla="*/ 0 w 208"/>
                    <a:gd name="T35" fmla="*/ 428 h 522"/>
                    <a:gd name="T36" fmla="*/ 0 w 208"/>
                    <a:gd name="T37" fmla="*/ 376 h 522"/>
                    <a:gd name="T38" fmla="*/ 13 w 208"/>
                    <a:gd name="T39" fmla="*/ 281 h 522"/>
                    <a:gd name="T40" fmla="*/ 13 w 208"/>
                    <a:gd name="T41" fmla="*/ 205 h 522"/>
                    <a:gd name="T42" fmla="*/ 17 w 208"/>
                    <a:gd name="T43" fmla="*/ 133 h 522"/>
                    <a:gd name="T44" fmla="*/ 33 w 208"/>
                    <a:gd name="T45" fmla="*/ 87 h 522"/>
                    <a:gd name="T46" fmla="*/ 52 w 208"/>
                    <a:gd name="T47" fmla="*/ 56 h 522"/>
                    <a:gd name="T48" fmla="*/ 56 w 208"/>
                    <a:gd name="T49" fmla="*/ 22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8" h="522">
                      <a:moveTo>
                        <a:pt x="56" y="22"/>
                      </a:moveTo>
                      <a:lnTo>
                        <a:pt x="78" y="6"/>
                      </a:lnTo>
                      <a:lnTo>
                        <a:pt x="106" y="0"/>
                      </a:lnTo>
                      <a:lnTo>
                        <a:pt x="128" y="4"/>
                      </a:lnTo>
                      <a:lnTo>
                        <a:pt x="147" y="28"/>
                      </a:lnTo>
                      <a:lnTo>
                        <a:pt x="162" y="78"/>
                      </a:lnTo>
                      <a:lnTo>
                        <a:pt x="175" y="144"/>
                      </a:lnTo>
                      <a:lnTo>
                        <a:pt x="189" y="209"/>
                      </a:lnTo>
                      <a:lnTo>
                        <a:pt x="201" y="265"/>
                      </a:lnTo>
                      <a:lnTo>
                        <a:pt x="201" y="328"/>
                      </a:lnTo>
                      <a:lnTo>
                        <a:pt x="208" y="405"/>
                      </a:lnTo>
                      <a:lnTo>
                        <a:pt x="201" y="450"/>
                      </a:lnTo>
                      <a:lnTo>
                        <a:pt x="191" y="489"/>
                      </a:lnTo>
                      <a:lnTo>
                        <a:pt x="158" y="511"/>
                      </a:lnTo>
                      <a:lnTo>
                        <a:pt x="97" y="522"/>
                      </a:lnTo>
                      <a:lnTo>
                        <a:pt x="52" y="509"/>
                      </a:lnTo>
                      <a:lnTo>
                        <a:pt x="11" y="478"/>
                      </a:lnTo>
                      <a:lnTo>
                        <a:pt x="0" y="428"/>
                      </a:lnTo>
                      <a:lnTo>
                        <a:pt x="0" y="376"/>
                      </a:lnTo>
                      <a:lnTo>
                        <a:pt x="13" y="281"/>
                      </a:lnTo>
                      <a:lnTo>
                        <a:pt x="13" y="205"/>
                      </a:lnTo>
                      <a:lnTo>
                        <a:pt x="17" y="133"/>
                      </a:lnTo>
                      <a:lnTo>
                        <a:pt x="33" y="87"/>
                      </a:lnTo>
                      <a:lnTo>
                        <a:pt x="52" y="56"/>
                      </a:lnTo>
                      <a:lnTo>
                        <a:pt x="56"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58" name="Freeform 14">
                  <a:extLst>
                    <a:ext uri="{FF2B5EF4-FFF2-40B4-BE49-F238E27FC236}">
                      <a16:creationId xmlns:a16="http://schemas.microsoft.com/office/drawing/2014/main" id="{EEB9DE8F-F69C-91BD-6D90-81ADB480D10E}"/>
                    </a:ext>
                  </a:extLst>
                </p:cNvPr>
                <p:cNvSpPr>
                  <a:spLocks noChangeAspect="1"/>
                </p:cNvSpPr>
                <p:nvPr/>
              </p:nvSpPr>
              <p:spPr bwMode="auto">
                <a:xfrm>
                  <a:off x="3628" y="2357"/>
                  <a:ext cx="250" cy="517"/>
                </a:xfrm>
                <a:custGeom>
                  <a:avLst/>
                  <a:gdLst>
                    <a:gd name="T0" fmla="*/ 0 w 250"/>
                    <a:gd name="T1" fmla="*/ 45 h 517"/>
                    <a:gd name="T2" fmla="*/ 2 w 250"/>
                    <a:gd name="T3" fmla="*/ 6 h 517"/>
                    <a:gd name="T4" fmla="*/ 22 w 250"/>
                    <a:gd name="T5" fmla="*/ 0 h 517"/>
                    <a:gd name="T6" fmla="*/ 61 w 250"/>
                    <a:gd name="T7" fmla="*/ 2 h 517"/>
                    <a:gd name="T8" fmla="*/ 72 w 250"/>
                    <a:gd name="T9" fmla="*/ 36 h 517"/>
                    <a:gd name="T10" fmla="*/ 105 w 250"/>
                    <a:gd name="T11" fmla="*/ 106 h 517"/>
                    <a:gd name="T12" fmla="*/ 122 w 250"/>
                    <a:gd name="T13" fmla="*/ 162 h 517"/>
                    <a:gd name="T14" fmla="*/ 133 w 250"/>
                    <a:gd name="T15" fmla="*/ 228 h 517"/>
                    <a:gd name="T16" fmla="*/ 130 w 250"/>
                    <a:gd name="T17" fmla="*/ 267 h 517"/>
                    <a:gd name="T18" fmla="*/ 107 w 250"/>
                    <a:gd name="T19" fmla="*/ 328 h 517"/>
                    <a:gd name="T20" fmla="*/ 85 w 250"/>
                    <a:gd name="T21" fmla="*/ 386 h 517"/>
                    <a:gd name="T22" fmla="*/ 78 w 250"/>
                    <a:gd name="T23" fmla="*/ 434 h 517"/>
                    <a:gd name="T24" fmla="*/ 78 w 250"/>
                    <a:gd name="T25" fmla="*/ 453 h 517"/>
                    <a:gd name="T26" fmla="*/ 102 w 250"/>
                    <a:gd name="T27" fmla="*/ 456 h 517"/>
                    <a:gd name="T28" fmla="*/ 133 w 250"/>
                    <a:gd name="T29" fmla="*/ 445 h 517"/>
                    <a:gd name="T30" fmla="*/ 217 w 250"/>
                    <a:gd name="T31" fmla="*/ 453 h 517"/>
                    <a:gd name="T32" fmla="*/ 250 w 250"/>
                    <a:gd name="T33" fmla="*/ 473 h 517"/>
                    <a:gd name="T34" fmla="*/ 244 w 250"/>
                    <a:gd name="T35" fmla="*/ 486 h 517"/>
                    <a:gd name="T36" fmla="*/ 200 w 250"/>
                    <a:gd name="T37" fmla="*/ 512 h 517"/>
                    <a:gd name="T38" fmla="*/ 174 w 250"/>
                    <a:gd name="T39" fmla="*/ 517 h 517"/>
                    <a:gd name="T40" fmla="*/ 150 w 250"/>
                    <a:gd name="T41" fmla="*/ 495 h 517"/>
                    <a:gd name="T42" fmla="*/ 94 w 250"/>
                    <a:gd name="T43" fmla="*/ 484 h 517"/>
                    <a:gd name="T44" fmla="*/ 46 w 250"/>
                    <a:gd name="T45" fmla="*/ 484 h 517"/>
                    <a:gd name="T46" fmla="*/ 30 w 250"/>
                    <a:gd name="T47" fmla="*/ 479 h 517"/>
                    <a:gd name="T48" fmla="*/ 28 w 250"/>
                    <a:gd name="T49" fmla="*/ 462 h 517"/>
                    <a:gd name="T50" fmla="*/ 57 w 250"/>
                    <a:gd name="T51" fmla="*/ 375 h 517"/>
                    <a:gd name="T52" fmla="*/ 85 w 250"/>
                    <a:gd name="T53" fmla="*/ 308 h 517"/>
                    <a:gd name="T54" fmla="*/ 96 w 250"/>
                    <a:gd name="T55" fmla="*/ 264 h 517"/>
                    <a:gd name="T56" fmla="*/ 96 w 250"/>
                    <a:gd name="T57" fmla="*/ 202 h 517"/>
                    <a:gd name="T58" fmla="*/ 74 w 250"/>
                    <a:gd name="T59" fmla="*/ 147 h 517"/>
                    <a:gd name="T60" fmla="*/ 28 w 250"/>
                    <a:gd name="T61" fmla="*/ 89 h 517"/>
                    <a:gd name="T62" fmla="*/ 7 w 250"/>
                    <a:gd name="T63" fmla="*/ 62 h 517"/>
                    <a:gd name="T64" fmla="*/ 0 w 250"/>
                    <a:gd name="T65" fmla="*/ 45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517">
                      <a:moveTo>
                        <a:pt x="0" y="45"/>
                      </a:moveTo>
                      <a:lnTo>
                        <a:pt x="2" y="6"/>
                      </a:lnTo>
                      <a:lnTo>
                        <a:pt x="22" y="0"/>
                      </a:lnTo>
                      <a:lnTo>
                        <a:pt x="61" y="2"/>
                      </a:lnTo>
                      <a:lnTo>
                        <a:pt x="72" y="36"/>
                      </a:lnTo>
                      <a:lnTo>
                        <a:pt x="105" y="106"/>
                      </a:lnTo>
                      <a:lnTo>
                        <a:pt x="122" y="162"/>
                      </a:lnTo>
                      <a:lnTo>
                        <a:pt x="133" y="228"/>
                      </a:lnTo>
                      <a:lnTo>
                        <a:pt x="130" y="267"/>
                      </a:lnTo>
                      <a:lnTo>
                        <a:pt x="107" y="328"/>
                      </a:lnTo>
                      <a:lnTo>
                        <a:pt x="85" y="386"/>
                      </a:lnTo>
                      <a:lnTo>
                        <a:pt x="78" y="434"/>
                      </a:lnTo>
                      <a:lnTo>
                        <a:pt x="78" y="453"/>
                      </a:lnTo>
                      <a:lnTo>
                        <a:pt x="102" y="456"/>
                      </a:lnTo>
                      <a:lnTo>
                        <a:pt x="133" y="445"/>
                      </a:lnTo>
                      <a:lnTo>
                        <a:pt x="217" y="453"/>
                      </a:lnTo>
                      <a:lnTo>
                        <a:pt x="250" y="473"/>
                      </a:lnTo>
                      <a:lnTo>
                        <a:pt x="244" y="486"/>
                      </a:lnTo>
                      <a:lnTo>
                        <a:pt x="200" y="512"/>
                      </a:lnTo>
                      <a:lnTo>
                        <a:pt x="174" y="517"/>
                      </a:lnTo>
                      <a:lnTo>
                        <a:pt x="150" y="495"/>
                      </a:lnTo>
                      <a:lnTo>
                        <a:pt x="94" y="484"/>
                      </a:lnTo>
                      <a:lnTo>
                        <a:pt x="46" y="484"/>
                      </a:lnTo>
                      <a:lnTo>
                        <a:pt x="30" y="479"/>
                      </a:lnTo>
                      <a:lnTo>
                        <a:pt x="28" y="462"/>
                      </a:lnTo>
                      <a:lnTo>
                        <a:pt x="57" y="375"/>
                      </a:lnTo>
                      <a:lnTo>
                        <a:pt x="85" y="308"/>
                      </a:lnTo>
                      <a:lnTo>
                        <a:pt x="96" y="264"/>
                      </a:lnTo>
                      <a:lnTo>
                        <a:pt x="96" y="202"/>
                      </a:lnTo>
                      <a:lnTo>
                        <a:pt x="74" y="147"/>
                      </a:lnTo>
                      <a:lnTo>
                        <a:pt x="28" y="89"/>
                      </a:lnTo>
                      <a:lnTo>
                        <a:pt x="7" y="62"/>
                      </a:lnTo>
                      <a:lnTo>
                        <a:pt x="0"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59" name="Freeform 15">
                  <a:extLst>
                    <a:ext uri="{FF2B5EF4-FFF2-40B4-BE49-F238E27FC236}">
                      <a16:creationId xmlns:a16="http://schemas.microsoft.com/office/drawing/2014/main" id="{69AB39F0-DCEA-B0E2-B989-4158A9E06F9D}"/>
                    </a:ext>
                  </a:extLst>
                </p:cNvPr>
                <p:cNvSpPr>
                  <a:spLocks noChangeAspect="1"/>
                </p:cNvSpPr>
                <p:nvPr/>
              </p:nvSpPr>
              <p:spPr bwMode="auto">
                <a:xfrm>
                  <a:off x="3373" y="2364"/>
                  <a:ext cx="222" cy="543"/>
                </a:xfrm>
                <a:custGeom>
                  <a:avLst/>
                  <a:gdLst>
                    <a:gd name="T0" fmla="*/ 131 w 222"/>
                    <a:gd name="T1" fmla="*/ 88 h 543"/>
                    <a:gd name="T2" fmla="*/ 144 w 222"/>
                    <a:gd name="T3" fmla="*/ 43 h 543"/>
                    <a:gd name="T4" fmla="*/ 172 w 222"/>
                    <a:gd name="T5" fmla="*/ 0 h 543"/>
                    <a:gd name="T6" fmla="*/ 198 w 222"/>
                    <a:gd name="T7" fmla="*/ 0 h 543"/>
                    <a:gd name="T8" fmla="*/ 222 w 222"/>
                    <a:gd name="T9" fmla="*/ 23 h 543"/>
                    <a:gd name="T10" fmla="*/ 220 w 222"/>
                    <a:gd name="T11" fmla="*/ 50 h 543"/>
                    <a:gd name="T12" fmla="*/ 187 w 222"/>
                    <a:gd name="T13" fmla="*/ 89 h 543"/>
                    <a:gd name="T14" fmla="*/ 154 w 222"/>
                    <a:gd name="T15" fmla="*/ 160 h 543"/>
                    <a:gd name="T16" fmla="*/ 139 w 222"/>
                    <a:gd name="T17" fmla="*/ 223 h 543"/>
                    <a:gd name="T18" fmla="*/ 137 w 222"/>
                    <a:gd name="T19" fmla="*/ 295 h 543"/>
                    <a:gd name="T20" fmla="*/ 154 w 222"/>
                    <a:gd name="T21" fmla="*/ 377 h 543"/>
                    <a:gd name="T22" fmla="*/ 170 w 222"/>
                    <a:gd name="T23" fmla="*/ 423 h 543"/>
                    <a:gd name="T24" fmla="*/ 187 w 222"/>
                    <a:gd name="T25" fmla="*/ 460 h 543"/>
                    <a:gd name="T26" fmla="*/ 192 w 222"/>
                    <a:gd name="T27" fmla="*/ 479 h 543"/>
                    <a:gd name="T28" fmla="*/ 189 w 222"/>
                    <a:gd name="T29" fmla="*/ 505 h 543"/>
                    <a:gd name="T30" fmla="*/ 161 w 222"/>
                    <a:gd name="T31" fmla="*/ 506 h 543"/>
                    <a:gd name="T32" fmla="*/ 94 w 222"/>
                    <a:gd name="T33" fmla="*/ 521 h 543"/>
                    <a:gd name="T34" fmla="*/ 33 w 222"/>
                    <a:gd name="T35" fmla="*/ 543 h 543"/>
                    <a:gd name="T36" fmla="*/ 20 w 222"/>
                    <a:gd name="T37" fmla="*/ 534 h 543"/>
                    <a:gd name="T38" fmla="*/ 0 w 222"/>
                    <a:gd name="T39" fmla="*/ 510 h 543"/>
                    <a:gd name="T40" fmla="*/ 6 w 222"/>
                    <a:gd name="T41" fmla="*/ 495 h 543"/>
                    <a:gd name="T42" fmla="*/ 65 w 222"/>
                    <a:gd name="T43" fmla="*/ 488 h 543"/>
                    <a:gd name="T44" fmla="*/ 117 w 222"/>
                    <a:gd name="T45" fmla="*/ 488 h 543"/>
                    <a:gd name="T46" fmla="*/ 144 w 222"/>
                    <a:gd name="T47" fmla="*/ 488 h 543"/>
                    <a:gd name="T48" fmla="*/ 161 w 222"/>
                    <a:gd name="T49" fmla="*/ 473 h 543"/>
                    <a:gd name="T50" fmla="*/ 154 w 222"/>
                    <a:gd name="T51" fmla="*/ 440 h 543"/>
                    <a:gd name="T52" fmla="*/ 126 w 222"/>
                    <a:gd name="T53" fmla="*/ 373 h 543"/>
                    <a:gd name="T54" fmla="*/ 109 w 222"/>
                    <a:gd name="T55" fmla="*/ 310 h 543"/>
                    <a:gd name="T56" fmla="*/ 104 w 222"/>
                    <a:gd name="T57" fmla="*/ 245 h 543"/>
                    <a:gd name="T58" fmla="*/ 109 w 222"/>
                    <a:gd name="T59" fmla="*/ 184 h 543"/>
                    <a:gd name="T60" fmla="*/ 120 w 222"/>
                    <a:gd name="T61" fmla="*/ 132 h 543"/>
                    <a:gd name="T62" fmla="*/ 131 w 222"/>
                    <a:gd name="T63" fmla="*/ 88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2" h="543">
                      <a:moveTo>
                        <a:pt x="131" y="88"/>
                      </a:moveTo>
                      <a:lnTo>
                        <a:pt x="144" y="43"/>
                      </a:lnTo>
                      <a:lnTo>
                        <a:pt x="172" y="0"/>
                      </a:lnTo>
                      <a:lnTo>
                        <a:pt x="198" y="0"/>
                      </a:lnTo>
                      <a:lnTo>
                        <a:pt x="222" y="23"/>
                      </a:lnTo>
                      <a:lnTo>
                        <a:pt x="220" y="50"/>
                      </a:lnTo>
                      <a:lnTo>
                        <a:pt x="187" y="89"/>
                      </a:lnTo>
                      <a:lnTo>
                        <a:pt x="154" y="160"/>
                      </a:lnTo>
                      <a:lnTo>
                        <a:pt x="139" y="223"/>
                      </a:lnTo>
                      <a:lnTo>
                        <a:pt x="137" y="295"/>
                      </a:lnTo>
                      <a:lnTo>
                        <a:pt x="154" y="377"/>
                      </a:lnTo>
                      <a:lnTo>
                        <a:pt x="170" y="423"/>
                      </a:lnTo>
                      <a:lnTo>
                        <a:pt x="187" y="460"/>
                      </a:lnTo>
                      <a:lnTo>
                        <a:pt x="192" y="479"/>
                      </a:lnTo>
                      <a:lnTo>
                        <a:pt x="189" y="505"/>
                      </a:lnTo>
                      <a:lnTo>
                        <a:pt x="161" y="506"/>
                      </a:lnTo>
                      <a:lnTo>
                        <a:pt x="94" y="521"/>
                      </a:lnTo>
                      <a:lnTo>
                        <a:pt x="33" y="543"/>
                      </a:lnTo>
                      <a:lnTo>
                        <a:pt x="20" y="534"/>
                      </a:lnTo>
                      <a:lnTo>
                        <a:pt x="0" y="510"/>
                      </a:lnTo>
                      <a:lnTo>
                        <a:pt x="6" y="495"/>
                      </a:lnTo>
                      <a:lnTo>
                        <a:pt x="65" y="488"/>
                      </a:lnTo>
                      <a:lnTo>
                        <a:pt x="117" y="488"/>
                      </a:lnTo>
                      <a:lnTo>
                        <a:pt x="144" y="488"/>
                      </a:lnTo>
                      <a:lnTo>
                        <a:pt x="161" y="473"/>
                      </a:lnTo>
                      <a:lnTo>
                        <a:pt x="154" y="440"/>
                      </a:lnTo>
                      <a:lnTo>
                        <a:pt x="126" y="373"/>
                      </a:lnTo>
                      <a:lnTo>
                        <a:pt x="109" y="310"/>
                      </a:lnTo>
                      <a:lnTo>
                        <a:pt x="104" y="245"/>
                      </a:lnTo>
                      <a:lnTo>
                        <a:pt x="109" y="184"/>
                      </a:lnTo>
                      <a:lnTo>
                        <a:pt x="120" y="132"/>
                      </a:lnTo>
                      <a:lnTo>
                        <a:pt x="131"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60" name="Freeform 16">
                  <a:extLst>
                    <a:ext uri="{FF2B5EF4-FFF2-40B4-BE49-F238E27FC236}">
                      <a16:creationId xmlns:a16="http://schemas.microsoft.com/office/drawing/2014/main" id="{A297552D-B698-7CA9-D598-D2669EC84189}"/>
                    </a:ext>
                  </a:extLst>
                </p:cNvPr>
                <p:cNvSpPr>
                  <a:spLocks noChangeAspect="1"/>
                </p:cNvSpPr>
                <p:nvPr/>
              </p:nvSpPr>
              <p:spPr bwMode="auto">
                <a:xfrm>
                  <a:off x="3405" y="1942"/>
                  <a:ext cx="158" cy="437"/>
                </a:xfrm>
                <a:custGeom>
                  <a:avLst/>
                  <a:gdLst>
                    <a:gd name="T0" fmla="*/ 80 w 158"/>
                    <a:gd name="T1" fmla="*/ 11 h 437"/>
                    <a:gd name="T2" fmla="*/ 111 w 158"/>
                    <a:gd name="T3" fmla="*/ 0 h 437"/>
                    <a:gd name="T4" fmla="*/ 145 w 158"/>
                    <a:gd name="T5" fmla="*/ 3 h 437"/>
                    <a:gd name="T6" fmla="*/ 158 w 158"/>
                    <a:gd name="T7" fmla="*/ 22 h 437"/>
                    <a:gd name="T8" fmla="*/ 150 w 158"/>
                    <a:gd name="T9" fmla="*/ 72 h 437"/>
                    <a:gd name="T10" fmla="*/ 113 w 158"/>
                    <a:gd name="T11" fmla="*/ 88 h 437"/>
                    <a:gd name="T12" fmla="*/ 69 w 158"/>
                    <a:gd name="T13" fmla="*/ 120 h 437"/>
                    <a:gd name="T14" fmla="*/ 52 w 158"/>
                    <a:gd name="T15" fmla="*/ 164 h 437"/>
                    <a:gd name="T16" fmla="*/ 39 w 158"/>
                    <a:gd name="T17" fmla="*/ 205 h 437"/>
                    <a:gd name="T18" fmla="*/ 35 w 158"/>
                    <a:gd name="T19" fmla="*/ 266 h 437"/>
                    <a:gd name="T20" fmla="*/ 41 w 158"/>
                    <a:gd name="T21" fmla="*/ 325 h 437"/>
                    <a:gd name="T22" fmla="*/ 50 w 158"/>
                    <a:gd name="T23" fmla="*/ 349 h 437"/>
                    <a:gd name="T24" fmla="*/ 63 w 158"/>
                    <a:gd name="T25" fmla="*/ 366 h 437"/>
                    <a:gd name="T26" fmla="*/ 85 w 158"/>
                    <a:gd name="T27" fmla="*/ 372 h 437"/>
                    <a:gd name="T28" fmla="*/ 85 w 158"/>
                    <a:gd name="T29" fmla="*/ 399 h 437"/>
                    <a:gd name="T30" fmla="*/ 52 w 158"/>
                    <a:gd name="T31" fmla="*/ 425 h 437"/>
                    <a:gd name="T32" fmla="*/ 35 w 158"/>
                    <a:gd name="T33" fmla="*/ 437 h 437"/>
                    <a:gd name="T34" fmla="*/ 13 w 158"/>
                    <a:gd name="T35" fmla="*/ 420 h 437"/>
                    <a:gd name="T36" fmla="*/ 0 w 158"/>
                    <a:gd name="T37" fmla="*/ 372 h 437"/>
                    <a:gd name="T38" fmla="*/ 0 w 158"/>
                    <a:gd name="T39" fmla="*/ 311 h 437"/>
                    <a:gd name="T40" fmla="*/ 2 w 158"/>
                    <a:gd name="T41" fmla="*/ 233 h 437"/>
                    <a:gd name="T42" fmla="*/ 24 w 158"/>
                    <a:gd name="T43" fmla="*/ 153 h 437"/>
                    <a:gd name="T44" fmla="*/ 50 w 158"/>
                    <a:gd name="T45" fmla="*/ 87 h 437"/>
                    <a:gd name="T46" fmla="*/ 69 w 158"/>
                    <a:gd name="T47" fmla="*/ 37 h 437"/>
                    <a:gd name="T48" fmla="*/ 80 w 158"/>
                    <a:gd name="T49" fmla="*/ 11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437">
                      <a:moveTo>
                        <a:pt x="80" y="11"/>
                      </a:moveTo>
                      <a:lnTo>
                        <a:pt x="111" y="0"/>
                      </a:lnTo>
                      <a:lnTo>
                        <a:pt x="145" y="3"/>
                      </a:lnTo>
                      <a:lnTo>
                        <a:pt x="158" y="22"/>
                      </a:lnTo>
                      <a:lnTo>
                        <a:pt x="150" y="72"/>
                      </a:lnTo>
                      <a:lnTo>
                        <a:pt x="113" y="88"/>
                      </a:lnTo>
                      <a:lnTo>
                        <a:pt x="69" y="120"/>
                      </a:lnTo>
                      <a:lnTo>
                        <a:pt x="52" y="164"/>
                      </a:lnTo>
                      <a:lnTo>
                        <a:pt x="39" y="205"/>
                      </a:lnTo>
                      <a:lnTo>
                        <a:pt x="35" y="266"/>
                      </a:lnTo>
                      <a:lnTo>
                        <a:pt x="41" y="325"/>
                      </a:lnTo>
                      <a:lnTo>
                        <a:pt x="50" y="349"/>
                      </a:lnTo>
                      <a:lnTo>
                        <a:pt x="63" y="366"/>
                      </a:lnTo>
                      <a:lnTo>
                        <a:pt x="85" y="372"/>
                      </a:lnTo>
                      <a:lnTo>
                        <a:pt x="85" y="399"/>
                      </a:lnTo>
                      <a:lnTo>
                        <a:pt x="52" y="425"/>
                      </a:lnTo>
                      <a:lnTo>
                        <a:pt x="35" y="437"/>
                      </a:lnTo>
                      <a:lnTo>
                        <a:pt x="13" y="420"/>
                      </a:lnTo>
                      <a:lnTo>
                        <a:pt x="0" y="372"/>
                      </a:lnTo>
                      <a:lnTo>
                        <a:pt x="0" y="311"/>
                      </a:lnTo>
                      <a:lnTo>
                        <a:pt x="2" y="233"/>
                      </a:lnTo>
                      <a:lnTo>
                        <a:pt x="24" y="153"/>
                      </a:lnTo>
                      <a:lnTo>
                        <a:pt x="50" y="87"/>
                      </a:lnTo>
                      <a:lnTo>
                        <a:pt x="69" y="37"/>
                      </a:lnTo>
                      <a:lnTo>
                        <a:pt x="8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61" name="Freeform 17">
                  <a:extLst>
                    <a:ext uri="{FF2B5EF4-FFF2-40B4-BE49-F238E27FC236}">
                      <a16:creationId xmlns:a16="http://schemas.microsoft.com/office/drawing/2014/main" id="{4C326229-5532-1C1C-4535-EE30461FAFD2}"/>
                    </a:ext>
                  </a:extLst>
                </p:cNvPr>
                <p:cNvSpPr>
                  <a:spLocks noChangeAspect="1"/>
                </p:cNvSpPr>
                <p:nvPr/>
              </p:nvSpPr>
              <p:spPr bwMode="auto">
                <a:xfrm>
                  <a:off x="3391" y="1613"/>
                  <a:ext cx="271" cy="310"/>
                </a:xfrm>
                <a:custGeom>
                  <a:avLst/>
                  <a:gdLst>
                    <a:gd name="T0" fmla="*/ 142 w 271"/>
                    <a:gd name="T1" fmla="*/ 4 h 310"/>
                    <a:gd name="T2" fmla="*/ 168 w 271"/>
                    <a:gd name="T3" fmla="*/ 0 h 310"/>
                    <a:gd name="T4" fmla="*/ 204 w 271"/>
                    <a:gd name="T5" fmla="*/ 15 h 310"/>
                    <a:gd name="T6" fmla="*/ 245 w 271"/>
                    <a:gd name="T7" fmla="*/ 63 h 310"/>
                    <a:gd name="T8" fmla="*/ 271 w 271"/>
                    <a:gd name="T9" fmla="*/ 134 h 310"/>
                    <a:gd name="T10" fmla="*/ 267 w 271"/>
                    <a:gd name="T11" fmla="*/ 180 h 310"/>
                    <a:gd name="T12" fmla="*/ 259 w 271"/>
                    <a:gd name="T13" fmla="*/ 238 h 310"/>
                    <a:gd name="T14" fmla="*/ 241 w 271"/>
                    <a:gd name="T15" fmla="*/ 278 h 310"/>
                    <a:gd name="T16" fmla="*/ 202 w 271"/>
                    <a:gd name="T17" fmla="*/ 310 h 310"/>
                    <a:gd name="T18" fmla="*/ 161 w 271"/>
                    <a:gd name="T19" fmla="*/ 303 h 310"/>
                    <a:gd name="T20" fmla="*/ 116 w 271"/>
                    <a:gd name="T21" fmla="*/ 271 h 310"/>
                    <a:gd name="T22" fmla="*/ 96 w 271"/>
                    <a:gd name="T23" fmla="*/ 223 h 310"/>
                    <a:gd name="T24" fmla="*/ 79 w 271"/>
                    <a:gd name="T25" fmla="*/ 191 h 310"/>
                    <a:gd name="T26" fmla="*/ 31 w 271"/>
                    <a:gd name="T27" fmla="*/ 212 h 310"/>
                    <a:gd name="T28" fmla="*/ 9 w 271"/>
                    <a:gd name="T29" fmla="*/ 212 h 310"/>
                    <a:gd name="T30" fmla="*/ 0 w 271"/>
                    <a:gd name="T31" fmla="*/ 208 h 310"/>
                    <a:gd name="T32" fmla="*/ 7 w 271"/>
                    <a:gd name="T33" fmla="*/ 191 h 310"/>
                    <a:gd name="T34" fmla="*/ 53 w 271"/>
                    <a:gd name="T35" fmla="*/ 178 h 310"/>
                    <a:gd name="T36" fmla="*/ 76 w 271"/>
                    <a:gd name="T37" fmla="*/ 174 h 310"/>
                    <a:gd name="T38" fmla="*/ 74 w 271"/>
                    <a:gd name="T39" fmla="*/ 137 h 310"/>
                    <a:gd name="T40" fmla="*/ 85 w 271"/>
                    <a:gd name="T41" fmla="*/ 100 h 310"/>
                    <a:gd name="T42" fmla="*/ 96 w 271"/>
                    <a:gd name="T43" fmla="*/ 61 h 310"/>
                    <a:gd name="T44" fmla="*/ 118 w 271"/>
                    <a:gd name="T45" fmla="*/ 18 h 310"/>
                    <a:gd name="T46" fmla="*/ 142 w 271"/>
                    <a:gd name="T47" fmla="*/ 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1" h="310">
                      <a:moveTo>
                        <a:pt x="142" y="4"/>
                      </a:moveTo>
                      <a:lnTo>
                        <a:pt x="168" y="0"/>
                      </a:lnTo>
                      <a:lnTo>
                        <a:pt x="204" y="15"/>
                      </a:lnTo>
                      <a:lnTo>
                        <a:pt x="245" y="63"/>
                      </a:lnTo>
                      <a:lnTo>
                        <a:pt x="271" y="134"/>
                      </a:lnTo>
                      <a:lnTo>
                        <a:pt x="267" y="180"/>
                      </a:lnTo>
                      <a:lnTo>
                        <a:pt x="259" y="238"/>
                      </a:lnTo>
                      <a:lnTo>
                        <a:pt x="241" y="278"/>
                      </a:lnTo>
                      <a:lnTo>
                        <a:pt x="202" y="310"/>
                      </a:lnTo>
                      <a:lnTo>
                        <a:pt x="161" y="303"/>
                      </a:lnTo>
                      <a:lnTo>
                        <a:pt x="116" y="271"/>
                      </a:lnTo>
                      <a:lnTo>
                        <a:pt x="96" y="223"/>
                      </a:lnTo>
                      <a:lnTo>
                        <a:pt x="79" y="191"/>
                      </a:lnTo>
                      <a:lnTo>
                        <a:pt x="31" y="212"/>
                      </a:lnTo>
                      <a:lnTo>
                        <a:pt x="9" y="212"/>
                      </a:lnTo>
                      <a:lnTo>
                        <a:pt x="0" y="208"/>
                      </a:lnTo>
                      <a:lnTo>
                        <a:pt x="7" y="191"/>
                      </a:lnTo>
                      <a:lnTo>
                        <a:pt x="53" y="178"/>
                      </a:lnTo>
                      <a:lnTo>
                        <a:pt x="76" y="174"/>
                      </a:lnTo>
                      <a:lnTo>
                        <a:pt x="74" y="137"/>
                      </a:lnTo>
                      <a:lnTo>
                        <a:pt x="85" y="100"/>
                      </a:lnTo>
                      <a:lnTo>
                        <a:pt x="96" y="61"/>
                      </a:lnTo>
                      <a:lnTo>
                        <a:pt x="118" y="18"/>
                      </a:lnTo>
                      <a:lnTo>
                        <a:pt x="14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85362" name="Group 18">
                <a:extLst>
                  <a:ext uri="{FF2B5EF4-FFF2-40B4-BE49-F238E27FC236}">
                    <a16:creationId xmlns:a16="http://schemas.microsoft.com/office/drawing/2014/main" id="{BC691E79-C9AA-0A2F-B361-AEBF45D5B6A9}"/>
                  </a:ext>
                </a:extLst>
              </p:cNvPr>
              <p:cNvGrpSpPr>
                <a:grpSpLocks noChangeAspect="1"/>
              </p:cNvGrpSpPr>
              <p:nvPr/>
            </p:nvGrpSpPr>
            <p:grpSpPr bwMode="auto">
              <a:xfrm>
                <a:off x="2714" y="1531"/>
                <a:ext cx="423" cy="1416"/>
                <a:chOff x="2697" y="1508"/>
                <a:chExt cx="423" cy="1416"/>
              </a:xfrm>
            </p:grpSpPr>
            <p:sp>
              <p:nvSpPr>
                <p:cNvPr id="185363" name="Freeform 19">
                  <a:extLst>
                    <a:ext uri="{FF2B5EF4-FFF2-40B4-BE49-F238E27FC236}">
                      <a16:creationId xmlns:a16="http://schemas.microsoft.com/office/drawing/2014/main" id="{239570DC-F8F7-05EB-E53A-1F17938E385B}"/>
                    </a:ext>
                  </a:extLst>
                </p:cNvPr>
                <p:cNvSpPr>
                  <a:spLocks noChangeAspect="1"/>
                </p:cNvSpPr>
                <p:nvPr/>
              </p:nvSpPr>
              <p:spPr bwMode="auto">
                <a:xfrm>
                  <a:off x="2839" y="1852"/>
                  <a:ext cx="207" cy="606"/>
                </a:xfrm>
                <a:custGeom>
                  <a:avLst/>
                  <a:gdLst>
                    <a:gd name="T0" fmla="*/ 71 w 207"/>
                    <a:gd name="T1" fmla="*/ 52 h 606"/>
                    <a:gd name="T2" fmla="*/ 96 w 207"/>
                    <a:gd name="T3" fmla="*/ 13 h 606"/>
                    <a:gd name="T4" fmla="*/ 122 w 207"/>
                    <a:gd name="T5" fmla="*/ 0 h 606"/>
                    <a:gd name="T6" fmla="*/ 144 w 207"/>
                    <a:gd name="T7" fmla="*/ 7 h 606"/>
                    <a:gd name="T8" fmla="*/ 172 w 207"/>
                    <a:gd name="T9" fmla="*/ 41 h 606"/>
                    <a:gd name="T10" fmla="*/ 194 w 207"/>
                    <a:gd name="T11" fmla="*/ 94 h 606"/>
                    <a:gd name="T12" fmla="*/ 207 w 207"/>
                    <a:gd name="T13" fmla="*/ 163 h 606"/>
                    <a:gd name="T14" fmla="*/ 207 w 207"/>
                    <a:gd name="T15" fmla="*/ 261 h 606"/>
                    <a:gd name="T16" fmla="*/ 196 w 207"/>
                    <a:gd name="T17" fmla="*/ 374 h 606"/>
                    <a:gd name="T18" fmla="*/ 188 w 207"/>
                    <a:gd name="T19" fmla="*/ 489 h 606"/>
                    <a:gd name="T20" fmla="*/ 172 w 207"/>
                    <a:gd name="T21" fmla="*/ 545 h 606"/>
                    <a:gd name="T22" fmla="*/ 155 w 207"/>
                    <a:gd name="T23" fmla="*/ 574 h 606"/>
                    <a:gd name="T24" fmla="*/ 135 w 207"/>
                    <a:gd name="T25" fmla="*/ 595 h 606"/>
                    <a:gd name="T26" fmla="*/ 107 w 207"/>
                    <a:gd name="T27" fmla="*/ 606 h 606"/>
                    <a:gd name="T28" fmla="*/ 57 w 207"/>
                    <a:gd name="T29" fmla="*/ 606 h 606"/>
                    <a:gd name="T30" fmla="*/ 28 w 207"/>
                    <a:gd name="T31" fmla="*/ 595 h 606"/>
                    <a:gd name="T32" fmla="*/ 4 w 207"/>
                    <a:gd name="T33" fmla="*/ 545 h 606"/>
                    <a:gd name="T34" fmla="*/ 0 w 207"/>
                    <a:gd name="T35" fmla="*/ 474 h 606"/>
                    <a:gd name="T36" fmla="*/ 0 w 207"/>
                    <a:gd name="T37" fmla="*/ 385 h 606"/>
                    <a:gd name="T38" fmla="*/ 11 w 207"/>
                    <a:gd name="T39" fmla="*/ 267 h 606"/>
                    <a:gd name="T40" fmla="*/ 26 w 207"/>
                    <a:gd name="T41" fmla="*/ 172 h 606"/>
                    <a:gd name="T42" fmla="*/ 49 w 207"/>
                    <a:gd name="T43" fmla="*/ 89 h 606"/>
                    <a:gd name="T44" fmla="*/ 71 w 207"/>
                    <a:gd name="T45" fmla="*/ 52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06">
                      <a:moveTo>
                        <a:pt x="71" y="52"/>
                      </a:moveTo>
                      <a:lnTo>
                        <a:pt x="96" y="13"/>
                      </a:lnTo>
                      <a:lnTo>
                        <a:pt x="122" y="0"/>
                      </a:lnTo>
                      <a:lnTo>
                        <a:pt x="144" y="7"/>
                      </a:lnTo>
                      <a:lnTo>
                        <a:pt x="172" y="41"/>
                      </a:lnTo>
                      <a:lnTo>
                        <a:pt x="194" y="94"/>
                      </a:lnTo>
                      <a:lnTo>
                        <a:pt x="207" y="163"/>
                      </a:lnTo>
                      <a:lnTo>
                        <a:pt x="207" y="261"/>
                      </a:lnTo>
                      <a:lnTo>
                        <a:pt x="196" y="374"/>
                      </a:lnTo>
                      <a:lnTo>
                        <a:pt x="188" y="489"/>
                      </a:lnTo>
                      <a:lnTo>
                        <a:pt x="172" y="545"/>
                      </a:lnTo>
                      <a:lnTo>
                        <a:pt x="155" y="574"/>
                      </a:lnTo>
                      <a:lnTo>
                        <a:pt x="135" y="595"/>
                      </a:lnTo>
                      <a:lnTo>
                        <a:pt x="107" y="606"/>
                      </a:lnTo>
                      <a:lnTo>
                        <a:pt x="57" y="606"/>
                      </a:lnTo>
                      <a:lnTo>
                        <a:pt x="28" y="595"/>
                      </a:lnTo>
                      <a:lnTo>
                        <a:pt x="4" y="545"/>
                      </a:lnTo>
                      <a:lnTo>
                        <a:pt x="0" y="474"/>
                      </a:lnTo>
                      <a:lnTo>
                        <a:pt x="0" y="385"/>
                      </a:lnTo>
                      <a:lnTo>
                        <a:pt x="11" y="267"/>
                      </a:lnTo>
                      <a:lnTo>
                        <a:pt x="26" y="172"/>
                      </a:lnTo>
                      <a:lnTo>
                        <a:pt x="49" y="89"/>
                      </a:lnTo>
                      <a:lnTo>
                        <a:pt x="71"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64" name="Freeform 20">
                  <a:extLst>
                    <a:ext uri="{FF2B5EF4-FFF2-40B4-BE49-F238E27FC236}">
                      <a16:creationId xmlns:a16="http://schemas.microsoft.com/office/drawing/2014/main" id="{40ED24CD-ABFB-65F1-95F6-FBB0578BCA09}"/>
                    </a:ext>
                  </a:extLst>
                </p:cNvPr>
                <p:cNvSpPr>
                  <a:spLocks noChangeAspect="1"/>
                </p:cNvSpPr>
                <p:nvPr/>
              </p:nvSpPr>
              <p:spPr bwMode="auto">
                <a:xfrm>
                  <a:off x="2747" y="1858"/>
                  <a:ext cx="192" cy="532"/>
                </a:xfrm>
                <a:custGeom>
                  <a:avLst/>
                  <a:gdLst>
                    <a:gd name="T0" fmla="*/ 101 w 192"/>
                    <a:gd name="T1" fmla="*/ 43 h 532"/>
                    <a:gd name="T2" fmla="*/ 132 w 192"/>
                    <a:gd name="T3" fmla="*/ 0 h 532"/>
                    <a:gd name="T4" fmla="*/ 172 w 192"/>
                    <a:gd name="T5" fmla="*/ 0 h 532"/>
                    <a:gd name="T6" fmla="*/ 192 w 192"/>
                    <a:gd name="T7" fmla="*/ 33 h 532"/>
                    <a:gd name="T8" fmla="*/ 183 w 192"/>
                    <a:gd name="T9" fmla="*/ 69 h 532"/>
                    <a:gd name="T10" fmla="*/ 159 w 192"/>
                    <a:gd name="T11" fmla="*/ 76 h 532"/>
                    <a:gd name="T12" fmla="*/ 128 w 192"/>
                    <a:gd name="T13" fmla="*/ 94 h 532"/>
                    <a:gd name="T14" fmla="*/ 102 w 192"/>
                    <a:gd name="T15" fmla="*/ 124 h 532"/>
                    <a:gd name="T16" fmla="*/ 84 w 192"/>
                    <a:gd name="T17" fmla="*/ 157 h 532"/>
                    <a:gd name="T18" fmla="*/ 62 w 192"/>
                    <a:gd name="T19" fmla="*/ 217 h 532"/>
                    <a:gd name="T20" fmla="*/ 36 w 192"/>
                    <a:gd name="T21" fmla="*/ 293 h 532"/>
                    <a:gd name="T22" fmla="*/ 28 w 192"/>
                    <a:gd name="T23" fmla="*/ 374 h 532"/>
                    <a:gd name="T24" fmla="*/ 39 w 192"/>
                    <a:gd name="T25" fmla="*/ 428 h 532"/>
                    <a:gd name="T26" fmla="*/ 45 w 192"/>
                    <a:gd name="T27" fmla="*/ 467 h 532"/>
                    <a:gd name="T28" fmla="*/ 58 w 192"/>
                    <a:gd name="T29" fmla="*/ 495 h 532"/>
                    <a:gd name="T30" fmla="*/ 54 w 192"/>
                    <a:gd name="T31" fmla="*/ 523 h 532"/>
                    <a:gd name="T32" fmla="*/ 34 w 192"/>
                    <a:gd name="T33" fmla="*/ 532 h 532"/>
                    <a:gd name="T34" fmla="*/ 17 w 192"/>
                    <a:gd name="T35" fmla="*/ 510 h 532"/>
                    <a:gd name="T36" fmla="*/ 0 w 192"/>
                    <a:gd name="T37" fmla="*/ 478 h 532"/>
                    <a:gd name="T38" fmla="*/ 6 w 192"/>
                    <a:gd name="T39" fmla="*/ 452 h 532"/>
                    <a:gd name="T40" fmla="*/ 10 w 192"/>
                    <a:gd name="T41" fmla="*/ 369 h 532"/>
                    <a:gd name="T42" fmla="*/ 10 w 192"/>
                    <a:gd name="T43" fmla="*/ 308 h 532"/>
                    <a:gd name="T44" fmla="*/ 19 w 192"/>
                    <a:gd name="T45" fmla="*/ 245 h 532"/>
                    <a:gd name="T46" fmla="*/ 39 w 192"/>
                    <a:gd name="T47" fmla="*/ 159 h 532"/>
                    <a:gd name="T48" fmla="*/ 73 w 192"/>
                    <a:gd name="T49" fmla="*/ 93 h 532"/>
                    <a:gd name="T50" fmla="*/ 101 w 192"/>
                    <a:gd name="T51" fmla="*/ 4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532">
                      <a:moveTo>
                        <a:pt x="101" y="43"/>
                      </a:moveTo>
                      <a:lnTo>
                        <a:pt x="132" y="0"/>
                      </a:lnTo>
                      <a:lnTo>
                        <a:pt x="172" y="0"/>
                      </a:lnTo>
                      <a:lnTo>
                        <a:pt x="192" y="33"/>
                      </a:lnTo>
                      <a:lnTo>
                        <a:pt x="183" y="69"/>
                      </a:lnTo>
                      <a:lnTo>
                        <a:pt x="159" y="76"/>
                      </a:lnTo>
                      <a:lnTo>
                        <a:pt x="128" y="94"/>
                      </a:lnTo>
                      <a:lnTo>
                        <a:pt x="102" y="124"/>
                      </a:lnTo>
                      <a:lnTo>
                        <a:pt x="84" y="157"/>
                      </a:lnTo>
                      <a:lnTo>
                        <a:pt x="62" y="217"/>
                      </a:lnTo>
                      <a:lnTo>
                        <a:pt x="36" y="293"/>
                      </a:lnTo>
                      <a:lnTo>
                        <a:pt x="28" y="374"/>
                      </a:lnTo>
                      <a:lnTo>
                        <a:pt x="39" y="428"/>
                      </a:lnTo>
                      <a:lnTo>
                        <a:pt x="45" y="467"/>
                      </a:lnTo>
                      <a:lnTo>
                        <a:pt x="58" y="495"/>
                      </a:lnTo>
                      <a:lnTo>
                        <a:pt x="54" y="523"/>
                      </a:lnTo>
                      <a:lnTo>
                        <a:pt x="34" y="532"/>
                      </a:lnTo>
                      <a:lnTo>
                        <a:pt x="17" y="510"/>
                      </a:lnTo>
                      <a:lnTo>
                        <a:pt x="0" y="478"/>
                      </a:lnTo>
                      <a:lnTo>
                        <a:pt x="6" y="452"/>
                      </a:lnTo>
                      <a:lnTo>
                        <a:pt x="10" y="369"/>
                      </a:lnTo>
                      <a:lnTo>
                        <a:pt x="10" y="308"/>
                      </a:lnTo>
                      <a:lnTo>
                        <a:pt x="19" y="245"/>
                      </a:lnTo>
                      <a:lnTo>
                        <a:pt x="39" y="159"/>
                      </a:lnTo>
                      <a:lnTo>
                        <a:pt x="73" y="93"/>
                      </a:lnTo>
                      <a:lnTo>
                        <a:pt x="10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65" name="Freeform 21">
                  <a:extLst>
                    <a:ext uri="{FF2B5EF4-FFF2-40B4-BE49-F238E27FC236}">
                      <a16:creationId xmlns:a16="http://schemas.microsoft.com/office/drawing/2014/main" id="{D7D0E7C8-4B91-E259-BCA0-0347DAD329BD}"/>
                    </a:ext>
                  </a:extLst>
                </p:cNvPr>
                <p:cNvSpPr>
                  <a:spLocks noChangeAspect="1"/>
                </p:cNvSpPr>
                <p:nvPr/>
              </p:nvSpPr>
              <p:spPr bwMode="auto">
                <a:xfrm>
                  <a:off x="2697" y="2329"/>
                  <a:ext cx="214" cy="547"/>
                </a:xfrm>
                <a:custGeom>
                  <a:avLst/>
                  <a:gdLst>
                    <a:gd name="T0" fmla="*/ 180 w 214"/>
                    <a:gd name="T1" fmla="*/ 0 h 547"/>
                    <a:gd name="T2" fmla="*/ 214 w 214"/>
                    <a:gd name="T3" fmla="*/ 28 h 547"/>
                    <a:gd name="T4" fmla="*/ 213 w 214"/>
                    <a:gd name="T5" fmla="*/ 75 h 547"/>
                    <a:gd name="T6" fmla="*/ 198 w 214"/>
                    <a:gd name="T7" fmla="*/ 117 h 547"/>
                    <a:gd name="T8" fmla="*/ 178 w 214"/>
                    <a:gd name="T9" fmla="*/ 197 h 547"/>
                    <a:gd name="T10" fmla="*/ 163 w 214"/>
                    <a:gd name="T11" fmla="*/ 279 h 547"/>
                    <a:gd name="T12" fmla="*/ 163 w 214"/>
                    <a:gd name="T13" fmla="*/ 342 h 547"/>
                    <a:gd name="T14" fmla="*/ 169 w 214"/>
                    <a:gd name="T15" fmla="*/ 425 h 547"/>
                    <a:gd name="T16" fmla="*/ 180 w 214"/>
                    <a:gd name="T17" fmla="*/ 473 h 547"/>
                    <a:gd name="T18" fmla="*/ 198 w 214"/>
                    <a:gd name="T19" fmla="*/ 496 h 547"/>
                    <a:gd name="T20" fmla="*/ 198 w 214"/>
                    <a:gd name="T21" fmla="*/ 525 h 547"/>
                    <a:gd name="T22" fmla="*/ 169 w 214"/>
                    <a:gd name="T23" fmla="*/ 531 h 547"/>
                    <a:gd name="T24" fmla="*/ 130 w 214"/>
                    <a:gd name="T25" fmla="*/ 542 h 547"/>
                    <a:gd name="T26" fmla="*/ 80 w 214"/>
                    <a:gd name="T27" fmla="*/ 547 h 547"/>
                    <a:gd name="T28" fmla="*/ 19 w 214"/>
                    <a:gd name="T29" fmla="*/ 547 h 547"/>
                    <a:gd name="T30" fmla="*/ 0 w 214"/>
                    <a:gd name="T31" fmla="*/ 531 h 547"/>
                    <a:gd name="T32" fmla="*/ 13 w 214"/>
                    <a:gd name="T33" fmla="*/ 512 h 547"/>
                    <a:gd name="T34" fmla="*/ 67 w 214"/>
                    <a:gd name="T35" fmla="*/ 514 h 547"/>
                    <a:gd name="T36" fmla="*/ 102 w 214"/>
                    <a:gd name="T37" fmla="*/ 514 h 547"/>
                    <a:gd name="T38" fmla="*/ 147 w 214"/>
                    <a:gd name="T39" fmla="*/ 507 h 547"/>
                    <a:gd name="T40" fmla="*/ 158 w 214"/>
                    <a:gd name="T41" fmla="*/ 492 h 547"/>
                    <a:gd name="T42" fmla="*/ 152 w 214"/>
                    <a:gd name="T43" fmla="*/ 453 h 547"/>
                    <a:gd name="T44" fmla="*/ 136 w 214"/>
                    <a:gd name="T45" fmla="*/ 379 h 547"/>
                    <a:gd name="T46" fmla="*/ 136 w 214"/>
                    <a:gd name="T47" fmla="*/ 303 h 547"/>
                    <a:gd name="T48" fmla="*/ 141 w 214"/>
                    <a:gd name="T49" fmla="*/ 208 h 547"/>
                    <a:gd name="T50" fmla="*/ 147 w 214"/>
                    <a:gd name="T51" fmla="*/ 112 h 547"/>
                    <a:gd name="T52" fmla="*/ 162 w 214"/>
                    <a:gd name="T53" fmla="*/ 39 h 547"/>
                    <a:gd name="T54" fmla="*/ 175 w 214"/>
                    <a:gd name="T55" fmla="*/ 13 h 547"/>
                    <a:gd name="T56" fmla="*/ 180 w 214"/>
                    <a:gd name="T57"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 h="547">
                      <a:moveTo>
                        <a:pt x="180" y="0"/>
                      </a:moveTo>
                      <a:lnTo>
                        <a:pt x="214" y="28"/>
                      </a:lnTo>
                      <a:lnTo>
                        <a:pt x="213" y="75"/>
                      </a:lnTo>
                      <a:lnTo>
                        <a:pt x="198" y="117"/>
                      </a:lnTo>
                      <a:lnTo>
                        <a:pt x="178" y="197"/>
                      </a:lnTo>
                      <a:lnTo>
                        <a:pt x="163" y="279"/>
                      </a:lnTo>
                      <a:lnTo>
                        <a:pt x="163" y="342"/>
                      </a:lnTo>
                      <a:lnTo>
                        <a:pt x="169" y="425"/>
                      </a:lnTo>
                      <a:lnTo>
                        <a:pt x="180" y="473"/>
                      </a:lnTo>
                      <a:lnTo>
                        <a:pt x="198" y="496"/>
                      </a:lnTo>
                      <a:lnTo>
                        <a:pt x="198" y="525"/>
                      </a:lnTo>
                      <a:lnTo>
                        <a:pt x="169" y="531"/>
                      </a:lnTo>
                      <a:lnTo>
                        <a:pt x="130" y="542"/>
                      </a:lnTo>
                      <a:lnTo>
                        <a:pt x="80" y="547"/>
                      </a:lnTo>
                      <a:lnTo>
                        <a:pt x="19" y="547"/>
                      </a:lnTo>
                      <a:lnTo>
                        <a:pt x="0" y="531"/>
                      </a:lnTo>
                      <a:lnTo>
                        <a:pt x="13" y="512"/>
                      </a:lnTo>
                      <a:lnTo>
                        <a:pt x="67" y="514"/>
                      </a:lnTo>
                      <a:lnTo>
                        <a:pt x="102" y="514"/>
                      </a:lnTo>
                      <a:lnTo>
                        <a:pt x="147" y="507"/>
                      </a:lnTo>
                      <a:lnTo>
                        <a:pt x="158" y="492"/>
                      </a:lnTo>
                      <a:lnTo>
                        <a:pt x="152" y="453"/>
                      </a:lnTo>
                      <a:lnTo>
                        <a:pt x="136" y="379"/>
                      </a:lnTo>
                      <a:lnTo>
                        <a:pt x="136" y="303"/>
                      </a:lnTo>
                      <a:lnTo>
                        <a:pt x="141" y="208"/>
                      </a:lnTo>
                      <a:lnTo>
                        <a:pt x="147" y="112"/>
                      </a:lnTo>
                      <a:lnTo>
                        <a:pt x="162" y="39"/>
                      </a:lnTo>
                      <a:lnTo>
                        <a:pt x="175" y="13"/>
                      </a:lnTo>
                      <a:lnTo>
                        <a:pt x="18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66" name="Freeform 22">
                  <a:extLst>
                    <a:ext uri="{FF2B5EF4-FFF2-40B4-BE49-F238E27FC236}">
                      <a16:creationId xmlns:a16="http://schemas.microsoft.com/office/drawing/2014/main" id="{D86083CC-93FE-21EF-CDDC-849699BC994B}"/>
                    </a:ext>
                  </a:extLst>
                </p:cNvPr>
                <p:cNvSpPr>
                  <a:spLocks noChangeAspect="1"/>
                </p:cNvSpPr>
                <p:nvPr/>
              </p:nvSpPr>
              <p:spPr bwMode="auto">
                <a:xfrm>
                  <a:off x="2877" y="2342"/>
                  <a:ext cx="149" cy="582"/>
                </a:xfrm>
                <a:custGeom>
                  <a:avLst/>
                  <a:gdLst>
                    <a:gd name="T0" fmla="*/ 101 w 149"/>
                    <a:gd name="T1" fmla="*/ 11 h 582"/>
                    <a:gd name="T2" fmla="*/ 68 w 149"/>
                    <a:gd name="T3" fmla="*/ 0 h 582"/>
                    <a:gd name="T4" fmla="*/ 49 w 149"/>
                    <a:gd name="T5" fmla="*/ 26 h 582"/>
                    <a:gd name="T6" fmla="*/ 45 w 149"/>
                    <a:gd name="T7" fmla="*/ 67 h 582"/>
                    <a:gd name="T8" fmla="*/ 57 w 149"/>
                    <a:gd name="T9" fmla="*/ 104 h 582"/>
                    <a:gd name="T10" fmla="*/ 73 w 149"/>
                    <a:gd name="T11" fmla="*/ 143 h 582"/>
                    <a:gd name="T12" fmla="*/ 88 w 149"/>
                    <a:gd name="T13" fmla="*/ 204 h 582"/>
                    <a:gd name="T14" fmla="*/ 90 w 149"/>
                    <a:gd name="T15" fmla="*/ 265 h 582"/>
                    <a:gd name="T16" fmla="*/ 90 w 149"/>
                    <a:gd name="T17" fmla="*/ 328 h 582"/>
                    <a:gd name="T18" fmla="*/ 94 w 149"/>
                    <a:gd name="T19" fmla="*/ 460 h 582"/>
                    <a:gd name="T20" fmla="*/ 99 w 149"/>
                    <a:gd name="T21" fmla="*/ 495 h 582"/>
                    <a:gd name="T22" fmla="*/ 51 w 149"/>
                    <a:gd name="T23" fmla="*/ 515 h 582"/>
                    <a:gd name="T24" fmla="*/ 16 w 149"/>
                    <a:gd name="T25" fmla="*/ 550 h 582"/>
                    <a:gd name="T26" fmla="*/ 0 w 149"/>
                    <a:gd name="T27" fmla="*/ 565 h 582"/>
                    <a:gd name="T28" fmla="*/ 10 w 149"/>
                    <a:gd name="T29" fmla="*/ 576 h 582"/>
                    <a:gd name="T30" fmla="*/ 57 w 149"/>
                    <a:gd name="T31" fmla="*/ 582 h 582"/>
                    <a:gd name="T32" fmla="*/ 68 w 149"/>
                    <a:gd name="T33" fmla="*/ 549 h 582"/>
                    <a:gd name="T34" fmla="*/ 106 w 149"/>
                    <a:gd name="T35" fmla="*/ 517 h 582"/>
                    <a:gd name="T36" fmla="*/ 140 w 149"/>
                    <a:gd name="T37" fmla="*/ 499 h 582"/>
                    <a:gd name="T38" fmla="*/ 149 w 149"/>
                    <a:gd name="T39" fmla="*/ 484 h 582"/>
                    <a:gd name="T40" fmla="*/ 134 w 149"/>
                    <a:gd name="T41" fmla="*/ 471 h 582"/>
                    <a:gd name="T42" fmla="*/ 121 w 149"/>
                    <a:gd name="T43" fmla="*/ 445 h 582"/>
                    <a:gd name="T44" fmla="*/ 121 w 149"/>
                    <a:gd name="T45" fmla="*/ 384 h 582"/>
                    <a:gd name="T46" fmla="*/ 116 w 149"/>
                    <a:gd name="T47" fmla="*/ 272 h 582"/>
                    <a:gd name="T48" fmla="*/ 112 w 149"/>
                    <a:gd name="T49" fmla="*/ 183 h 582"/>
                    <a:gd name="T50" fmla="*/ 112 w 149"/>
                    <a:gd name="T51" fmla="*/ 111 h 582"/>
                    <a:gd name="T52" fmla="*/ 112 w 149"/>
                    <a:gd name="T53" fmla="*/ 43 h 582"/>
                    <a:gd name="T54" fmla="*/ 101 w 149"/>
                    <a:gd name="T55" fmla="*/ 11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9" h="582">
                      <a:moveTo>
                        <a:pt x="101" y="11"/>
                      </a:moveTo>
                      <a:lnTo>
                        <a:pt x="68" y="0"/>
                      </a:lnTo>
                      <a:lnTo>
                        <a:pt x="49" y="26"/>
                      </a:lnTo>
                      <a:lnTo>
                        <a:pt x="45" y="67"/>
                      </a:lnTo>
                      <a:lnTo>
                        <a:pt x="57" y="104"/>
                      </a:lnTo>
                      <a:lnTo>
                        <a:pt x="73" y="143"/>
                      </a:lnTo>
                      <a:lnTo>
                        <a:pt x="88" y="204"/>
                      </a:lnTo>
                      <a:lnTo>
                        <a:pt x="90" y="265"/>
                      </a:lnTo>
                      <a:lnTo>
                        <a:pt x="90" y="328"/>
                      </a:lnTo>
                      <a:lnTo>
                        <a:pt x="94" y="460"/>
                      </a:lnTo>
                      <a:lnTo>
                        <a:pt x="99" y="495"/>
                      </a:lnTo>
                      <a:lnTo>
                        <a:pt x="51" y="515"/>
                      </a:lnTo>
                      <a:lnTo>
                        <a:pt x="16" y="550"/>
                      </a:lnTo>
                      <a:lnTo>
                        <a:pt x="0" y="565"/>
                      </a:lnTo>
                      <a:lnTo>
                        <a:pt x="10" y="576"/>
                      </a:lnTo>
                      <a:lnTo>
                        <a:pt x="57" y="582"/>
                      </a:lnTo>
                      <a:lnTo>
                        <a:pt x="68" y="549"/>
                      </a:lnTo>
                      <a:lnTo>
                        <a:pt x="106" y="517"/>
                      </a:lnTo>
                      <a:lnTo>
                        <a:pt x="140" y="499"/>
                      </a:lnTo>
                      <a:lnTo>
                        <a:pt x="149" y="484"/>
                      </a:lnTo>
                      <a:lnTo>
                        <a:pt x="134" y="471"/>
                      </a:lnTo>
                      <a:lnTo>
                        <a:pt x="121" y="445"/>
                      </a:lnTo>
                      <a:lnTo>
                        <a:pt x="121" y="384"/>
                      </a:lnTo>
                      <a:lnTo>
                        <a:pt x="116" y="272"/>
                      </a:lnTo>
                      <a:lnTo>
                        <a:pt x="112" y="183"/>
                      </a:lnTo>
                      <a:lnTo>
                        <a:pt x="112" y="111"/>
                      </a:lnTo>
                      <a:lnTo>
                        <a:pt x="112" y="43"/>
                      </a:lnTo>
                      <a:lnTo>
                        <a:pt x="101"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67" name="Freeform 23">
                  <a:extLst>
                    <a:ext uri="{FF2B5EF4-FFF2-40B4-BE49-F238E27FC236}">
                      <a16:creationId xmlns:a16="http://schemas.microsoft.com/office/drawing/2014/main" id="{2191684E-626B-D109-C938-3EF28B77C3E4}"/>
                    </a:ext>
                  </a:extLst>
                </p:cNvPr>
                <p:cNvSpPr>
                  <a:spLocks noChangeAspect="1"/>
                </p:cNvSpPr>
                <p:nvPr/>
              </p:nvSpPr>
              <p:spPr bwMode="auto">
                <a:xfrm>
                  <a:off x="2835" y="1508"/>
                  <a:ext cx="285" cy="322"/>
                </a:xfrm>
                <a:custGeom>
                  <a:avLst/>
                  <a:gdLst>
                    <a:gd name="T0" fmla="*/ 266 w 285"/>
                    <a:gd name="T1" fmla="*/ 183 h 322"/>
                    <a:gd name="T2" fmla="*/ 275 w 285"/>
                    <a:gd name="T3" fmla="*/ 146 h 322"/>
                    <a:gd name="T4" fmla="*/ 285 w 285"/>
                    <a:gd name="T5" fmla="*/ 94 h 322"/>
                    <a:gd name="T6" fmla="*/ 262 w 285"/>
                    <a:gd name="T7" fmla="*/ 44 h 322"/>
                    <a:gd name="T8" fmla="*/ 217 w 285"/>
                    <a:gd name="T9" fmla="*/ 0 h 322"/>
                    <a:gd name="T10" fmla="*/ 179 w 285"/>
                    <a:gd name="T11" fmla="*/ 4 h 322"/>
                    <a:gd name="T12" fmla="*/ 147 w 285"/>
                    <a:gd name="T13" fmla="*/ 28 h 322"/>
                    <a:gd name="T14" fmla="*/ 108 w 285"/>
                    <a:gd name="T15" fmla="*/ 75 h 322"/>
                    <a:gd name="T16" fmla="*/ 86 w 285"/>
                    <a:gd name="T17" fmla="*/ 127 h 322"/>
                    <a:gd name="T18" fmla="*/ 60 w 285"/>
                    <a:gd name="T19" fmla="*/ 145 h 322"/>
                    <a:gd name="T20" fmla="*/ 18 w 285"/>
                    <a:gd name="T21" fmla="*/ 158 h 322"/>
                    <a:gd name="T22" fmla="*/ 0 w 285"/>
                    <a:gd name="T23" fmla="*/ 179 h 322"/>
                    <a:gd name="T24" fmla="*/ 9 w 285"/>
                    <a:gd name="T25" fmla="*/ 189 h 322"/>
                    <a:gd name="T26" fmla="*/ 49 w 285"/>
                    <a:gd name="T27" fmla="*/ 177 h 322"/>
                    <a:gd name="T28" fmla="*/ 72 w 285"/>
                    <a:gd name="T29" fmla="*/ 176 h 322"/>
                    <a:gd name="T30" fmla="*/ 68 w 285"/>
                    <a:gd name="T31" fmla="*/ 224 h 322"/>
                    <a:gd name="T32" fmla="*/ 76 w 285"/>
                    <a:gd name="T33" fmla="*/ 274 h 322"/>
                    <a:gd name="T34" fmla="*/ 92 w 285"/>
                    <a:gd name="T35" fmla="*/ 303 h 322"/>
                    <a:gd name="T36" fmla="*/ 115 w 285"/>
                    <a:gd name="T37" fmla="*/ 322 h 322"/>
                    <a:gd name="T38" fmla="*/ 170 w 285"/>
                    <a:gd name="T39" fmla="*/ 306 h 322"/>
                    <a:gd name="T40" fmla="*/ 221 w 285"/>
                    <a:gd name="T41" fmla="*/ 274 h 322"/>
                    <a:gd name="T42" fmla="*/ 250 w 285"/>
                    <a:gd name="T43" fmla="*/ 233 h 322"/>
                    <a:gd name="T44" fmla="*/ 266 w 285"/>
                    <a:gd name="T45" fmla="*/ 1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5" h="322">
                      <a:moveTo>
                        <a:pt x="266" y="183"/>
                      </a:moveTo>
                      <a:lnTo>
                        <a:pt x="275" y="146"/>
                      </a:lnTo>
                      <a:lnTo>
                        <a:pt x="285" y="94"/>
                      </a:lnTo>
                      <a:lnTo>
                        <a:pt x="262" y="44"/>
                      </a:lnTo>
                      <a:lnTo>
                        <a:pt x="217" y="0"/>
                      </a:lnTo>
                      <a:lnTo>
                        <a:pt x="179" y="4"/>
                      </a:lnTo>
                      <a:lnTo>
                        <a:pt x="147" y="28"/>
                      </a:lnTo>
                      <a:lnTo>
                        <a:pt x="108" y="75"/>
                      </a:lnTo>
                      <a:lnTo>
                        <a:pt x="86" y="127"/>
                      </a:lnTo>
                      <a:lnTo>
                        <a:pt x="60" y="145"/>
                      </a:lnTo>
                      <a:lnTo>
                        <a:pt x="18" y="158"/>
                      </a:lnTo>
                      <a:lnTo>
                        <a:pt x="0" y="179"/>
                      </a:lnTo>
                      <a:lnTo>
                        <a:pt x="9" y="189"/>
                      </a:lnTo>
                      <a:lnTo>
                        <a:pt x="49" y="177"/>
                      </a:lnTo>
                      <a:lnTo>
                        <a:pt x="72" y="176"/>
                      </a:lnTo>
                      <a:lnTo>
                        <a:pt x="68" y="224"/>
                      </a:lnTo>
                      <a:lnTo>
                        <a:pt x="76" y="274"/>
                      </a:lnTo>
                      <a:lnTo>
                        <a:pt x="92" y="303"/>
                      </a:lnTo>
                      <a:lnTo>
                        <a:pt x="115" y="322"/>
                      </a:lnTo>
                      <a:lnTo>
                        <a:pt x="170" y="306"/>
                      </a:lnTo>
                      <a:lnTo>
                        <a:pt x="221" y="274"/>
                      </a:lnTo>
                      <a:lnTo>
                        <a:pt x="250" y="233"/>
                      </a:lnTo>
                      <a:lnTo>
                        <a:pt x="266" y="1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85368" name="Group 24">
                <a:extLst>
                  <a:ext uri="{FF2B5EF4-FFF2-40B4-BE49-F238E27FC236}">
                    <a16:creationId xmlns:a16="http://schemas.microsoft.com/office/drawing/2014/main" id="{EFEF4844-0506-09A2-B078-2E89AD95F673}"/>
                  </a:ext>
                </a:extLst>
              </p:cNvPr>
              <p:cNvGrpSpPr>
                <a:grpSpLocks noChangeAspect="1"/>
              </p:cNvGrpSpPr>
              <p:nvPr/>
            </p:nvGrpSpPr>
            <p:grpSpPr bwMode="auto">
              <a:xfrm>
                <a:off x="2165" y="1463"/>
                <a:ext cx="351" cy="1456"/>
                <a:chOff x="2148" y="1440"/>
                <a:chExt cx="351" cy="1456"/>
              </a:xfrm>
            </p:grpSpPr>
            <p:sp>
              <p:nvSpPr>
                <p:cNvPr id="185369" name="Freeform 25">
                  <a:extLst>
                    <a:ext uri="{FF2B5EF4-FFF2-40B4-BE49-F238E27FC236}">
                      <a16:creationId xmlns:a16="http://schemas.microsoft.com/office/drawing/2014/main" id="{BD4F8605-72A1-262D-58DA-D5F84F101EEA}"/>
                    </a:ext>
                  </a:extLst>
                </p:cNvPr>
                <p:cNvSpPr>
                  <a:spLocks noChangeAspect="1"/>
                </p:cNvSpPr>
                <p:nvPr/>
              </p:nvSpPr>
              <p:spPr bwMode="auto">
                <a:xfrm>
                  <a:off x="2291" y="1775"/>
                  <a:ext cx="207" cy="634"/>
                </a:xfrm>
                <a:custGeom>
                  <a:avLst/>
                  <a:gdLst>
                    <a:gd name="T0" fmla="*/ 34 w 207"/>
                    <a:gd name="T1" fmla="*/ 48 h 634"/>
                    <a:gd name="T2" fmla="*/ 50 w 207"/>
                    <a:gd name="T3" fmla="*/ 17 h 634"/>
                    <a:gd name="T4" fmla="*/ 78 w 207"/>
                    <a:gd name="T5" fmla="*/ 0 h 634"/>
                    <a:gd name="T6" fmla="*/ 108 w 207"/>
                    <a:gd name="T7" fmla="*/ 0 h 634"/>
                    <a:gd name="T8" fmla="*/ 161 w 207"/>
                    <a:gd name="T9" fmla="*/ 11 h 634"/>
                    <a:gd name="T10" fmla="*/ 174 w 207"/>
                    <a:gd name="T11" fmla="*/ 61 h 634"/>
                    <a:gd name="T12" fmla="*/ 195 w 207"/>
                    <a:gd name="T13" fmla="*/ 165 h 634"/>
                    <a:gd name="T14" fmla="*/ 202 w 207"/>
                    <a:gd name="T15" fmla="*/ 250 h 634"/>
                    <a:gd name="T16" fmla="*/ 207 w 207"/>
                    <a:gd name="T17" fmla="*/ 334 h 634"/>
                    <a:gd name="T18" fmla="*/ 207 w 207"/>
                    <a:gd name="T19" fmla="*/ 456 h 634"/>
                    <a:gd name="T20" fmla="*/ 195 w 207"/>
                    <a:gd name="T21" fmla="*/ 567 h 634"/>
                    <a:gd name="T22" fmla="*/ 172 w 207"/>
                    <a:gd name="T23" fmla="*/ 628 h 634"/>
                    <a:gd name="T24" fmla="*/ 134 w 207"/>
                    <a:gd name="T25" fmla="*/ 634 h 634"/>
                    <a:gd name="T26" fmla="*/ 52 w 207"/>
                    <a:gd name="T27" fmla="*/ 634 h 634"/>
                    <a:gd name="T28" fmla="*/ 13 w 207"/>
                    <a:gd name="T29" fmla="*/ 601 h 634"/>
                    <a:gd name="T30" fmla="*/ 0 w 207"/>
                    <a:gd name="T31" fmla="*/ 523 h 634"/>
                    <a:gd name="T32" fmla="*/ 6 w 207"/>
                    <a:gd name="T33" fmla="*/ 421 h 634"/>
                    <a:gd name="T34" fmla="*/ 13 w 207"/>
                    <a:gd name="T35" fmla="*/ 339 h 634"/>
                    <a:gd name="T36" fmla="*/ 36 w 207"/>
                    <a:gd name="T37" fmla="*/ 289 h 634"/>
                    <a:gd name="T38" fmla="*/ 36 w 207"/>
                    <a:gd name="T39" fmla="*/ 217 h 634"/>
                    <a:gd name="T40" fmla="*/ 36 w 207"/>
                    <a:gd name="T41" fmla="*/ 139 h 634"/>
                    <a:gd name="T42" fmla="*/ 30 w 207"/>
                    <a:gd name="T43" fmla="*/ 82 h 634"/>
                    <a:gd name="T44" fmla="*/ 34 w 207"/>
                    <a:gd name="T45" fmla="*/ 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7" h="634">
                      <a:moveTo>
                        <a:pt x="34" y="48"/>
                      </a:moveTo>
                      <a:lnTo>
                        <a:pt x="50" y="17"/>
                      </a:lnTo>
                      <a:lnTo>
                        <a:pt x="78" y="0"/>
                      </a:lnTo>
                      <a:lnTo>
                        <a:pt x="108" y="0"/>
                      </a:lnTo>
                      <a:lnTo>
                        <a:pt x="161" y="11"/>
                      </a:lnTo>
                      <a:lnTo>
                        <a:pt x="174" y="61"/>
                      </a:lnTo>
                      <a:lnTo>
                        <a:pt x="195" y="165"/>
                      </a:lnTo>
                      <a:lnTo>
                        <a:pt x="202" y="250"/>
                      </a:lnTo>
                      <a:lnTo>
                        <a:pt x="207" y="334"/>
                      </a:lnTo>
                      <a:lnTo>
                        <a:pt x="207" y="456"/>
                      </a:lnTo>
                      <a:lnTo>
                        <a:pt x="195" y="567"/>
                      </a:lnTo>
                      <a:lnTo>
                        <a:pt x="172" y="628"/>
                      </a:lnTo>
                      <a:lnTo>
                        <a:pt x="134" y="634"/>
                      </a:lnTo>
                      <a:lnTo>
                        <a:pt x="52" y="634"/>
                      </a:lnTo>
                      <a:lnTo>
                        <a:pt x="13" y="601"/>
                      </a:lnTo>
                      <a:lnTo>
                        <a:pt x="0" y="523"/>
                      </a:lnTo>
                      <a:lnTo>
                        <a:pt x="6" y="421"/>
                      </a:lnTo>
                      <a:lnTo>
                        <a:pt x="13" y="339"/>
                      </a:lnTo>
                      <a:lnTo>
                        <a:pt x="36" y="289"/>
                      </a:lnTo>
                      <a:lnTo>
                        <a:pt x="36" y="217"/>
                      </a:lnTo>
                      <a:lnTo>
                        <a:pt x="36" y="139"/>
                      </a:lnTo>
                      <a:lnTo>
                        <a:pt x="30" y="82"/>
                      </a:lnTo>
                      <a:lnTo>
                        <a:pt x="34"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70" name="Freeform 26">
                  <a:extLst>
                    <a:ext uri="{FF2B5EF4-FFF2-40B4-BE49-F238E27FC236}">
                      <a16:creationId xmlns:a16="http://schemas.microsoft.com/office/drawing/2014/main" id="{41B8F415-EE70-91FA-910B-5AEA49C3592B}"/>
                    </a:ext>
                  </a:extLst>
                </p:cNvPr>
                <p:cNvSpPr>
                  <a:spLocks noChangeAspect="1"/>
                </p:cNvSpPr>
                <p:nvPr/>
              </p:nvSpPr>
              <p:spPr bwMode="auto">
                <a:xfrm>
                  <a:off x="2277" y="2313"/>
                  <a:ext cx="222" cy="583"/>
                </a:xfrm>
                <a:custGeom>
                  <a:avLst/>
                  <a:gdLst>
                    <a:gd name="T0" fmla="*/ 139 w 222"/>
                    <a:gd name="T1" fmla="*/ 0 h 583"/>
                    <a:gd name="T2" fmla="*/ 172 w 222"/>
                    <a:gd name="T3" fmla="*/ 23 h 583"/>
                    <a:gd name="T4" fmla="*/ 183 w 222"/>
                    <a:gd name="T5" fmla="*/ 58 h 583"/>
                    <a:gd name="T6" fmla="*/ 187 w 222"/>
                    <a:gd name="T7" fmla="*/ 139 h 583"/>
                    <a:gd name="T8" fmla="*/ 194 w 222"/>
                    <a:gd name="T9" fmla="*/ 217 h 583"/>
                    <a:gd name="T10" fmla="*/ 203 w 222"/>
                    <a:gd name="T11" fmla="*/ 308 h 583"/>
                    <a:gd name="T12" fmla="*/ 209 w 222"/>
                    <a:gd name="T13" fmla="*/ 400 h 583"/>
                    <a:gd name="T14" fmla="*/ 211 w 222"/>
                    <a:gd name="T15" fmla="*/ 461 h 583"/>
                    <a:gd name="T16" fmla="*/ 220 w 222"/>
                    <a:gd name="T17" fmla="*/ 495 h 583"/>
                    <a:gd name="T18" fmla="*/ 222 w 222"/>
                    <a:gd name="T19" fmla="*/ 511 h 583"/>
                    <a:gd name="T20" fmla="*/ 209 w 222"/>
                    <a:gd name="T21" fmla="*/ 524 h 583"/>
                    <a:gd name="T22" fmla="*/ 178 w 222"/>
                    <a:gd name="T23" fmla="*/ 530 h 583"/>
                    <a:gd name="T24" fmla="*/ 128 w 222"/>
                    <a:gd name="T25" fmla="*/ 541 h 583"/>
                    <a:gd name="T26" fmla="*/ 78 w 222"/>
                    <a:gd name="T27" fmla="*/ 567 h 583"/>
                    <a:gd name="T28" fmla="*/ 39 w 222"/>
                    <a:gd name="T29" fmla="*/ 583 h 583"/>
                    <a:gd name="T30" fmla="*/ 17 w 222"/>
                    <a:gd name="T31" fmla="*/ 572 h 583"/>
                    <a:gd name="T32" fmla="*/ 0 w 222"/>
                    <a:gd name="T33" fmla="*/ 545 h 583"/>
                    <a:gd name="T34" fmla="*/ 20 w 222"/>
                    <a:gd name="T35" fmla="*/ 530 h 583"/>
                    <a:gd name="T36" fmla="*/ 81 w 222"/>
                    <a:gd name="T37" fmla="*/ 519 h 583"/>
                    <a:gd name="T38" fmla="*/ 150 w 222"/>
                    <a:gd name="T39" fmla="*/ 511 h 583"/>
                    <a:gd name="T40" fmla="*/ 181 w 222"/>
                    <a:gd name="T41" fmla="*/ 511 h 583"/>
                    <a:gd name="T42" fmla="*/ 189 w 222"/>
                    <a:gd name="T43" fmla="*/ 491 h 583"/>
                    <a:gd name="T44" fmla="*/ 187 w 222"/>
                    <a:gd name="T45" fmla="*/ 434 h 583"/>
                    <a:gd name="T46" fmla="*/ 178 w 222"/>
                    <a:gd name="T47" fmla="*/ 345 h 583"/>
                    <a:gd name="T48" fmla="*/ 165 w 222"/>
                    <a:gd name="T49" fmla="*/ 252 h 583"/>
                    <a:gd name="T50" fmla="*/ 154 w 222"/>
                    <a:gd name="T51" fmla="*/ 158 h 583"/>
                    <a:gd name="T52" fmla="*/ 122 w 222"/>
                    <a:gd name="T53" fmla="*/ 86 h 583"/>
                    <a:gd name="T54" fmla="*/ 105 w 222"/>
                    <a:gd name="T55" fmla="*/ 30 h 583"/>
                    <a:gd name="T56" fmla="*/ 117 w 222"/>
                    <a:gd name="T57" fmla="*/ 12 h 583"/>
                    <a:gd name="T58" fmla="*/ 139 w 222"/>
                    <a:gd name="T59"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2" h="583">
                      <a:moveTo>
                        <a:pt x="139" y="0"/>
                      </a:moveTo>
                      <a:lnTo>
                        <a:pt x="172" y="23"/>
                      </a:lnTo>
                      <a:lnTo>
                        <a:pt x="183" y="58"/>
                      </a:lnTo>
                      <a:lnTo>
                        <a:pt x="187" y="139"/>
                      </a:lnTo>
                      <a:lnTo>
                        <a:pt x="194" y="217"/>
                      </a:lnTo>
                      <a:lnTo>
                        <a:pt x="203" y="308"/>
                      </a:lnTo>
                      <a:lnTo>
                        <a:pt x="209" y="400"/>
                      </a:lnTo>
                      <a:lnTo>
                        <a:pt x="211" y="461"/>
                      </a:lnTo>
                      <a:lnTo>
                        <a:pt x="220" y="495"/>
                      </a:lnTo>
                      <a:lnTo>
                        <a:pt x="222" y="511"/>
                      </a:lnTo>
                      <a:lnTo>
                        <a:pt x="209" y="524"/>
                      </a:lnTo>
                      <a:lnTo>
                        <a:pt x="178" y="530"/>
                      </a:lnTo>
                      <a:lnTo>
                        <a:pt x="128" y="541"/>
                      </a:lnTo>
                      <a:lnTo>
                        <a:pt x="78" y="567"/>
                      </a:lnTo>
                      <a:lnTo>
                        <a:pt x="39" y="583"/>
                      </a:lnTo>
                      <a:lnTo>
                        <a:pt x="17" y="572"/>
                      </a:lnTo>
                      <a:lnTo>
                        <a:pt x="0" y="545"/>
                      </a:lnTo>
                      <a:lnTo>
                        <a:pt x="20" y="530"/>
                      </a:lnTo>
                      <a:lnTo>
                        <a:pt x="81" y="519"/>
                      </a:lnTo>
                      <a:lnTo>
                        <a:pt x="150" y="511"/>
                      </a:lnTo>
                      <a:lnTo>
                        <a:pt x="181" y="511"/>
                      </a:lnTo>
                      <a:lnTo>
                        <a:pt x="189" y="491"/>
                      </a:lnTo>
                      <a:lnTo>
                        <a:pt x="187" y="434"/>
                      </a:lnTo>
                      <a:lnTo>
                        <a:pt x="178" y="345"/>
                      </a:lnTo>
                      <a:lnTo>
                        <a:pt x="165" y="252"/>
                      </a:lnTo>
                      <a:lnTo>
                        <a:pt x="154" y="158"/>
                      </a:lnTo>
                      <a:lnTo>
                        <a:pt x="122" y="86"/>
                      </a:lnTo>
                      <a:lnTo>
                        <a:pt x="105" y="30"/>
                      </a:lnTo>
                      <a:lnTo>
                        <a:pt x="117" y="12"/>
                      </a:lnTo>
                      <a:lnTo>
                        <a:pt x="1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71" name="Freeform 27">
                  <a:extLst>
                    <a:ext uri="{FF2B5EF4-FFF2-40B4-BE49-F238E27FC236}">
                      <a16:creationId xmlns:a16="http://schemas.microsoft.com/office/drawing/2014/main" id="{F89065FE-643A-D4E9-A309-D5B0CD81B56A}"/>
                    </a:ext>
                  </a:extLst>
                </p:cNvPr>
                <p:cNvSpPr>
                  <a:spLocks noChangeAspect="1"/>
                </p:cNvSpPr>
                <p:nvPr/>
              </p:nvSpPr>
              <p:spPr bwMode="auto">
                <a:xfrm>
                  <a:off x="2148" y="2327"/>
                  <a:ext cx="228" cy="516"/>
                </a:xfrm>
                <a:custGeom>
                  <a:avLst/>
                  <a:gdLst>
                    <a:gd name="T0" fmla="*/ 145 w 228"/>
                    <a:gd name="T1" fmla="*/ 109 h 516"/>
                    <a:gd name="T2" fmla="*/ 156 w 228"/>
                    <a:gd name="T3" fmla="*/ 44 h 516"/>
                    <a:gd name="T4" fmla="*/ 191 w 228"/>
                    <a:gd name="T5" fmla="*/ 0 h 516"/>
                    <a:gd name="T6" fmla="*/ 211 w 228"/>
                    <a:gd name="T7" fmla="*/ 11 h 516"/>
                    <a:gd name="T8" fmla="*/ 228 w 228"/>
                    <a:gd name="T9" fmla="*/ 39 h 516"/>
                    <a:gd name="T10" fmla="*/ 219 w 228"/>
                    <a:gd name="T11" fmla="*/ 70 h 516"/>
                    <a:gd name="T12" fmla="*/ 202 w 228"/>
                    <a:gd name="T13" fmla="*/ 87 h 516"/>
                    <a:gd name="T14" fmla="*/ 185 w 228"/>
                    <a:gd name="T15" fmla="*/ 142 h 516"/>
                    <a:gd name="T16" fmla="*/ 178 w 228"/>
                    <a:gd name="T17" fmla="*/ 194 h 516"/>
                    <a:gd name="T18" fmla="*/ 178 w 228"/>
                    <a:gd name="T19" fmla="*/ 264 h 516"/>
                    <a:gd name="T20" fmla="*/ 174 w 228"/>
                    <a:gd name="T21" fmla="*/ 325 h 516"/>
                    <a:gd name="T22" fmla="*/ 178 w 228"/>
                    <a:gd name="T23" fmla="*/ 403 h 516"/>
                    <a:gd name="T24" fmla="*/ 185 w 228"/>
                    <a:gd name="T25" fmla="*/ 447 h 516"/>
                    <a:gd name="T26" fmla="*/ 189 w 228"/>
                    <a:gd name="T27" fmla="*/ 466 h 516"/>
                    <a:gd name="T28" fmla="*/ 180 w 228"/>
                    <a:gd name="T29" fmla="*/ 477 h 516"/>
                    <a:gd name="T30" fmla="*/ 152 w 228"/>
                    <a:gd name="T31" fmla="*/ 481 h 516"/>
                    <a:gd name="T32" fmla="*/ 102 w 228"/>
                    <a:gd name="T33" fmla="*/ 488 h 516"/>
                    <a:gd name="T34" fmla="*/ 57 w 228"/>
                    <a:gd name="T35" fmla="*/ 510 h 516"/>
                    <a:gd name="T36" fmla="*/ 35 w 228"/>
                    <a:gd name="T37" fmla="*/ 516 h 516"/>
                    <a:gd name="T38" fmla="*/ 0 w 228"/>
                    <a:gd name="T39" fmla="*/ 494 h 516"/>
                    <a:gd name="T40" fmla="*/ 0 w 228"/>
                    <a:gd name="T41" fmla="*/ 483 h 516"/>
                    <a:gd name="T42" fmla="*/ 33 w 228"/>
                    <a:gd name="T43" fmla="*/ 477 h 516"/>
                    <a:gd name="T44" fmla="*/ 119 w 228"/>
                    <a:gd name="T45" fmla="*/ 466 h 516"/>
                    <a:gd name="T46" fmla="*/ 156 w 228"/>
                    <a:gd name="T47" fmla="*/ 466 h 516"/>
                    <a:gd name="T48" fmla="*/ 163 w 228"/>
                    <a:gd name="T49" fmla="*/ 449 h 516"/>
                    <a:gd name="T50" fmla="*/ 161 w 228"/>
                    <a:gd name="T51" fmla="*/ 403 h 516"/>
                    <a:gd name="T52" fmla="*/ 156 w 228"/>
                    <a:gd name="T53" fmla="*/ 320 h 516"/>
                    <a:gd name="T54" fmla="*/ 152 w 228"/>
                    <a:gd name="T55" fmla="*/ 242 h 516"/>
                    <a:gd name="T56" fmla="*/ 150 w 228"/>
                    <a:gd name="T57" fmla="*/ 161 h 516"/>
                    <a:gd name="T58" fmla="*/ 145 w 228"/>
                    <a:gd name="T59" fmla="*/ 109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8" h="516">
                      <a:moveTo>
                        <a:pt x="145" y="109"/>
                      </a:moveTo>
                      <a:lnTo>
                        <a:pt x="156" y="44"/>
                      </a:lnTo>
                      <a:lnTo>
                        <a:pt x="191" y="0"/>
                      </a:lnTo>
                      <a:lnTo>
                        <a:pt x="211" y="11"/>
                      </a:lnTo>
                      <a:lnTo>
                        <a:pt x="228" y="39"/>
                      </a:lnTo>
                      <a:lnTo>
                        <a:pt x="219" y="70"/>
                      </a:lnTo>
                      <a:lnTo>
                        <a:pt x="202" y="87"/>
                      </a:lnTo>
                      <a:lnTo>
                        <a:pt x="185" y="142"/>
                      </a:lnTo>
                      <a:lnTo>
                        <a:pt x="178" y="194"/>
                      </a:lnTo>
                      <a:lnTo>
                        <a:pt x="178" y="264"/>
                      </a:lnTo>
                      <a:lnTo>
                        <a:pt x="174" y="325"/>
                      </a:lnTo>
                      <a:lnTo>
                        <a:pt x="178" y="403"/>
                      </a:lnTo>
                      <a:lnTo>
                        <a:pt x="185" y="447"/>
                      </a:lnTo>
                      <a:lnTo>
                        <a:pt x="189" y="466"/>
                      </a:lnTo>
                      <a:lnTo>
                        <a:pt x="180" y="477"/>
                      </a:lnTo>
                      <a:lnTo>
                        <a:pt x="152" y="481"/>
                      </a:lnTo>
                      <a:lnTo>
                        <a:pt x="102" y="488"/>
                      </a:lnTo>
                      <a:lnTo>
                        <a:pt x="57" y="510"/>
                      </a:lnTo>
                      <a:lnTo>
                        <a:pt x="35" y="516"/>
                      </a:lnTo>
                      <a:lnTo>
                        <a:pt x="0" y="494"/>
                      </a:lnTo>
                      <a:lnTo>
                        <a:pt x="0" y="483"/>
                      </a:lnTo>
                      <a:lnTo>
                        <a:pt x="33" y="477"/>
                      </a:lnTo>
                      <a:lnTo>
                        <a:pt x="119" y="466"/>
                      </a:lnTo>
                      <a:lnTo>
                        <a:pt x="156" y="466"/>
                      </a:lnTo>
                      <a:lnTo>
                        <a:pt x="163" y="449"/>
                      </a:lnTo>
                      <a:lnTo>
                        <a:pt x="161" y="403"/>
                      </a:lnTo>
                      <a:lnTo>
                        <a:pt x="156" y="320"/>
                      </a:lnTo>
                      <a:lnTo>
                        <a:pt x="152" y="242"/>
                      </a:lnTo>
                      <a:lnTo>
                        <a:pt x="150" y="161"/>
                      </a:lnTo>
                      <a:lnTo>
                        <a:pt x="145" y="1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72" name="Freeform 28">
                  <a:extLst>
                    <a:ext uri="{FF2B5EF4-FFF2-40B4-BE49-F238E27FC236}">
                      <a16:creationId xmlns:a16="http://schemas.microsoft.com/office/drawing/2014/main" id="{0D3484CA-FAE2-0A78-6DDA-E192F04BF91D}"/>
                    </a:ext>
                  </a:extLst>
                </p:cNvPr>
                <p:cNvSpPr>
                  <a:spLocks noChangeAspect="1"/>
                </p:cNvSpPr>
                <p:nvPr/>
              </p:nvSpPr>
              <p:spPr bwMode="auto">
                <a:xfrm>
                  <a:off x="2203" y="1799"/>
                  <a:ext cx="152" cy="570"/>
                </a:xfrm>
                <a:custGeom>
                  <a:avLst/>
                  <a:gdLst>
                    <a:gd name="T0" fmla="*/ 63 w 152"/>
                    <a:gd name="T1" fmla="*/ 52 h 570"/>
                    <a:gd name="T2" fmla="*/ 89 w 152"/>
                    <a:gd name="T3" fmla="*/ 4 h 570"/>
                    <a:gd name="T4" fmla="*/ 128 w 152"/>
                    <a:gd name="T5" fmla="*/ 0 h 570"/>
                    <a:gd name="T6" fmla="*/ 152 w 152"/>
                    <a:gd name="T7" fmla="*/ 33 h 570"/>
                    <a:gd name="T8" fmla="*/ 146 w 152"/>
                    <a:gd name="T9" fmla="*/ 70 h 570"/>
                    <a:gd name="T10" fmla="*/ 122 w 152"/>
                    <a:gd name="T11" fmla="*/ 82 h 570"/>
                    <a:gd name="T12" fmla="*/ 95 w 152"/>
                    <a:gd name="T13" fmla="*/ 103 h 570"/>
                    <a:gd name="T14" fmla="*/ 72 w 152"/>
                    <a:gd name="T15" fmla="*/ 138 h 570"/>
                    <a:gd name="T16" fmla="*/ 57 w 152"/>
                    <a:gd name="T17" fmla="*/ 175 h 570"/>
                    <a:gd name="T18" fmla="*/ 41 w 152"/>
                    <a:gd name="T19" fmla="*/ 239 h 570"/>
                    <a:gd name="T20" fmla="*/ 24 w 152"/>
                    <a:gd name="T21" fmla="*/ 321 h 570"/>
                    <a:gd name="T22" fmla="*/ 24 w 152"/>
                    <a:gd name="T23" fmla="*/ 407 h 570"/>
                    <a:gd name="T24" fmla="*/ 41 w 152"/>
                    <a:gd name="T25" fmla="*/ 461 h 570"/>
                    <a:gd name="T26" fmla="*/ 52 w 152"/>
                    <a:gd name="T27" fmla="*/ 502 h 570"/>
                    <a:gd name="T28" fmla="*/ 67 w 152"/>
                    <a:gd name="T29" fmla="*/ 529 h 570"/>
                    <a:gd name="T30" fmla="*/ 67 w 152"/>
                    <a:gd name="T31" fmla="*/ 558 h 570"/>
                    <a:gd name="T32" fmla="*/ 46 w 152"/>
                    <a:gd name="T33" fmla="*/ 570 h 570"/>
                    <a:gd name="T34" fmla="*/ 28 w 152"/>
                    <a:gd name="T35" fmla="*/ 549 h 570"/>
                    <a:gd name="T36" fmla="*/ 7 w 152"/>
                    <a:gd name="T37" fmla="*/ 519 h 570"/>
                    <a:gd name="T38" fmla="*/ 11 w 152"/>
                    <a:gd name="T39" fmla="*/ 490 h 570"/>
                    <a:gd name="T40" fmla="*/ 6 w 152"/>
                    <a:gd name="T41" fmla="*/ 403 h 570"/>
                    <a:gd name="T42" fmla="*/ 0 w 152"/>
                    <a:gd name="T43" fmla="*/ 338 h 570"/>
                    <a:gd name="T44" fmla="*/ 2 w 152"/>
                    <a:gd name="T45" fmla="*/ 272 h 570"/>
                    <a:gd name="T46" fmla="*/ 13 w 152"/>
                    <a:gd name="T47" fmla="*/ 181 h 570"/>
                    <a:gd name="T48" fmla="*/ 39 w 152"/>
                    <a:gd name="T49" fmla="*/ 109 h 570"/>
                    <a:gd name="T50" fmla="*/ 63 w 152"/>
                    <a:gd name="T51" fmla="*/ 52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2" h="570">
                      <a:moveTo>
                        <a:pt x="63" y="52"/>
                      </a:moveTo>
                      <a:lnTo>
                        <a:pt x="89" y="4"/>
                      </a:lnTo>
                      <a:lnTo>
                        <a:pt x="128" y="0"/>
                      </a:lnTo>
                      <a:lnTo>
                        <a:pt x="152" y="33"/>
                      </a:lnTo>
                      <a:lnTo>
                        <a:pt x="146" y="70"/>
                      </a:lnTo>
                      <a:lnTo>
                        <a:pt x="122" y="82"/>
                      </a:lnTo>
                      <a:lnTo>
                        <a:pt x="95" y="103"/>
                      </a:lnTo>
                      <a:lnTo>
                        <a:pt x="72" y="138"/>
                      </a:lnTo>
                      <a:lnTo>
                        <a:pt x="57" y="175"/>
                      </a:lnTo>
                      <a:lnTo>
                        <a:pt x="41" y="239"/>
                      </a:lnTo>
                      <a:lnTo>
                        <a:pt x="24" y="321"/>
                      </a:lnTo>
                      <a:lnTo>
                        <a:pt x="24" y="407"/>
                      </a:lnTo>
                      <a:lnTo>
                        <a:pt x="41" y="461"/>
                      </a:lnTo>
                      <a:lnTo>
                        <a:pt x="52" y="502"/>
                      </a:lnTo>
                      <a:lnTo>
                        <a:pt x="67" y="529"/>
                      </a:lnTo>
                      <a:lnTo>
                        <a:pt x="67" y="558"/>
                      </a:lnTo>
                      <a:lnTo>
                        <a:pt x="46" y="570"/>
                      </a:lnTo>
                      <a:lnTo>
                        <a:pt x="28" y="549"/>
                      </a:lnTo>
                      <a:lnTo>
                        <a:pt x="7" y="519"/>
                      </a:lnTo>
                      <a:lnTo>
                        <a:pt x="11" y="490"/>
                      </a:lnTo>
                      <a:lnTo>
                        <a:pt x="6" y="403"/>
                      </a:lnTo>
                      <a:lnTo>
                        <a:pt x="0" y="338"/>
                      </a:lnTo>
                      <a:lnTo>
                        <a:pt x="2" y="272"/>
                      </a:lnTo>
                      <a:lnTo>
                        <a:pt x="13" y="181"/>
                      </a:lnTo>
                      <a:lnTo>
                        <a:pt x="39" y="109"/>
                      </a:lnTo>
                      <a:lnTo>
                        <a:pt x="63"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73" name="Freeform 29">
                  <a:extLst>
                    <a:ext uri="{FF2B5EF4-FFF2-40B4-BE49-F238E27FC236}">
                      <a16:creationId xmlns:a16="http://schemas.microsoft.com/office/drawing/2014/main" id="{61F87C40-5F16-CBEF-D59B-441B42E6A612}"/>
                    </a:ext>
                  </a:extLst>
                </p:cNvPr>
                <p:cNvSpPr>
                  <a:spLocks noChangeAspect="1"/>
                </p:cNvSpPr>
                <p:nvPr/>
              </p:nvSpPr>
              <p:spPr bwMode="auto">
                <a:xfrm>
                  <a:off x="2161" y="1440"/>
                  <a:ext cx="284" cy="313"/>
                </a:xfrm>
                <a:custGeom>
                  <a:avLst/>
                  <a:gdLst>
                    <a:gd name="T0" fmla="*/ 72 w 284"/>
                    <a:gd name="T1" fmla="*/ 152 h 313"/>
                    <a:gd name="T2" fmla="*/ 67 w 284"/>
                    <a:gd name="T3" fmla="*/ 108 h 313"/>
                    <a:gd name="T4" fmla="*/ 67 w 284"/>
                    <a:gd name="T5" fmla="*/ 63 h 313"/>
                    <a:gd name="T6" fmla="*/ 78 w 284"/>
                    <a:gd name="T7" fmla="*/ 30 h 313"/>
                    <a:gd name="T8" fmla="*/ 100 w 284"/>
                    <a:gd name="T9" fmla="*/ 12 h 313"/>
                    <a:gd name="T10" fmla="*/ 145 w 284"/>
                    <a:gd name="T11" fmla="*/ 0 h 313"/>
                    <a:gd name="T12" fmla="*/ 178 w 284"/>
                    <a:gd name="T13" fmla="*/ 2 h 313"/>
                    <a:gd name="T14" fmla="*/ 213 w 284"/>
                    <a:gd name="T15" fmla="*/ 17 h 313"/>
                    <a:gd name="T16" fmla="*/ 241 w 284"/>
                    <a:gd name="T17" fmla="*/ 52 h 313"/>
                    <a:gd name="T18" fmla="*/ 262 w 284"/>
                    <a:gd name="T19" fmla="*/ 91 h 313"/>
                    <a:gd name="T20" fmla="*/ 275 w 284"/>
                    <a:gd name="T21" fmla="*/ 145 h 313"/>
                    <a:gd name="T22" fmla="*/ 284 w 284"/>
                    <a:gd name="T23" fmla="*/ 197 h 313"/>
                    <a:gd name="T24" fmla="*/ 284 w 284"/>
                    <a:gd name="T25" fmla="*/ 236 h 313"/>
                    <a:gd name="T26" fmla="*/ 273 w 284"/>
                    <a:gd name="T27" fmla="*/ 278 h 313"/>
                    <a:gd name="T28" fmla="*/ 247 w 284"/>
                    <a:gd name="T29" fmla="*/ 302 h 313"/>
                    <a:gd name="T30" fmla="*/ 208 w 284"/>
                    <a:gd name="T31" fmla="*/ 313 h 313"/>
                    <a:gd name="T32" fmla="*/ 184 w 284"/>
                    <a:gd name="T33" fmla="*/ 312 h 313"/>
                    <a:gd name="T34" fmla="*/ 156 w 284"/>
                    <a:gd name="T35" fmla="*/ 295 h 313"/>
                    <a:gd name="T36" fmla="*/ 128 w 284"/>
                    <a:gd name="T37" fmla="*/ 258 h 313"/>
                    <a:gd name="T38" fmla="*/ 106 w 284"/>
                    <a:gd name="T39" fmla="*/ 223 h 313"/>
                    <a:gd name="T40" fmla="*/ 35 w 284"/>
                    <a:gd name="T41" fmla="*/ 245 h 313"/>
                    <a:gd name="T42" fmla="*/ 13 w 284"/>
                    <a:gd name="T43" fmla="*/ 252 h 313"/>
                    <a:gd name="T44" fmla="*/ 0 w 284"/>
                    <a:gd name="T45" fmla="*/ 247 h 313"/>
                    <a:gd name="T46" fmla="*/ 2 w 284"/>
                    <a:gd name="T47" fmla="*/ 234 h 313"/>
                    <a:gd name="T48" fmla="*/ 85 w 284"/>
                    <a:gd name="T49" fmla="*/ 197 h 313"/>
                    <a:gd name="T50" fmla="*/ 72 w 284"/>
                    <a:gd name="T51" fmla="*/ 15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4" h="313">
                      <a:moveTo>
                        <a:pt x="72" y="152"/>
                      </a:moveTo>
                      <a:lnTo>
                        <a:pt x="67" y="108"/>
                      </a:lnTo>
                      <a:lnTo>
                        <a:pt x="67" y="63"/>
                      </a:lnTo>
                      <a:lnTo>
                        <a:pt x="78" y="30"/>
                      </a:lnTo>
                      <a:lnTo>
                        <a:pt x="100" y="12"/>
                      </a:lnTo>
                      <a:lnTo>
                        <a:pt x="145" y="0"/>
                      </a:lnTo>
                      <a:lnTo>
                        <a:pt x="178" y="2"/>
                      </a:lnTo>
                      <a:lnTo>
                        <a:pt x="213" y="17"/>
                      </a:lnTo>
                      <a:lnTo>
                        <a:pt x="241" y="52"/>
                      </a:lnTo>
                      <a:lnTo>
                        <a:pt x="262" y="91"/>
                      </a:lnTo>
                      <a:lnTo>
                        <a:pt x="275" y="145"/>
                      </a:lnTo>
                      <a:lnTo>
                        <a:pt x="284" y="197"/>
                      </a:lnTo>
                      <a:lnTo>
                        <a:pt x="284" y="236"/>
                      </a:lnTo>
                      <a:lnTo>
                        <a:pt x="273" y="278"/>
                      </a:lnTo>
                      <a:lnTo>
                        <a:pt x="247" y="302"/>
                      </a:lnTo>
                      <a:lnTo>
                        <a:pt x="208" y="313"/>
                      </a:lnTo>
                      <a:lnTo>
                        <a:pt x="184" y="312"/>
                      </a:lnTo>
                      <a:lnTo>
                        <a:pt x="156" y="295"/>
                      </a:lnTo>
                      <a:lnTo>
                        <a:pt x="128" y="258"/>
                      </a:lnTo>
                      <a:lnTo>
                        <a:pt x="106" y="223"/>
                      </a:lnTo>
                      <a:lnTo>
                        <a:pt x="35" y="245"/>
                      </a:lnTo>
                      <a:lnTo>
                        <a:pt x="13" y="252"/>
                      </a:lnTo>
                      <a:lnTo>
                        <a:pt x="0" y="247"/>
                      </a:lnTo>
                      <a:lnTo>
                        <a:pt x="2" y="234"/>
                      </a:lnTo>
                      <a:lnTo>
                        <a:pt x="85" y="197"/>
                      </a:lnTo>
                      <a:lnTo>
                        <a:pt x="72" y="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85374" name="Group 30">
              <a:extLst>
                <a:ext uri="{FF2B5EF4-FFF2-40B4-BE49-F238E27FC236}">
                  <a16:creationId xmlns:a16="http://schemas.microsoft.com/office/drawing/2014/main" id="{FCC9A425-92C3-433D-6C1F-B9F20540CD91}"/>
                </a:ext>
              </a:extLst>
            </p:cNvPr>
            <p:cNvGrpSpPr>
              <a:grpSpLocks noChangeAspect="1"/>
            </p:cNvGrpSpPr>
            <p:nvPr/>
          </p:nvGrpSpPr>
          <p:grpSpPr bwMode="auto">
            <a:xfrm>
              <a:off x="1248" y="1824"/>
              <a:ext cx="3435" cy="980"/>
              <a:chOff x="1248" y="1824"/>
              <a:chExt cx="3435" cy="980"/>
            </a:xfrm>
          </p:grpSpPr>
          <p:sp>
            <p:nvSpPr>
              <p:cNvPr id="185375" name="Freeform 31">
                <a:extLst>
                  <a:ext uri="{FF2B5EF4-FFF2-40B4-BE49-F238E27FC236}">
                    <a16:creationId xmlns:a16="http://schemas.microsoft.com/office/drawing/2014/main" id="{D1FF83E4-656A-DA8B-2C7A-DF6F31E13256}"/>
                  </a:ext>
                </a:extLst>
              </p:cNvPr>
              <p:cNvSpPr>
                <a:spLocks noChangeAspect="1"/>
              </p:cNvSpPr>
              <p:nvPr/>
            </p:nvSpPr>
            <p:spPr bwMode="auto">
              <a:xfrm>
                <a:off x="3888" y="1863"/>
                <a:ext cx="795" cy="941"/>
              </a:xfrm>
              <a:custGeom>
                <a:avLst/>
                <a:gdLst>
                  <a:gd name="T0" fmla="*/ 78 w 795"/>
                  <a:gd name="T1" fmla="*/ 476 h 941"/>
                  <a:gd name="T2" fmla="*/ 45 w 795"/>
                  <a:gd name="T3" fmla="*/ 524 h 941"/>
                  <a:gd name="T4" fmla="*/ 13 w 795"/>
                  <a:gd name="T5" fmla="*/ 607 h 941"/>
                  <a:gd name="T6" fmla="*/ 0 w 795"/>
                  <a:gd name="T7" fmla="*/ 713 h 941"/>
                  <a:gd name="T8" fmla="*/ 12 w 795"/>
                  <a:gd name="T9" fmla="*/ 792 h 941"/>
                  <a:gd name="T10" fmla="*/ 52 w 795"/>
                  <a:gd name="T11" fmla="*/ 857 h 941"/>
                  <a:gd name="T12" fmla="*/ 106 w 795"/>
                  <a:gd name="T13" fmla="*/ 913 h 941"/>
                  <a:gd name="T14" fmla="*/ 164 w 795"/>
                  <a:gd name="T15" fmla="*/ 941 h 941"/>
                  <a:gd name="T16" fmla="*/ 238 w 795"/>
                  <a:gd name="T17" fmla="*/ 929 h 941"/>
                  <a:gd name="T18" fmla="*/ 299 w 795"/>
                  <a:gd name="T19" fmla="*/ 913 h 941"/>
                  <a:gd name="T20" fmla="*/ 351 w 795"/>
                  <a:gd name="T21" fmla="*/ 885 h 941"/>
                  <a:gd name="T22" fmla="*/ 395 w 795"/>
                  <a:gd name="T23" fmla="*/ 822 h 941"/>
                  <a:gd name="T24" fmla="*/ 421 w 795"/>
                  <a:gd name="T25" fmla="*/ 765 h 941"/>
                  <a:gd name="T26" fmla="*/ 425 w 795"/>
                  <a:gd name="T27" fmla="*/ 689 h 941"/>
                  <a:gd name="T28" fmla="*/ 425 w 795"/>
                  <a:gd name="T29" fmla="*/ 652 h 941"/>
                  <a:gd name="T30" fmla="*/ 469 w 795"/>
                  <a:gd name="T31" fmla="*/ 713 h 941"/>
                  <a:gd name="T32" fmla="*/ 553 w 795"/>
                  <a:gd name="T33" fmla="*/ 757 h 941"/>
                  <a:gd name="T34" fmla="*/ 593 w 795"/>
                  <a:gd name="T35" fmla="*/ 765 h 941"/>
                  <a:gd name="T36" fmla="*/ 662 w 795"/>
                  <a:gd name="T37" fmla="*/ 753 h 941"/>
                  <a:gd name="T38" fmla="*/ 710 w 795"/>
                  <a:gd name="T39" fmla="*/ 733 h 941"/>
                  <a:gd name="T40" fmla="*/ 747 w 795"/>
                  <a:gd name="T41" fmla="*/ 670 h 941"/>
                  <a:gd name="T42" fmla="*/ 790 w 795"/>
                  <a:gd name="T43" fmla="*/ 611 h 941"/>
                  <a:gd name="T44" fmla="*/ 792 w 795"/>
                  <a:gd name="T45" fmla="*/ 522 h 941"/>
                  <a:gd name="T46" fmla="*/ 795 w 795"/>
                  <a:gd name="T47" fmla="*/ 457 h 941"/>
                  <a:gd name="T48" fmla="*/ 792 w 795"/>
                  <a:gd name="T49" fmla="*/ 400 h 941"/>
                  <a:gd name="T50" fmla="*/ 738 w 795"/>
                  <a:gd name="T51" fmla="*/ 320 h 941"/>
                  <a:gd name="T52" fmla="*/ 686 w 795"/>
                  <a:gd name="T53" fmla="*/ 283 h 941"/>
                  <a:gd name="T54" fmla="*/ 625 w 795"/>
                  <a:gd name="T55" fmla="*/ 266 h 941"/>
                  <a:gd name="T56" fmla="*/ 555 w 795"/>
                  <a:gd name="T57" fmla="*/ 266 h 941"/>
                  <a:gd name="T58" fmla="*/ 499 w 795"/>
                  <a:gd name="T59" fmla="*/ 276 h 941"/>
                  <a:gd name="T60" fmla="*/ 475 w 795"/>
                  <a:gd name="T61" fmla="*/ 309 h 941"/>
                  <a:gd name="T62" fmla="*/ 445 w 795"/>
                  <a:gd name="T63" fmla="*/ 335 h 941"/>
                  <a:gd name="T64" fmla="*/ 447 w 795"/>
                  <a:gd name="T65" fmla="*/ 251 h 941"/>
                  <a:gd name="T66" fmla="*/ 440 w 795"/>
                  <a:gd name="T67" fmla="*/ 157 h 941"/>
                  <a:gd name="T68" fmla="*/ 388 w 795"/>
                  <a:gd name="T69" fmla="*/ 83 h 941"/>
                  <a:gd name="T70" fmla="*/ 343 w 795"/>
                  <a:gd name="T71" fmla="*/ 38 h 941"/>
                  <a:gd name="T72" fmla="*/ 293 w 795"/>
                  <a:gd name="T73" fmla="*/ 7 h 941"/>
                  <a:gd name="T74" fmla="*/ 258 w 795"/>
                  <a:gd name="T75" fmla="*/ 0 h 941"/>
                  <a:gd name="T76" fmla="*/ 206 w 795"/>
                  <a:gd name="T77" fmla="*/ 1 h 941"/>
                  <a:gd name="T78" fmla="*/ 156 w 795"/>
                  <a:gd name="T79" fmla="*/ 16 h 941"/>
                  <a:gd name="T80" fmla="*/ 102 w 795"/>
                  <a:gd name="T81" fmla="*/ 44 h 941"/>
                  <a:gd name="T82" fmla="*/ 63 w 795"/>
                  <a:gd name="T83" fmla="*/ 96 h 941"/>
                  <a:gd name="T84" fmla="*/ 43 w 795"/>
                  <a:gd name="T85" fmla="*/ 148 h 941"/>
                  <a:gd name="T86" fmla="*/ 36 w 795"/>
                  <a:gd name="T87" fmla="*/ 240 h 941"/>
                  <a:gd name="T88" fmla="*/ 32 w 795"/>
                  <a:gd name="T89" fmla="*/ 285 h 941"/>
                  <a:gd name="T90" fmla="*/ 47 w 795"/>
                  <a:gd name="T91" fmla="*/ 340 h 941"/>
                  <a:gd name="T92" fmla="*/ 62 w 795"/>
                  <a:gd name="T93" fmla="*/ 376 h 941"/>
                  <a:gd name="T94" fmla="*/ 73 w 795"/>
                  <a:gd name="T95" fmla="*/ 400 h 941"/>
                  <a:gd name="T96" fmla="*/ 78 w 795"/>
                  <a:gd name="T97" fmla="*/ 476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5" h="941">
                    <a:moveTo>
                      <a:pt x="78" y="476"/>
                    </a:moveTo>
                    <a:lnTo>
                      <a:pt x="45" y="524"/>
                    </a:lnTo>
                    <a:lnTo>
                      <a:pt x="13" y="607"/>
                    </a:lnTo>
                    <a:lnTo>
                      <a:pt x="0" y="713"/>
                    </a:lnTo>
                    <a:lnTo>
                      <a:pt x="12" y="792"/>
                    </a:lnTo>
                    <a:lnTo>
                      <a:pt x="52" y="857"/>
                    </a:lnTo>
                    <a:lnTo>
                      <a:pt x="106" y="913"/>
                    </a:lnTo>
                    <a:lnTo>
                      <a:pt x="164" y="941"/>
                    </a:lnTo>
                    <a:lnTo>
                      <a:pt x="238" y="929"/>
                    </a:lnTo>
                    <a:lnTo>
                      <a:pt x="299" y="913"/>
                    </a:lnTo>
                    <a:lnTo>
                      <a:pt x="351" y="885"/>
                    </a:lnTo>
                    <a:lnTo>
                      <a:pt x="395" y="822"/>
                    </a:lnTo>
                    <a:lnTo>
                      <a:pt x="421" y="765"/>
                    </a:lnTo>
                    <a:lnTo>
                      <a:pt x="425" y="689"/>
                    </a:lnTo>
                    <a:lnTo>
                      <a:pt x="425" y="652"/>
                    </a:lnTo>
                    <a:lnTo>
                      <a:pt x="469" y="713"/>
                    </a:lnTo>
                    <a:lnTo>
                      <a:pt x="553" y="757"/>
                    </a:lnTo>
                    <a:lnTo>
                      <a:pt x="593" y="765"/>
                    </a:lnTo>
                    <a:lnTo>
                      <a:pt x="662" y="753"/>
                    </a:lnTo>
                    <a:lnTo>
                      <a:pt x="710" y="733"/>
                    </a:lnTo>
                    <a:lnTo>
                      <a:pt x="747" y="670"/>
                    </a:lnTo>
                    <a:lnTo>
                      <a:pt x="790" y="611"/>
                    </a:lnTo>
                    <a:lnTo>
                      <a:pt x="792" y="522"/>
                    </a:lnTo>
                    <a:lnTo>
                      <a:pt x="795" y="457"/>
                    </a:lnTo>
                    <a:lnTo>
                      <a:pt x="792" y="400"/>
                    </a:lnTo>
                    <a:lnTo>
                      <a:pt x="738" y="320"/>
                    </a:lnTo>
                    <a:lnTo>
                      <a:pt x="686" y="283"/>
                    </a:lnTo>
                    <a:lnTo>
                      <a:pt x="625" y="266"/>
                    </a:lnTo>
                    <a:lnTo>
                      <a:pt x="555" y="266"/>
                    </a:lnTo>
                    <a:lnTo>
                      <a:pt x="499" y="276"/>
                    </a:lnTo>
                    <a:lnTo>
                      <a:pt x="475" y="309"/>
                    </a:lnTo>
                    <a:lnTo>
                      <a:pt x="445" y="335"/>
                    </a:lnTo>
                    <a:lnTo>
                      <a:pt x="447" y="251"/>
                    </a:lnTo>
                    <a:lnTo>
                      <a:pt x="440" y="157"/>
                    </a:lnTo>
                    <a:lnTo>
                      <a:pt x="388" y="83"/>
                    </a:lnTo>
                    <a:lnTo>
                      <a:pt x="343" y="38"/>
                    </a:lnTo>
                    <a:lnTo>
                      <a:pt x="293" y="7"/>
                    </a:lnTo>
                    <a:lnTo>
                      <a:pt x="258" y="0"/>
                    </a:lnTo>
                    <a:lnTo>
                      <a:pt x="206" y="1"/>
                    </a:lnTo>
                    <a:lnTo>
                      <a:pt x="156" y="16"/>
                    </a:lnTo>
                    <a:lnTo>
                      <a:pt x="102" y="44"/>
                    </a:lnTo>
                    <a:lnTo>
                      <a:pt x="63" y="96"/>
                    </a:lnTo>
                    <a:lnTo>
                      <a:pt x="43" y="148"/>
                    </a:lnTo>
                    <a:lnTo>
                      <a:pt x="36" y="240"/>
                    </a:lnTo>
                    <a:lnTo>
                      <a:pt x="32" y="285"/>
                    </a:lnTo>
                    <a:lnTo>
                      <a:pt x="47" y="340"/>
                    </a:lnTo>
                    <a:lnTo>
                      <a:pt x="62" y="376"/>
                    </a:lnTo>
                    <a:lnTo>
                      <a:pt x="73" y="400"/>
                    </a:lnTo>
                    <a:lnTo>
                      <a:pt x="78" y="476"/>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76" name="Freeform 32">
                <a:extLst>
                  <a:ext uri="{FF2B5EF4-FFF2-40B4-BE49-F238E27FC236}">
                    <a16:creationId xmlns:a16="http://schemas.microsoft.com/office/drawing/2014/main" id="{CF23DE79-FDB8-B217-3266-5F4CD2BBEB81}"/>
                  </a:ext>
                </a:extLst>
              </p:cNvPr>
              <p:cNvSpPr>
                <a:spLocks noChangeAspect="1"/>
              </p:cNvSpPr>
              <p:nvPr/>
            </p:nvSpPr>
            <p:spPr bwMode="auto">
              <a:xfrm>
                <a:off x="3870" y="1824"/>
                <a:ext cx="796" cy="938"/>
              </a:xfrm>
              <a:custGeom>
                <a:avLst/>
                <a:gdLst>
                  <a:gd name="T0" fmla="*/ 74 w 796"/>
                  <a:gd name="T1" fmla="*/ 475 h 938"/>
                  <a:gd name="T2" fmla="*/ 48 w 796"/>
                  <a:gd name="T3" fmla="*/ 528 h 938"/>
                  <a:gd name="T4" fmla="*/ 13 w 796"/>
                  <a:gd name="T5" fmla="*/ 604 h 938"/>
                  <a:gd name="T6" fmla="*/ 0 w 796"/>
                  <a:gd name="T7" fmla="*/ 708 h 938"/>
                  <a:gd name="T8" fmla="*/ 17 w 796"/>
                  <a:gd name="T9" fmla="*/ 797 h 938"/>
                  <a:gd name="T10" fmla="*/ 48 w 796"/>
                  <a:gd name="T11" fmla="*/ 855 h 938"/>
                  <a:gd name="T12" fmla="*/ 111 w 796"/>
                  <a:gd name="T13" fmla="*/ 914 h 938"/>
                  <a:gd name="T14" fmla="*/ 165 w 796"/>
                  <a:gd name="T15" fmla="*/ 938 h 938"/>
                  <a:gd name="T16" fmla="*/ 233 w 796"/>
                  <a:gd name="T17" fmla="*/ 929 h 938"/>
                  <a:gd name="T18" fmla="*/ 302 w 796"/>
                  <a:gd name="T19" fmla="*/ 918 h 938"/>
                  <a:gd name="T20" fmla="*/ 354 w 796"/>
                  <a:gd name="T21" fmla="*/ 882 h 938"/>
                  <a:gd name="T22" fmla="*/ 389 w 796"/>
                  <a:gd name="T23" fmla="*/ 821 h 938"/>
                  <a:gd name="T24" fmla="*/ 422 w 796"/>
                  <a:gd name="T25" fmla="*/ 764 h 938"/>
                  <a:gd name="T26" fmla="*/ 420 w 796"/>
                  <a:gd name="T27" fmla="*/ 686 h 938"/>
                  <a:gd name="T28" fmla="*/ 428 w 796"/>
                  <a:gd name="T29" fmla="*/ 653 h 938"/>
                  <a:gd name="T30" fmla="*/ 466 w 796"/>
                  <a:gd name="T31" fmla="*/ 712 h 938"/>
                  <a:gd name="T32" fmla="*/ 555 w 796"/>
                  <a:gd name="T33" fmla="*/ 762 h 938"/>
                  <a:gd name="T34" fmla="*/ 591 w 796"/>
                  <a:gd name="T35" fmla="*/ 762 h 938"/>
                  <a:gd name="T36" fmla="*/ 663 w 796"/>
                  <a:gd name="T37" fmla="*/ 751 h 938"/>
                  <a:gd name="T38" fmla="*/ 705 w 796"/>
                  <a:gd name="T39" fmla="*/ 732 h 938"/>
                  <a:gd name="T40" fmla="*/ 748 w 796"/>
                  <a:gd name="T41" fmla="*/ 665 h 938"/>
                  <a:gd name="T42" fmla="*/ 787 w 796"/>
                  <a:gd name="T43" fmla="*/ 610 h 938"/>
                  <a:gd name="T44" fmla="*/ 794 w 796"/>
                  <a:gd name="T45" fmla="*/ 519 h 938"/>
                  <a:gd name="T46" fmla="*/ 796 w 796"/>
                  <a:gd name="T47" fmla="*/ 462 h 938"/>
                  <a:gd name="T48" fmla="*/ 787 w 796"/>
                  <a:gd name="T49" fmla="*/ 399 h 938"/>
                  <a:gd name="T50" fmla="*/ 733 w 796"/>
                  <a:gd name="T51" fmla="*/ 319 h 938"/>
                  <a:gd name="T52" fmla="*/ 687 w 796"/>
                  <a:gd name="T53" fmla="*/ 280 h 938"/>
                  <a:gd name="T54" fmla="*/ 622 w 796"/>
                  <a:gd name="T55" fmla="*/ 273 h 938"/>
                  <a:gd name="T56" fmla="*/ 557 w 796"/>
                  <a:gd name="T57" fmla="*/ 263 h 938"/>
                  <a:gd name="T58" fmla="*/ 494 w 796"/>
                  <a:gd name="T59" fmla="*/ 273 h 938"/>
                  <a:gd name="T60" fmla="*/ 476 w 796"/>
                  <a:gd name="T61" fmla="*/ 308 h 938"/>
                  <a:gd name="T62" fmla="*/ 441 w 796"/>
                  <a:gd name="T63" fmla="*/ 332 h 938"/>
                  <a:gd name="T64" fmla="*/ 444 w 796"/>
                  <a:gd name="T65" fmla="*/ 248 h 938"/>
                  <a:gd name="T66" fmla="*/ 435 w 796"/>
                  <a:gd name="T67" fmla="*/ 154 h 938"/>
                  <a:gd name="T68" fmla="*/ 387 w 796"/>
                  <a:gd name="T69" fmla="*/ 78 h 938"/>
                  <a:gd name="T70" fmla="*/ 346 w 796"/>
                  <a:gd name="T71" fmla="*/ 35 h 938"/>
                  <a:gd name="T72" fmla="*/ 296 w 796"/>
                  <a:gd name="T73" fmla="*/ 6 h 938"/>
                  <a:gd name="T74" fmla="*/ 255 w 796"/>
                  <a:gd name="T75" fmla="*/ 4 h 938"/>
                  <a:gd name="T76" fmla="*/ 202 w 796"/>
                  <a:gd name="T77" fmla="*/ 0 h 938"/>
                  <a:gd name="T78" fmla="*/ 159 w 796"/>
                  <a:gd name="T79" fmla="*/ 13 h 938"/>
                  <a:gd name="T80" fmla="*/ 104 w 796"/>
                  <a:gd name="T81" fmla="*/ 41 h 938"/>
                  <a:gd name="T82" fmla="*/ 67 w 796"/>
                  <a:gd name="T83" fmla="*/ 91 h 938"/>
                  <a:gd name="T84" fmla="*/ 46 w 796"/>
                  <a:gd name="T85" fmla="*/ 146 h 938"/>
                  <a:gd name="T86" fmla="*/ 31 w 796"/>
                  <a:gd name="T87" fmla="*/ 245 h 938"/>
                  <a:gd name="T88" fmla="*/ 26 w 796"/>
                  <a:gd name="T89" fmla="*/ 284 h 938"/>
                  <a:gd name="T90" fmla="*/ 41 w 796"/>
                  <a:gd name="T91" fmla="*/ 339 h 938"/>
                  <a:gd name="T92" fmla="*/ 67 w 796"/>
                  <a:gd name="T93" fmla="*/ 378 h 938"/>
                  <a:gd name="T94" fmla="*/ 74 w 796"/>
                  <a:gd name="T95" fmla="*/ 399 h 938"/>
                  <a:gd name="T96" fmla="*/ 74 w 796"/>
                  <a:gd name="T97" fmla="*/ 475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938">
                    <a:moveTo>
                      <a:pt x="74" y="475"/>
                    </a:moveTo>
                    <a:lnTo>
                      <a:pt x="48" y="528"/>
                    </a:lnTo>
                    <a:lnTo>
                      <a:pt x="13" y="604"/>
                    </a:lnTo>
                    <a:lnTo>
                      <a:pt x="0" y="708"/>
                    </a:lnTo>
                    <a:lnTo>
                      <a:pt x="17" y="797"/>
                    </a:lnTo>
                    <a:lnTo>
                      <a:pt x="48" y="855"/>
                    </a:lnTo>
                    <a:lnTo>
                      <a:pt x="111" y="914"/>
                    </a:lnTo>
                    <a:lnTo>
                      <a:pt x="165" y="938"/>
                    </a:lnTo>
                    <a:lnTo>
                      <a:pt x="233" y="929"/>
                    </a:lnTo>
                    <a:lnTo>
                      <a:pt x="302" y="918"/>
                    </a:lnTo>
                    <a:lnTo>
                      <a:pt x="354" y="882"/>
                    </a:lnTo>
                    <a:lnTo>
                      <a:pt x="389" y="821"/>
                    </a:lnTo>
                    <a:lnTo>
                      <a:pt x="422" y="764"/>
                    </a:lnTo>
                    <a:lnTo>
                      <a:pt x="420" y="686"/>
                    </a:lnTo>
                    <a:lnTo>
                      <a:pt x="428" y="653"/>
                    </a:lnTo>
                    <a:lnTo>
                      <a:pt x="466" y="712"/>
                    </a:lnTo>
                    <a:lnTo>
                      <a:pt x="555" y="762"/>
                    </a:lnTo>
                    <a:lnTo>
                      <a:pt x="591" y="762"/>
                    </a:lnTo>
                    <a:lnTo>
                      <a:pt x="663" y="751"/>
                    </a:lnTo>
                    <a:lnTo>
                      <a:pt x="705" y="732"/>
                    </a:lnTo>
                    <a:lnTo>
                      <a:pt x="748" y="665"/>
                    </a:lnTo>
                    <a:lnTo>
                      <a:pt x="787" y="610"/>
                    </a:lnTo>
                    <a:lnTo>
                      <a:pt x="794" y="519"/>
                    </a:lnTo>
                    <a:lnTo>
                      <a:pt x="796" y="462"/>
                    </a:lnTo>
                    <a:lnTo>
                      <a:pt x="787" y="399"/>
                    </a:lnTo>
                    <a:lnTo>
                      <a:pt x="733" y="319"/>
                    </a:lnTo>
                    <a:lnTo>
                      <a:pt x="687" y="280"/>
                    </a:lnTo>
                    <a:lnTo>
                      <a:pt x="622" y="273"/>
                    </a:lnTo>
                    <a:lnTo>
                      <a:pt x="557" y="263"/>
                    </a:lnTo>
                    <a:lnTo>
                      <a:pt x="494" y="273"/>
                    </a:lnTo>
                    <a:lnTo>
                      <a:pt x="476" y="308"/>
                    </a:lnTo>
                    <a:lnTo>
                      <a:pt x="441" y="332"/>
                    </a:lnTo>
                    <a:lnTo>
                      <a:pt x="444" y="248"/>
                    </a:lnTo>
                    <a:lnTo>
                      <a:pt x="435" y="154"/>
                    </a:lnTo>
                    <a:lnTo>
                      <a:pt x="387" y="78"/>
                    </a:lnTo>
                    <a:lnTo>
                      <a:pt x="346" y="35"/>
                    </a:lnTo>
                    <a:lnTo>
                      <a:pt x="296" y="6"/>
                    </a:lnTo>
                    <a:lnTo>
                      <a:pt x="255" y="4"/>
                    </a:lnTo>
                    <a:lnTo>
                      <a:pt x="202" y="0"/>
                    </a:lnTo>
                    <a:lnTo>
                      <a:pt x="159" y="13"/>
                    </a:lnTo>
                    <a:lnTo>
                      <a:pt x="104" y="41"/>
                    </a:lnTo>
                    <a:lnTo>
                      <a:pt x="67" y="91"/>
                    </a:lnTo>
                    <a:lnTo>
                      <a:pt x="46" y="146"/>
                    </a:lnTo>
                    <a:lnTo>
                      <a:pt x="31" y="245"/>
                    </a:lnTo>
                    <a:lnTo>
                      <a:pt x="26" y="284"/>
                    </a:lnTo>
                    <a:lnTo>
                      <a:pt x="41" y="339"/>
                    </a:lnTo>
                    <a:lnTo>
                      <a:pt x="67" y="378"/>
                    </a:lnTo>
                    <a:lnTo>
                      <a:pt x="74" y="399"/>
                    </a:lnTo>
                    <a:lnTo>
                      <a:pt x="74" y="47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77" name="Freeform 33">
                <a:extLst>
                  <a:ext uri="{FF2B5EF4-FFF2-40B4-BE49-F238E27FC236}">
                    <a16:creationId xmlns:a16="http://schemas.microsoft.com/office/drawing/2014/main" id="{5A46CC9D-C04B-8350-8947-BA75A0AD0C62}"/>
                  </a:ext>
                </a:extLst>
              </p:cNvPr>
              <p:cNvSpPr>
                <a:spLocks noChangeAspect="1"/>
              </p:cNvSpPr>
              <p:nvPr/>
            </p:nvSpPr>
            <p:spPr bwMode="auto">
              <a:xfrm>
                <a:off x="1248" y="1975"/>
                <a:ext cx="2870" cy="406"/>
              </a:xfrm>
              <a:custGeom>
                <a:avLst/>
                <a:gdLst>
                  <a:gd name="T0" fmla="*/ 2869 w 2870"/>
                  <a:gd name="T1" fmla="*/ 328 h 406"/>
                  <a:gd name="T2" fmla="*/ 2870 w 2870"/>
                  <a:gd name="T3" fmla="*/ 313 h 406"/>
                  <a:gd name="T4" fmla="*/ 2867 w 2870"/>
                  <a:gd name="T5" fmla="*/ 299 h 406"/>
                  <a:gd name="T6" fmla="*/ 2862 w 2870"/>
                  <a:gd name="T7" fmla="*/ 286 h 406"/>
                  <a:gd name="T8" fmla="*/ 2854 w 2870"/>
                  <a:gd name="T9" fmla="*/ 272 h 406"/>
                  <a:gd name="T10" fmla="*/ 2845 w 2870"/>
                  <a:gd name="T11" fmla="*/ 261 h 406"/>
                  <a:gd name="T12" fmla="*/ 2833 w 2870"/>
                  <a:gd name="T13" fmla="*/ 251 h 406"/>
                  <a:gd name="T14" fmla="*/ 2821 w 2870"/>
                  <a:gd name="T15" fmla="*/ 244 h 406"/>
                  <a:gd name="T16" fmla="*/ 2807 w 2870"/>
                  <a:gd name="T17" fmla="*/ 239 h 406"/>
                  <a:gd name="T18" fmla="*/ 2792 w 2870"/>
                  <a:gd name="T19" fmla="*/ 236 h 406"/>
                  <a:gd name="T20" fmla="*/ 93 w 2870"/>
                  <a:gd name="T21" fmla="*/ 0 h 406"/>
                  <a:gd name="T22" fmla="*/ 78 w 2870"/>
                  <a:gd name="T23" fmla="*/ 0 h 406"/>
                  <a:gd name="T24" fmla="*/ 63 w 2870"/>
                  <a:gd name="T25" fmla="*/ 3 h 406"/>
                  <a:gd name="T26" fmla="*/ 50 w 2870"/>
                  <a:gd name="T27" fmla="*/ 8 h 406"/>
                  <a:gd name="T28" fmla="*/ 36 w 2870"/>
                  <a:gd name="T29" fmla="*/ 15 h 406"/>
                  <a:gd name="T30" fmla="*/ 25 w 2870"/>
                  <a:gd name="T31" fmla="*/ 24 h 406"/>
                  <a:gd name="T32" fmla="*/ 15 w 2870"/>
                  <a:gd name="T33" fmla="*/ 37 h 406"/>
                  <a:gd name="T34" fmla="*/ 8 w 2870"/>
                  <a:gd name="T35" fmla="*/ 49 h 406"/>
                  <a:gd name="T36" fmla="*/ 3 w 2870"/>
                  <a:gd name="T37" fmla="*/ 63 h 406"/>
                  <a:gd name="T38" fmla="*/ 1 w 2870"/>
                  <a:gd name="T39" fmla="*/ 78 h 406"/>
                  <a:gd name="T40" fmla="*/ 1 w 2870"/>
                  <a:gd name="T41" fmla="*/ 78 h 406"/>
                  <a:gd name="T42" fmla="*/ 0 w 2870"/>
                  <a:gd name="T43" fmla="*/ 93 h 406"/>
                  <a:gd name="T44" fmla="*/ 3 w 2870"/>
                  <a:gd name="T45" fmla="*/ 107 h 406"/>
                  <a:gd name="T46" fmla="*/ 8 w 2870"/>
                  <a:gd name="T47" fmla="*/ 120 h 406"/>
                  <a:gd name="T48" fmla="*/ 16 w 2870"/>
                  <a:gd name="T49" fmla="*/ 134 h 406"/>
                  <a:gd name="T50" fmla="*/ 25 w 2870"/>
                  <a:gd name="T51" fmla="*/ 145 h 406"/>
                  <a:gd name="T52" fmla="*/ 37 w 2870"/>
                  <a:gd name="T53" fmla="*/ 155 h 406"/>
                  <a:gd name="T54" fmla="*/ 49 w 2870"/>
                  <a:gd name="T55" fmla="*/ 162 h 406"/>
                  <a:gd name="T56" fmla="*/ 63 w 2870"/>
                  <a:gd name="T57" fmla="*/ 167 h 406"/>
                  <a:gd name="T58" fmla="*/ 78 w 2870"/>
                  <a:gd name="T59" fmla="*/ 170 h 406"/>
                  <a:gd name="T60" fmla="*/ 2777 w 2870"/>
                  <a:gd name="T61" fmla="*/ 406 h 406"/>
                  <a:gd name="T62" fmla="*/ 2792 w 2870"/>
                  <a:gd name="T63" fmla="*/ 406 h 406"/>
                  <a:gd name="T64" fmla="*/ 2807 w 2870"/>
                  <a:gd name="T65" fmla="*/ 403 h 406"/>
                  <a:gd name="T66" fmla="*/ 2820 w 2870"/>
                  <a:gd name="T67" fmla="*/ 398 h 406"/>
                  <a:gd name="T68" fmla="*/ 2834 w 2870"/>
                  <a:gd name="T69" fmla="*/ 391 h 406"/>
                  <a:gd name="T70" fmla="*/ 2845 w 2870"/>
                  <a:gd name="T71" fmla="*/ 381 h 406"/>
                  <a:gd name="T72" fmla="*/ 2855 w 2870"/>
                  <a:gd name="T73" fmla="*/ 369 h 406"/>
                  <a:gd name="T74" fmla="*/ 2862 w 2870"/>
                  <a:gd name="T75" fmla="*/ 357 h 406"/>
                  <a:gd name="T76" fmla="*/ 2867 w 2870"/>
                  <a:gd name="T77" fmla="*/ 343 h 406"/>
                  <a:gd name="T78" fmla="*/ 2869 w 2870"/>
                  <a:gd name="T79" fmla="*/ 32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70" h="406">
                    <a:moveTo>
                      <a:pt x="2869" y="328"/>
                    </a:moveTo>
                    <a:lnTo>
                      <a:pt x="2870" y="313"/>
                    </a:lnTo>
                    <a:lnTo>
                      <a:pt x="2867" y="299"/>
                    </a:lnTo>
                    <a:lnTo>
                      <a:pt x="2862" y="286"/>
                    </a:lnTo>
                    <a:lnTo>
                      <a:pt x="2854" y="272"/>
                    </a:lnTo>
                    <a:lnTo>
                      <a:pt x="2845" y="261"/>
                    </a:lnTo>
                    <a:lnTo>
                      <a:pt x="2833" y="251"/>
                    </a:lnTo>
                    <a:lnTo>
                      <a:pt x="2821" y="244"/>
                    </a:lnTo>
                    <a:lnTo>
                      <a:pt x="2807" y="239"/>
                    </a:lnTo>
                    <a:lnTo>
                      <a:pt x="2792" y="236"/>
                    </a:lnTo>
                    <a:lnTo>
                      <a:pt x="93" y="0"/>
                    </a:lnTo>
                    <a:lnTo>
                      <a:pt x="78" y="0"/>
                    </a:lnTo>
                    <a:lnTo>
                      <a:pt x="63" y="3"/>
                    </a:lnTo>
                    <a:lnTo>
                      <a:pt x="50" y="8"/>
                    </a:lnTo>
                    <a:lnTo>
                      <a:pt x="36" y="15"/>
                    </a:lnTo>
                    <a:lnTo>
                      <a:pt x="25" y="24"/>
                    </a:lnTo>
                    <a:lnTo>
                      <a:pt x="15" y="37"/>
                    </a:lnTo>
                    <a:lnTo>
                      <a:pt x="8" y="49"/>
                    </a:lnTo>
                    <a:lnTo>
                      <a:pt x="3" y="63"/>
                    </a:lnTo>
                    <a:lnTo>
                      <a:pt x="1" y="78"/>
                    </a:lnTo>
                    <a:lnTo>
                      <a:pt x="1" y="78"/>
                    </a:lnTo>
                    <a:lnTo>
                      <a:pt x="0" y="93"/>
                    </a:lnTo>
                    <a:lnTo>
                      <a:pt x="3" y="107"/>
                    </a:lnTo>
                    <a:lnTo>
                      <a:pt x="8" y="120"/>
                    </a:lnTo>
                    <a:lnTo>
                      <a:pt x="16" y="134"/>
                    </a:lnTo>
                    <a:lnTo>
                      <a:pt x="25" y="145"/>
                    </a:lnTo>
                    <a:lnTo>
                      <a:pt x="37" y="155"/>
                    </a:lnTo>
                    <a:lnTo>
                      <a:pt x="49" y="162"/>
                    </a:lnTo>
                    <a:lnTo>
                      <a:pt x="63" y="167"/>
                    </a:lnTo>
                    <a:lnTo>
                      <a:pt x="78" y="170"/>
                    </a:lnTo>
                    <a:lnTo>
                      <a:pt x="2777" y="406"/>
                    </a:lnTo>
                    <a:lnTo>
                      <a:pt x="2792" y="406"/>
                    </a:lnTo>
                    <a:lnTo>
                      <a:pt x="2807" y="403"/>
                    </a:lnTo>
                    <a:lnTo>
                      <a:pt x="2820" y="398"/>
                    </a:lnTo>
                    <a:lnTo>
                      <a:pt x="2834" y="391"/>
                    </a:lnTo>
                    <a:lnTo>
                      <a:pt x="2845" y="381"/>
                    </a:lnTo>
                    <a:lnTo>
                      <a:pt x="2855" y="369"/>
                    </a:lnTo>
                    <a:lnTo>
                      <a:pt x="2862" y="357"/>
                    </a:lnTo>
                    <a:lnTo>
                      <a:pt x="2867" y="343"/>
                    </a:lnTo>
                    <a:lnTo>
                      <a:pt x="2869" y="328"/>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78" name="Freeform 34">
                <a:extLst>
                  <a:ext uri="{FF2B5EF4-FFF2-40B4-BE49-F238E27FC236}">
                    <a16:creationId xmlns:a16="http://schemas.microsoft.com/office/drawing/2014/main" id="{1441C429-B917-CDF1-816B-51E9002796BA}"/>
                  </a:ext>
                </a:extLst>
              </p:cNvPr>
              <p:cNvSpPr>
                <a:spLocks noChangeAspect="1"/>
              </p:cNvSpPr>
              <p:nvPr/>
            </p:nvSpPr>
            <p:spPr bwMode="auto">
              <a:xfrm>
                <a:off x="4370" y="2228"/>
                <a:ext cx="176" cy="210"/>
              </a:xfrm>
              <a:custGeom>
                <a:avLst/>
                <a:gdLst>
                  <a:gd name="T0" fmla="*/ 79 w 176"/>
                  <a:gd name="T1" fmla="*/ 210 h 210"/>
                  <a:gd name="T2" fmla="*/ 94 w 176"/>
                  <a:gd name="T3" fmla="*/ 209 h 210"/>
                  <a:gd name="T4" fmla="*/ 109 w 176"/>
                  <a:gd name="T5" fmla="*/ 206 h 210"/>
                  <a:gd name="T6" fmla="*/ 124 w 176"/>
                  <a:gd name="T7" fmla="*/ 199 h 210"/>
                  <a:gd name="T8" fmla="*/ 138 w 176"/>
                  <a:gd name="T9" fmla="*/ 190 h 210"/>
                  <a:gd name="T10" fmla="*/ 149 w 176"/>
                  <a:gd name="T11" fmla="*/ 178 h 210"/>
                  <a:gd name="T12" fmla="*/ 159 w 176"/>
                  <a:gd name="T13" fmla="*/ 163 h 210"/>
                  <a:gd name="T14" fmla="*/ 168 w 176"/>
                  <a:gd name="T15" fmla="*/ 148 h 210"/>
                  <a:gd name="T16" fmla="*/ 173 w 176"/>
                  <a:gd name="T17" fmla="*/ 131 h 210"/>
                  <a:gd name="T18" fmla="*/ 176 w 176"/>
                  <a:gd name="T19" fmla="*/ 113 h 210"/>
                  <a:gd name="T20" fmla="*/ 176 w 176"/>
                  <a:gd name="T21" fmla="*/ 95 h 210"/>
                  <a:gd name="T22" fmla="*/ 174 w 176"/>
                  <a:gd name="T23" fmla="*/ 76 h 210"/>
                  <a:gd name="T24" fmla="*/ 168 w 176"/>
                  <a:gd name="T25" fmla="*/ 60 h 210"/>
                  <a:gd name="T26" fmla="*/ 161 w 176"/>
                  <a:gd name="T27" fmla="*/ 44 h 210"/>
                  <a:gd name="T28" fmla="*/ 152 w 176"/>
                  <a:gd name="T29" fmla="*/ 30 h 210"/>
                  <a:gd name="T30" fmla="*/ 140 w 176"/>
                  <a:gd name="T31" fmla="*/ 18 h 210"/>
                  <a:gd name="T32" fmla="*/ 127 w 176"/>
                  <a:gd name="T33" fmla="*/ 9 h 210"/>
                  <a:gd name="T34" fmla="*/ 112 w 176"/>
                  <a:gd name="T35" fmla="*/ 4 h 210"/>
                  <a:gd name="T36" fmla="*/ 97 w 176"/>
                  <a:gd name="T37" fmla="*/ 0 h 210"/>
                  <a:gd name="T38" fmla="*/ 82 w 176"/>
                  <a:gd name="T39" fmla="*/ 1 h 210"/>
                  <a:gd name="T40" fmla="*/ 67 w 176"/>
                  <a:gd name="T41" fmla="*/ 4 h 210"/>
                  <a:gd name="T42" fmla="*/ 52 w 176"/>
                  <a:gd name="T43" fmla="*/ 11 h 210"/>
                  <a:gd name="T44" fmla="*/ 38 w 176"/>
                  <a:gd name="T45" fmla="*/ 20 h 210"/>
                  <a:gd name="T46" fmla="*/ 27 w 176"/>
                  <a:gd name="T47" fmla="*/ 32 h 210"/>
                  <a:gd name="T48" fmla="*/ 17 w 176"/>
                  <a:gd name="T49" fmla="*/ 47 h 210"/>
                  <a:gd name="T50" fmla="*/ 8 w 176"/>
                  <a:gd name="T51" fmla="*/ 62 h 210"/>
                  <a:gd name="T52" fmla="*/ 3 w 176"/>
                  <a:gd name="T53" fmla="*/ 79 h 210"/>
                  <a:gd name="T54" fmla="*/ 0 w 176"/>
                  <a:gd name="T55" fmla="*/ 97 h 210"/>
                  <a:gd name="T56" fmla="*/ 0 w 176"/>
                  <a:gd name="T57" fmla="*/ 115 h 210"/>
                  <a:gd name="T58" fmla="*/ 2 w 176"/>
                  <a:gd name="T59" fmla="*/ 134 h 210"/>
                  <a:gd name="T60" fmla="*/ 8 w 176"/>
                  <a:gd name="T61" fmla="*/ 150 h 210"/>
                  <a:gd name="T62" fmla="*/ 15 w 176"/>
                  <a:gd name="T63" fmla="*/ 166 h 210"/>
                  <a:gd name="T64" fmla="*/ 24 w 176"/>
                  <a:gd name="T65" fmla="*/ 180 h 210"/>
                  <a:gd name="T66" fmla="*/ 36 w 176"/>
                  <a:gd name="T67" fmla="*/ 192 h 210"/>
                  <a:gd name="T68" fmla="*/ 49 w 176"/>
                  <a:gd name="T69" fmla="*/ 201 h 210"/>
                  <a:gd name="T70" fmla="*/ 64 w 176"/>
                  <a:gd name="T71" fmla="*/ 206 h 210"/>
                  <a:gd name="T72" fmla="*/ 79 w 176"/>
                  <a:gd name="T73"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210">
                    <a:moveTo>
                      <a:pt x="79" y="210"/>
                    </a:moveTo>
                    <a:lnTo>
                      <a:pt x="94" y="209"/>
                    </a:lnTo>
                    <a:lnTo>
                      <a:pt x="109" y="206"/>
                    </a:lnTo>
                    <a:lnTo>
                      <a:pt x="124" y="199"/>
                    </a:lnTo>
                    <a:lnTo>
                      <a:pt x="138" y="190"/>
                    </a:lnTo>
                    <a:lnTo>
                      <a:pt x="149" y="178"/>
                    </a:lnTo>
                    <a:lnTo>
                      <a:pt x="159" y="163"/>
                    </a:lnTo>
                    <a:lnTo>
                      <a:pt x="168" y="148"/>
                    </a:lnTo>
                    <a:lnTo>
                      <a:pt x="173" y="131"/>
                    </a:lnTo>
                    <a:lnTo>
                      <a:pt x="176" y="113"/>
                    </a:lnTo>
                    <a:lnTo>
                      <a:pt x="176" y="95"/>
                    </a:lnTo>
                    <a:lnTo>
                      <a:pt x="174" y="76"/>
                    </a:lnTo>
                    <a:lnTo>
                      <a:pt x="168" y="60"/>
                    </a:lnTo>
                    <a:lnTo>
                      <a:pt x="161" y="44"/>
                    </a:lnTo>
                    <a:lnTo>
                      <a:pt x="152" y="30"/>
                    </a:lnTo>
                    <a:lnTo>
                      <a:pt x="140" y="18"/>
                    </a:lnTo>
                    <a:lnTo>
                      <a:pt x="127" y="9"/>
                    </a:lnTo>
                    <a:lnTo>
                      <a:pt x="112" y="4"/>
                    </a:lnTo>
                    <a:lnTo>
                      <a:pt x="97" y="0"/>
                    </a:lnTo>
                    <a:lnTo>
                      <a:pt x="82" y="1"/>
                    </a:lnTo>
                    <a:lnTo>
                      <a:pt x="67" y="4"/>
                    </a:lnTo>
                    <a:lnTo>
                      <a:pt x="52" y="11"/>
                    </a:lnTo>
                    <a:lnTo>
                      <a:pt x="38" y="20"/>
                    </a:lnTo>
                    <a:lnTo>
                      <a:pt x="27" y="32"/>
                    </a:lnTo>
                    <a:lnTo>
                      <a:pt x="17" y="47"/>
                    </a:lnTo>
                    <a:lnTo>
                      <a:pt x="8" y="62"/>
                    </a:lnTo>
                    <a:lnTo>
                      <a:pt x="3" y="79"/>
                    </a:lnTo>
                    <a:lnTo>
                      <a:pt x="0" y="97"/>
                    </a:lnTo>
                    <a:lnTo>
                      <a:pt x="0" y="115"/>
                    </a:lnTo>
                    <a:lnTo>
                      <a:pt x="2" y="134"/>
                    </a:lnTo>
                    <a:lnTo>
                      <a:pt x="8" y="150"/>
                    </a:lnTo>
                    <a:lnTo>
                      <a:pt x="15" y="166"/>
                    </a:lnTo>
                    <a:lnTo>
                      <a:pt x="24" y="180"/>
                    </a:lnTo>
                    <a:lnTo>
                      <a:pt x="36" y="192"/>
                    </a:lnTo>
                    <a:lnTo>
                      <a:pt x="49" y="201"/>
                    </a:lnTo>
                    <a:lnTo>
                      <a:pt x="64" y="206"/>
                    </a:lnTo>
                    <a:lnTo>
                      <a:pt x="79" y="2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85379" name="Group 35">
                <a:extLst>
                  <a:ext uri="{FF2B5EF4-FFF2-40B4-BE49-F238E27FC236}">
                    <a16:creationId xmlns:a16="http://schemas.microsoft.com/office/drawing/2014/main" id="{3CA398EC-6263-B13D-CB7A-43444A3C780D}"/>
                  </a:ext>
                </a:extLst>
              </p:cNvPr>
              <p:cNvGrpSpPr>
                <a:grpSpLocks noChangeAspect="1"/>
              </p:cNvGrpSpPr>
              <p:nvPr/>
            </p:nvGrpSpPr>
            <p:grpSpPr bwMode="auto">
              <a:xfrm>
                <a:off x="1443" y="2102"/>
                <a:ext cx="969" cy="424"/>
                <a:chOff x="1426" y="2079"/>
                <a:chExt cx="969" cy="424"/>
              </a:xfrm>
            </p:grpSpPr>
            <p:sp>
              <p:nvSpPr>
                <p:cNvPr id="185380" name="Freeform 36">
                  <a:extLst>
                    <a:ext uri="{FF2B5EF4-FFF2-40B4-BE49-F238E27FC236}">
                      <a16:creationId xmlns:a16="http://schemas.microsoft.com/office/drawing/2014/main" id="{0FDEA31E-359E-6B50-0AAC-1E6808734FB7}"/>
                    </a:ext>
                  </a:extLst>
                </p:cNvPr>
                <p:cNvSpPr>
                  <a:spLocks noChangeAspect="1"/>
                </p:cNvSpPr>
                <p:nvPr/>
              </p:nvSpPr>
              <p:spPr bwMode="auto">
                <a:xfrm>
                  <a:off x="1426" y="2079"/>
                  <a:ext cx="182" cy="312"/>
                </a:xfrm>
                <a:custGeom>
                  <a:avLst/>
                  <a:gdLst>
                    <a:gd name="T0" fmla="*/ 182 w 182"/>
                    <a:gd name="T1" fmla="*/ 13 h 312"/>
                    <a:gd name="T2" fmla="*/ 26 w 182"/>
                    <a:gd name="T3" fmla="*/ 0 h 312"/>
                    <a:gd name="T4" fmla="*/ 0 w 182"/>
                    <a:gd name="T5" fmla="*/ 299 h 312"/>
                    <a:gd name="T6" fmla="*/ 156 w 182"/>
                    <a:gd name="T7" fmla="*/ 312 h 312"/>
                    <a:gd name="T8" fmla="*/ 182 w 182"/>
                    <a:gd name="T9" fmla="*/ 13 h 312"/>
                  </a:gdLst>
                  <a:ahLst/>
                  <a:cxnLst>
                    <a:cxn ang="0">
                      <a:pos x="T0" y="T1"/>
                    </a:cxn>
                    <a:cxn ang="0">
                      <a:pos x="T2" y="T3"/>
                    </a:cxn>
                    <a:cxn ang="0">
                      <a:pos x="T4" y="T5"/>
                    </a:cxn>
                    <a:cxn ang="0">
                      <a:pos x="T6" y="T7"/>
                    </a:cxn>
                    <a:cxn ang="0">
                      <a:pos x="T8" y="T9"/>
                    </a:cxn>
                  </a:cxnLst>
                  <a:rect l="0" t="0" r="r" b="b"/>
                  <a:pathLst>
                    <a:path w="182" h="312">
                      <a:moveTo>
                        <a:pt x="182" y="13"/>
                      </a:moveTo>
                      <a:lnTo>
                        <a:pt x="26" y="0"/>
                      </a:lnTo>
                      <a:lnTo>
                        <a:pt x="0" y="299"/>
                      </a:lnTo>
                      <a:lnTo>
                        <a:pt x="156" y="312"/>
                      </a:lnTo>
                      <a:lnTo>
                        <a:pt x="182" y="13"/>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81" name="Freeform 37">
                  <a:extLst>
                    <a:ext uri="{FF2B5EF4-FFF2-40B4-BE49-F238E27FC236}">
                      <a16:creationId xmlns:a16="http://schemas.microsoft.com/office/drawing/2014/main" id="{72937488-2B6B-FF12-E571-329B54E9CB05}"/>
                    </a:ext>
                  </a:extLst>
                </p:cNvPr>
                <p:cNvSpPr>
                  <a:spLocks noChangeAspect="1"/>
                </p:cNvSpPr>
                <p:nvPr/>
              </p:nvSpPr>
              <p:spPr bwMode="auto">
                <a:xfrm>
                  <a:off x="1738" y="2118"/>
                  <a:ext cx="194" cy="229"/>
                </a:xfrm>
                <a:custGeom>
                  <a:avLst/>
                  <a:gdLst>
                    <a:gd name="T0" fmla="*/ 194 w 194"/>
                    <a:gd name="T1" fmla="*/ 15 h 229"/>
                    <a:gd name="T2" fmla="*/ 19 w 194"/>
                    <a:gd name="T3" fmla="*/ 0 h 229"/>
                    <a:gd name="T4" fmla="*/ 0 w 194"/>
                    <a:gd name="T5" fmla="*/ 214 h 229"/>
                    <a:gd name="T6" fmla="*/ 175 w 194"/>
                    <a:gd name="T7" fmla="*/ 229 h 229"/>
                    <a:gd name="T8" fmla="*/ 194 w 194"/>
                    <a:gd name="T9" fmla="*/ 15 h 229"/>
                  </a:gdLst>
                  <a:ahLst/>
                  <a:cxnLst>
                    <a:cxn ang="0">
                      <a:pos x="T0" y="T1"/>
                    </a:cxn>
                    <a:cxn ang="0">
                      <a:pos x="T2" y="T3"/>
                    </a:cxn>
                    <a:cxn ang="0">
                      <a:pos x="T4" y="T5"/>
                    </a:cxn>
                    <a:cxn ang="0">
                      <a:pos x="T6" y="T7"/>
                    </a:cxn>
                    <a:cxn ang="0">
                      <a:pos x="T8" y="T9"/>
                    </a:cxn>
                  </a:cxnLst>
                  <a:rect l="0" t="0" r="r" b="b"/>
                  <a:pathLst>
                    <a:path w="194" h="229">
                      <a:moveTo>
                        <a:pt x="194" y="15"/>
                      </a:moveTo>
                      <a:lnTo>
                        <a:pt x="19" y="0"/>
                      </a:lnTo>
                      <a:lnTo>
                        <a:pt x="0" y="214"/>
                      </a:lnTo>
                      <a:lnTo>
                        <a:pt x="175" y="229"/>
                      </a:lnTo>
                      <a:lnTo>
                        <a:pt x="194"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82" name="Freeform 38">
                  <a:extLst>
                    <a:ext uri="{FF2B5EF4-FFF2-40B4-BE49-F238E27FC236}">
                      <a16:creationId xmlns:a16="http://schemas.microsoft.com/office/drawing/2014/main" id="{E039D74B-ECB6-8E9D-49ED-7147B609B68B}"/>
                    </a:ext>
                  </a:extLst>
                </p:cNvPr>
                <p:cNvSpPr>
                  <a:spLocks noChangeAspect="1"/>
                </p:cNvSpPr>
                <p:nvPr/>
              </p:nvSpPr>
              <p:spPr bwMode="auto">
                <a:xfrm>
                  <a:off x="2039" y="2150"/>
                  <a:ext cx="197" cy="353"/>
                </a:xfrm>
                <a:custGeom>
                  <a:avLst/>
                  <a:gdLst>
                    <a:gd name="T0" fmla="*/ 197 w 197"/>
                    <a:gd name="T1" fmla="*/ 15 h 353"/>
                    <a:gd name="T2" fmla="*/ 29 w 197"/>
                    <a:gd name="T3" fmla="*/ 0 h 353"/>
                    <a:gd name="T4" fmla="*/ 0 w 197"/>
                    <a:gd name="T5" fmla="*/ 338 h 353"/>
                    <a:gd name="T6" fmla="*/ 168 w 197"/>
                    <a:gd name="T7" fmla="*/ 353 h 353"/>
                    <a:gd name="T8" fmla="*/ 197 w 197"/>
                    <a:gd name="T9" fmla="*/ 15 h 353"/>
                  </a:gdLst>
                  <a:ahLst/>
                  <a:cxnLst>
                    <a:cxn ang="0">
                      <a:pos x="T0" y="T1"/>
                    </a:cxn>
                    <a:cxn ang="0">
                      <a:pos x="T2" y="T3"/>
                    </a:cxn>
                    <a:cxn ang="0">
                      <a:pos x="T4" y="T5"/>
                    </a:cxn>
                    <a:cxn ang="0">
                      <a:pos x="T6" y="T7"/>
                    </a:cxn>
                    <a:cxn ang="0">
                      <a:pos x="T8" y="T9"/>
                    </a:cxn>
                  </a:cxnLst>
                  <a:rect l="0" t="0" r="r" b="b"/>
                  <a:pathLst>
                    <a:path w="197" h="353">
                      <a:moveTo>
                        <a:pt x="197" y="15"/>
                      </a:moveTo>
                      <a:lnTo>
                        <a:pt x="29" y="0"/>
                      </a:lnTo>
                      <a:lnTo>
                        <a:pt x="0" y="338"/>
                      </a:lnTo>
                      <a:lnTo>
                        <a:pt x="168" y="353"/>
                      </a:lnTo>
                      <a:lnTo>
                        <a:pt x="19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83" name="Freeform 39">
                  <a:extLst>
                    <a:ext uri="{FF2B5EF4-FFF2-40B4-BE49-F238E27FC236}">
                      <a16:creationId xmlns:a16="http://schemas.microsoft.com/office/drawing/2014/main" id="{0FC193FC-987E-5326-4887-5510A655CB5E}"/>
                    </a:ext>
                  </a:extLst>
                </p:cNvPr>
                <p:cNvSpPr>
                  <a:spLocks noChangeAspect="1"/>
                </p:cNvSpPr>
                <p:nvPr/>
              </p:nvSpPr>
              <p:spPr bwMode="auto">
                <a:xfrm>
                  <a:off x="2208" y="2169"/>
                  <a:ext cx="187" cy="212"/>
                </a:xfrm>
                <a:custGeom>
                  <a:avLst/>
                  <a:gdLst>
                    <a:gd name="T0" fmla="*/ 187 w 187"/>
                    <a:gd name="T1" fmla="*/ 15 h 212"/>
                    <a:gd name="T2" fmla="*/ 17 w 187"/>
                    <a:gd name="T3" fmla="*/ 0 h 212"/>
                    <a:gd name="T4" fmla="*/ 0 w 187"/>
                    <a:gd name="T5" fmla="*/ 197 h 212"/>
                    <a:gd name="T6" fmla="*/ 170 w 187"/>
                    <a:gd name="T7" fmla="*/ 212 h 212"/>
                    <a:gd name="T8" fmla="*/ 187 w 187"/>
                    <a:gd name="T9" fmla="*/ 15 h 212"/>
                  </a:gdLst>
                  <a:ahLst/>
                  <a:cxnLst>
                    <a:cxn ang="0">
                      <a:pos x="T0" y="T1"/>
                    </a:cxn>
                    <a:cxn ang="0">
                      <a:pos x="T2" y="T3"/>
                    </a:cxn>
                    <a:cxn ang="0">
                      <a:pos x="T4" y="T5"/>
                    </a:cxn>
                    <a:cxn ang="0">
                      <a:pos x="T6" y="T7"/>
                    </a:cxn>
                    <a:cxn ang="0">
                      <a:pos x="T8" y="T9"/>
                    </a:cxn>
                  </a:cxnLst>
                  <a:rect l="0" t="0" r="r" b="b"/>
                  <a:pathLst>
                    <a:path w="187" h="212">
                      <a:moveTo>
                        <a:pt x="187" y="15"/>
                      </a:moveTo>
                      <a:lnTo>
                        <a:pt x="17" y="0"/>
                      </a:lnTo>
                      <a:lnTo>
                        <a:pt x="0" y="197"/>
                      </a:lnTo>
                      <a:lnTo>
                        <a:pt x="170" y="212"/>
                      </a:lnTo>
                      <a:lnTo>
                        <a:pt x="187" y="15"/>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85384" name="Group 40">
                <a:extLst>
                  <a:ext uri="{FF2B5EF4-FFF2-40B4-BE49-F238E27FC236}">
                    <a16:creationId xmlns:a16="http://schemas.microsoft.com/office/drawing/2014/main" id="{5C4EF4D9-63ED-B728-CB5A-85526EEC0D60}"/>
                  </a:ext>
                </a:extLst>
              </p:cNvPr>
              <p:cNvGrpSpPr>
                <a:grpSpLocks noChangeAspect="1"/>
              </p:cNvGrpSpPr>
              <p:nvPr/>
            </p:nvGrpSpPr>
            <p:grpSpPr bwMode="auto">
              <a:xfrm>
                <a:off x="1404" y="2054"/>
                <a:ext cx="968" cy="430"/>
                <a:chOff x="1387" y="2031"/>
                <a:chExt cx="968" cy="430"/>
              </a:xfrm>
            </p:grpSpPr>
            <p:sp>
              <p:nvSpPr>
                <p:cNvPr id="185385" name="Freeform 41">
                  <a:extLst>
                    <a:ext uri="{FF2B5EF4-FFF2-40B4-BE49-F238E27FC236}">
                      <a16:creationId xmlns:a16="http://schemas.microsoft.com/office/drawing/2014/main" id="{97E0C837-C5DD-4588-1A2B-6D1F305B6957}"/>
                    </a:ext>
                  </a:extLst>
                </p:cNvPr>
                <p:cNvSpPr>
                  <a:spLocks noChangeAspect="1"/>
                </p:cNvSpPr>
                <p:nvPr/>
              </p:nvSpPr>
              <p:spPr bwMode="auto">
                <a:xfrm>
                  <a:off x="1387" y="2031"/>
                  <a:ext cx="193" cy="322"/>
                </a:xfrm>
                <a:custGeom>
                  <a:avLst/>
                  <a:gdLst>
                    <a:gd name="T0" fmla="*/ 193 w 193"/>
                    <a:gd name="T1" fmla="*/ 15 h 322"/>
                    <a:gd name="T2" fmla="*/ 27 w 193"/>
                    <a:gd name="T3" fmla="*/ 0 h 322"/>
                    <a:gd name="T4" fmla="*/ 0 w 193"/>
                    <a:gd name="T5" fmla="*/ 307 h 322"/>
                    <a:gd name="T6" fmla="*/ 166 w 193"/>
                    <a:gd name="T7" fmla="*/ 322 h 322"/>
                    <a:gd name="T8" fmla="*/ 193 w 193"/>
                    <a:gd name="T9" fmla="*/ 15 h 322"/>
                  </a:gdLst>
                  <a:ahLst/>
                  <a:cxnLst>
                    <a:cxn ang="0">
                      <a:pos x="T0" y="T1"/>
                    </a:cxn>
                    <a:cxn ang="0">
                      <a:pos x="T2" y="T3"/>
                    </a:cxn>
                    <a:cxn ang="0">
                      <a:pos x="T4" y="T5"/>
                    </a:cxn>
                    <a:cxn ang="0">
                      <a:pos x="T6" y="T7"/>
                    </a:cxn>
                    <a:cxn ang="0">
                      <a:pos x="T8" y="T9"/>
                    </a:cxn>
                  </a:cxnLst>
                  <a:rect l="0" t="0" r="r" b="b"/>
                  <a:pathLst>
                    <a:path w="193" h="322">
                      <a:moveTo>
                        <a:pt x="193" y="15"/>
                      </a:moveTo>
                      <a:lnTo>
                        <a:pt x="27" y="0"/>
                      </a:lnTo>
                      <a:lnTo>
                        <a:pt x="0" y="307"/>
                      </a:lnTo>
                      <a:lnTo>
                        <a:pt x="166" y="322"/>
                      </a:lnTo>
                      <a:lnTo>
                        <a:pt x="193"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86" name="Freeform 42">
                  <a:extLst>
                    <a:ext uri="{FF2B5EF4-FFF2-40B4-BE49-F238E27FC236}">
                      <a16:creationId xmlns:a16="http://schemas.microsoft.com/office/drawing/2014/main" id="{B9AB972A-6944-3B1D-9D5D-2FD80A002C3B}"/>
                    </a:ext>
                  </a:extLst>
                </p:cNvPr>
                <p:cNvSpPr>
                  <a:spLocks noChangeAspect="1"/>
                </p:cNvSpPr>
                <p:nvPr/>
              </p:nvSpPr>
              <p:spPr bwMode="auto">
                <a:xfrm>
                  <a:off x="1714" y="2077"/>
                  <a:ext cx="187" cy="229"/>
                </a:xfrm>
                <a:custGeom>
                  <a:avLst/>
                  <a:gdLst>
                    <a:gd name="T0" fmla="*/ 187 w 187"/>
                    <a:gd name="T1" fmla="*/ 15 h 229"/>
                    <a:gd name="T2" fmla="*/ 19 w 187"/>
                    <a:gd name="T3" fmla="*/ 0 h 229"/>
                    <a:gd name="T4" fmla="*/ 0 w 187"/>
                    <a:gd name="T5" fmla="*/ 214 h 229"/>
                    <a:gd name="T6" fmla="*/ 168 w 187"/>
                    <a:gd name="T7" fmla="*/ 229 h 229"/>
                    <a:gd name="T8" fmla="*/ 187 w 187"/>
                    <a:gd name="T9" fmla="*/ 15 h 229"/>
                  </a:gdLst>
                  <a:ahLst/>
                  <a:cxnLst>
                    <a:cxn ang="0">
                      <a:pos x="T0" y="T1"/>
                    </a:cxn>
                    <a:cxn ang="0">
                      <a:pos x="T2" y="T3"/>
                    </a:cxn>
                    <a:cxn ang="0">
                      <a:pos x="T4" y="T5"/>
                    </a:cxn>
                    <a:cxn ang="0">
                      <a:pos x="T6" y="T7"/>
                    </a:cxn>
                    <a:cxn ang="0">
                      <a:pos x="T8" y="T9"/>
                    </a:cxn>
                  </a:cxnLst>
                  <a:rect l="0" t="0" r="r" b="b"/>
                  <a:pathLst>
                    <a:path w="187" h="229">
                      <a:moveTo>
                        <a:pt x="187" y="15"/>
                      </a:moveTo>
                      <a:lnTo>
                        <a:pt x="19" y="0"/>
                      </a:lnTo>
                      <a:lnTo>
                        <a:pt x="0" y="214"/>
                      </a:lnTo>
                      <a:lnTo>
                        <a:pt x="168" y="229"/>
                      </a:lnTo>
                      <a:lnTo>
                        <a:pt x="187" y="15"/>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87" name="Freeform 43">
                  <a:extLst>
                    <a:ext uri="{FF2B5EF4-FFF2-40B4-BE49-F238E27FC236}">
                      <a16:creationId xmlns:a16="http://schemas.microsoft.com/office/drawing/2014/main" id="{59E2461F-A684-1672-8DB1-93293DCC2239}"/>
                    </a:ext>
                  </a:extLst>
                </p:cNvPr>
                <p:cNvSpPr>
                  <a:spLocks noChangeAspect="1"/>
                </p:cNvSpPr>
                <p:nvPr/>
              </p:nvSpPr>
              <p:spPr bwMode="auto">
                <a:xfrm>
                  <a:off x="2014" y="2114"/>
                  <a:ext cx="185" cy="347"/>
                </a:xfrm>
                <a:custGeom>
                  <a:avLst/>
                  <a:gdLst>
                    <a:gd name="T0" fmla="*/ 185 w 185"/>
                    <a:gd name="T1" fmla="*/ 13 h 347"/>
                    <a:gd name="T2" fmla="*/ 29 w 185"/>
                    <a:gd name="T3" fmla="*/ 0 h 347"/>
                    <a:gd name="T4" fmla="*/ 0 w 185"/>
                    <a:gd name="T5" fmla="*/ 333 h 347"/>
                    <a:gd name="T6" fmla="*/ 156 w 185"/>
                    <a:gd name="T7" fmla="*/ 347 h 347"/>
                    <a:gd name="T8" fmla="*/ 185 w 185"/>
                    <a:gd name="T9" fmla="*/ 13 h 347"/>
                  </a:gdLst>
                  <a:ahLst/>
                  <a:cxnLst>
                    <a:cxn ang="0">
                      <a:pos x="T0" y="T1"/>
                    </a:cxn>
                    <a:cxn ang="0">
                      <a:pos x="T2" y="T3"/>
                    </a:cxn>
                    <a:cxn ang="0">
                      <a:pos x="T4" y="T5"/>
                    </a:cxn>
                    <a:cxn ang="0">
                      <a:pos x="T6" y="T7"/>
                    </a:cxn>
                    <a:cxn ang="0">
                      <a:pos x="T8" y="T9"/>
                    </a:cxn>
                  </a:cxnLst>
                  <a:rect l="0" t="0" r="r" b="b"/>
                  <a:pathLst>
                    <a:path w="185" h="347">
                      <a:moveTo>
                        <a:pt x="185" y="13"/>
                      </a:moveTo>
                      <a:lnTo>
                        <a:pt x="29" y="0"/>
                      </a:lnTo>
                      <a:lnTo>
                        <a:pt x="0" y="333"/>
                      </a:lnTo>
                      <a:lnTo>
                        <a:pt x="156" y="347"/>
                      </a:lnTo>
                      <a:lnTo>
                        <a:pt x="185" y="13"/>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88" name="Freeform 44">
                  <a:extLst>
                    <a:ext uri="{FF2B5EF4-FFF2-40B4-BE49-F238E27FC236}">
                      <a16:creationId xmlns:a16="http://schemas.microsoft.com/office/drawing/2014/main" id="{BBFCF335-B02A-C3F8-2088-73C1E756D119}"/>
                    </a:ext>
                  </a:extLst>
                </p:cNvPr>
                <p:cNvSpPr>
                  <a:spLocks noChangeAspect="1"/>
                </p:cNvSpPr>
                <p:nvPr/>
              </p:nvSpPr>
              <p:spPr bwMode="auto">
                <a:xfrm>
                  <a:off x="2176" y="2122"/>
                  <a:ext cx="179" cy="223"/>
                </a:xfrm>
                <a:custGeom>
                  <a:avLst/>
                  <a:gdLst>
                    <a:gd name="T0" fmla="*/ 179 w 179"/>
                    <a:gd name="T1" fmla="*/ 14 h 223"/>
                    <a:gd name="T2" fmla="*/ 18 w 179"/>
                    <a:gd name="T3" fmla="*/ 0 h 223"/>
                    <a:gd name="T4" fmla="*/ 0 w 179"/>
                    <a:gd name="T5" fmla="*/ 209 h 223"/>
                    <a:gd name="T6" fmla="*/ 161 w 179"/>
                    <a:gd name="T7" fmla="*/ 223 h 223"/>
                    <a:gd name="T8" fmla="*/ 179 w 179"/>
                    <a:gd name="T9" fmla="*/ 14 h 223"/>
                  </a:gdLst>
                  <a:ahLst/>
                  <a:cxnLst>
                    <a:cxn ang="0">
                      <a:pos x="T0" y="T1"/>
                    </a:cxn>
                    <a:cxn ang="0">
                      <a:pos x="T2" y="T3"/>
                    </a:cxn>
                    <a:cxn ang="0">
                      <a:pos x="T4" y="T5"/>
                    </a:cxn>
                    <a:cxn ang="0">
                      <a:pos x="T6" y="T7"/>
                    </a:cxn>
                    <a:cxn ang="0">
                      <a:pos x="T8" y="T9"/>
                    </a:cxn>
                  </a:cxnLst>
                  <a:rect l="0" t="0" r="r" b="b"/>
                  <a:pathLst>
                    <a:path w="179" h="223">
                      <a:moveTo>
                        <a:pt x="179" y="14"/>
                      </a:moveTo>
                      <a:lnTo>
                        <a:pt x="18" y="0"/>
                      </a:lnTo>
                      <a:lnTo>
                        <a:pt x="0" y="209"/>
                      </a:lnTo>
                      <a:lnTo>
                        <a:pt x="161" y="223"/>
                      </a:lnTo>
                      <a:lnTo>
                        <a:pt x="179" y="14"/>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85389" name="Group 45">
              <a:extLst>
                <a:ext uri="{FF2B5EF4-FFF2-40B4-BE49-F238E27FC236}">
                  <a16:creationId xmlns:a16="http://schemas.microsoft.com/office/drawing/2014/main" id="{CEBEE897-4184-032B-6F71-E884D550F8E8}"/>
                </a:ext>
              </a:extLst>
            </p:cNvPr>
            <p:cNvGrpSpPr>
              <a:grpSpLocks noChangeAspect="1"/>
            </p:cNvGrpSpPr>
            <p:nvPr/>
          </p:nvGrpSpPr>
          <p:grpSpPr bwMode="auto">
            <a:xfrm>
              <a:off x="1694" y="1793"/>
              <a:ext cx="2152" cy="606"/>
              <a:chOff x="1694" y="1793"/>
              <a:chExt cx="2152" cy="606"/>
            </a:xfrm>
          </p:grpSpPr>
          <p:sp>
            <p:nvSpPr>
              <p:cNvPr id="185390" name="Freeform 46">
                <a:extLst>
                  <a:ext uri="{FF2B5EF4-FFF2-40B4-BE49-F238E27FC236}">
                    <a16:creationId xmlns:a16="http://schemas.microsoft.com/office/drawing/2014/main" id="{154DF405-7144-D796-3B9B-D3EADFF1133C}"/>
                  </a:ext>
                </a:extLst>
              </p:cNvPr>
              <p:cNvSpPr>
                <a:spLocks noChangeAspect="1"/>
              </p:cNvSpPr>
              <p:nvPr/>
            </p:nvSpPr>
            <p:spPr bwMode="auto">
              <a:xfrm>
                <a:off x="2443" y="1793"/>
                <a:ext cx="146" cy="493"/>
              </a:xfrm>
              <a:custGeom>
                <a:avLst/>
                <a:gdLst>
                  <a:gd name="T0" fmla="*/ 0 w 146"/>
                  <a:gd name="T1" fmla="*/ 20 h 493"/>
                  <a:gd name="T2" fmla="*/ 13 w 146"/>
                  <a:gd name="T3" fmla="*/ 3 h 493"/>
                  <a:gd name="T4" fmla="*/ 33 w 146"/>
                  <a:gd name="T5" fmla="*/ 0 h 493"/>
                  <a:gd name="T6" fmla="*/ 55 w 146"/>
                  <a:gd name="T7" fmla="*/ 16 h 493"/>
                  <a:gd name="T8" fmla="*/ 85 w 146"/>
                  <a:gd name="T9" fmla="*/ 61 h 493"/>
                  <a:gd name="T10" fmla="*/ 107 w 146"/>
                  <a:gd name="T11" fmla="*/ 126 h 493"/>
                  <a:gd name="T12" fmla="*/ 127 w 146"/>
                  <a:gd name="T13" fmla="*/ 203 h 493"/>
                  <a:gd name="T14" fmla="*/ 140 w 146"/>
                  <a:gd name="T15" fmla="*/ 289 h 493"/>
                  <a:gd name="T16" fmla="*/ 146 w 146"/>
                  <a:gd name="T17" fmla="*/ 361 h 493"/>
                  <a:gd name="T18" fmla="*/ 140 w 146"/>
                  <a:gd name="T19" fmla="*/ 428 h 493"/>
                  <a:gd name="T20" fmla="*/ 122 w 146"/>
                  <a:gd name="T21" fmla="*/ 467 h 493"/>
                  <a:gd name="T22" fmla="*/ 90 w 146"/>
                  <a:gd name="T23" fmla="*/ 493 h 493"/>
                  <a:gd name="T24" fmla="*/ 55 w 146"/>
                  <a:gd name="T25" fmla="*/ 493 h 493"/>
                  <a:gd name="T26" fmla="*/ 39 w 146"/>
                  <a:gd name="T27" fmla="*/ 481 h 493"/>
                  <a:gd name="T28" fmla="*/ 39 w 146"/>
                  <a:gd name="T29" fmla="*/ 455 h 493"/>
                  <a:gd name="T30" fmla="*/ 55 w 146"/>
                  <a:gd name="T31" fmla="*/ 431 h 493"/>
                  <a:gd name="T32" fmla="*/ 96 w 146"/>
                  <a:gd name="T33" fmla="*/ 455 h 493"/>
                  <a:gd name="T34" fmla="*/ 113 w 146"/>
                  <a:gd name="T35" fmla="*/ 439 h 493"/>
                  <a:gd name="T36" fmla="*/ 124 w 146"/>
                  <a:gd name="T37" fmla="*/ 378 h 493"/>
                  <a:gd name="T38" fmla="*/ 116 w 146"/>
                  <a:gd name="T39" fmla="*/ 311 h 493"/>
                  <a:gd name="T40" fmla="*/ 96 w 146"/>
                  <a:gd name="T41" fmla="*/ 250 h 493"/>
                  <a:gd name="T42" fmla="*/ 66 w 146"/>
                  <a:gd name="T43" fmla="*/ 164 h 493"/>
                  <a:gd name="T44" fmla="*/ 29 w 146"/>
                  <a:gd name="T45" fmla="*/ 116 h 493"/>
                  <a:gd name="T46" fmla="*/ 2 w 146"/>
                  <a:gd name="T47" fmla="*/ 64 h 493"/>
                  <a:gd name="T48" fmla="*/ 0 w 146"/>
                  <a:gd name="T49" fmla="*/ 2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493">
                    <a:moveTo>
                      <a:pt x="0" y="20"/>
                    </a:moveTo>
                    <a:lnTo>
                      <a:pt x="13" y="3"/>
                    </a:lnTo>
                    <a:lnTo>
                      <a:pt x="33" y="0"/>
                    </a:lnTo>
                    <a:lnTo>
                      <a:pt x="55" y="16"/>
                    </a:lnTo>
                    <a:lnTo>
                      <a:pt x="85" y="61"/>
                    </a:lnTo>
                    <a:lnTo>
                      <a:pt x="107" y="126"/>
                    </a:lnTo>
                    <a:lnTo>
                      <a:pt x="127" y="203"/>
                    </a:lnTo>
                    <a:lnTo>
                      <a:pt x="140" y="289"/>
                    </a:lnTo>
                    <a:lnTo>
                      <a:pt x="146" y="361"/>
                    </a:lnTo>
                    <a:lnTo>
                      <a:pt x="140" y="428"/>
                    </a:lnTo>
                    <a:lnTo>
                      <a:pt x="122" y="467"/>
                    </a:lnTo>
                    <a:lnTo>
                      <a:pt x="90" y="493"/>
                    </a:lnTo>
                    <a:lnTo>
                      <a:pt x="55" y="493"/>
                    </a:lnTo>
                    <a:lnTo>
                      <a:pt x="39" y="481"/>
                    </a:lnTo>
                    <a:lnTo>
                      <a:pt x="39" y="455"/>
                    </a:lnTo>
                    <a:lnTo>
                      <a:pt x="55" y="431"/>
                    </a:lnTo>
                    <a:lnTo>
                      <a:pt x="96" y="455"/>
                    </a:lnTo>
                    <a:lnTo>
                      <a:pt x="113" y="439"/>
                    </a:lnTo>
                    <a:lnTo>
                      <a:pt x="124" y="378"/>
                    </a:lnTo>
                    <a:lnTo>
                      <a:pt x="116" y="311"/>
                    </a:lnTo>
                    <a:lnTo>
                      <a:pt x="96" y="250"/>
                    </a:lnTo>
                    <a:lnTo>
                      <a:pt x="66" y="164"/>
                    </a:lnTo>
                    <a:lnTo>
                      <a:pt x="29" y="116"/>
                    </a:lnTo>
                    <a:lnTo>
                      <a:pt x="2" y="64"/>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91" name="Freeform 47">
                <a:extLst>
                  <a:ext uri="{FF2B5EF4-FFF2-40B4-BE49-F238E27FC236}">
                    <a16:creationId xmlns:a16="http://schemas.microsoft.com/office/drawing/2014/main" id="{9D49061A-66A4-C175-2AA0-D79025D970E3}"/>
                  </a:ext>
                </a:extLst>
              </p:cNvPr>
              <p:cNvSpPr>
                <a:spLocks noChangeAspect="1"/>
              </p:cNvSpPr>
              <p:nvPr/>
            </p:nvSpPr>
            <p:spPr bwMode="auto">
              <a:xfrm>
                <a:off x="2911" y="1887"/>
                <a:ext cx="272" cy="437"/>
              </a:xfrm>
              <a:custGeom>
                <a:avLst/>
                <a:gdLst>
                  <a:gd name="T0" fmla="*/ 96 w 272"/>
                  <a:gd name="T1" fmla="*/ 14 h 437"/>
                  <a:gd name="T2" fmla="*/ 122 w 272"/>
                  <a:gd name="T3" fmla="*/ 0 h 437"/>
                  <a:gd name="T4" fmla="*/ 141 w 272"/>
                  <a:gd name="T5" fmla="*/ 0 h 437"/>
                  <a:gd name="T6" fmla="*/ 185 w 272"/>
                  <a:gd name="T7" fmla="*/ 48 h 437"/>
                  <a:gd name="T8" fmla="*/ 211 w 272"/>
                  <a:gd name="T9" fmla="*/ 94 h 437"/>
                  <a:gd name="T10" fmla="*/ 246 w 272"/>
                  <a:gd name="T11" fmla="*/ 153 h 437"/>
                  <a:gd name="T12" fmla="*/ 268 w 272"/>
                  <a:gd name="T13" fmla="*/ 214 h 437"/>
                  <a:gd name="T14" fmla="*/ 272 w 272"/>
                  <a:gd name="T15" fmla="*/ 281 h 437"/>
                  <a:gd name="T16" fmla="*/ 263 w 272"/>
                  <a:gd name="T17" fmla="*/ 298 h 437"/>
                  <a:gd name="T18" fmla="*/ 196 w 272"/>
                  <a:gd name="T19" fmla="*/ 327 h 437"/>
                  <a:gd name="T20" fmla="*/ 129 w 272"/>
                  <a:gd name="T21" fmla="*/ 366 h 437"/>
                  <a:gd name="T22" fmla="*/ 83 w 272"/>
                  <a:gd name="T23" fmla="*/ 403 h 437"/>
                  <a:gd name="T24" fmla="*/ 74 w 272"/>
                  <a:gd name="T25" fmla="*/ 416 h 437"/>
                  <a:gd name="T26" fmla="*/ 44 w 272"/>
                  <a:gd name="T27" fmla="*/ 437 h 437"/>
                  <a:gd name="T28" fmla="*/ 18 w 272"/>
                  <a:gd name="T29" fmla="*/ 427 h 437"/>
                  <a:gd name="T30" fmla="*/ 2 w 272"/>
                  <a:gd name="T31" fmla="*/ 399 h 437"/>
                  <a:gd name="T32" fmla="*/ 0 w 272"/>
                  <a:gd name="T33" fmla="*/ 383 h 437"/>
                  <a:gd name="T34" fmla="*/ 7 w 272"/>
                  <a:gd name="T35" fmla="*/ 372 h 437"/>
                  <a:gd name="T36" fmla="*/ 33 w 272"/>
                  <a:gd name="T37" fmla="*/ 370 h 437"/>
                  <a:gd name="T38" fmla="*/ 57 w 272"/>
                  <a:gd name="T39" fmla="*/ 366 h 437"/>
                  <a:gd name="T40" fmla="*/ 122 w 272"/>
                  <a:gd name="T41" fmla="*/ 344 h 437"/>
                  <a:gd name="T42" fmla="*/ 179 w 272"/>
                  <a:gd name="T43" fmla="*/ 314 h 437"/>
                  <a:gd name="T44" fmla="*/ 228 w 272"/>
                  <a:gd name="T45" fmla="*/ 281 h 437"/>
                  <a:gd name="T46" fmla="*/ 244 w 272"/>
                  <a:gd name="T47" fmla="*/ 259 h 437"/>
                  <a:gd name="T48" fmla="*/ 235 w 272"/>
                  <a:gd name="T49" fmla="*/ 211 h 437"/>
                  <a:gd name="T50" fmla="*/ 202 w 272"/>
                  <a:gd name="T51" fmla="*/ 155 h 437"/>
                  <a:gd name="T52" fmla="*/ 163 w 272"/>
                  <a:gd name="T53" fmla="*/ 114 h 437"/>
                  <a:gd name="T54" fmla="*/ 122 w 272"/>
                  <a:gd name="T55" fmla="*/ 94 h 437"/>
                  <a:gd name="T56" fmla="*/ 89 w 272"/>
                  <a:gd name="T57" fmla="*/ 61 h 437"/>
                  <a:gd name="T58" fmla="*/ 91 w 272"/>
                  <a:gd name="T59" fmla="*/ 31 h 437"/>
                  <a:gd name="T60" fmla="*/ 96 w 272"/>
                  <a:gd name="T61" fmla="*/ 14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437">
                    <a:moveTo>
                      <a:pt x="96" y="14"/>
                    </a:moveTo>
                    <a:lnTo>
                      <a:pt x="122" y="0"/>
                    </a:lnTo>
                    <a:lnTo>
                      <a:pt x="141" y="0"/>
                    </a:lnTo>
                    <a:lnTo>
                      <a:pt x="185" y="48"/>
                    </a:lnTo>
                    <a:lnTo>
                      <a:pt x="211" y="94"/>
                    </a:lnTo>
                    <a:lnTo>
                      <a:pt x="246" y="153"/>
                    </a:lnTo>
                    <a:lnTo>
                      <a:pt x="268" y="214"/>
                    </a:lnTo>
                    <a:lnTo>
                      <a:pt x="272" y="281"/>
                    </a:lnTo>
                    <a:lnTo>
                      <a:pt x="263" y="298"/>
                    </a:lnTo>
                    <a:lnTo>
                      <a:pt x="196" y="327"/>
                    </a:lnTo>
                    <a:lnTo>
                      <a:pt x="129" y="366"/>
                    </a:lnTo>
                    <a:lnTo>
                      <a:pt x="83" y="403"/>
                    </a:lnTo>
                    <a:lnTo>
                      <a:pt x="74" y="416"/>
                    </a:lnTo>
                    <a:lnTo>
                      <a:pt x="44" y="437"/>
                    </a:lnTo>
                    <a:lnTo>
                      <a:pt x="18" y="427"/>
                    </a:lnTo>
                    <a:lnTo>
                      <a:pt x="2" y="399"/>
                    </a:lnTo>
                    <a:lnTo>
                      <a:pt x="0" y="383"/>
                    </a:lnTo>
                    <a:lnTo>
                      <a:pt x="7" y="372"/>
                    </a:lnTo>
                    <a:lnTo>
                      <a:pt x="33" y="370"/>
                    </a:lnTo>
                    <a:lnTo>
                      <a:pt x="57" y="366"/>
                    </a:lnTo>
                    <a:lnTo>
                      <a:pt x="122" y="344"/>
                    </a:lnTo>
                    <a:lnTo>
                      <a:pt x="179" y="314"/>
                    </a:lnTo>
                    <a:lnTo>
                      <a:pt x="228" y="281"/>
                    </a:lnTo>
                    <a:lnTo>
                      <a:pt x="244" y="259"/>
                    </a:lnTo>
                    <a:lnTo>
                      <a:pt x="235" y="211"/>
                    </a:lnTo>
                    <a:lnTo>
                      <a:pt x="202" y="155"/>
                    </a:lnTo>
                    <a:lnTo>
                      <a:pt x="163" y="114"/>
                    </a:lnTo>
                    <a:lnTo>
                      <a:pt x="122" y="94"/>
                    </a:lnTo>
                    <a:lnTo>
                      <a:pt x="89" y="61"/>
                    </a:lnTo>
                    <a:lnTo>
                      <a:pt x="91" y="31"/>
                    </a:lnTo>
                    <a:lnTo>
                      <a:pt x="9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92" name="Freeform 48">
                <a:extLst>
                  <a:ext uri="{FF2B5EF4-FFF2-40B4-BE49-F238E27FC236}">
                    <a16:creationId xmlns:a16="http://schemas.microsoft.com/office/drawing/2014/main" id="{C37A280A-153D-59FD-E7DF-76B187981953}"/>
                  </a:ext>
                </a:extLst>
              </p:cNvPr>
              <p:cNvSpPr>
                <a:spLocks noChangeAspect="1"/>
              </p:cNvSpPr>
              <p:nvPr/>
            </p:nvSpPr>
            <p:spPr bwMode="auto">
              <a:xfrm>
                <a:off x="3571" y="1948"/>
                <a:ext cx="275" cy="451"/>
              </a:xfrm>
              <a:custGeom>
                <a:avLst/>
                <a:gdLst>
                  <a:gd name="T0" fmla="*/ 78 w 275"/>
                  <a:gd name="T1" fmla="*/ 17 h 451"/>
                  <a:gd name="T2" fmla="*/ 102 w 275"/>
                  <a:gd name="T3" fmla="*/ 0 h 451"/>
                  <a:gd name="T4" fmla="*/ 163 w 275"/>
                  <a:gd name="T5" fmla="*/ 17 h 451"/>
                  <a:gd name="T6" fmla="*/ 200 w 275"/>
                  <a:gd name="T7" fmla="*/ 60 h 451"/>
                  <a:gd name="T8" fmla="*/ 222 w 275"/>
                  <a:gd name="T9" fmla="*/ 115 h 451"/>
                  <a:gd name="T10" fmla="*/ 250 w 275"/>
                  <a:gd name="T11" fmla="*/ 171 h 451"/>
                  <a:gd name="T12" fmla="*/ 275 w 275"/>
                  <a:gd name="T13" fmla="*/ 232 h 451"/>
                  <a:gd name="T14" fmla="*/ 273 w 275"/>
                  <a:gd name="T15" fmla="*/ 260 h 451"/>
                  <a:gd name="T16" fmla="*/ 252 w 275"/>
                  <a:gd name="T17" fmla="*/ 296 h 451"/>
                  <a:gd name="T18" fmla="*/ 180 w 275"/>
                  <a:gd name="T19" fmla="*/ 355 h 451"/>
                  <a:gd name="T20" fmla="*/ 113 w 275"/>
                  <a:gd name="T21" fmla="*/ 396 h 451"/>
                  <a:gd name="T22" fmla="*/ 111 w 275"/>
                  <a:gd name="T23" fmla="*/ 416 h 451"/>
                  <a:gd name="T24" fmla="*/ 105 w 275"/>
                  <a:gd name="T25" fmla="*/ 427 h 451"/>
                  <a:gd name="T26" fmla="*/ 78 w 275"/>
                  <a:gd name="T27" fmla="*/ 446 h 451"/>
                  <a:gd name="T28" fmla="*/ 46 w 275"/>
                  <a:gd name="T29" fmla="*/ 451 h 451"/>
                  <a:gd name="T30" fmla="*/ 22 w 275"/>
                  <a:gd name="T31" fmla="*/ 438 h 451"/>
                  <a:gd name="T32" fmla="*/ 1 w 275"/>
                  <a:gd name="T33" fmla="*/ 416 h 451"/>
                  <a:gd name="T34" fmla="*/ 0 w 275"/>
                  <a:gd name="T35" fmla="*/ 399 h 451"/>
                  <a:gd name="T36" fmla="*/ 13 w 275"/>
                  <a:gd name="T37" fmla="*/ 390 h 451"/>
                  <a:gd name="T38" fmla="*/ 50 w 275"/>
                  <a:gd name="T39" fmla="*/ 396 h 451"/>
                  <a:gd name="T40" fmla="*/ 83 w 275"/>
                  <a:gd name="T41" fmla="*/ 388 h 451"/>
                  <a:gd name="T42" fmla="*/ 91 w 275"/>
                  <a:gd name="T43" fmla="*/ 377 h 451"/>
                  <a:gd name="T44" fmla="*/ 124 w 275"/>
                  <a:gd name="T45" fmla="*/ 362 h 451"/>
                  <a:gd name="T46" fmla="*/ 180 w 275"/>
                  <a:gd name="T47" fmla="*/ 323 h 451"/>
                  <a:gd name="T48" fmla="*/ 222 w 275"/>
                  <a:gd name="T49" fmla="*/ 290 h 451"/>
                  <a:gd name="T50" fmla="*/ 235 w 275"/>
                  <a:gd name="T51" fmla="*/ 251 h 451"/>
                  <a:gd name="T52" fmla="*/ 222 w 275"/>
                  <a:gd name="T53" fmla="*/ 188 h 451"/>
                  <a:gd name="T54" fmla="*/ 180 w 275"/>
                  <a:gd name="T55" fmla="*/ 121 h 451"/>
                  <a:gd name="T56" fmla="*/ 128 w 275"/>
                  <a:gd name="T57" fmla="*/ 90 h 451"/>
                  <a:gd name="T58" fmla="*/ 91 w 275"/>
                  <a:gd name="T59" fmla="*/ 82 h 451"/>
                  <a:gd name="T60" fmla="*/ 78 w 275"/>
                  <a:gd name="T61" fmla="*/ 51 h 451"/>
                  <a:gd name="T62" fmla="*/ 78 w 275"/>
                  <a:gd name="T63" fmla="*/ 1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5" h="451">
                    <a:moveTo>
                      <a:pt x="78" y="17"/>
                    </a:moveTo>
                    <a:lnTo>
                      <a:pt x="102" y="0"/>
                    </a:lnTo>
                    <a:lnTo>
                      <a:pt x="163" y="17"/>
                    </a:lnTo>
                    <a:lnTo>
                      <a:pt x="200" y="60"/>
                    </a:lnTo>
                    <a:lnTo>
                      <a:pt x="222" y="115"/>
                    </a:lnTo>
                    <a:lnTo>
                      <a:pt x="250" y="171"/>
                    </a:lnTo>
                    <a:lnTo>
                      <a:pt x="275" y="232"/>
                    </a:lnTo>
                    <a:lnTo>
                      <a:pt x="273" y="260"/>
                    </a:lnTo>
                    <a:lnTo>
                      <a:pt x="252" y="296"/>
                    </a:lnTo>
                    <a:lnTo>
                      <a:pt x="180" y="355"/>
                    </a:lnTo>
                    <a:lnTo>
                      <a:pt x="113" y="396"/>
                    </a:lnTo>
                    <a:lnTo>
                      <a:pt x="111" y="416"/>
                    </a:lnTo>
                    <a:lnTo>
                      <a:pt x="105" y="427"/>
                    </a:lnTo>
                    <a:lnTo>
                      <a:pt x="78" y="446"/>
                    </a:lnTo>
                    <a:lnTo>
                      <a:pt x="46" y="451"/>
                    </a:lnTo>
                    <a:lnTo>
                      <a:pt x="22" y="438"/>
                    </a:lnTo>
                    <a:lnTo>
                      <a:pt x="1" y="416"/>
                    </a:lnTo>
                    <a:lnTo>
                      <a:pt x="0" y="399"/>
                    </a:lnTo>
                    <a:lnTo>
                      <a:pt x="13" y="390"/>
                    </a:lnTo>
                    <a:lnTo>
                      <a:pt x="50" y="396"/>
                    </a:lnTo>
                    <a:lnTo>
                      <a:pt x="83" y="388"/>
                    </a:lnTo>
                    <a:lnTo>
                      <a:pt x="91" y="377"/>
                    </a:lnTo>
                    <a:lnTo>
                      <a:pt x="124" y="362"/>
                    </a:lnTo>
                    <a:lnTo>
                      <a:pt x="180" y="323"/>
                    </a:lnTo>
                    <a:lnTo>
                      <a:pt x="222" y="290"/>
                    </a:lnTo>
                    <a:lnTo>
                      <a:pt x="235" y="251"/>
                    </a:lnTo>
                    <a:lnTo>
                      <a:pt x="222" y="188"/>
                    </a:lnTo>
                    <a:lnTo>
                      <a:pt x="180" y="121"/>
                    </a:lnTo>
                    <a:lnTo>
                      <a:pt x="128" y="90"/>
                    </a:lnTo>
                    <a:lnTo>
                      <a:pt x="91" y="82"/>
                    </a:lnTo>
                    <a:lnTo>
                      <a:pt x="78" y="51"/>
                    </a:lnTo>
                    <a:lnTo>
                      <a:pt x="78"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5393" name="Freeform 49">
                <a:extLst>
                  <a:ext uri="{FF2B5EF4-FFF2-40B4-BE49-F238E27FC236}">
                    <a16:creationId xmlns:a16="http://schemas.microsoft.com/office/drawing/2014/main" id="{3225797D-1AAE-EA2A-DFE1-A484F4105D37}"/>
                  </a:ext>
                </a:extLst>
              </p:cNvPr>
              <p:cNvSpPr>
                <a:spLocks noChangeAspect="1"/>
              </p:cNvSpPr>
              <p:nvPr/>
            </p:nvSpPr>
            <p:spPr bwMode="auto">
              <a:xfrm>
                <a:off x="1694" y="1843"/>
                <a:ext cx="226" cy="444"/>
              </a:xfrm>
              <a:custGeom>
                <a:avLst/>
                <a:gdLst>
                  <a:gd name="T0" fmla="*/ 20 w 226"/>
                  <a:gd name="T1" fmla="*/ 81 h 444"/>
                  <a:gd name="T2" fmla="*/ 0 w 226"/>
                  <a:gd name="T3" fmla="*/ 43 h 444"/>
                  <a:gd name="T4" fmla="*/ 6 w 226"/>
                  <a:gd name="T5" fmla="*/ 9 h 444"/>
                  <a:gd name="T6" fmla="*/ 28 w 226"/>
                  <a:gd name="T7" fmla="*/ 0 h 444"/>
                  <a:gd name="T8" fmla="*/ 50 w 226"/>
                  <a:gd name="T9" fmla="*/ 6 h 444"/>
                  <a:gd name="T10" fmla="*/ 87 w 226"/>
                  <a:gd name="T11" fmla="*/ 33 h 444"/>
                  <a:gd name="T12" fmla="*/ 117 w 226"/>
                  <a:gd name="T13" fmla="*/ 81 h 444"/>
                  <a:gd name="T14" fmla="*/ 161 w 226"/>
                  <a:gd name="T15" fmla="*/ 165 h 444"/>
                  <a:gd name="T16" fmla="*/ 195 w 226"/>
                  <a:gd name="T17" fmla="*/ 216 h 444"/>
                  <a:gd name="T18" fmla="*/ 217 w 226"/>
                  <a:gd name="T19" fmla="*/ 266 h 444"/>
                  <a:gd name="T20" fmla="*/ 226 w 226"/>
                  <a:gd name="T21" fmla="*/ 292 h 444"/>
                  <a:gd name="T22" fmla="*/ 209 w 226"/>
                  <a:gd name="T23" fmla="*/ 311 h 444"/>
                  <a:gd name="T24" fmla="*/ 159 w 226"/>
                  <a:gd name="T25" fmla="*/ 316 h 444"/>
                  <a:gd name="T26" fmla="*/ 98 w 226"/>
                  <a:gd name="T27" fmla="*/ 331 h 444"/>
                  <a:gd name="T28" fmla="*/ 72 w 226"/>
                  <a:gd name="T29" fmla="*/ 344 h 444"/>
                  <a:gd name="T30" fmla="*/ 61 w 226"/>
                  <a:gd name="T31" fmla="*/ 383 h 444"/>
                  <a:gd name="T32" fmla="*/ 72 w 226"/>
                  <a:gd name="T33" fmla="*/ 400 h 444"/>
                  <a:gd name="T34" fmla="*/ 65 w 226"/>
                  <a:gd name="T35" fmla="*/ 426 h 444"/>
                  <a:gd name="T36" fmla="*/ 31 w 226"/>
                  <a:gd name="T37" fmla="*/ 444 h 444"/>
                  <a:gd name="T38" fmla="*/ 26 w 226"/>
                  <a:gd name="T39" fmla="*/ 431 h 444"/>
                  <a:gd name="T40" fmla="*/ 9 w 226"/>
                  <a:gd name="T41" fmla="*/ 409 h 444"/>
                  <a:gd name="T42" fmla="*/ 6 w 226"/>
                  <a:gd name="T43" fmla="*/ 377 h 444"/>
                  <a:gd name="T44" fmla="*/ 20 w 226"/>
                  <a:gd name="T45" fmla="*/ 361 h 444"/>
                  <a:gd name="T46" fmla="*/ 48 w 226"/>
                  <a:gd name="T47" fmla="*/ 337 h 444"/>
                  <a:gd name="T48" fmla="*/ 87 w 226"/>
                  <a:gd name="T49" fmla="*/ 303 h 444"/>
                  <a:gd name="T50" fmla="*/ 144 w 226"/>
                  <a:gd name="T51" fmla="*/ 292 h 444"/>
                  <a:gd name="T52" fmla="*/ 182 w 226"/>
                  <a:gd name="T53" fmla="*/ 278 h 444"/>
                  <a:gd name="T54" fmla="*/ 172 w 226"/>
                  <a:gd name="T55" fmla="*/ 250 h 444"/>
                  <a:gd name="T56" fmla="*/ 133 w 226"/>
                  <a:gd name="T57" fmla="*/ 205 h 444"/>
                  <a:gd name="T58" fmla="*/ 70 w 226"/>
                  <a:gd name="T59" fmla="*/ 161 h 444"/>
                  <a:gd name="T60" fmla="*/ 28 w 226"/>
                  <a:gd name="T61" fmla="*/ 109 h 444"/>
                  <a:gd name="T62" fmla="*/ 20 w 226"/>
                  <a:gd name="T63" fmla="*/ 8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444">
                    <a:moveTo>
                      <a:pt x="20" y="81"/>
                    </a:moveTo>
                    <a:lnTo>
                      <a:pt x="0" y="43"/>
                    </a:lnTo>
                    <a:lnTo>
                      <a:pt x="6" y="9"/>
                    </a:lnTo>
                    <a:lnTo>
                      <a:pt x="28" y="0"/>
                    </a:lnTo>
                    <a:lnTo>
                      <a:pt x="50" y="6"/>
                    </a:lnTo>
                    <a:lnTo>
                      <a:pt x="87" y="33"/>
                    </a:lnTo>
                    <a:lnTo>
                      <a:pt x="117" y="81"/>
                    </a:lnTo>
                    <a:lnTo>
                      <a:pt x="161" y="165"/>
                    </a:lnTo>
                    <a:lnTo>
                      <a:pt x="195" y="216"/>
                    </a:lnTo>
                    <a:lnTo>
                      <a:pt x="217" y="266"/>
                    </a:lnTo>
                    <a:lnTo>
                      <a:pt x="226" y="292"/>
                    </a:lnTo>
                    <a:lnTo>
                      <a:pt x="209" y="311"/>
                    </a:lnTo>
                    <a:lnTo>
                      <a:pt x="159" y="316"/>
                    </a:lnTo>
                    <a:lnTo>
                      <a:pt x="98" y="331"/>
                    </a:lnTo>
                    <a:lnTo>
                      <a:pt x="72" y="344"/>
                    </a:lnTo>
                    <a:lnTo>
                      <a:pt x="61" y="383"/>
                    </a:lnTo>
                    <a:lnTo>
                      <a:pt x="72" y="400"/>
                    </a:lnTo>
                    <a:lnTo>
                      <a:pt x="65" y="426"/>
                    </a:lnTo>
                    <a:lnTo>
                      <a:pt x="31" y="444"/>
                    </a:lnTo>
                    <a:lnTo>
                      <a:pt x="26" y="431"/>
                    </a:lnTo>
                    <a:lnTo>
                      <a:pt x="9" y="409"/>
                    </a:lnTo>
                    <a:lnTo>
                      <a:pt x="6" y="377"/>
                    </a:lnTo>
                    <a:lnTo>
                      <a:pt x="20" y="361"/>
                    </a:lnTo>
                    <a:lnTo>
                      <a:pt x="48" y="337"/>
                    </a:lnTo>
                    <a:lnTo>
                      <a:pt x="87" y="303"/>
                    </a:lnTo>
                    <a:lnTo>
                      <a:pt x="144" y="292"/>
                    </a:lnTo>
                    <a:lnTo>
                      <a:pt x="182" y="278"/>
                    </a:lnTo>
                    <a:lnTo>
                      <a:pt x="172" y="250"/>
                    </a:lnTo>
                    <a:lnTo>
                      <a:pt x="133" y="205"/>
                    </a:lnTo>
                    <a:lnTo>
                      <a:pt x="70" y="161"/>
                    </a:lnTo>
                    <a:lnTo>
                      <a:pt x="28" y="109"/>
                    </a:lnTo>
                    <a:lnTo>
                      <a:pt x="20" y="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4" name="Rectangle 4">
            <a:extLst>
              <a:ext uri="{FF2B5EF4-FFF2-40B4-BE49-F238E27FC236}">
                <a16:creationId xmlns:a16="http://schemas.microsoft.com/office/drawing/2014/main" id="{C74F6D25-9D47-AC77-312A-801B12CD5448}"/>
              </a:ext>
            </a:extLst>
          </p:cNvPr>
          <p:cNvSpPr>
            <a:spLocks noGrp="1" noChangeArrowheads="1"/>
          </p:cNvSpPr>
          <p:nvPr>
            <p:ph type="title"/>
          </p:nvPr>
        </p:nvSpPr>
        <p:spPr/>
        <p:txBody>
          <a:bodyPr/>
          <a:lstStyle/>
          <a:p>
            <a:r>
              <a:rPr lang="en-US" altLang="en-US"/>
              <a:t>Other Diagnoses  </a:t>
            </a:r>
          </a:p>
        </p:txBody>
      </p:sp>
      <p:sp>
        <p:nvSpPr>
          <p:cNvPr id="153605" name="Rectangle 5">
            <a:extLst>
              <a:ext uri="{FF2B5EF4-FFF2-40B4-BE49-F238E27FC236}">
                <a16:creationId xmlns:a16="http://schemas.microsoft.com/office/drawing/2014/main" id="{52287967-3982-20DF-F52E-675D5C358179}"/>
              </a:ext>
            </a:extLst>
          </p:cNvPr>
          <p:cNvSpPr>
            <a:spLocks noGrp="1" noChangeArrowheads="1"/>
          </p:cNvSpPr>
          <p:nvPr>
            <p:ph type="body" idx="1"/>
          </p:nvPr>
        </p:nvSpPr>
        <p:spPr/>
        <p:txBody>
          <a:bodyPr/>
          <a:lstStyle/>
          <a:p>
            <a:r>
              <a:rPr lang="en-US" altLang="en-US"/>
              <a:t>Diagnosis relating to earlier episode of care and have no bearing on current hospital stay</a:t>
            </a:r>
          </a:p>
          <a:p>
            <a:pPr lvl="1"/>
            <a:r>
              <a:rPr lang="en-US" altLang="en-US"/>
              <a:t>Excluded</a:t>
            </a:r>
          </a:p>
          <a:p>
            <a:pPr lvl="1"/>
            <a:r>
              <a:rPr lang="en-US" altLang="en-US"/>
              <a:t>Do not include on claim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8" name="Rectangle 4">
            <a:extLst>
              <a:ext uri="{FF2B5EF4-FFF2-40B4-BE49-F238E27FC236}">
                <a16:creationId xmlns:a16="http://schemas.microsoft.com/office/drawing/2014/main" id="{40FC1F9D-90D5-BC2F-DF25-F4714EFE5688}"/>
              </a:ext>
            </a:extLst>
          </p:cNvPr>
          <p:cNvSpPr>
            <a:spLocks noGrp="1" noChangeArrowheads="1"/>
          </p:cNvSpPr>
          <p:nvPr>
            <p:ph type="title"/>
          </p:nvPr>
        </p:nvSpPr>
        <p:spPr/>
        <p:txBody>
          <a:bodyPr/>
          <a:lstStyle/>
          <a:p>
            <a:r>
              <a:rPr lang="en-US" altLang="en-US"/>
              <a:t>Procedures  </a:t>
            </a:r>
          </a:p>
        </p:txBody>
      </p:sp>
      <p:sp>
        <p:nvSpPr>
          <p:cNvPr id="98309" name="Rectangle 5">
            <a:extLst>
              <a:ext uri="{FF2B5EF4-FFF2-40B4-BE49-F238E27FC236}">
                <a16:creationId xmlns:a16="http://schemas.microsoft.com/office/drawing/2014/main" id="{353E8082-F05E-6F33-4BFE-ACD9D69B02CD}"/>
              </a:ext>
            </a:extLst>
          </p:cNvPr>
          <p:cNvSpPr>
            <a:spLocks noGrp="1" noChangeArrowheads="1"/>
          </p:cNvSpPr>
          <p:nvPr>
            <p:ph type="body" idx="1"/>
          </p:nvPr>
        </p:nvSpPr>
        <p:spPr/>
        <p:txBody>
          <a:bodyPr/>
          <a:lstStyle/>
          <a:p>
            <a:r>
              <a:rPr lang="en-US" altLang="en-US"/>
              <a:t>ICD-9-CM procedure code(s) performed during LTCH stay should be reported</a:t>
            </a:r>
          </a:p>
          <a:p>
            <a:pPr lvl="1"/>
            <a:r>
              <a:rPr lang="en-US" altLang="en-US"/>
              <a:t>Surgical in nature</a:t>
            </a:r>
          </a:p>
          <a:p>
            <a:pPr lvl="1"/>
            <a:r>
              <a:rPr lang="en-US" altLang="en-US"/>
              <a:t>Procedural risk</a:t>
            </a:r>
          </a:p>
          <a:p>
            <a:pPr lvl="1"/>
            <a:r>
              <a:rPr lang="en-US" altLang="en-US"/>
              <a:t>Anesthetic risk</a:t>
            </a:r>
          </a:p>
          <a:p>
            <a:pPr lvl="1"/>
            <a:r>
              <a:rPr lang="en-US" altLang="en-US"/>
              <a:t>Specialized training</a:t>
            </a:r>
          </a:p>
          <a:p>
            <a:pPr lvl="2"/>
            <a:endParaRPr lang="en-US"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6" name="Rectangle 6">
            <a:extLst>
              <a:ext uri="{FF2B5EF4-FFF2-40B4-BE49-F238E27FC236}">
                <a16:creationId xmlns:a16="http://schemas.microsoft.com/office/drawing/2014/main" id="{15D19426-E6BF-A2E7-E3DC-968B0BF4F380}"/>
              </a:ext>
            </a:extLst>
          </p:cNvPr>
          <p:cNvSpPr>
            <a:spLocks noGrp="1" noChangeArrowheads="1"/>
          </p:cNvSpPr>
          <p:nvPr>
            <p:ph type="title"/>
          </p:nvPr>
        </p:nvSpPr>
        <p:spPr/>
        <p:txBody>
          <a:bodyPr/>
          <a:lstStyle/>
          <a:p>
            <a:r>
              <a:rPr lang="en-US" altLang="en-US"/>
              <a:t>Objectives</a:t>
            </a:r>
          </a:p>
        </p:txBody>
      </p:sp>
      <p:sp>
        <p:nvSpPr>
          <p:cNvPr id="46087" name="Rectangle 7">
            <a:extLst>
              <a:ext uri="{FF2B5EF4-FFF2-40B4-BE49-F238E27FC236}">
                <a16:creationId xmlns:a16="http://schemas.microsoft.com/office/drawing/2014/main" id="{A2871EBA-B5E0-5447-ED80-A86606366509}"/>
              </a:ext>
            </a:extLst>
          </p:cNvPr>
          <p:cNvSpPr>
            <a:spLocks noGrp="1" noChangeArrowheads="1"/>
          </p:cNvSpPr>
          <p:nvPr>
            <p:ph type="body" idx="1"/>
          </p:nvPr>
        </p:nvSpPr>
        <p:spPr/>
        <p:txBody>
          <a:bodyPr/>
          <a:lstStyle/>
          <a:p>
            <a:r>
              <a:rPr lang="en-US" altLang="en-US"/>
              <a:t>Highlight clinical-related background</a:t>
            </a:r>
          </a:p>
          <a:p>
            <a:r>
              <a:rPr lang="en-US" altLang="en-US"/>
              <a:t>Emphasize importance of correct coding</a:t>
            </a:r>
          </a:p>
          <a:p>
            <a:r>
              <a:rPr lang="en-US" altLang="en-US"/>
              <a:t>Identify responsibility for medical review</a:t>
            </a:r>
          </a:p>
          <a:p>
            <a:r>
              <a:rPr lang="en-US" altLang="en-US"/>
              <a:t>Explore interrupted stay impact on medical record </a:t>
            </a:r>
          </a:p>
        </p:txBody>
      </p:sp>
    </p:spTree>
  </p:cSld>
  <p:clrMapOvr>
    <a:masterClrMapping/>
  </p:clrMapOvr>
  <p:transition>
    <p:cover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a:extLst>
              <a:ext uri="{FF2B5EF4-FFF2-40B4-BE49-F238E27FC236}">
                <a16:creationId xmlns:a16="http://schemas.microsoft.com/office/drawing/2014/main" id="{94325841-6122-0C65-3A52-9C1BD1CDA1B3}"/>
              </a:ext>
            </a:extLst>
          </p:cNvPr>
          <p:cNvSpPr>
            <a:spLocks noGrp="1" noChangeArrowheads="1"/>
          </p:cNvSpPr>
          <p:nvPr>
            <p:ph type="title"/>
          </p:nvPr>
        </p:nvSpPr>
        <p:spPr/>
        <p:txBody>
          <a:bodyPr/>
          <a:lstStyle/>
          <a:p>
            <a:r>
              <a:rPr lang="en-US" altLang="en-US"/>
              <a:t>Medicare Code Editor </a:t>
            </a:r>
          </a:p>
        </p:txBody>
      </p:sp>
      <p:sp>
        <p:nvSpPr>
          <p:cNvPr id="182275" name="Rectangle 3">
            <a:extLst>
              <a:ext uri="{FF2B5EF4-FFF2-40B4-BE49-F238E27FC236}">
                <a16:creationId xmlns:a16="http://schemas.microsoft.com/office/drawing/2014/main" id="{C93C952A-BBBB-6830-CC58-91B16E7A9DD0}"/>
              </a:ext>
            </a:extLst>
          </p:cNvPr>
          <p:cNvSpPr>
            <a:spLocks noGrp="1" noChangeArrowheads="1"/>
          </p:cNvSpPr>
          <p:nvPr>
            <p:ph type="body" idx="1"/>
          </p:nvPr>
        </p:nvSpPr>
        <p:spPr/>
        <p:txBody>
          <a:bodyPr/>
          <a:lstStyle/>
          <a:p>
            <a:pPr lvl="1"/>
            <a:r>
              <a:rPr lang="en-US" altLang="en-US"/>
              <a:t>Improperly coded claim(s)</a:t>
            </a:r>
          </a:p>
          <a:p>
            <a:pPr lvl="2"/>
            <a:r>
              <a:rPr lang="en-US" altLang="en-US"/>
              <a:t>Hysterectomy performed on a man</a:t>
            </a:r>
          </a:p>
          <a:p>
            <a:pPr lvl="1"/>
            <a:r>
              <a:rPr lang="en-US" altLang="en-US"/>
              <a:t>Surgical procedure(s) not covered by Medicare</a:t>
            </a:r>
          </a:p>
          <a:p>
            <a:pPr lvl="2"/>
            <a:r>
              <a:rPr lang="en-US" altLang="en-US"/>
              <a:t>Organ transplant performed in non-approved transplant facility</a:t>
            </a:r>
          </a:p>
          <a:p>
            <a:pPr lvl="1"/>
            <a:r>
              <a:rPr lang="en-US" altLang="en-US"/>
              <a:t>Claim lacks information</a:t>
            </a:r>
          </a:p>
          <a:p>
            <a:pPr lvl="2"/>
            <a:r>
              <a:rPr lang="en-US" altLang="en-US"/>
              <a:t>ICD-9-CM code keyed as three bytes should be four or five bytes</a:t>
            </a:r>
          </a:p>
          <a:p>
            <a:pPr lvl="3"/>
            <a:r>
              <a:rPr lang="en-US" altLang="en-US"/>
              <a:t>MCE rejects claim </a:t>
            </a:r>
          </a:p>
          <a:p>
            <a:pPr lvl="1"/>
            <a:r>
              <a:rPr lang="en-US" altLang="en-US"/>
              <a:t>Principal diagnosis does not justify admission</a:t>
            </a:r>
          </a:p>
          <a:p>
            <a:pPr lvl="2"/>
            <a:endParaRPr lang="en-US"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a:extLst>
              <a:ext uri="{FF2B5EF4-FFF2-40B4-BE49-F238E27FC236}">
                <a16:creationId xmlns:a16="http://schemas.microsoft.com/office/drawing/2014/main" id="{08A7763F-D21A-E79E-B130-861F8E933B48}"/>
              </a:ext>
            </a:extLst>
          </p:cNvPr>
          <p:cNvSpPr>
            <a:spLocks noGrp="1" noChangeArrowheads="1"/>
          </p:cNvSpPr>
          <p:nvPr>
            <p:ph type="ctrTitle"/>
          </p:nvPr>
        </p:nvSpPr>
        <p:spPr/>
        <p:txBody>
          <a:bodyPr/>
          <a:lstStyle/>
          <a:p>
            <a:r>
              <a:rPr lang="en-US" altLang="en-US"/>
              <a:t>Correct Coding Examples</a:t>
            </a:r>
          </a:p>
        </p:txBody>
      </p:sp>
      <p:sp>
        <p:nvSpPr>
          <p:cNvPr id="160771" name="Rectangle 3">
            <a:extLst>
              <a:ext uri="{FF2B5EF4-FFF2-40B4-BE49-F238E27FC236}">
                <a16:creationId xmlns:a16="http://schemas.microsoft.com/office/drawing/2014/main" id="{96B49E1F-CDBC-E8DF-B52E-B320199EF443}"/>
              </a:ext>
            </a:extLst>
          </p:cNvPr>
          <p:cNvSpPr>
            <a:spLocks noGrp="1" noChangeArrowheads="1"/>
          </p:cNvSpPr>
          <p:nvPr>
            <p:ph type="subTitle" idx="1"/>
          </p:nvPr>
        </p:nvSpPr>
        <p:spPr/>
        <p:txBody>
          <a:bodyPr/>
          <a:lstStyle/>
          <a:p>
            <a:endParaRPr lang="en-US"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2" name="Rectangle 4">
            <a:extLst>
              <a:ext uri="{FF2B5EF4-FFF2-40B4-BE49-F238E27FC236}">
                <a16:creationId xmlns:a16="http://schemas.microsoft.com/office/drawing/2014/main" id="{5E799523-7C49-974B-42E0-5FDF35E6A6C3}"/>
              </a:ext>
            </a:extLst>
          </p:cNvPr>
          <p:cNvSpPr>
            <a:spLocks noGrp="1" noChangeArrowheads="1"/>
          </p:cNvSpPr>
          <p:nvPr>
            <p:ph type="title"/>
          </p:nvPr>
        </p:nvSpPr>
        <p:spPr/>
        <p:txBody>
          <a:bodyPr/>
          <a:lstStyle/>
          <a:p>
            <a:r>
              <a:rPr lang="en-US" altLang="en-US" dirty="0"/>
              <a:t>Principal Diagnosis (2)</a:t>
            </a:r>
          </a:p>
        </p:txBody>
      </p:sp>
      <p:sp>
        <p:nvSpPr>
          <p:cNvPr id="99333" name="Rectangle 5">
            <a:extLst>
              <a:ext uri="{FF2B5EF4-FFF2-40B4-BE49-F238E27FC236}">
                <a16:creationId xmlns:a16="http://schemas.microsoft.com/office/drawing/2014/main" id="{B5913867-72C5-1056-0A76-6BFCB3C14866}"/>
              </a:ext>
            </a:extLst>
          </p:cNvPr>
          <p:cNvSpPr>
            <a:spLocks noGrp="1" noChangeArrowheads="1"/>
          </p:cNvSpPr>
          <p:nvPr>
            <p:ph type="body" idx="1"/>
          </p:nvPr>
        </p:nvSpPr>
        <p:spPr/>
        <p:txBody>
          <a:bodyPr/>
          <a:lstStyle/>
          <a:p>
            <a:r>
              <a:rPr lang="en-US" altLang="en-US"/>
              <a:t>Patient discharged from acute care to LTCH</a:t>
            </a:r>
          </a:p>
          <a:p>
            <a:pPr lvl="1"/>
            <a:r>
              <a:rPr lang="en-US" altLang="en-US"/>
              <a:t>Acute care diagnosis stroke</a:t>
            </a:r>
          </a:p>
          <a:p>
            <a:pPr lvl="2"/>
            <a:r>
              <a:rPr lang="en-US" altLang="en-US"/>
              <a:t>436 Acute but ill-defined cerebrovascular disease</a:t>
            </a:r>
          </a:p>
          <a:p>
            <a:pPr lvl="1"/>
            <a:r>
              <a:rPr lang="en-US" altLang="en-US"/>
              <a:t>LTCH diagnoses is left-sided hemiparesis and dysphasia</a:t>
            </a:r>
          </a:p>
          <a:p>
            <a:pPr lvl="2"/>
            <a:r>
              <a:rPr lang="en-US" altLang="en-US"/>
              <a:t>438 Late effects of cerebrovascular disease</a:t>
            </a:r>
          </a:p>
          <a:p>
            <a:pPr lvl="2"/>
            <a:r>
              <a:rPr lang="en-US" altLang="en-US"/>
              <a:t>438.20 Late effects of cerebrovascular disease, hemiplegia affecting unspecified side</a:t>
            </a:r>
          </a:p>
          <a:p>
            <a:pPr lvl="2"/>
            <a:r>
              <a:rPr lang="en-US" altLang="en-US"/>
              <a:t>438.12 Late effects of cerebrovascular disease, dysphasia</a:t>
            </a:r>
          </a:p>
          <a:p>
            <a:endParaRPr lang="en-US"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0" name="Rectangle 4">
            <a:extLst>
              <a:ext uri="{FF2B5EF4-FFF2-40B4-BE49-F238E27FC236}">
                <a16:creationId xmlns:a16="http://schemas.microsoft.com/office/drawing/2014/main" id="{210E6FC9-38AC-60F0-35AF-3AF0ED29D39D}"/>
              </a:ext>
            </a:extLst>
          </p:cNvPr>
          <p:cNvSpPr>
            <a:spLocks noGrp="1" noChangeArrowheads="1"/>
          </p:cNvSpPr>
          <p:nvPr>
            <p:ph type="title"/>
          </p:nvPr>
        </p:nvSpPr>
        <p:spPr/>
        <p:txBody>
          <a:bodyPr/>
          <a:lstStyle/>
          <a:p>
            <a:r>
              <a:rPr lang="en-US" altLang="en-US"/>
              <a:t>Secondary Diagnosis With No Bearing On LTCH Stay </a:t>
            </a:r>
          </a:p>
        </p:txBody>
      </p:sp>
      <p:sp>
        <p:nvSpPr>
          <p:cNvPr id="101381" name="Rectangle 5">
            <a:extLst>
              <a:ext uri="{FF2B5EF4-FFF2-40B4-BE49-F238E27FC236}">
                <a16:creationId xmlns:a16="http://schemas.microsoft.com/office/drawing/2014/main" id="{95710FCA-AECB-DC08-6ABB-54AB9807DDD4}"/>
              </a:ext>
            </a:extLst>
          </p:cNvPr>
          <p:cNvSpPr>
            <a:spLocks noGrp="1" noChangeArrowheads="1"/>
          </p:cNvSpPr>
          <p:nvPr>
            <p:ph type="body" idx="1"/>
          </p:nvPr>
        </p:nvSpPr>
        <p:spPr/>
        <p:txBody>
          <a:bodyPr/>
          <a:lstStyle/>
          <a:p>
            <a:r>
              <a:rPr lang="en-US" altLang="en-US"/>
              <a:t>Patient discharged from acute care to LTCH</a:t>
            </a:r>
          </a:p>
          <a:p>
            <a:pPr lvl="1"/>
            <a:r>
              <a:rPr lang="en-US" altLang="en-US"/>
              <a:t>Acute care diagnosis pneumonia</a:t>
            </a:r>
          </a:p>
          <a:p>
            <a:pPr lvl="1"/>
            <a:r>
              <a:rPr lang="en-US" altLang="en-US"/>
              <a:t>LTCH secondary/other diagnosis</a:t>
            </a:r>
          </a:p>
          <a:p>
            <a:pPr lvl="2"/>
            <a:r>
              <a:rPr lang="en-US" altLang="en-US"/>
              <a:t>Pneumonia not treated during stay</a:t>
            </a:r>
          </a:p>
          <a:p>
            <a:pPr lvl="2"/>
            <a:r>
              <a:rPr lang="en-US" altLang="en-US"/>
              <a:t>Do not include on LTCH claim</a:t>
            </a:r>
          </a:p>
          <a:p>
            <a:pPr lvl="1"/>
            <a:r>
              <a:rPr lang="en-US" altLang="en-US"/>
              <a:t>LTCH secondary/other diagnoses</a:t>
            </a:r>
          </a:p>
          <a:p>
            <a:pPr lvl="2"/>
            <a:r>
              <a:rPr lang="en-US" altLang="en-US"/>
              <a:t>Based on conditions during stay</a:t>
            </a:r>
          </a:p>
          <a:p>
            <a:pPr lvl="2"/>
            <a:r>
              <a:rPr lang="en-US" altLang="en-US"/>
              <a:t>Report on all claims from start of condition through discharge</a:t>
            </a:r>
          </a:p>
          <a:p>
            <a:pPr lvl="2"/>
            <a:endParaRPr lang="en-US"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8" name="Rectangle 4">
            <a:extLst>
              <a:ext uri="{FF2B5EF4-FFF2-40B4-BE49-F238E27FC236}">
                <a16:creationId xmlns:a16="http://schemas.microsoft.com/office/drawing/2014/main" id="{3ADC8991-CEDD-E65F-920B-6138BA80A89E}"/>
              </a:ext>
            </a:extLst>
          </p:cNvPr>
          <p:cNvSpPr>
            <a:spLocks noGrp="1" noChangeArrowheads="1"/>
          </p:cNvSpPr>
          <p:nvPr>
            <p:ph type="title"/>
          </p:nvPr>
        </p:nvSpPr>
        <p:spPr/>
        <p:txBody>
          <a:bodyPr/>
          <a:lstStyle/>
          <a:p>
            <a:r>
              <a:rPr lang="en-US" altLang="en-US"/>
              <a:t>Secondary Diagnoses As Conditions Develop </a:t>
            </a:r>
          </a:p>
        </p:txBody>
      </p:sp>
      <p:sp>
        <p:nvSpPr>
          <p:cNvPr id="103429" name="Rectangle 5">
            <a:extLst>
              <a:ext uri="{FF2B5EF4-FFF2-40B4-BE49-F238E27FC236}">
                <a16:creationId xmlns:a16="http://schemas.microsoft.com/office/drawing/2014/main" id="{2BA5F4FC-1075-5751-A36F-D8002645F041}"/>
              </a:ext>
            </a:extLst>
          </p:cNvPr>
          <p:cNvSpPr>
            <a:spLocks noGrp="1" noChangeArrowheads="1"/>
          </p:cNvSpPr>
          <p:nvPr>
            <p:ph type="body" idx="1"/>
          </p:nvPr>
        </p:nvSpPr>
        <p:spPr/>
        <p:txBody>
          <a:bodyPr/>
          <a:lstStyle/>
          <a:p>
            <a:r>
              <a:rPr lang="en-US" altLang="en-US"/>
              <a:t>Patient discharged from acute care to LTCH</a:t>
            </a:r>
          </a:p>
          <a:p>
            <a:pPr lvl="1"/>
            <a:r>
              <a:rPr lang="en-US" altLang="en-US"/>
              <a:t>LTCH secondary/other diagnosis</a:t>
            </a:r>
          </a:p>
          <a:p>
            <a:pPr lvl="2"/>
            <a:r>
              <a:rPr lang="en-US" altLang="en-US"/>
              <a:t>Decubiti not present on admission</a:t>
            </a:r>
          </a:p>
          <a:p>
            <a:pPr lvl="3"/>
            <a:r>
              <a:rPr lang="en-US" altLang="en-US"/>
              <a:t>Not included on initial claim</a:t>
            </a:r>
          </a:p>
          <a:p>
            <a:pPr lvl="2"/>
            <a:r>
              <a:rPr lang="en-US" altLang="en-US"/>
              <a:t>Decubiti exists after initial interim claim period</a:t>
            </a:r>
          </a:p>
          <a:p>
            <a:pPr lvl="3"/>
            <a:r>
              <a:rPr lang="en-US" altLang="en-US"/>
              <a:t>Decubiti must be included on all future claims up-to and including the discharge claim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6" name="Rectangle 4">
            <a:extLst>
              <a:ext uri="{FF2B5EF4-FFF2-40B4-BE49-F238E27FC236}">
                <a16:creationId xmlns:a16="http://schemas.microsoft.com/office/drawing/2014/main" id="{D30D3320-B4CF-1DA1-11E1-C786B1996E7C}"/>
              </a:ext>
            </a:extLst>
          </p:cNvPr>
          <p:cNvSpPr>
            <a:spLocks noGrp="1" noChangeArrowheads="1"/>
          </p:cNvSpPr>
          <p:nvPr>
            <p:ph type="title"/>
          </p:nvPr>
        </p:nvSpPr>
        <p:spPr/>
        <p:txBody>
          <a:bodyPr/>
          <a:lstStyle/>
          <a:p>
            <a:r>
              <a:rPr lang="en-US" altLang="en-US"/>
              <a:t>Procedure Codes Performed In Acute Setting </a:t>
            </a:r>
          </a:p>
        </p:txBody>
      </p:sp>
      <p:sp>
        <p:nvSpPr>
          <p:cNvPr id="105477" name="Rectangle 5">
            <a:extLst>
              <a:ext uri="{FF2B5EF4-FFF2-40B4-BE49-F238E27FC236}">
                <a16:creationId xmlns:a16="http://schemas.microsoft.com/office/drawing/2014/main" id="{2527402F-A116-9F01-D9CF-A36E36B3A5FF}"/>
              </a:ext>
            </a:extLst>
          </p:cNvPr>
          <p:cNvSpPr>
            <a:spLocks noGrp="1" noChangeArrowheads="1"/>
          </p:cNvSpPr>
          <p:nvPr>
            <p:ph type="body" idx="1"/>
          </p:nvPr>
        </p:nvSpPr>
        <p:spPr/>
        <p:txBody>
          <a:bodyPr/>
          <a:lstStyle/>
          <a:p>
            <a:r>
              <a:rPr lang="en-US" altLang="en-US"/>
              <a:t>Patient discharged from acute care to LTCH</a:t>
            </a:r>
          </a:p>
          <a:p>
            <a:pPr lvl="1"/>
            <a:r>
              <a:rPr lang="en-US" altLang="en-US"/>
              <a:t>Procedure codes from prior acute care hospital stay not included on LTCH claim </a:t>
            </a:r>
          </a:p>
          <a:p>
            <a:pPr lvl="1"/>
            <a:r>
              <a:rPr lang="en-US" altLang="en-US"/>
              <a:t>Only procedures performed during the episode of LTCH care should be included on LTCH claim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4" name="Rectangle 4">
            <a:extLst>
              <a:ext uri="{FF2B5EF4-FFF2-40B4-BE49-F238E27FC236}">
                <a16:creationId xmlns:a16="http://schemas.microsoft.com/office/drawing/2014/main" id="{F5E004B0-8338-D31F-E0F0-6879B1C86E52}"/>
              </a:ext>
            </a:extLst>
          </p:cNvPr>
          <p:cNvSpPr>
            <a:spLocks noGrp="1" noChangeArrowheads="1"/>
          </p:cNvSpPr>
          <p:nvPr>
            <p:ph type="title"/>
          </p:nvPr>
        </p:nvSpPr>
        <p:spPr/>
        <p:txBody>
          <a:bodyPr/>
          <a:lstStyle/>
          <a:p>
            <a:r>
              <a:rPr lang="en-US" altLang="en-US"/>
              <a:t>Procedure Codes Performed In Acute Setting</a:t>
            </a:r>
          </a:p>
        </p:txBody>
      </p:sp>
      <p:sp>
        <p:nvSpPr>
          <p:cNvPr id="107525" name="Rectangle 5">
            <a:extLst>
              <a:ext uri="{FF2B5EF4-FFF2-40B4-BE49-F238E27FC236}">
                <a16:creationId xmlns:a16="http://schemas.microsoft.com/office/drawing/2014/main" id="{A6F41E27-4E41-C6BC-5041-BCE35206F025}"/>
              </a:ext>
            </a:extLst>
          </p:cNvPr>
          <p:cNvSpPr>
            <a:spLocks noGrp="1" noChangeArrowheads="1"/>
          </p:cNvSpPr>
          <p:nvPr>
            <p:ph type="body" idx="1"/>
          </p:nvPr>
        </p:nvSpPr>
        <p:spPr/>
        <p:txBody>
          <a:bodyPr/>
          <a:lstStyle/>
          <a:p>
            <a:r>
              <a:rPr lang="en-US" altLang="en-US"/>
              <a:t>Patient discharged from acute care to LTCH</a:t>
            </a:r>
          </a:p>
          <a:p>
            <a:pPr lvl="1"/>
            <a:r>
              <a:rPr lang="en-US" altLang="en-US"/>
              <a:t>Acute care procedure - appendectomy</a:t>
            </a:r>
          </a:p>
          <a:p>
            <a:pPr lvl="1"/>
            <a:r>
              <a:rPr lang="en-US" altLang="en-US"/>
              <a:t>LTCH</a:t>
            </a:r>
          </a:p>
          <a:p>
            <a:pPr lvl="2"/>
            <a:r>
              <a:rPr lang="en-US" altLang="en-US"/>
              <a:t>Appendectomy performed at acute care hospital</a:t>
            </a:r>
          </a:p>
          <a:p>
            <a:pPr lvl="2"/>
            <a:r>
              <a:rPr lang="en-US" altLang="en-US"/>
              <a:t>Do not include appendectomy procedure code on LTCH claim</a:t>
            </a:r>
          </a:p>
          <a:p>
            <a:pPr lvl="1"/>
            <a:r>
              <a:rPr lang="en-US" altLang="en-US"/>
              <a:t>CMS determined only minor surgeries usually performed at LTCH</a:t>
            </a:r>
          </a:p>
          <a:p>
            <a:pPr lvl="2"/>
            <a:r>
              <a:rPr lang="en-US" altLang="en-US"/>
              <a:t>Code LTCH performed procedures on claim</a:t>
            </a:r>
          </a:p>
          <a:p>
            <a:pPr lvl="2"/>
            <a:endParaRPr lang="en-US"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4" name="Rectangle 6">
            <a:extLst>
              <a:ext uri="{FF2B5EF4-FFF2-40B4-BE49-F238E27FC236}">
                <a16:creationId xmlns:a16="http://schemas.microsoft.com/office/drawing/2014/main" id="{B5B8C4C1-65BC-9152-E14B-6ABD6696BEE1}"/>
              </a:ext>
            </a:extLst>
          </p:cNvPr>
          <p:cNvSpPr>
            <a:spLocks noGrp="1" noChangeArrowheads="1"/>
          </p:cNvSpPr>
          <p:nvPr>
            <p:ph type="title"/>
          </p:nvPr>
        </p:nvSpPr>
        <p:spPr/>
        <p:txBody>
          <a:bodyPr/>
          <a:lstStyle/>
          <a:p>
            <a:r>
              <a:rPr lang="en-US" altLang="en-US"/>
              <a:t>Procedures Performed In The LTCH</a:t>
            </a:r>
          </a:p>
        </p:txBody>
      </p:sp>
      <p:sp>
        <p:nvSpPr>
          <p:cNvPr id="109575" name="Rectangle 7">
            <a:extLst>
              <a:ext uri="{FF2B5EF4-FFF2-40B4-BE49-F238E27FC236}">
                <a16:creationId xmlns:a16="http://schemas.microsoft.com/office/drawing/2014/main" id="{0D63189E-7632-634F-EC8F-77025F63B18A}"/>
              </a:ext>
            </a:extLst>
          </p:cNvPr>
          <p:cNvSpPr>
            <a:spLocks noGrp="1" noChangeArrowheads="1"/>
          </p:cNvSpPr>
          <p:nvPr>
            <p:ph type="body" idx="1"/>
          </p:nvPr>
        </p:nvSpPr>
        <p:spPr/>
        <p:txBody>
          <a:bodyPr/>
          <a:lstStyle/>
          <a:p>
            <a:r>
              <a:rPr lang="en-US" altLang="en-US"/>
              <a:t>Patient discharged from acute care to LTCH</a:t>
            </a:r>
          </a:p>
          <a:p>
            <a:pPr lvl="1"/>
            <a:r>
              <a:rPr lang="en-US" altLang="en-US"/>
              <a:t>Acute care, no procedures performed </a:t>
            </a:r>
          </a:p>
          <a:p>
            <a:pPr lvl="1"/>
            <a:r>
              <a:rPr lang="en-US" altLang="en-US"/>
              <a:t>LTCH procedures</a:t>
            </a:r>
          </a:p>
          <a:p>
            <a:pPr lvl="2"/>
            <a:r>
              <a:rPr lang="en-US" altLang="en-US"/>
              <a:t>On admission, patient placed on ventilator </a:t>
            </a:r>
          </a:p>
          <a:p>
            <a:pPr lvl="2"/>
            <a:r>
              <a:rPr lang="en-US" altLang="en-US"/>
              <a:t>Patient weaned from ventilator during stay</a:t>
            </a:r>
          </a:p>
          <a:p>
            <a:pPr lvl="2"/>
            <a:r>
              <a:rPr lang="en-US" altLang="en-US"/>
              <a:t>Include ventilator ICD-9-CM procedure code on admission through discharge claim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0" name="Rectangle 4">
            <a:extLst>
              <a:ext uri="{FF2B5EF4-FFF2-40B4-BE49-F238E27FC236}">
                <a16:creationId xmlns:a16="http://schemas.microsoft.com/office/drawing/2014/main" id="{0981EA24-BC22-A7D5-8519-64355A981254}"/>
              </a:ext>
            </a:extLst>
          </p:cNvPr>
          <p:cNvSpPr>
            <a:spLocks noGrp="1" noChangeArrowheads="1"/>
          </p:cNvSpPr>
          <p:nvPr>
            <p:ph type="title"/>
          </p:nvPr>
        </p:nvSpPr>
        <p:spPr/>
        <p:txBody>
          <a:bodyPr/>
          <a:lstStyle/>
          <a:p>
            <a:r>
              <a:rPr lang="en-US" altLang="en-US" dirty="0"/>
              <a:t>Procedures Performed In The LTCH (2)</a:t>
            </a:r>
          </a:p>
        </p:txBody>
      </p:sp>
      <p:sp>
        <p:nvSpPr>
          <p:cNvPr id="111621" name="Rectangle 5">
            <a:extLst>
              <a:ext uri="{FF2B5EF4-FFF2-40B4-BE49-F238E27FC236}">
                <a16:creationId xmlns:a16="http://schemas.microsoft.com/office/drawing/2014/main" id="{B0EFD9FE-8E6F-8260-7303-E06D5477800C}"/>
              </a:ext>
            </a:extLst>
          </p:cNvPr>
          <p:cNvSpPr>
            <a:spLocks noGrp="1" noChangeArrowheads="1"/>
          </p:cNvSpPr>
          <p:nvPr>
            <p:ph type="body" idx="1"/>
          </p:nvPr>
        </p:nvSpPr>
        <p:spPr/>
        <p:txBody>
          <a:bodyPr/>
          <a:lstStyle/>
          <a:p>
            <a:r>
              <a:rPr lang="en-US" altLang="en-US"/>
              <a:t>Patient discharged from acute care to LTCH</a:t>
            </a:r>
          </a:p>
          <a:p>
            <a:pPr lvl="1"/>
            <a:r>
              <a:rPr lang="en-US" altLang="en-US"/>
              <a:t>Acute care, no procedures performed </a:t>
            </a:r>
          </a:p>
          <a:p>
            <a:pPr lvl="1"/>
            <a:r>
              <a:rPr lang="en-US" altLang="en-US"/>
              <a:t>LTCH procedures</a:t>
            </a:r>
          </a:p>
          <a:p>
            <a:pPr lvl="2"/>
            <a:r>
              <a:rPr lang="en-US" altLang="en-US"/>
              <a:t>Laparoscopic lysis of peritoneal adhesions (54.51) not performed on admission</a:t>
            </a:r>
          </a:p>
          <a:p>
            <a:pPr lvl="2"/>
            <a:r>
              <a:rPr lang="en-US" altLang="en-US"/>
              <a:t>Not included on initial claim</a:t>
            </a:r>
          </a:p>
          <a:p>
            <a:pPr lvl="2"/>
            <a:r>
              <a:rPr lang="en-US" altLang="en-US"/>
              <a:t>Procedure code 54.51 must be included on all future claims up-to and including the discharge claim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a:extLst>
              <a:ext uri="{FF2B5EF4-FFF2-40B4-BE49-F238E27FC236}">
                <a16:creationId xmlns:a16="http://schemas.microsoft.com/office/drawing/2014/main" id="{4A2B2D0B-339F-D683-91D9-23CD9D2B5285}"/>
              </a:ext>
            </a:extLst>
          </p:cNvPr>
          <p:cNvSpPr>
            <a:spLocks noGrp="1" noChangeArrowheads="1"/>
          </p:cNvSpPr>
          <p:nvPr>
            <p:ph type="title"/>
          </p:nvPr>
        </p:nvSpPr>
        <p:spPr/>
        <p:txBody>
          <a:bodyPr/>
          <a:lstStyle/>
          <a:p>
            <a:r>
              <a:rPr lang="en-US" altLang="en-US"/>
              <a:t>Quality Improvement Organization (QIO)</a:t>
            </a:r>
          </a:p>
        </p:txBody>
      </p:sp>
      <p:sp>
        <p:nvSpPr>
          <p:cNvPr id="188419" name="Rectangle 3">
            <a:extLst>
              <a:ext uri="{FF2B5EF4-FFF2-40B4-BE49-F238E27FC236}">
                <a16:creationId xmlns:a16="http://schemas.microsoft.com/office/drawing/2014/main" id="{19267333-0AEB-BE5A-1E4D-E14B4CD0229C}"/>
              </a:ext>
            </a:extLst>
          </p:cNvPr>
          <p:cNvSpPr>
            <a:spLocks noGrp="1" noChangeArrowheads="1"/>
          </p:cNvSpPr>
          <p:nvPr>
            <p:ph type="body" idx="1"/>
          </p:nvPr>
        </p:nvSpPr>
        <p:spPr/>
        <p:txBody>
          <a:bodyPr/>
          <a:lstStyle/>
          <a:p>
            <a:r>
              <a:rPr lang="en-US" altLang="en-US"/>
              <a:t>Reviews LTCH admissions and discharges for </a:t>
            </a:r>
          </a:p>
          <a:p>
            <a:pPr lvl="1"/>
            <a:r>
              <a:rPr lang="en-US" altLang="en-US"/>
              <a:t>Medical necessity</a:t>
            </a:r>
          </a:p>
          <a:p>
            <a:pPr lvl="1"/>
            <a:r>
              <a:rPr lang="en-US" altLang="en-US"/>
              <a:t>Reasonableness</a:t>
            </a:r>
          </a:p>
          <a:p>
            <a:pPr lvl="1"/>
            <a:r>
              <a:rPr lang="en-US" altLang="en-US"/>
              <a:t>Appropriateness</a:t>
            </a:r>
          </a:p>
          <a:p>
            <a:pPr lvl="1"/>
            <a:r>
              <a:rPr lang="en-US" altLang="en-US"/>
              <a:t>Outliers</a:t>
            </a:r>
          </a:p>
          <a:p>
            <a:r>
              <a:rPr lang="en-US" altLang="en-US"/>
              <a:t>Validates adequacy and quality of care</a:t>
            </a:r>
          </a:p>
          <a:p>
            <a:pPr lvl="1"/>
            <a:endParaRPr lang="en-US"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40" name="Rectangle 4">
            <a:extLst>
              <a:ext uri="{FF2B5EF4-FFF2-40B4-BE49-F238E27FC236}">
                <a16:creationId xmlns:a16="http://schemas.microsoft.com/office/drawing/2014/main" id="{C565F17E-1FBF-C351-BA3C-8608D351A8BF}"/>
              </a:ext>
            </a:extLst>
          </p:cNvPr>
          <p:cNvSpPr>
            <a:spLocks noGrp="1" noChangeArrowheads="1"/>
          </p:cNvSpPr>
          <p:nvPr>
            <p:ph type="title"/>
          </p:nvPr>
        </p:nvSpPr>
        <p:spPr/>
        <p:txBody>
          <a:bodyPr/>
          <a:lstStyle/>
          <a:p>
            <a:r>
              <a:rPr lang="en-US" altLang="en-US"/>
              <a:t>Background </a:t>
            </a:r>
          </a:p>
        </p:txBody>
      </p:sp>
      <p:sp>
        <p:nvSpPr>
          <p:cNvPr id="142341" name="Rectangle 5">
            <a:extLst>
              <a:ext uri="{FF2B5EF4-FFF2-40B4-BE49-F238E27FC236}">
                <a16:creationId xmlns:a16="http://schemas.microsoft.com/office/drawing/2014/main" id="{44A6DF5B-B099-DD67-46BF-D0C54E5529C8}"/>
              </a:ext>
            </a:extLst>
          </p:cNvPr>
          <p:cNvSpPr>
            <a:spLocks noGrp="1" noChangeArrowheads="1"/>
          </p:cNvSpPr>
          <p:nvPr>
            <p:ph type="body" idx="1"/>
          </p:nvPr>
        </p:nvSpPr>
        <p:spPr/>
        <p:txBody>
          <a:bodyPr/>
          <a:lstStyle/>
          <a:p>
            <a:r>
              <a:rPr lang="en-US" altLang="en-US"/>
              <a:t>Basic clinical information has not changed</a:t>
            </a:r>
          </a:p>
          <a:p>
            <a:r>
              <a:rPr lang="en-US" altLang="en-US"/>
              <a:t>Extended medical and rehabilitative care </a:t>
            </a:r>
          </a:p>
          <a:p>
            <a:pPr lvl="1"/>
            <a:r>
              <a:rPr lang="en-US" altLang="en-US"/>
              <a:t>Clinically complex patients with multiple acute or chronic conditions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a:extLst>
              <a:ext uri="{FF2B5EF4-FFF2-40B4-BE49-F238E27FC236}">
                <a16:creationId xmlns:a16="http://schemas.microsoft.com/office/drawing/2014/main" id="{1080F169-9B15-680A-BF50-7B1617F9BC5C}"/>
              </a:ext>
            </a:extLst>
          </p:cNvPr>
          <p:cNvSpPr>
            <a:spLocks noGrp="1" noChangeArrowheads="1"/>
          </p:cNvSpPr>
          <p:nvPr>
            <p:ph type="title"/>
          </p:nvPr>
        </p:nvSpPr>
        <p:spPr/>
        <p:txBody>
          <a:bodyPr/>
          <a:lstStyle/>
          <a:p>
            <a:r>
              <a:rPr lang="en-US" altLang="en-US"/>
              <a:t>Physician Acknowledgement</a:t>
            </a:r>
          </a:p>
        </p:txBody>
      </p:sp>
      <p:sp>
        <p:nvSpPr>
          <p:cNvPr id="192515" name="Rectangle 3">
            <a:extLst>
              <a:ext uri="{FF2B5EF4-FFF2-40B4-BE49-F238E27FC236}">
                <a16:creationId xmlns:a16="http://schemas.microsoft.com/office/drawing/2014/main" id="{4CCAF58B-0C94-91C2-E660-F5E9731683ED}"/>
              </a:ext>
            </a:extLst>
          </p:cNvPr>
          <p:cNvSpPr>
            <a:spLocks noGrp="1" noChangeArrowheads="1"/>
          </p:cNvSpPr>
          <p:nvPr>
            <p:ph type="body" idx="1"/>
          </p:nvPr>
        </p:nvSpPr>
        <p:spPr/>
        <p:txBody>
          <a:bodyPr/>
          <a:lstStyle/>
          <a:p>
            <a:r>
              <a:rPr lang="en-US" altLang="en-US"/>
              <a:t>Physician’s entries in medical record document diagnoses and procedures to determine payment</a:t>
            </a:r>
          </a:p>
          <a:p>
            <a:pPr lvl="1"/>
            <a:r>
              <a:rPr lang="en-US" altLang="en-US"/>
              <a:t>Physicians must complete an acknowledgement statement </a:t>
            </a:r>
          </a:p>
          <a:p>
            <a:r>
              <a:rPr lang="en-US" altLang="en-US"/>
              <a:t>LTCH must have signed and dated acknowledgement from the attending physician on file when claim submitted</a:t>
            </a:r>
          </a:p>
          <a:p>
            <a:pPr lvl="2"/>
            <a:endParaRPr lang="en-US"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60" name="Rectangle 4">
            <a:extLst>
              <a:ext uri="{FF2B5EF4-FFF2-40B4-BE49-F238E27FC236}">
                <a16:creationId xmlns:a16="http://schemas.microsoft.com/office/drawing/2014/main" id="{FFF41B32-031B-38CD-32B2-2A8A1F15C35B}"/>
              </a:ext>
            </a:extLst>
          </p:cNvPr>
          <p:cNvSpPr>
            <a:spLocks noGrp="1" noChangeArrowheads="1"/>
          </p:cNvSpPr>
          <p:nvPr>
            <p:ph type="title"/>
          </p:nvPr>
        </p:nvSpPr>
        <p:spPr/>
        <p:txBody>
          <a:bodyPr/>
          <a:lstStyle/>
          <a:p>
            <a:r>
              <a:rPr lang="en-US" altLang="en-US"/>
              <a:t>Physician Acknowledgement </a:t>
            </a:r>
          </a:p>
        </p:txBody>
      </p:sp>
      <p:sp>
        <p:nvSpPr>
          <p:cNvPr id="121861" name="Rectangle 5">
            <a:extLst>
              <a:ext uri="{FF2B5EF4-FFF2-40B4-BE49-F238E27FC236}">
                <a16:creationId xmlns:a16="http://schemas.microsoft.com/office/drawing/2014/main" id="{D7255896-0BF5-B9E1-E149-15748886F765}"/>
              </a:ext>
            </a:extLst>
          </p:cNvPr>
          <p:cNvSpPr>
            <a:spLocks noGrp="1" noChangeArrowheads="1"/>
          </p:cNvSpPr>
          <p:nvPr>
            <p:ph type="body" idx="1"/>
          </p:nvPr>
        </p:nvSpPr>
        <p:spPr/>
        <p:txBody>
          <a:bodyPr/>
          <a:lstStyle/>
          <a:p>
            <a:r>
              <a:rPr lang="en-US" altLang="en-US"/>
              <a:t>Physician must complete acknowledgement at time physician granted admitting privileges at hospital</a:t>
            </a:r>
          </a:p>
          <a:p>
            <a:r>
              <a:rPr lang="en-US" altLang="en-US"/>
              <a:t>Before or at time physician admits first patient</a:t>
            </a:r>
          </a:p>
          <a:p>
            <a:r>
              <a:rPr lang="en-US" altLang="en-US"/>
              <a:t>Existing acknowledgements signed by physicians already on staff remain in effect  as long as physician has admitting privileges</a:t>
            </a:r>
          </a:p>
          <a:p>
            <a:pPr lvl="1"/>
            <a:endParaRPr lang="en-US" alt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a:extLst>
              <a:ext uri="{FF2B5EF4-FFF2-40B4-BE49-F238E27FC236}">
                <a16:creationId xmlns:a16="http://schemas.microsoft.com/office/drawing/2014/main" id="{1410F059-94D4-22BF-ABAB-A3C5EA9EC56A}"/>
              </a:ext>
            </a:extLst>
          </p:cNvPr>
          <p:cNvSpPr>
            <a:spLocks noGrp="1" noChangeArrowheads="1"/>
          </p:cNvSpPr>
          <p:nvPr>
            <p:ph type="title"/>
          </p:nvPr>
        </p:nvSpPr>
        <p:spPr>
          <a:xfrm>
            <a:off x="304800" y="228600"/>
            <a:ext cx="8839200" cy="1219200"/>
          </a:xfrm>
        </p:spPr>
        <p:txBody>
          <a:bodyPr/>
          <a:lstStyle/>
          <a:p>
            <a:r>
              <a:rPr lang="en-US" altLang="en-US" dirty="0"/>
              <a:t>Physician Acknowledgement (2) </a:t>
            </a:r>
          </a:p>
        </p:txBody>
      </p:sp>
      <p:sp>
        <p:nvSpPr>
          <p:cNvPr id="189443" name="Rectangle 3">
            <a:extLst>
              <a:ext uri="{FF2B5EF4-FFF2-40B4-BE49-F238E27FC236}">
                <a16:creationId xmlns:a16="http://schemas.microsoft.com/office/drawing/2014/main" id="{A552A1D2-A017-67B5-F344-DD3CF3CEA8A6}"/>
              </a:ext>
            </a:extLst>
          </p:cNvPr>
          <p:cNvSpPr>
            <a:spLocks noGrp="1" noChangeArrowheads="1"/>
          </p:cNvSpPr>
          <p:nvPr>
            <p:ph type="body" idx="1"/>
          </p:nvPr>
        </p:nvSpPr>
        <p:spPr>
          <a:solidFill>
            <a:srgbClr val="99CCFF"/>
          </a:solidFill>
          <a:ln w="12700">
            <a:solidFill>
              <a:srgbClr val="333399"/>
            </a:solidFill>
            <a:miter lim="800000"/>
            <a:headEnd/>
            <a:tailEnd/>
          </a:ln>
        </p:spPr>
        <p:txBody>
          <a:bodyPr/>
          <a:lstStyle/>
          <a:p>
            <a:pPr>
              <a:buFont typeface="Wingdings" panose="05000000000000000000" pitchFamily="2" charset="2"/>
              <a:buNone/>
            </a:pPr>
            <a:r>
              <a:rPr lang="en-US" altLang="en-US" sz="2800" i="1"/>
              <a:t>“</a:t>
            </a:r>
            <a:r>
              <a:rPr lang="en-US" altLang="en-US" sz="2800" b="1" i="1"/>
              <a:t>Notice to Physicians:</a:t>
            </a:r>
            <a:r>
              <a:rPr lang="en-US" altLang="en-US" sz="2800" i="1"/>
              <a:t>  Medicare payment to hospitals is based in part on each patient’s principal and secondary diagnoses and the major procedures performed on the patient, as attested to by the patient’s attending physician by virtue of his or her signature in the medical record.  Anyone who misrepresents, falsifies or conceals essential information required for  payment of Federal funds may be subject to fine, imprisonment, or civil penalty under applicable Federal laws.”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1026">
            <a:extLst>
              <a:ext uri="{FF2B5EF4-FFF2-40B4-BE49-F238E27FC236}">
                <a16:creationId xmlns:a16="http://schemas.microsoft.com/office/drawing/2014/main" id="{42858BFB-B503-9C35-062A-968835179316}"/>
              </a:ext>
            </a:extLst>
          </p:cNvPr>
          <p:cNvSpPr>
            <a:spLocks noGrp="1" noChangeArrowheads="1"/>
          </p:cNvSpPr>
          <p:nvPr>
            <p:ph type="title"/>
          </p:nvPr>
        </p:nvSpPr>
        <p:spPr/>
        <p:txBody>
          <a:bodyPr/>
          <a:lstStyle/>
          <a:p>
            <a:r>
              <a:rPr lang="en-US" altLang="en-US"/>
              <a:t>Denials Based On Review By QIO</a:t>
            </a:r>
          </a:p>
        </p:txBody>
      </p:sp>
      <p:sp>
        <p:nvSpPr>
          <p:cNvPr id="193539" name="Rectangle 1027">
            <a:extLst>
              <a:ext uri="{FF2B5EF4-FFF2-40B4-BE49-F238E27FC236}">
                <a16:creationId xmlns:a16="http://schemas.microsoft.com/office/drawing/2014/main" id="{064D8C24-60A6-6437-5592-F4700B54D8FE}"/>
              </a:ext>
            </a:extLst>
          </p:cNvPr>
          <p:cNvSpPr>
            <a:spLocks noGrp="1" noChangeArrowheads="1"/>
          </p:cNvSpPr>
          <p:nvPr>
            <p:ph type="body" idx="1"/>
          </p:nvPr>
        </p:nvSpPr>
        <p:spPr/>
        <p:txBody>
          <a:bodyPr/>
          <a:lstStyle/>
          <a:p>
            <a:r>
              <a:rPr lang="en-US" altLang="en-US"/>
              <a:t>Services may be denied (in whole or part) under Part A based on QIO determination</a:t>
            </a:r>
          </a:p>
          <a:p>
            <a:pPr lvl="2"/>
            <a:r>
              <a:rPr lang="en-US" altLang="en-US"/>
              <a:t>Misrepresentation of information</a:t>
            </a:r>
          </a:p>
          <a:p>
            <a:pPr lvl="2"/>
            <a:r>
              <a:rPr lang="en-US" altLang="en-US"/>
              <a:t>Unnecessary admissions</a:t>
            </a:r>
          </a:p>
          <a:p>
            <a:pPr lvl="2"/>
            <a:r>
              <a:rPr lang="en-US" altLang="en-US"/>
              <a:t>Subsequent readmission</a:t>
            </a:r>
          </a:p>
          <a:p>
            <a:pPr lvl="2"/>
            <a:r>
              <a:rPr lang="en-US" altLang="en-US"/>
              <a:t>Hospital corrective action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8" name="Rectangle 4">
            <a:extLst>
              <a:ext uri="{FF2B5EF4-FFF2-40B4-BE49-F238E27FC236}">
                <a16:creationId xmlns:a16="http://schemas.microsoft.com/office/drawing/2014/main" id="{AF1568B5-CAA4-1B98-F2A1-FF88FA887473}"/>
              </a:ext>
            </a:extLst>
          </p:cNvPr>
          <p:cNvSpPr>
            <a:spLocks noGrp="1" noChangeArrowheads="1"/>
          </p:cNvSpPr>
          <p:nvPr>
            <p:ph type="title"/>
          </p:nvPr>
        </p:nvSpPr>
        <p:spPr/>
        <p:txBody>
          <a:bodyPr/>
          <a:lstStyle/>
          <a:p>
            <a:r>
              <a:rPr lang="en-US" altLang="en-US"/>
              <a:t>Medical Review By The FI </a:t>
            </a:r>
          </a:p>
        </p:txBody>
      </p:sp>
      <p:sp>
        <p:nvSpPr>
          <p:cNvPr id="149509" name="Rectangle 5">
            <a:extLst>
              <a:ext uri="{FF2B5EF4-FFF2-40B4-BE49-F238E27FC236}">
                <a16:creationId xmlns:a16="http://schemas.microsoft.com/office/drawing/2014/main" id="{CB784E5F-5946-41C3-45D6-B3EC68E80F7F}"/>
              </a:ext>
            </a:extLst>
          </p:cNvPr>
          <p:cNvSpPr>
            <a:spLocks noGrp="1" noChangeArrowheads="1"/>
          </p:cNvSpPr>
          <p:nvPr>
            <p:ph type="body" idx="1"/>
          </p:nvPr>
        </p:nvSpPr>
        <p:spPr/>
        <p:txBody>
          <a:bodyPr/>
          <a:lstStyle/>
          <a:p>
            <a:r>
              <a:rPr lang="en-US" altLang="en-US"/>
              <a:t>Medicare Program Integrity Manual</a:t>
            </a:r>
          </a:p>
          <a:p>
            <a:pPr lvl="1"/>
            <a:r>
              <a:rPr lang="en-US" altLang="en-US"/>
              <a:t>FI responsible for medical review under the LTCH PPS</a:t>
            </a:r>
          </a:p>
          <a:p>
            <a:pPr lvl="1"/>
            <a:r>
              <a:rPr lang="en-US" altLang="en-US"/>
              <a:t>Not withstanding agreements required between LTCHs and QIO</a:t>
            </a:r>
          </a:p>
          <a:p>
            <a:pPr lvl="2"/>
            <a:r>
              <a:rPr lang="en-US" altLang="en-US"/>
              <a:t>Admission</a:t>
            </a:r>
          </a:p>
          <a:p>
            <a:pPr lvl="2"/>
            <a:r>
              <a:rPr lang="en-US" altLang="en-US"/>
              <a:t>Quality review</a:t>
            </a:r>
          </a:p>
          <a:p>
            <a:pPr lvl="2"/>
            <a:r>
              <a:rPr lang="en-US" altLang="en-US"/>
              <a:t>LTC-DRG review</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4" name="Rectangle 1028">
            <a:extLst>
              <a:ext uri="{FF2B5EF4-FFF2-40B4-BE49-F238E27FC236}">
                <a16:creationId xmlns:a16="http://schemas.microsoft.com/office/drawing/2014/main" id="{5BAEF6C1-6684-3E69-D4E1-698A3B60107D}"/>
              </a:ext>
            </a:extLst>
          </p:cNvPr>
          <p:cNvSpPr>
            <a:spLocks noGrp="1" noChangeArrowheads="1"/>
          </p:cNvSpPr>
          <p:nvPr>
            <p:ph type="title"/>
          </p:nvPr>
        </p:nvSpPr>
        <p:spPr/>
        <p:txBody>
          <a:bodyPr/>
          <a:lstStyle/>
          <a:p>
            <a:r>
              <a:rPr lang="en-US" altLang="en-US"/>
              <a:t>Furnishing Services Directly Or Under Arrangement</a:t>
            </a:r>
          </a:p>
        </p:txBody>
      </p:sp>
      <p:sp>
        <p:nvSpPr>
          <p:cNvPr id="194565" name="Rectangle 1029">
            <a:extLst>
              <a:ext uri="{FF2B5EF4-FFF2-40B4-BE49-F238E27FC236}">
                <a16:creationId xmlns:a16="http://schemas.microsoft.com/office/drawing/2014/main" id="{49AB7282-6AA4-A9CB-A3F5-D589C930B1D0}"/>
              </a:ext>
            </a:extLst>
          </p:cNvPr>
          <p:cNvSpPr>
            <a:spLocks noGrp="1" noChangeArrowheads="1"/>
          </p:cNvSpPr>
          <p:nvPr>
            <p:ph type="body" idx="1"/>
          </p:nvPr>
        </p:nvSpPr>
        <p:spPr/>
        <p:txBody>
          <a:bodyPr/>
          <a:lstStyle/>
          <a:p>
            <a:r>
              <a:rPr lang="en-US" altLang="en-US"/>
              <a:t>LTCHs must furnish all necessary covered services to Medicare beneficiaries who are inpatients of the hospital either directly or under arrangements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1026">
            <a:extLst>
              <a:ext uri="{FF2B5EF4-FFF2-40B4-BE49-F238E27FC236}">
                <a16:creationId xmlns:a16="http://schemas.microsoft.com/office/drawing/2014/main" id="{3CE3DD78-31B8-830B-4129-23E4CECD4096}"/>
              </a:ext>
            </a:extLst>
          </p:cNvPr>
          <p:cNvSpPr>
            <a:spLocks noGrp="1" noChangeArrowheads="1"/>
          </p:cNvSpPr>
          <p:nvPr>
            <p:ph type="title"/>
          </p:nvPr>
        </p:nvSpPr>
        <p:spPr/>
        <p:txBody>
          <a:bodyPr/>
          <a:lstStyle/>
          <a:p>
            <a:r>
              <a:rPr lang="en-US" altLang="en-US" dirty="0"/>
              <a:t>Furnishing Services Directly or Under Arrangement (2)</a:t>
            </a:r>
          </a:p>
        </p:txBody>
      </p:sp>
      <p:sp>
        <p:nvSpPr>
          <p:cNvPr id="191491" name="Rectangle 1027">
            <a:extLst>
              <a:ext uri="{FF2B5EF4-FFF2-40B4-BE49-F238E27FC236}">
                <a16:creationId xmlns:a16="http://schemas.microsoft.com/office/drawing/2014/main" id="{05FE9E8D-58DD-9761-71F8-AABB3A1E9F66}"/>
              </a:ext>
            </a:extLst>
          </p:cNvPr>
          <p:cNvSpPr>
            <a:spLocks noGrp="1" noChangeArrowheads="1"/>
          </p:cNvSpPr>
          <p:nvPr>
            <p:ph type="body" idx="1"/>
          </p:nvPr>
        </p:nvSpPr>
        <p:spPr/>
        <p:txBody>
          <a:bodyPr/>
          <a:lstStyle/>
          <a:p>
            <a:r>
              <a:rPr lang="en-US" altLang="en-US"/>
              <a:t>Services must be provided by appropriate clinician</a:t>
            </a:r>
          </a:p>
          <a:p>
            <a:pPr lvl="1"/>
            <a:r>
              <a:rPr lang="en-US" altLang="en-US"/>
              <a:t>Employee of the LTCH or contracted employee</a:t>
            </a:r>
          </a:p>
          <a:p>
            <a:r>
              <a:rPr lang="en-US" altLang="en-US" i="1"/>
              <a:t>“...licensed and/or credentialed in the state where service is performed and working within scope of license…”</a:t>
            </a:r>
            <a:endParaRPr lang="en-US"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a:extLst>
              <a:ext uri="{FF2B5EF4-FFF2-40B4-BE49-F238E27FC236}">
                <a16:creationId xmlns:a16="http://schemas.microsoft.com/office/drawing/2014/main" id="{A8407B3A-C9E6-E764-71B0-363DDAD1A4D8}"/>
              </a:ext>
            </a:extLst>
          </p:cNvPr>
          <p:cNvSpPr>
            <a:spLocks noGrp="1" noChangeArrowheads="1"/>
          </p:cNvSpPr>
          <p:nvPr>
            <p:ph type="title"/>
          </p:nvPr>
        </p:nvSpPr>
        <p:spPr/>
        <p:txBody>
          <a:bodyPr/>
          <a:lstStyle/>
          <a:p>
            <a:r>
              <a:rPr lang="en-US" altLang="en-US"/>
              <a:t>Carrier Billable Services Not Included as Inpatient</a:t>
            </a:r>
          </a:p>
        </p:txBody>
      </p:sp>
      <p:sp>
        <p:nvSpPr>
          <p:cNvPr id="190467" name="Rectangle 3">
            <a:extLst>
              <a:ext uri="{FF2B5EF4-FFF2-40B4-BE49-F238E27FC236}">
                <a16:creationId xmlns:a16="http://schemas.microsoft.com/office/drawing/2014/main" id="{6509ECA3-6C4A-0570-73A9-FE7EE25AE213}"/>
              </a:ext>
            </a:extLst>
          </p:cNvPr>
          <p:cNvSpPr>
            <a:spLocks noGrp="1" noChangeArrowheads="1"/>
          </p:cNvSpPr>
          <p:nvPr>
            <p:ph type="body" sz="half" idx="1"/>
          </p:nvPr>
        </p:nvSpPr>
        <p:spPr/>
        <p:txBody>
          <a:bodyPr/>
          <a:lstStyle/>
          <a:p>
            <a:r>
              <a:rPr lang="en-US" altLang="en-US" sz="2800"/>
              <a:t>Physician</a:t>
            </a:r>
          </a:p>
          <a:p>
            <a:r>
              <a:rPr lang="en-US" altLang="en-US" sz="2800"/>
              <a:t>Physician assistant</a:t>
            </a:r>
          </a:p>
          <a:p>
            <a:r>
              <a:rPr lang="en-US" altLang="en-US" sz="2800"/>
              <a:t>Nurse practitioner</a:t>
            </a:r>
          </a:p>
          <a:p>
            <a:r>
              <a:rPr lang="en-US" altLang="en-US" sz="2800"/>
              <a:t>Clinical nurse specialist</a:t>
            </a:r>
          </a:p>
          <a:p>
            <a:endParaRPr lang="en-US" altLang="en-US" sz="2800"/>
          </a:p>
        </p:txBody>
      </p:sp>
      <p:sp>
        <p:nvSpPr>
          <p:cNvPr id="190468" name="Rectangle 4">
            <a:extLst>
              <a:ext uri="{FF2B5EF4-FFF2-40B4-BE49-F238E27FC236}">
                <a16:creationId xmlns:a16="http://schemas.microsoft.com/office/drawing/2014/main" id="{B268891F-BB35-6E92-224C-684F461A3AA8}"/>
              </a:ext>
            </a:extLst>
          </p:cNvPr>
          <p:cNvSpPr>
            <a:spLocks noGrp="1" noChangeArrowheads="1"/>
          </p:cNvSpPr>
          <p:nvPr>
            <p:ph type="body" sz="half" idx="2"/>
          </p:nvPr>
        </p:nvSpPr>
        <p:spPr/>
        <p:txBody>
          <a:bodyPr/>
          <a:lstStyle/>
          <a:p>
            <a:r>
              <a:rPr lang="en-US" altLang="en-US" sz="2800"/>
              <a:t>Certified nurse midwife</a:t>
            </a:r>
          </a:p>
          <a:p>
            <a:r>
              <a:rPr lang="en-US" altLang="en-US" sz="2800"/>
              <a:t>Qualified psychologist </a:t>
            </a:r>
          </a:p>
          <a:p>
            <a:r>
              <a:rPr lang="en-US" altLang="en-US" sz="2800"/>
              <a:t>Anesthetist </a:t>
            </a:r>
          </a:p>
          <a:p>
            <a:endParaRPr lang="en-US" altLang="en-US" sz="28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a:extLst>
              <a:ext uri="{FF2B5EF4-FFF2-40B4-BE49-F238E27FC236}">
                <a16:creationId xmlns:a16="http://schemas.microsoft.com/office/drawing/2014/main" id="{7FAA4AE0-A2C4-0A64-5471-0FB92E27749D}"/>
              </a:ext>
            </a:extLst>
          </p:cNvPr>
          <p:cNvSpPr>
            <a:spLocks noGrp="1" noChangeArrowheads="1"/>
          </p:cNvSpPr>
          <p:nvPr>
            <p:ph type="title"/>
          </p:nvPr>
        </p:nvSpPr>
        <p:spPr/>
        <p:txBody>
          <a:bodyPr/>
          <a:lstStyle/>
          <a:p>
            <a:r>
              <a:rPr lang="en-US" altLang="en-US"/>
              <a:t>Documentation</a:t>
            </a:r>
          </a:p>
        </p:txBody>
      </p:sp>
      <p:sp>
        <p:nvSpPr>
          <p:cNvPr id="198659" name="Rectangle 3">
            <a:extLst>
              <a:ext uri="{FF2B5EF4-FFF2-40B4-BE49-F238E27FC236}">
                <a16:creationId xmlns:a16="http://schemas.microsoft.com/office/drawing/2014/main" id="{C97DCF99-9A9A-ABAA-5AEB-F67EAB8B001F}"/>
              </a:ext>
            </a:extLst>
          </p:cNvPr>
          <p:cNvSpPr>
            <a:spLocks noGrp="1" noChangeArrowheads="1"/>
          </p:cNvSpPr>
          <p:nvPr>
            <p:ph type="body" idx="1"/>
          </p:nvPr>
        </p:nvSpPr>
        <p:spPr/>
        <p:txBody>
          <a:bodyPr/>
          <a:lstStyle/>
          <a:p>
            <a:r>
              <a:rPr lang="en-US" altLang="en-US"/>
              <a:t>Documentation should be:</a:t>
            </a:r>
          </a:p>
          <a:p>
            <a:pPr lvl="1"/>
            <a:r>
              <a:rPr lang="en-US" altLang="en-US"/>
              <a:t>Clear</a:t>
            </a:r>
          </a:p>
          <a:p>
            <a:pPr lvl="1"/>
            <a:r>
              <a:rPr lang="en-US" altLang="en-US"/>
              <a:t>Concise</a:t>
            </a:r>
          </a:p>
          <a:p>
            <a:pPr lvl="1"/>
            <a:r>
              <a:rPr lang="en-US" altLang="en-US"/>
              <a:t>Support services provided during LTCH stay</a:t>
            </a:r>
          </a:p>
          <a:p>
            <a:r>
              <a:rPr lang="en-US" altLang="en-US"/>
              <a:t>Two special payment situations impact clinicians/medical records</a:t>
            </a:r>
          </a:p>
          <a:p>
            <a:pPr lvl="1"/>
            <a:r>
              <a:rPr lang="en-US" altLang="en-US"/>
              <a:t>Short Stay Outliers</a:t>
            </a:r>
          </a:p>
          <a:p>
            <a:pPr lvl="1"/>
            <a:r>
              <a:rPr lang="en-US" altLang="en-US"/>
              <a:t>Interrupted Stays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4" name="Rectangle 1028">
            <a:extLst>
              <a:ext uri="{FF2B5EF4-FFF2-40B4-BE49-F238E27FC236}">
                <a16:creationId xmlns:a16="http://schemas.microsoft.com/office/drawing/2014/main" id="{BC994404-15D9-56F3-A2E0-64211160B362}"/>
              </a:ext>
            </a:extLst>
          </p:cNvPr>
          <p:cNvSpPr>
            <a:spLocks noGrp="1" noChangeArrowheads="1"/>
          </p:cNvSpPr>
          <p:nvPr>
            <p:ph type="title"/>
          </p:nvPr>
        </p:nvSpPr>
        <p:spPr/>
        <p:txBody>
          <a:bodyPr/>
          <a:lstStyle/>
          <a:p>
            <a:r>
              <a:rPr lang="en-US" altLang="en-US"/>
              <a:t>Short Stay Outliers </a:t>
            </a:r>
          </a:p>
        </p:txBody>
      </p:sp>
      <p:sp>
        <p:nvSpPr>
          <p:cNvPr id="128005" name="Rectangle 1029">
            <a:extLst>
              <a:ext uri="{FF2B5EF4-FFF2-40B4-BE49-F238E27FC236}">
                <a16:creationId xmlns:a16="http://schemas.microsoft.com/office/drawing/2014/main" id="{FE88E9A7-7948-77E1-934D-D19387CA3DCA}"/>
              </a:ext>
            </a:extLst>
          </p:cNvPr>
          <p:cNvSpPr>
            <a:spLocks noGrp="1" noChangeArrowheads="1"/>
          </p:cNvSpPr>
          <p:nvPr>
            <p:ph type="body" idx="1"/>
          </p:nvPr>
        </p:nvSpPr>
        <p:spPr/>
        <p:txBody>
          <a:bodyPr/>
          <a:lstStyle/>
          <a:p>
            <a:r>
              <a:rPr lang="en-US" altLang="en-US"/>
              <a:t>Patients in LTCHs require:</a:t>
            </a:r>
          </a:p>
          <a:p>
            <a:pPr lvl="1"/>
            <a:r>
              <a:rPr lang="en-US" altLang="en-US"/>
              <a:t>Average length of stay in LTCH greater than 25 days</a:t>
            </a:r>
          </a:p>
          <a:p>
            <a:pPr lvl="1"/>
            <a:r>
              <a:rPr lang="en-US" altLang="en-US"/>
              <a:t>Short stay outlier</a:t>
            </a:r>
          </a:p>
          <a:p>
            <a:pPr lvl="2"/>
            <a:r>
              <a:rPr lang="en-US" altLang="en-US"/>
              <a:t>Patient stay is less than 5/6 average length of stay of the LTC-DRG</a:t>
            </a:r>
          </a:p>
          <a:p>
            <a:pPr lvl="2"/>
            <a:r>
              <a:rPr lang="en-US" altLang="en-US"/>
              <a:t>Received less than full course of treatment for specific LTC-DRG</a:t>
            </a:r>
          </a:p>
          <a:p>
            <a:pPr lvl="2"/>
            <a:r>
              <a:rPr lang="en-US" altLang="en-US"/>
              <a:t>Would be paid inappropriately if paid full LTC-DRG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a:extLst>
              <a:ext uri="{FF2B5EF4-FFF2-40B4-BE49-F238E27FC236}">
                <a16:creationId xmlns:a16="http://schemas.microsoft.com/office/drawing/2014/main" id="{B982C5FC-808C-FA59-05C7-3F711B84809A}"/>
              </a:ext>
            </a:extLst>
          </p:cNvPr>
          <p:cNvSpPr>
            <a:spLocks noGrp="1" noChangeArrowheads="1"/>
          </p:cNvSpPr>
          <p:nvPr>
            <p:ph type="title"/>
          </p:nvPr>
        </p:nvSpPr>
        <p:spPr/>
        <p:txBody>
          <a:bodyPr/>
          <a:lstStyle/>
          <a:p>
            <a:r>
              <a:rPr lang="en-US" altLang="en-US"/>
              <a:t>Background</a:t>
            </a:r>
          </a:p>
        </p:txBody>
      </p:sp>
      <p:sp>
        <p:nvSpPr>
          <p:cNvPr id="165891" name="Rectangle 3">
            <a:extLst>
              <a:ext uri="{FF2B5EF4-FFF2-40B4-BE49-F238E27FC236}">
                <a16:creationId xmlns:a16="http://schemas.microsoft.com/office/drawing/2014/main" id="{6277C17B-79EC-8A73-3C48-E0AF637BE1A9}"/>
              </a:ext>
            </a:extLst>
          </p:cNvPr>
          <p:cNvSpPr>
            <a:spLocks noGrp="1" noChangeArrowheads="1"/>
          </p:cNvSpPr>
          <p:nvPr>
            <p:ph type="body" idx="1"/>
          </p:nvPr>
        </p:nvSpPr>
        <p:spPr/>
        <p:txBody>
          <a:bodyPr/>
          <a:lstStyle/>
          <a:p>
            <a:r>
              <a:rPr lang="en-US" altLang="en-US"/>
              <a:t>Must  meet state licensure requirements for acute care hospital</a:t>
            </a:r>
          </a:p>
          <a:p>
            <a:pPr lvl="1"/>
            <a:r>
              <a:rPr lang="en-US" altLang="en-US"/>
              <a:t>Must also have Medicare provider number and an agreement with QIO</a:t>
            </a:r>
          </a:p>
          <a:p>
            <a:r>
              <a:rPr lang="en-US" altLang="en-US"/>
              <a:t>Subject to FI Medical Review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9" name="Rectangle 7">
            <a:extLst>
              <a:ext uri="{FF2B5EF4-FFF2-40B4-BE49-F238E27FC236}">
                <a16:creationId xmlns:a16="http://schemas.microsoft.com/office/drawing/2014/main" id="{337C5A40-959E-AEAE-2A3D-08F22D7EE366}"/>
              </a:ext>
            </a:extLst>
          </p:cNvPr>
          <p:cNvSpPr>
            <a:spLocks noGrp="1" noChangeArrowheads="1"/>
          </p:cNvSpPr>
          <p:nvPr>
            <p:ph type="title"/>
          </p:nvPr>
        </p:nvSpPr>
        <p:spPr/>
        <p:txBody>
          <a:bodyPr/>
          <a:lstStyle/>
          <a:p>
            <a:r>
              <a:rPr lang="en-US" altLang="en-US"/>
              <a:t>Short Stay Outliers</a:t>
            </a:r>
          </a:p>
        </p:txBody>
      </p:sp>
      <p:sp>
        <p:nvSpPr>
          <p:cNvPr id="59400" name="Rectangle 8">
            <a:extLst>
              <a:ext uri="{FF2B5EF4-FFF2-40B4-BE49-F238E27FC236}">
                <a16:creationId xmlns:a16="http://schemas.microsoft.com/office/drawing/2014/main" id="{EF5D21D1-81F1-0FE2-4DCC-0C6397483E9D}"/>
              </a:ext>
            </a:extLst>
          </p:cNvPr>
          <p:cNvSpPr>
            <a:spLocks noGrp="1" noChangeArrowheads="1"/>
          </p:cNvSpPr>
          <p:nvPr>
            <p:ph type="body" sz="half" idx="1"/>
          </p:nvPr>
        </p:nvSpPr>
        <p:spPr/>
        <p:txBody>
          <a:bodyPr/>
          <a:lstStyle/>
          <a:p>
            <a:r>
              <a:rPr lang="en-US" altLang="en-US"/>
              <a:t>May occur when beneficiary </a:t>
            </a:r>
          </a:p>
          <a:p>
            <a:pPr lvl="1"/>
            <a:r>
              <a:rPr lang="en-US" altLang="en-US"/>
              <a:t>Would receive more appropriate care in another setting</a:t>
            </a:r>
          </a:p>
          <a:p>
            <a:pPr lvl="1"/>
            <a:r>
              <a:rPr lang="en-US" altLang="en-US"/>
              <a:t>Is discharged to home and not readmitted </a:t>
            </a:r>
          </a:p>
          <a:p>
            <a:pPr lvl="1"/>
            <a:r>
              <a:rPr lang="en-US" altLang="en-US"/>
              <a:t>Expires</a:t>
            </a:r>
          </a:p>
          <a:p>
            <a:pPr lvl="1"/>
            <a:r>
              <a:rPr lang="en-US" altLang="en-US"/>
              <a:t>Is at a non-LTCH level of care</a:t>
            </a:r>
          </a:p>
          <a:p>
            <a:pPr lvl="1"/>
            <a:r>
              <a:rPr lang="en-US" altLang="en-US"/>
              <a:t>Requires urgent treatment at another site</a:t>
            </a:r>
          </a:p>
          <a:p>
            <a:pPr lvl="1"/>
            <a:r>
              <a:rPr lang="en-US" altLang="en-US"/>
              <a:t>Receives less than full course of treatment prior to discharge</a:t>
            </a:r>
          </a:p>
        </p:txBody>
      </p:sp>
    </p:spTree>
  </p:cSld>
  <p:clrMapOvr>
    <a:masterClrMapping/>
  </p:clrMapOvr>
  <p:transition>
    <p:cover dir="d"/>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6" name="Rectangle 4">
            <a:extLst>
              <a:ext uri="{FF2B5EF4-FFF2-40B4-BE49-F238E27FC236}">
                <a16:creationId xmlns:a16="http://schemas.microsoft.com/office/drawing/2014/main" id="{D4912A8E-ECDA-F8AC-C1FB-05FED03309D4}"/>
              </a:ext>
            </a:extLst>
          </p:cNvPr>
          <p:cNvSpPr>
            <a:spLocks noGrp="1" noChangeArrowheads="1"/>
          </p:cNvSpPr>
          <p:nvPr>
            <p:ph type="title"/>
          </p:nvPr>
        </p:nvSpPr>
        <p:spPr/>
        <p:txBody>
          <a:bodyPr/>
          <a:lstStyle/>
          <a:p>
            <a:r>
              <a:rPr lang="en-US" altLang="en-US" dirty="0"/>
              <a:t>Short Stay Outliers (2)</a:t>
            </a:r>
          </a:p>
        </p:txBody>
      </p:sp>
      <p:sp>
        <p:nvSpPr>
          <p:cNvPr id="131077" name="Rectangle 5">
            <a:extLst>
              <a:ext uri="{FF2B5EF4-FFF2-40B4-BE49-F238E27FC236}">
                <a16:creationId xmlns:a16="http://schemas.microsoft.com/office/drawing/2014/main" id="{7D249565-D1BE-51D5-4BE0-3CFE2683CB2F}"/>
              </a:ext>
            </a:extLst>
          </p:cNvPr>
          <p:cNvSpPr>
            <a:spLocks noGrp="1" noChangeArrowheads="1"/>
          </p:cNvSpPr>
          <p:nvPr>
            <p:ph type="body" idx="1"/>
          </p:nvPr>
        </p:nvSpPr>
        <p:spPr/>
        <p:txBody>
          <a:bodyPr/>
          <a:lstStyle/>
          <a:p>
            <a:r>
              <a:rPr lang="en-US" altLang="en-US"/>
              <a:t>Documentation should be:</a:t>
            </a:r>
          </a:p>
          <a:p>
            <a:pPr lvl="1"/>
            <a:r>
              <a:rPr lang="en-US" altLang="en-US"/>
              <a:t>Clear</a:t>
            </a:r>
          </a:p>
          <a:p>
            <a:pPr lvl="1"/>
            <a:r>
              <a:rPr lang="en-US" altLang="en-US"/>
              <a:t>Concise</a:t>
            </a:r>
          </a:p>
          <a:p>
            <a:pPr lvl="1"/>
            <a:r>
              <a:rPr lang="en-US" altLang="en-US"/>
              <a:t>Support services provided during LTCH stay</a:t>
            </a:r>
          </a:p>
          <a:p>
            <a:pPr lvl="2"/>
            <a:endParaRPr lang="en-US" altLang="en-US"/>
          </a:p>
        </p:txBody>
      </p:sp>
    </p:spTree>
  </p:cSld>
  <p:clrMapOvr>
    <a:masterClrMapping/>
  </p:clrMapOvr>
  <p:transition>
    <p:cover dir="d"/>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1026">
            <a:extLst>
              <a:ext uri="{FF2B5EF4-FFF2-40B4-BE49-F238E27FC236}">
                <a16:creationId xmlns:a16="http://schemas.microsoft.com/office/drawing/2014/main" id="{95E1DCF0-6D22-9ACB-913C-AF7E239D1B6D}"/>
              </a:ext>
            </a:extLst>
          </p:cNvPr>
          <p:cNvSpPr>
            <a:spLocks noGrp="1" noChangeArrowheads="1"/>
          </p:cNvSpPr>
          <p:nvPr>
            <p:ph type="title"/>
          </p:nvPr>
        </p:nvSpPr>
        <p:spPr/>
        <p:txBody>
          <a:bodyPr/>
          <a:lstStyle/>
          <a:p>
            <a:r>
              <a:rPr lang="en-US" altLang="en-US"/>
              <a:t>Interrupted Stays</a:t>
            </a:r>
          </a:p>
        </p:txBody>
      </p:sp>
      <p:sp>
        <p:nvSpPr>
          <p:cNvPr id="205827" name="Rectangle 1027">
            <a:extLst>
              <a:ext uri="{FF2B5EF4-FFF2-40B4-BE49-F238E27FC236}">
                <a16:creationId xmlns:a16="http://schemas.microsoft.com/office/drawing/2014/main" id="{B66C0568-6D8F-D248-03BD-7A5B134CFC41}"/>
              </a:ext>
            </a:extLst>
          </p:cNvPr>
          <p:cNvSpPr>
            <a:spLocks noGrp="1" noChangeArrowheads="1"/>
          </p:cNvSpPr>
          <p:nvPr>
            <p:ph type="body" sz="half" idx="1"/>
          </p:nvPr>
        </p:nvSpPr>
        <p:spPr/>
        <p:txBody>
          <a:bodyPr/>
          <a:lstStyle/>
          <a:p>
            <a:r>
              <a:rPr lang="en-US" altLang="en-US" sz="2800"/>
              <a:t>Admitted upon discharge to inpatient acute care hospital, IRF or SNF/Swing Bed  and returns to same LTCH within a fixed period of time </a:t>
            </a:r>
          </a:p>
          <a:p>
            <a:pPr lvl="1"/>
            <a:r>
              <a:rPr lang="en-US" altLang="en-US" sz="2400"/>
              <a:t>Becomes one discharge and one payment</a:t>
            </a:r>
          </a:p>
        </p:txBody>
      </p:sp>
      <p:graphicFrame>
        <p:nvGraphicFramePr>
          <p:cNvPr id="2" name="Table 1">
            <a:extLst>
              <a:ext uri="{FF2B5EF4-FFF2-40B4-BE49-F238E27FC236}">
                <a16:creationId xmlns:a16="http://schemas.microsoft.com/office/drawing/2014/main" id="{209F802C-A127-B355-AACE-32D7FA41B1DB}"/>
              </a:ext>
            </a:extLst>
          </p:cNvPr>
          <p:cNvGraphicFramePr>
            <a:graphicFrameLocks noGrp="1"/>
          </p:cNvGraphicFramePr>
          <p:nvPr>
            <p:extLst>
              <p:ext uri="{D42A27DB-BD31-4B8C-83A1-F6EECF244321}">
                <p14:modId xmlns:p14="http://schemas.microsoft.com/office/powerpoint/2010/main" val="1279438029"/>
              </p:ext>
            </p:extLst>
          </p:nvPr>
        </p:nvGraphicFramePr>
        <p:xfrm>
          <a:off x="5715000" y="1676400"/>
          <a:ext cx="2559810" cy="3291840"/>
        </p:xfrm>
        <a:graphic>
          <a:graphicData uri="http://schemas.openxmlformats.org/drawingml/2006/table">
            <a:tbl>
              <a:tblPr firstRow="1" bandRow="1">
                <a:tableStyleId>{B301B821-A1FF-4177-AEE7-76D212191A09}</a:tableStyleId>
              </a:tblPr>
              <a:tblGrid>
                <a:gridCol w="1279905">
                  <a:extLst>
                    <a:ext uri="{9D8B030D-6E8A-4147-A177-3AD203B41FA5}">
                      <a16:colId xmlns:a16="http://schemas.microsoft.com/office/drawing/2014/main" val="1712993455"/>
                    </a:ext>
                  </a:extLst>
                </a:gridCol>
                <a:gridCol w="1279905">
                  <a:extLst>
                    <a:ext uri="{9D8B030D-6E8A-4147-A177-3AD203B41FA5}">
                      <a16:colId xmlns:a16="http://schemas.microsoft.com/office/drawing/2014/main" val="845393990"/>
                    </a:ext>
                  </a:extLst>
                </a:gridCol>
              </a:tblGrid>
              <a:tr h="370840">
                <a:tc>
                  <a:txBody>
                    <a:bodyPr/>
                    <a:lstStyle/>
                    <a:p>
                      <a:pPr algn="ctr"/>
                      <a:r>
                        <a:rPr kumimoji="0" lang="en-US" altLang="en-US" sz="2400" b="1" u="none" strike="noStrike" cap="none" normalizeH="0" baseline="0" dirty="0">
                          <a:ln>
                            <a:noFill/>
                          </a:ln>
                          <a:solidFill>
                            <a:schemeClr val="bg2">
                              <a:lumMod val="95000"/>
                              <a:lumOff val="5000"/>
                            </a:schemeClr>
                          </a:solidFill>
                          <a:effectLst/>
                        </a:rPr>
                        <a:t>Facility Type</a:t>
                      </a:r>
                      <a:endParaRPr lang="en-US" sz="2400" b="1" dirty="0">
                        <a:solidFill>
                          <a:schemeClr val="bg2">
                            <a:lumMod val="95000"/>
                            <a:lumOff val="5000"/>
                          </a:schemeClr>
                        </a:solidFill>
                      </a:endParaRPr>
                    </a:p>
                  </a:txBody>
                  <a:tcP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400" b="1" dirty="0">
                          <a:solidFill>
                            <a:schemeClr val="bg2">
                              <a:lumMod val="95000"/>
                              <a:lumOff val="5000"/>
                            </a:schemeClr>
                          </a:solidFill>
                        </a:rPr>
                        <a:t>Days</a:t>
                      </a:r>
                    </a:p>
                  </a:txBody>
                  <a:tcP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499640485"/>
                  </a:ext>
                </a:extLst>
              </a:tr>
              <a:tr h="370840">
                <a:tc>
                  <a:txBody>
                    <a:bodyPr/>
                    <a:lstStyle/>
                    <a:p>
                      <a:pPr algn="ctr"/>
                      <a:r>
                        <a:rPr kumimoji="0" lang="en-US" altLang="en-US" sz="2400" b="0" u="none" strike="noStrike" cap="none" normalizeH="0" baseline="0" dirty="0">
                          <a:ln>
                            <a:noFill/>
                          </a:ln>
                          <a:solidFill>
                            <a:schemeClr val="bg2">
                              <a:lumMod val="95000"/>
                              <a:lumOff val="5000"/>
                            </a:schemeClr>
                          </a:solidFill>
                          <a:effectLst/>
                        </a:rPr>
                        <a:t>Inpatient Hospital</a:t>
                      </a:r>
                      <a:endParaRPr lang="en-US" sz="2400" dirty="0">
                        <a:solidFill>
                          <a:schemeClr val="bg2">
                            <a:lumMod val="95000"/>
                            <a:lumOff val="5000"/>
                          </a:schemeClr>
                        </a:solidFill>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kumimoji="0" lang="en-US" altLang="en-US" sz="2400" b="0" u="none" strike="noStrike" cap="none" normalizeH="0" baseline="0" dirty="0">
                          <a:ln>
                            <a:noFill/>
                          </a:ln>
                          <a:solidFill>
                            <a:schemeClr val="bg2">
                              <a:lumMod val="95000"/>
                              <a:lumOff val="5000"/>
                            </a:schemeClr>
                          </a:solidFill>
                          <a:effectLst/>
                        </a:rPr>
                        <a:t>&lt;/=9</a:t>
                      </a:r>
                      <a:endParaRPr lang="en-US" sz="2400" dirty="0">
                        <a:solidFill>
                          <a:schemeClr val="bg2">
                            <a:lumMod val="95000"/>
                            <a:lumOff val="5000"/>
                          </a:schemeClr>
                        </a:solidFill>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345277794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2400" b="0" u="none" strike="noStrike" cap="none" normalizeH="0" baseline="0" dirty="0">
                          <a:ln>
                            <a:noFill/>
                          </a:ln>
                          <a:solidFill>
                            <a:schemeClr val="bg2">
                              <a:lumMod val="95000"/>
                              <a:lumOff val="5000"/>
                            </a:schemeClr>
                          </a:solidFill>
                          <a:effectLst/>
                        </a:rPr>
                        <a:t>IRF</a:t>
                      </a:r>
                      <a:endParaRPr kumimoji="0" lang="en-US" altLang="en-US" sz="2400" b="0" i="0" u="none" strike="noStrike" cap="none" normalizeH="0" baseline="0" dirty="0">
                        <a:ln>
                          <a:noFill/>
                        </a:ln>
                        <a:solidFill>
                          <a:schemeClr val="bg2">
                            <a:lumMod val="95000"/>
                            <a:lumOff val="5000"/>
                          </a:schemeClr>
                        </a:solidFill>
                        <a:effectLst/>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kumimoji="0" lang="en-US" altLang="en-US" sz="2400" b="0" u="none" strike="noStrike" cap="none" normalizeH="0" baseline="0" dirty="0">
                          <a:ln>
                            <a:noFill/>
                          </a:ln>
                          <a:solidFill>
                            <a:schemeClr val="bg2">
                              <a:lumMod val="95000"/>
                              <a:lumOff val="5000"/>
                            </a:schemeClr>
                          </a:solidFill>
                          <a:effectLst/>
                        </a:rPr>
                        <a:t>&lt;/=27</a:t>
                      </a:r>
                      <a:endParaRPr lang="en-US" sz="2400" dirty="0">
                        <a:solidFill>
                          <a:schemeClr val="bg2">
                            <a:lumMod val="95000"/>
                            <a:lumOff val="5000"/>
                          </a:schemeClr>
                        </a:solidFill>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20503142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2400" b="0" u="none" strike="noStrike" cap="none" normalizeH="0" baseline="0" dirty="0">
                          <a:ln>
                            <a:noFill/>
                          </a:ln>
                          <a:solidFill>
                            <a:schemeClr val="bg2">
                              <a:lumMod val="95000"/>
                              <a:lumOff val="5000"/>
                            </a:schemeClr>
                          </a:solidFill>
                          <a:effectLst/>
                        </a:rPr>
                        <a:t>SNF / Swing Bed</a:t>
                      </a:r>
                      <a:endParaRPr kumimoji="0" lang="en-US" altLang="en-US" sz="2400" b="0" i="0" u="none" strike="noStrike" cap="none" normalizeH="0" baseline="0" dirty="0">
                        <a:ln>
                          <a:noFill/>
                        </a:ln>
                        <a:solidFill>
                          <a:schemeClr val="bg2">
                            <a:lumMod val="95000"/>
                            <a:lumOff val="5000"/>
                          </a:schemeClr>
                        </a:solidFill>
                        <a:effectLst/>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kumimoji="0" lang="en-US" altLang="en-US" sz="2400" b="0" u="none" strike="noStrike" cap="none" normalizeH="0" baseline="0" dirty="0">
                          <a:ln>
                            <a:noFill/>
                          </a:ln>
                          <a:solidFill>
                            <a:schemeClr val="bg2">
                              <a:lumMod val="95000"/>
                              <a:lumOff val="5000"/>
                            </a:schemeClr>
                          </a:solidFill>
                          <a:effectLst/>
                        </a:rPr>
                        <a:t>&lt;/=45</a:t>
                      </a:r>
                      <a:endParaRPr lang="en-US" sz="2400" dirty="0">
                        <a:solidFill>
                          <a:schemeClr val="bg2">
                            <a:lumMod val="95000"/>
                            <a:lumOff val="5000"/>
                          </a:schemeClr>
                        </a:solidFill>
                      </a:endParaRPr>
                    </a:p>
                  </a:txBody>
                  <a:tcPr anchor="ctr">
                    <a:lnL w="12700" cap="flat" cmpd="sng" algn="ctr">
                      <a:solidFill>
                        <a:schemeClr val="bg1">
                          <a:lumMod val="10000"/>
                        </a:schemeClr>
                      </a:solidFill>
                      <a:prstDash val="solid"/>
                      <a:round/>
                      <a:headEnd type="none" w="med" len="med"/>
                      <a:tailEnd type="none" w="med" len="med"/>
                    </a:lnL>
                    <a:lnR w="12700" cap="flat" cmpd="sng" algn="ctr">
                      <a:solidFill>
                        <a:schemeClr val="bg1">
                          <a:lumMod val="10000"/>
                        </a:schemeClr>
                      </a:solidFill>
                      <a:prstDash val="solid"/>
                      <a:round/>
                      <a:headEnd type="none" w="med" len="med"/>
                      <a:tailEnd type="none" w="med" len="med"/>
                    </a:lnR>
                    <a:lnT w="12700" cap="flat" cmpd="sng" algn="ctr">
                      <a:solidFill>
                        <a:schemeClr val="bg1">
                          <a:lumMod val="10000"/>
                        </a:schemeClr>
                      </a:solidFill>
                      <a:prstDash val="solid"/>
                      <a:round/>
                      <a:headEnd type="none" w="med" len="med"/>
                      <a:tailEnd type="none" w="med" len="med"/>
                    </a:lnT>
                    <a:lnB w="12700" cap="flat" cmpd="sng" algn="ctr">
                      <a:solidFill>
                        <a:schemeClr val="bg1">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661309003"/>
                  </a:ext>
                </a:extLst>
              </a:tr>
            </a:tbl>
          </a:graphicData>
        </a:graphic>
      </p:graphicFrame>
    </p:spTree>
  </p:cSld>
  <p:clrMapOvr>
    <a:masterClrMapping/>
  </p:clrMapOvr>
  <p:transition>
    <p:pull dir="rd"/>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2" name="Rectangle 1028">
            <a:extLst>
              <a:ext uri="{FF2B5EF4-FFF2-40B4-BE49-F238E27FC236}">
                <a16:creationId xmlns:a16="http://schemas.microsoft.com/office/drawing/2014/main" id="{630814DB-469C-A884-8EAB-9375B7B2E8AD}"/>
              </a:ext>
            </a:extLst>
          </p:cNvPr>
          <p:cNvSpPr>
            <a:spLocks noGrp="1" noChangeArrowheads="1"/>
          </p:cNvSpPr>
          <p:nvPr>
            <p:ph type="title"/>
          </p:nvPr>
        </p:nvSpPr>
        <p:spPr/>
        <p:txBody>
          <a:bodyPr/>
          <a:lstStyle/>
          <a:p>
            <a:r>
              <a:rPr lang="en-US" altLang="en-US" dirty="0"/>
              <a:t>Interrupted Stays (2)</a:t>
            </a:r>
          </a:p>
        </p:txBody>
      </p:sp>
      <p:sp>
        <p:nvSpPr>
          <p:cNvPr id="150533" name="Rectangle 1029">
            <a:extLst>
              <a:ext uri="{FF2B5EF4-FFF2-40B4-BE49-F238E27FC236}">
                <a16:creationId xmlns:a16="http://schemas.microsoft.com/office/drawing/2014/main" id="{BA2FD6B3-9311-AAB2-DE71-4484549AC456}"/>
              </a:ext>
            </a:extLst>
          </p:cNvPr>
          <p:cNvSpPr>
            <a:spLocks noGrp="1" noChangeArrowheads="1"/>
          </p:cNvSpPr>
          <p:nvPr>
            <p:ph type="body" idx="1"/>
          </p:nvPr>
        </p:nvSpPr>
        <p:spPr/>
        <p:txBody>
          <a:bodyPr/>
          <a:lstStyle/>
          <a:p>
            <a:r>
              <a:rPr lang="en-US" altLang="en-US"/>
              <a:t>Cases meeting interrupted stay criteria considered one episode of care</a:t>
            </a:r>
          </a:p>
          <a:p>
            <a:pPr lvl="1"/>
            <a:r>
              <a:rPr lang="en-US" altLang="en-US"/>
              <a:t>Single discharge</a:t>
            </a:r>
          </a:p>
          <a:p>
            <a:pPr lvl="2"/>
            <a:r>
              <a:rPr lang="en-US" altLang="en-US"/>
              <a:t>One LTC-DRG payment</a:t>
            </a:r>
          </a:p>
          <a:p>
            <a:r>
              <a:rPr lang="en-US" altLang="en-US"/>
              <a:t>Policy encourages discharges to another facility to be based on clinical decisions, not financial incentives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4" name="Rectangle 6">
            <a:extLst>
              <a:ext uri="{FF2B5EF4-FFF2-40B4-BE49-F238E27FC236}">
                <a16:creationId xmlns:a16="http://schemas.microsoft.com/office/drawing/2014/main" id="{CA90AC01-3820-104E-EB34-98E61A01999A}"/>
              </a:ext>
            </a:extLst>
          </p:cNvPr>
          <p:cNvSpPr>
            <a:spLocks noGrp="1" noChangeArrowheads="1"/>
          </p:cNvSpPr>
          <p:nvPr>
            <p:ph type="title"/>
          </p:nvPr>
        </p:nvSpPr>
        <p:spPr/>
        <p:txBody>
          <a:bodyPr/>
          <a:lstStyle/>
          <a:p>
            <a:r>
              <a:rPr lang="en-US" altLang="en-US"/>
              <a:t>Interrupted Stays </a:t>
            </a:r>
          </a:p>
        </p:txBody>
      </p:sp>
      <p:sp>
        <p:nvSpPr>
          <p:cNvPr id="135175" name="Rectangle 7">
            <a:extLst>
              <a:ext uri="{FF2B5EF4-FFF2-40B4-BE49-F238E27FC236}">
                <a16:creationId xmlns:a16="http://schemas.microsoft.com/office/drawing/2014/main" id="{F2277D33-6861-3F34-56CE-BD67840E12E2}"/>
              </a:ext>
            </a:extLst>
          </p:cNvPr>
          <p:cNvSpPr>
            <a:spLocks noGrp="1" noChangeArrowheads="1"/>
          </p:cNvSpPr>
          <p:nvPr>
            <p:ph type="body" idx="1"/>
          </p:nvPr>
        </p:nvSpPr>
        <p:spPr/>
        <p:txBody>
          <a:bodyPr/>
          <a:lstStyle/>
          <a:p>
            <a:r>
              <a:rPr lang="en-US" altLang="en-US"/>
              <a:t>Medical record administrative issue</a:t>
            </a:r>
          </a:p>
          <a:p>
            <a:pPr lvl="1"/>
            <a:r>
              <a:rPr lang="en-US" altLang="en-US"/>
              <a:t>QIO/FI record requests must receive “all” related stay documentation </a:t>
            </a:r>
          </a:p>
          <a:p>
            <a:pPr lvl="2"/>
            <a:r>
              <a:rPr lang="en-US" altLang="en-US"/>
              <a:t>Provider must forward medical documentation for both admissions included in interrupted stay</a:t>
            </a:r>
          </a:p>
          <a:p>
            <a:pPr lvl="1"/>
            <a:r>
              <a:rPr lang="en-US" altLang="en-US"/>
              <a:t>Records must support the LTC-DRG assignment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8" name="Rectangle 6">
            <a:extLst>
              <a:ext uri="{FF2B5EF4-FFF2-40B4-BE49-F238E27FC236}">
                <a16:creationId xmlns:a16="http://schemas.microsoft.com/office/drawing/2014/main" id="{3A43F83D-738E-853A-4425-7895E420D177}"/>
              </a:ext>
            </a:extLst>
          </p:cNvPr>
          <p:cNvSpPr>
            <a:spLocks noGrp="1" noChangeArrowheads="1"/>
          </p:cNvSpPr>
          <p:nvPr>
            <p:ph type="title"/>
          </p:nvPr>
        </p:nvSpPr>
        <p:spPr/>
        <p:txBody>
          <a:bodyPr/>
          <a:lstStyle/>
          <a:p>
            <a:r>
              <a:rPr lang="en-US" altLang="en-US" dirty="0"/>
              <a:t>Interrupted Stays (3) </a:t>
            </a:r>
          </a:p>
        </p:txBody>
      </p:sp>
      <p:sp>
        <p:nvSpPr>
          <p:cNvPr id="136199" name="Rectangle 7">
            <a:extLst>
              <a:ext uri="{FF2B5EF4-FFF2-40B4-BE49-F238E27FC236}">
                <a16:creationId xmlns:a16="http://schemas.microsoft.com/office/drawing/2014/main" id="{3550F491-0898-940B-3FB6-27F8D9C22F94}"/>
              </a:ext>
            </a:extLst>
          </p:cNvPr>
          <p:cNvSpPr>
            <a:spLocks noGrp="1" noChangeArrowheads="1"/>
          </p:cNvSpPr>
          <p:nvPr>
            <p:ph type="body" idx="1"/>
          </p:nvPr>
        </p:nvSpPr>
        <p:spPr/>
        <p:txBody>
          <a:bodyPr/>
          <a:lstStyle/>
          <a:p>
            <a:r>
              <a:rPr lang="en-US" altLang="en-US"/>
              <a:t>Discharges longer than average length of stay for specified facility</a:t>
            </a:r>
          </a:p>
          <a:p>
            <a:pPr lvl="1"/>
            <a:r>
              <a:rPr lang="en-US" altLang="en-US"/>
              <a:t>Subsequent readmission to LTCH considered new admission</a:t>
            </a:r>
          </a:p>
          <a:p>
            <a:pPr lvl="1"/>
            <a:r>
              <a:rPr lang="en-US" altLang="en-US"/>
              <a:t>Two admissions, no change to current medical records process</a:t>
            </a:r>
          </a:p>
          <a:p>
            <a:pPr lvl="2"/>
            <a:r>
              <a:rPr lang="en-US" altLang="en-US"/>
              <a:t>Two claims submitted</a:t>
            </a:r>
          </a:p>
          <a:p>
            <a:pPr lvl="2"/>
            <a:r>
              <a:rPr lang="en-US" altLang="en-US"/>
              <a:t>Two LTC-DRGs assigned</a:t>
            </a:r>
          </a:p>
          <a:p>
            <a:pPr lvl="2"/>
            <a:r>
              <a:rPr lang="en-US" altLang="en-US"/>
              <a:t>Two payments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4" name="Rectangle 4">
            <a:extLst>
              <a:ext uri="{FF2B5EF4-FFF2-40B4-BE49-F238E27FC236}">
                <a16:creationId xmlns:a16="http://schemas.microsoft.com/office/drawing/2014/main" id="{0DB7F227-1055-3FC2-40AD-559FDEDE7176}"/>
              </a:ext>
            </a:extLst>
          </p:cNvPr>
          <p:cNvSpPr>
            <a:spLocks noGrp="1" noChangeArrowheads="1"/>
          </p:cNvSpPr>
          <p:nvPr>
            <p:ph type="title"/>
          </p:nvPr>
        </p:nvSpPr>
        <p:spPr/>
        <p:txBody>
          <a:bodyPr/>
          <a:lstStyle/>
          <a:p>
            <a:r>
              <a:rPr lang="en-US" altLang="en-US"/>
              <a:t>Patient Sources And Patterns </a:t>
            </a:r>
          </a:p>
        </p:txBody>
      </p:sp>
      <p:sp>
        <p:nvSpPr>
          <p:cNvPr id="143365" name="Rectangle 5">
            <a:extLst>
              <a:ext uri="{FF2B5EF4-FFF2-40B4-BE49-F238E27FC236}">
                <a16:creationId xmlns:a16="http://schemas.microsoft.com/office/drawing/2014/main" id="{D0B9DAC8-753F-0D3A-5EC3-16B6191D0459}"/>
              </a:ext>
            </a:extLst>
          </p:cNvPr>
          <p:cNvSpPr>
            <a:spLocks noGrp="1" noChangeArrowheads="1"/>
          </p:cNvSpPr>
          <p:nvPr>
            <p:ph type="body" idx="1"/>
          </p:nvPr>
        </p:nvSpPr>
        <p:spPr/>
        <p:txBody>
          <a:bodyPr/>
          <a:lstStyle/>
          <a:p>
            <a:r>
              <a:rPr lang="en-US" altLang="en-US"/>
              <a:t>Patients generally discharged from acute care hospital</a:t>
            </a:r>
          </a:p>
          <a:p>
            <a:pPr lvl="1"/>
            <a:r>
              <a:rPr lang="en-US" altLang="en-US"/>
              <a:t>Receive a range of services such as:</a:t>
            </a:r>
          </a:p>
          <a:p>
            <a:pPr lvl="2"/>
            <a:r>
              <a:rPr lang="en-US" altLang="en-US"/>
              <a:t>Comprehensive rehabilitation, cancer treatment, head trauma, pain management, respiratory therapy, ventilator management</a:t>
            </a:r>
          </a:p>
          <a:p>
            <a:r>
              <a:rPr lang="en-US" altLang="en-US"/>
              <a:t>Patients less stable upon admission</a:t>
            </a:r>
          </a:p>
          <a:p>
            <a:pPr lvl="1"/>
            <a:r>
              <a:rPr lang="en-US" altLang="en-US"/>
              <a:t>Higher proportion of patient cost associated with ancillary services</a:t>
            </a:r>
          </a:p>
          <a:p>
            <a:pPr lvl="2"/>
            <a:r>
              <a:rPr lang="en-US" altLang="en-US"/>
              <a:t>Pharmacy, Laboratory, Radiology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1026">
            <a:extLst>
              <a:ext uri="{FF2B5EF4-FFF2-40B4-BE49-F238E27FC236}">
                <a16:creationId xmlns:a16="http://schemas.microsoft.com/office/drawing/2014/main" id="{950D4DCD-CB43-5CEE-225D-8792D114E262}"/>
              </a:ext>
            </a:extLst>
          </p:cNvPr>
          <p:cNvSpPr>
            <a:spLocks noGrp="1" noChangeArrowheads="1"/>
          </p:cNvSpPr>
          <p:nvPr>
            <p:ph type="title"/>
          </p:nvPr>
        </p:nvSpPr>
        <p:spPr/>
        <p:txBody>
          <a:bodyPr/>
          <a:lstStyle/>
          <a:p>
            <a:r>
              <a:rPr lang="en-US" altLang="en-US"/>
              <a:t>Patient Classification System</a:t>
            </a:r>
          </a:p>
        </p:txBody>
      </p:sp>
      <p:sp>
        <p:nvSpPr>
          <p:cNvPr id="166915" name="Rectangle 1027">
            <a:extLst>
              <a:ext uri="{FF2B5EF4-FFF2-40B4-BE49-F238E27FC236}">
                <a16:creationId xmlns:a16="http://schemas.microsoft.com/office/drawing/2014/main" id="{DEA2CF6A-F91D-046F-0174-394D4272036A}"/>
              </a:ext>
            </a:extLst>
          </p:cNvPr>
          <p:cNvSpPr>
            <a:spLocks noGrp="1" noChangeArrowheads="1"/>
          </p:cNvSpPr>
          <p:nvPr>
            <p:ph type="body" idx="1"/>
          </p:nvPr>
        </p:nvSpPr>
        <p:spPr/>
        <p:txBody>
          <a:bodyPr/>
          <a:lstStyle/>
          <a:p>
            <a:r>
              <a:rPr lang="en-US" altLang="en-US"/>
              <a:t>Balanced Budget Reduction Act (BBRA)</a:t>
            </a:r>
          </a:p>
          <a:p>
            <a:pPr lvl="1"/>
            <a:r>
              <a:rPr lang="en-US" altLang="en-US"/>
              <a:t>Required use of diagnostic-related groups (DRGs)</a:t>
            </a:r>
          </a:p>
          <a:p>
            <a:pPr lvl="1"/>
            <a:r>
              <a:rPr lang="en-US" altLang="en-US"/>
              <a:t>CMS developed patient classification for LTCH PPS</a:t>
            </a:r>
          </a:p>
          <a:p>
            <a:pPr lvl="2"/>
            <a:r>
              <a:rPr lang="en-US" altLang="en-US"/>
              <a:t>Long-term care DRGs (LTC-DRGs)</a:t>
            </a:r>
          </a:p>
          <a:p>
            <a:pPr lvl="2"/>
            <a:r>
              <a:rPr lang="en-US" altLang="en-US"/>
              <a:t>Based on major diagnostic categories (MDCs)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0" name="Rectangle 4">
            <a:extLst>
              <a:ext uri="{FF2B5EF4-FFF2-40B4-BE49-F238E27FC236}">
                <a16:creationId xmlns:a16="http://schemas.microsoft.com/office/drawing/2014/main" id="{BE39A58F-F448-8648-A3CF-250EAE97EAB9}"/>
              </a:ext>
            </a:extLst>
          </p:cNvPr>
          <p:cNvSpPr>
            <a:spLocks noGrp="1" noChangeArrowheads="1"/>
          </p:cNvSpPr>
          <p:nvPr>
            <p:ph type="title"/>
          </p:nvPr>
        </p:nvSpPr>
        <p:spPr/>
        <p:txBody>
          <a:bodyPr/>
          <a:lstStyle/>
          <a:p>
            <a:r>
              <a:rPr lang="en-US" altLang="en-US"/>
              <a:t>Major Diagnostic Categories</a:t>
            </a:r>
          </a:p>
        </p:txBody>
      </p:sp>
      <p:sp>
        <p:nvSpPr>
          <p:cNvPr id="86021" name="Rectangle 5">
            <a:extLst>
              <a:ext uri="{FF2B5EF4-FFF2-40B4-BE49-F238E27FC236}">
                <a16:creationId xmlns:a16="http://schemas.microsoft.com/office/drawing/2014/main" id="{0787126B-2350-9AF9-F79D-A97977026148}"/>
              </a:ext>
            </a:extLst>
          </p:cNvPr>
          <p:cNvSpPr>
            <a:spLocks noGrp="1" noChangeArrowheads="1"/>
          </p:cNvSpPr>
          <p:nvPr>
            <p:ph type="body" idx="1"/>
          </p:nvPr>
        </p:nvSpPr>
        <p:spPr/>
        <p:txBody>
          <a:bodyPr/>
          <a:lstStyle/>
          <a:p>
            <a:r>
              <a:rPr lang="en-US" altLang="en-US"/>
              <a:t>Classify services based on medical conditions of patients</a:t>
            </a:r>
          </a:p>
          <a:p>
            <a:r>
              <a:rPr lang="en-US" altLang="en-US"/>
              <a:t>Principal diagnostic categorization tool</a:t>
            </a:r>
          </a:p>
          <a:p>
            <a:pPr lvl="1"/>
            <a:r>
              <a:rPr lang="en-US" altLang="en-US"/>
              <a:t>MDC </a:t>
            </a:r>
          </a:p>
          <a:p>
            <a:pPr lvl="2"/>
            <a:r>
              <a:rPr lang="en-US" altLang="en-US"/>
              <a:t>Usually based on single organ system</a:t>
            </a:r>
          </a:p>
          <a:p>
            <a:pPr lvl="3"/>
            <a:r>
              <a:rPr lang="en-US" altLang="en-US"/>
              <a:t>In general, particular medical specialty</a:t>
            </a:r>
          </a:p>
        </p:txBody>
      </p:sp>
    </p:spTree>
  </p:cSld>
  <p:clrMapOvr>
    <a:masterClrMapping/>
  </p:clrMapOvr>
  <p:transition>
    <p:cover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6" name="Rectangle 4">
            <a:extLst>
              <a:ext uri="{FF2B5EF4-FFF2-40B4-BE49-F238E27FC236}">
                <a16:creationId xmlns:a16="http://schemas.microsoft.com/office/drawing/2014/main" id="{811CD8D8-5457-C61C-2EA6-C1AADFF877BA}"/>
              </a:ext>
            </a:extLst>
          </p:cNvPr>
          <p:cNvSpPr>
            <a:spLocks noGrp="1" noChangeArrowheads="1"/>
          </p:cNvSpPr>
          <p:nvPr>
            <p:ph type="title"/>
          </p:nvPr>
        </p:nvSpPr>
        <p:spPr>
          <a:xfrm>
            <a:off x="0" y="228600"/>
            <a:ext cx="9144000" cy="1219200"/>
          </a:xfrm>
        </p:spPr>
        <p:txBody>
          <a:bodyPr/>
          <a:lstStyle/>
          <a:p>
            <a:pPr algn="ctr"/>
            <a:r>
              <a:rPr lang="en-US" altLang="en-US" dirty="0"/>
              <a:t>Major Diagnostic Categories (2)</a:t>
            </a:r>
          </a:p>
        </p:txBody>
      </p:sp>
      <p:sp>
        <p:nvSpPr>
          <p:cNvPr id="151557" name="Rectangle 5">
            <a:extLst>
              <a:ext uri="{FF2B5EF4-FFF2-40B4-BE49-F238E27FC236}">
                <a16:creationId xmlns:a16="http://schemas.microsoft.com/office/drawing/2014/main" id="{596D9846-40C2-0D94-F8A4-B402D21FD6EC}"/>
              </a:ext>
            </a:extLst>
          </p:cNvPr>
          <p:cNvSpPr>
            <a:spLocks noGrp="1" noChangeArrowheads="1"/>
          </p:cNvSpPr>
          <p:nvPr>
            <p:ph type="body" idx="1"/>
          </p:nvPr>
        </p:nvSpPr>
        <p:spPr/>
        <p:txBody>
          <a:bodyPr/>
          <a:lstStyle/>
          <a:p>
            <a:r>
              <a:rPr lang="en-US" altLang="en-US"/>
              <a:t>Principal diagnosis determines MDC assignment</a:t>
            </a:r>
          </a:p>
          <a:p>
            <a:pPr lvl="1"/>
            <a:r>
              <a:rPr lang="en-US" altLang="en-US"/>
              <a:t>Cases divided into surgical and medical DRGs</a:t>
            </a:r>
          </a:p>
          <a:p>
            <a:pPr lvl="1"/>
            <a:r>
              <a:rPr lang="en-US" altLang="en-US"/>
              <a:t>Procedures performed with some significance</a:t>
            </a:r>
          </a:p>
          <a:p>
            <a:pPr lvl="2"/>
            <a:r>
              <a:rPr lang="en-US" altLang="en-US"/>
              <a:t>Not EKGs, scans, or phlebotomy</a:t>
            </a:r>
          </a:p>
          <a:p>
            <a:pPr lvl="1"/>
            <a:r>
              <a:rPr lang="en-US" altLang="en-US"/>
              <a:t>Medical DRGs do not have significant procedures performed</a:t>
            </a:r>
          </a:p>
          <a:p>
            <a:pPr lvl="1"/>
            <a:r>
              <a:rPr lang="en-US" altLang="en-US"/>
              <a:t>Surgical DRGs assigned based on surgical hierarchy</a:t>
            </a:r>
          </a:p>
        </p:txBody>
      </p:sp>
    </p:spTree>
  </p:cSld>
  <p:clrMapOvr>
    <a:masterClrMapping/>
  </p:clrMapOvr>
  <p:transition>
    <p:cover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Rectangle 4">
            <a:extLst>
              <a:ext uri="{FF2B5EF4-FFF2-40B4-BE49-F238E27FC236}">
                <a16:creationId xmlns:a16="http://schemas.microsoft.com/office/drawing/2014/main" id="{DC75CEF4-3C0F-1B87-95CD-B7B16D8CA3E2}"/>
              </a:ext>
            </a:extLst>
          </p:cNvPr>
          <p:cNvSpPr>
            <a:spLocks noGrp="1" noChangeArrowheads="1"/>
          </p:cNvSpPr>
          <p:nvPr>
            <p:ph type="title"/>
          </p:nvPr>
        </p:nvSpPr>
        <p:spPr/>
        <p:txBody>
          <a:bodyPr/>
          <a:lstStyle/>
          <a:p>
            <a:r>
              <a:rPr lang="en-US" altLang="en-US"/>
              <a:t>Long-Term Care DRGs </a:t>
            </a:r>
          </a:p>
        </p:txBody>
      </p:sp>
      <p:sp>
        <p:nvSpPr>
          <p:cNvPr id="88069" name="Rectangle 5">
            <a:extLst>
              <a:ext uri="{FF2B5EF4-FFF2-40B4-BE49-F238E27FC236}">
                <a16:creationId xmlns:a16="http://schemas.microsoft.com/office/drawing/2014/main" id="{EC0D26C2-9A73-C529-6842-5CCD54FB2D3D}"/>
              </a:ext>
            </a:extLst>
          </p:cNvPr>
          <p:cNvSpPr>
            <a:spLocks noGrp="1" noChangeArrowheads="1"/>
          </p:cNvSpPr>
          <p:nvPr>
            <p:ph type="body" idx="1"/>
          </p:nvPr>
        </p:nvSpPr>
        <p:spPr/>
        <p:txBody>
          <a:bodyPr/>
          <a:lstStyle/>
          <a:p>
            <a:r>
              <a:rPr lang="en-US" altLang="en-US"/>
              <a:t>Based on existing DRGs used for IPPS</a:t>
            </a:r>
          </a:p>
          <a:p>
            <a:pPr lvl="1"/>
            <a:r>
              <a:rPr lang="en-US" altLang="en-US"/>
              <a:t>Grouped using ICD-9-CM codes</a:t>
            </a:r>
          </a:p>
          <a:p>
            <a:pPr lvl="1"/>
            <a:r>
              <a:rPr lang="en-US" altLang="en-US"/>
              <a:t>Weighted for LTCH resource use</a:t>
            </a:r>
          </a:p>
        </p:txBody>
      </p:sp>
    </p:spTree>
  </p:cSld>
  <p:clrMapOvr>
    <a:masterClrMapping/>
  </p:clrMapOvr>
  <p:transition>
    <p:cover dir="d"/>
  </p:transition>
</p:sld>
</file>

<file path=ppt/theme/theme1.xml><?xml version="1.0" encoding="utf-8"?>
<a:theme xmlns:a="http://schemas.openxmlformats.org/drawingml/2006/main" name="Swing Bed Template.pot">
  <a:themeElements>
    <a:clrScheme name="">
      <a:dk1>
        <a:srgbClr val="000000"/>
      </a:dk1>
      <a:lt1>
        <a:srgbClr val="FFFFFF"/>
      </a:lt1>
      <a:dk2>
        <a:srgbClr val="FFCCCC"/>
      </a:dk2>
      <a:lt2>
        <a:srgbClr val="8CF4EA"/>
      </a:lt2>
      <a:accent1>
        <a:srgbClr val="081D58"/>
      </a:accent1>
      <a:accent2>
        <a:srgbClr val="D49FFF"/>
      </a:accent2>
      <a:accent3>
        <a:srgbClr val="FFE2E2"/>
      </a:accent3>
      <a:accent4>
        <a:srgbClr val="DADADA"/>
      </a:accent4>
      <a:accent5>
        <a:srgbClr val="AAABB4"/>
      </a:accent5>
      <a:accent6>
        <a:srgbClr val="C090E7"/>
      </a:accent6>
      <a:hlink>
        <a:srgbClr val="7B00E4"/>
      </a:hlink>
      <a:folHlink>
        <a:srgbClr val="618FFD"/>
      </a:folHlink>
    </a:clrScheme>
    <a:fontScheme name="Swing Bed Template.pot">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800" b="0" i="1"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800" b="0" i="1"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Swing Bed Template.po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wing Bed Template.po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wing Bed Template.po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wing Bed Template.po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wing Bed Template.po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wing Bed Template.po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wing Bed Template.po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Designs\Swing Bed Template.pot</Template>
  <TotalTime>11805730</TotalTime>
  <Pages>13</Pages>
  <Words>1673</Words>
  <Application>Microsoft Office PowerPoint</Application>
  <PresentationFormat>On-screen Show (4:3)</PresentationFormat>
  <Paragraphs>256</Paragraphs>
  <Slides>45</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45</vt:i4>
      </vt:variant>
    </vt:vector>
  </HeadingPairs>
  <TitlesOfParts>
    <vt:vector size="49" baseType="lpstr">
      <vt:lpstr>Arial</vt:lpstr>
      <vt:lpstr>Times New Roman</vt:lpstr>
      <vt:lpstr>Wingdings</vt:lpstr>
      <vt:lpstr>Swing Bed Template.pot</vt:lpstr>
      <vt:lpstr>Clinical Issues</vt:lpstr>
      <vt:lpstr>Objectives</vt:lpstr>
      <vt:lpstr>Background </vt:lpstr>
      <vt:lpstr>Background</vt:lpstr>
      <vt:lpstr>Patient Sources And Patterns </vt:lpstr>
      <vt:lpstr>Patient Classification System</vt:lpstr>
      <vt:lpstr>Major Diagnostic Categories</vt:lpstr>
      <vt:lpstr>Major Diagnostic Categories (2)</vt:lpstr>
      <vt:lpstr>Long-Term Care DRGs </vt:lpstr>
      <vt:lpstr>Long-Term Care DRGs (2)</vt:lpstr>
      <vt:lpstr>Coding And Editing</vt:lpstr>
      <vt:lpstr>ICD-9-CM Coding System</vt:lpstr>
      <vt:lpstr>ICD-9-CM Coding System (3)</vt:lpstr>
      <vt:lpstr>ICD-9-CM Coding System (2)</vt:lpstr>
      <vt:lpstr>Principal Diagnosis</vt:lpstr>
      <vt:lpstr>Secondary/Other Diagnoses  </vt:lpstr>
      <vt:lpstr>Other Diagnoses</vt:lpstr>
      <vt:lpstr>Other Diagnoses  </vt:lpstr>
      <vt:lpstr>Procedures  </vt:lpstr>
      <vt:lpstr>Medicare Code Editor </vt:lpstr>
      <vt:lpstr>Correct Coding Examples</vt:lpstr>
      <vt:lpstr>Principal Diagnosis (2)</vt:lpstr>
      <vt:lpstr>Secondary Diagnosis With No Bearing On LTCH Stay </vt:lpstr>
      <vt:lpstr>Secondary Diagnoses As Conditions Develop </vt:lpstr>
      <vt:lpstr>Procedure Codes Performed In Acute Setting </vt:lpstr>
      <vt:lpstr>Procedure Codes Performed In Acute Setting</vt:lpstr>
      <vt:lpstr>Procedures Performed In The LTCH</vt:lpstr>
      <vt:lpstr>Procedures Performed In The LTCH (2)</vt:lpstr>
      <vt:lpstr>Quality Improvement Organization (QIO)</vt:lpstr>
      <vt:lpstr>Physician Acknowledgement</vt:lpstr>
      <vt:lpstr>Physician Acknowledgement </vt:lpstr>
      <vt:lpstr>Physician Acknowledgement (2) </vt:lpstr>
      <vt:lpstr>Denials Based On Review By QIO</vt:lpstr>
      <vt:lpstr>Medical Review By The FI </vt:lpstr>
      <vt:lpstr>Furnishing Services Directly Or Under Arrangement</vt:lpstr>
      <vt:lpstr>Furnishing Services Directly or Under Arrangement (2)</vt:lpstr>
      <vt:lpstr>Carrier Billable Services Not Included as Inpatient</vt:lpstr>
      <vt:lpstr>Documentation</vt:lpstr>
      <vt:lpstr>Short Stay Outliers </vt:lpstr>
      <vt:lpstr>Short Stay Outliers</vt:lpstr>
      <vt:lpstr>Short Stay Outliers (2)</vt:lpstr>
      <vt:lpstr>Interrupted Stays</vt:lpstr>
      <vt:lpstr>Interrupted Stays (2)</vt:lpstr>
      <vt:lpstr>Interrupted Stays </vt:lpstr>
      <vt:lpstr>Interrupted Stays (3)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Presentations  in Power Point</dc:title>
  <dc:subject>Training For Power Point</dc:subject>
  <dc:creator>Centers for Medicare &amp; Medicaid Services</dc:creator>
  <cp:keywords/>
  <dc:description>Designed for cross training project</dc:description>
  <cp:lastModifiedBy>Thompson, Carlos (CMS/CM)</cp:lastModifiedBy>
  <cp:revision>91</cp:revision>
  <cp:lastPrinted>2002-10-30T01:24:37Z</cp:lastPrinted>
  <dcterms:created xsi:type="dcterms:W3CDTF">1996-02-26T20:23:08Z</dcterms:created>
  <dcterms:modified xsi:type="dcterms:W3CDTF">2024-10-07T17:49:21Z</dcterms:modified>
</cp:coreProperties>
</file>