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9" r:id="rId1"/>
  </p:sldMasterIdLst>
  <p:notesMasterIdLst>
    <p:notesMasterId r:id="rId64"/>
  </p:notesMasterIdLst>
  <p:handoutMasterIdLst>
    <p:handoutMasterId r:id="rId65"/>
  </p:handoutMasterIdLst>
  <p:sldIdLst>
    <p:sldId id="400" r:id="rId2"/>
    <p:sldId id="401" r:id="rId3"/>
    <p:sldId id="403" r:id="rId4"/>
    <p:sldId id="404" r:id="rId5"/>
    <p:sldId id="459" r:id="rId6"/>
    <p:sldId id="405" r:id="rId7"/>
    <p:sldId id="406" r:id="rId8"/>
    <p:sldId id="407" r:id="rId9"/>
    <p:sldId id="408" r:id="rId10"/>
    <p:sldId id="457" r:id="rId11"/>
    <p:sldId id="410" r:id="rId12"/>
    <p:sldId id="348" r:id="rId13"/>
    <p:sldId id="452" r:id="rId14"/>
    <p:sldId id="379" r:id="rId15"/>
    <p:sldId id="448" r:id="rId16"/>
    <p:sldId id="449" r:id="rId17"/>
    <p:sldId id="450" r:id="rId18"/>
    <p:sldId id="414" r:id="rId19"/>
    <p:sldId id="415" r:id="rId20"/>
    <p:sldId id="416" r:id="rId21"/>
    <p:sldId id="417" r:id="rId22"/>
    <p:sldId id="418" r:id="rId23"/>
    <p:sldId id="419" r:id="rId24"/>
    <p:sldId id="420" r:id="rId25"/>
    <p:sldId id="421" r:id="rId26"/>
    <p:sldId id="422" r:id="rId27"/>
    <p:sldId id="317" r:id="rId28"/>
    <p:sldId id="451" r:id="rId29"/>
    <p:sldId id="397" r:id="rId30"/>
    <p:sldId id="295" r:id="rId31"/>
    <p:sldId id="296" r:id="rId32"/>
    <p:sldId id="460" r:id="rId33"/>
    <p:sldId id="399" r:id="rId34"/>
    <p:sldId id="380" r:id="rId35"/>
    <p:sldId id="461" r:id="rId36"/>
    <p:sldId id="424" r:id="rId37"/>
    <p:sldId id="458" r:id="rId38"/>
    <p:sldId id="425" r:id="rId39"/>
    <p:sldId id="426" r:id="rId40"/>
    <p:sldId id="427" r:id="rId41"/>
    <p:sldId id="428" r:id="rId42"/>
    <p:sldId id="429" r:id="rId43"/>
    <p:sldId id="432" r:id="rId44"/>
    <p:sldId id="430" r:id="rId45"/>
    <p:sldId id="431" r:id="rId46"/>
    <p:sldId id="436" r:id="rId47"/>
    <p:sldId id="437" r:id="rId48"/>
    <p:sldId id="319" r:id="rId49"/>
    <p:sldId id="438" r:id="rId50"/>
    <p:sldId id="439" r:id="rId51"/>
    <p:sldId id="440" r:id="rId52"/>
    <p:sldId id="453" r:id="rId53"/>
    <p:sldId id="462" r:id="rId54"/>
    <p:sldId id="454" r:id="rId55"/>
    <p:sldId id="442" r:id="rId56"/>
    <p:sldId id="393" r:id="rId57"/>
    <p:sldId id="443" r:id="rId58"/>
    <p:sldId id="444" r:id="rId59"/>
    <p:sldId id="463" r:id="rId60"/>
    <p:sldId id="328" r:id="rId61"/>
    <p:sldId id="456" r:id="rId62"/>
    <p:sldId id="447" r:id="rId63"/>
  </p:sldIdLst>
  <p:sldSz cx="9144000" cy="6858000" type="screen4x3"/>
  <p:notesSz cx="6858000" cy="9180513"/>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800" i="1" kern="1200">
        <a:solidFill>
          <a:schemeClr val="tx2"/>
        </a:solidFill>
        <a:latin typeface="Arial" panose="020B0604020202020204" pitchFamily="34" charset="0"/>
        <a:ea typeface="+mn-ea"/>
        <a:cs typeface="+mn-cs"/>
      </a:defRPr>
    </a:lvl1pPr>
    <a:lvl2pPr marL="457200" algn="l" rtl="0" eaLnBrk="0" fontAlgn="base" hangingPunct="0">
      <a:spcBef>
        <a:spcPct val="0"/>
      </a:spcBef>
      <a:spcAft>
        <a:spcPct val="0"/>
      </a:spcAft>
      <a:defRPr sz="2800" i="1" kern="1200">
        <a:solidFill>
          <a:schemeClr val="tx2"/>
        </a:solidFill>
        <a:latin typeface="Arial" panose="020B0604020202020204" pitchFamily="34" charset="0"/>
        <a:ea typeface="+mn-ea"/>
        <a:cs typeface="+mn-cs"/>
      </a:defRPr>
    </a:lvl2pPr>
    <a:lvl3pPr marL="914400" algn="l" rtl="0" eaLnBrk="0" fontAlgn="base" hangingPunct="0">
      <a:spcBef>
        <a:spcPct val="0"/>
      </a:spcBef>
      <a:spcAft>
        <a:spcPct val="0"/>
      </a:spcAft>
      <a:defRPr sz="2800" i="1" kern="1200">
        <a:solidFill>
          <a:schemeClr val="tx2"/>
        </a:solidFill>
        <a:latin typeface="Arial" panose="020B0604020202020204" pitchFamily="34" charset="0"/>
        <a:ea typeface="+mn-ea"/>
        <a:cs typeface="+mn-cs"/>
      </a:defRPr>
    </a:lvl3pPr>
    <a:lvl4pPr marL="1371600" algn="l" rtl="0" eaLnBrk="0" fontAlgn="base" hangingPunct="0">
      <a:spcBef>
        <a:spcPct val="0"/>
      </a:spcBef>
      <a:spcAft>
        <a:spcPct val="0"/>
      </a:spcAft>
      <a:defRPr sz="2800" i="1" kern="1200">
        <a:solidFill>
          <a:schemeClr val="tx2"/>
        </a:solidFill>
        <a:latin typeface="Arial" panose="020B0604020202020204" pitchFamily="34" charset="0"/>
        <a:ea typeface="+mn-ea"/>
        <a:cs typeface="+mn-cs"/>
      </a:defRPr>
    </a:lvl4pPr>
    <a:lvl5pPr marL="1828800" algn="l" rtl="0" eaLnBrk="0" fontAlgn="base" hangingPunct="0">
      <a:spcBef>
        <a:spcPct val="0"/>
      </a:spcBef>
      <a:spcAft>
        <a:spcPct val="0"/>
      </a:spcAft>
      <a:defRPr sz="2800" i="1" kern="1200">
        <a:solidFill>
          <a:schemeClr val="tx2"/>
        </a:solidFill>
        <a:latin typeface="Arial" panose="020B0604020202020204" pitchFamily="34" charset="0"/>
        <a:ea typeface="+mn-ea"/>
        <a:cs typeface="+mn-cs"/>
      </a:defRPr>
    </a:lvl5pPr>
    <a:lvl6pPr marL="2286000" algn="l" defTabSz="914400" rtl="0" eaLnBrk="1" latinLnBrk="0" hangingPunct="1">
      <a:defRPr sz="2800" i="1" kern="1200">
        <a:solidFill>
          <a:schemeClr val="tx2"/>
        </a:solidFill>
        <a:latin typeface="Arial" panose="020B0604020202020204" pitchFamily="34" charset="0"/>
        <a:ea typeface="+mn-ea"/>
        <a:cs typeface="+mn-cs"/>
      </a:defRPr>
    </a:lvl6pPr>
    <a:lvl7pPr marL="2743200" algn="l" defTabSz="914400" rtl="0" eaLnBrk="1" latinLnBrk="0" hangingPunct="1">
      <a:defRPr sz="2800" i="1" kern="1200">
        <a:solidFill>
          <a:schemeClr val="tx2"/>
        </a:solidFill>
        <a:latin typeface="Arial" panose="020B0604020202020204" pitchFamily="34" charset="0"/>
        <a:ea typeface="+mn-ea"/>
        <a:cs typeface="+mn-cs"/>
      </a:defRPr>
    </a:lvl7pPr>
    <a:lvl8pPr marL="3200400" algn="l" defTabSz="914400" rtl="0" eaLnBrk="1" latinLnBrk="0" hangingPunct="1">
      <a:defRPr sz="2800" i="1" kern="1200">
        <a:solidFill>
          <a:schemeClr val="tx2"/>
        </a:solidFill>
        <a:latin typeface="Arial" panose="020B0604020202020204" pitchFamily="34" charset="0"/>
        <a:ea typeface="+mn-ea"/>
        <a:cs typeface="+mn-cs"/>
      </a:defRPr>
    </a:lvl8pPr>
    <a:lvl9pPr marL="3657600" algn="l" defTabSz="914400" rtl="0" eaLnBrk="1" latinLnBrk="0" hangingPunct="1">
      <a:defRPr sz="2800" i="1" kern="1200">
        <a:solidFill>
          <a:schemeClr val="tx2"/>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91">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D3D3D"/>
    <a:srgbClr val="D8110C"/>
    <a:srgbClr val="FFFF00"/>
    <a:srgbClr val="979797"/>
    <a:srgbClr val="00FF00"/>
    <a:srgbClr val="008000"/>
    <a:srgbClr val="FF00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917" y="5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5" d="100"/>
        <a:sy n="75" d="100"/>
      </p:scale>
      <p:origin x="0" y="4074"/>
    </p:cViewPr>
  </p:sorterViewPr>
  <p:notesViewPr>
    <p:cSldViewPr>
      <p:cViewPr>
        <p:scale>
          <a:sx n="75" d="100"/>
          <a:sy n="75" d="100"/>
        </p:scale>
        <p:origin x="-1320" y="1326"/>
      </p:cViewPr>
      <p:guideLst>
        <p:guide orient="horz" pos="2891"/>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A89129B2-5051-0A85-99A8-DD5405846F41}"/>
              </a:ext>
            </a:extLst>
          </p:cNvPr>
          <p:cNvSpPr>
            <a:spLocks noGrp="1" noRot="1" noChangeAspect="1" noChangeArrowheads="1" noTextEdit="1"/>
          </p:cNvSpPr>
          <p:nvPr>
            <p:ph type="sldImg" idx="2"/>
          </p:nvPr>
        </p:nvSpPr>
        <p:spPr bwMode="auto">
          <a:xfrm>
            <a:off x="1143000" y="695325"/>
            <a:ext cx="4572000" cy="3429000"/>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1" name="Rectangle 3">
            <a:extLst>
              <a:ext uri="{FF2B5EF4-FFF2-40B4-BE49-F238E27FC236}">
                <a16:creationId xmlns:a16="http://schemas.microsoft.com/office/drawing/2014/main" id="{321856B4-781B-9343-1E31-2BF28B7BA1A9}"/>
              </a:ext>
            </a:extLst>
          </p:cNvPr>
          <p:cNvSpPr>
            <a:spLocks noGrp="1" noChangeArrowheads="1"/>
          </p:cNvSpPr>
          <p:nvPr>
            <p:ph type="body" sz="quarter" idx="3"/>
          </p:nvPr>
        </p:nvSpPr>
        <p:spPr bwMode="auto">
          <a:xfrm>
            <a:off x="914400" y="4360863"/>
            <a:ext cx="5029200" cy="413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en-US"/>
              <a:t>Click to edit Master notes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050">
            <a:extLst>
              <a:ext uri="{FF2B5EF4-FFF2-40B4-BE49-F238E27FC236}">
                <a16:creationId xmlns:a16="http://schemas.microsoft.com/office/drawing/2014/main" id="{6247844E-C075-3D35-10D3-51395E56FF73}"/>
              </a:ext>
            </a:extLst>
          </p:cNvPr>
          <p:cNvSpPr>
            <a:spLocks noGrp="1" noChangeArrowheads="1"/>
          </p:cNvSpPr>
          <p:nvPr>
            <p:ph type="body" idx="1"/>
          </p:nvPr>
        </p:nvSpPr>
        <p:spPr bwMode="auto">
          <a:xfrm>
            <a:off x="914400" y="4360863"/>
            <a:ext cx="5029200" cy="41306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en-US"/>
          </a:p>
        </p:txBody>
      </p:sp>
      <p:sp>
        <p:nvSpPr>
          <p:cNvPr id="235523" name="Rectangle 2051">
            <a:extLst>
              <a:ext uri="{FF2B5EF4-FFF2-40B4-BE49-F238E27FC236}">
                <a16:creationId xmlns:a16="http://schemas.microsoft.com/office/drawing/2014/main" id="{A302C645-5421-2D81-E36F-C8C89B6D6906}"/>
              </a:ext>
            </a:extLst>
          </p:cNvPr>
          <p:cNvSpPr>
            <a:spLocks noGrp="1" noRot="1" noChangeAspect="1" noChangeArrowheads="1"/>
          </p:cNvSpPr>
          <p:nvPr>
            <p:ph type="sldImg"/>
          </p:nvPr>
        </p:nvSpPr>
        <p:spPr bwMode="auto">
          <a:xfrm>
            <a:off x="1143000" y="695325"/>
            <a:ext cx="4572000" cy="34290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a:extLst>
              <a:ext uri="{FF2B5EF4-FFF2-40B4-BE49-F238E27FC236}">
                <a16:creationId xmlns:a16="http://schemas.microsoft.com/office/drawing/2014/main" id="{9D185FA5-B445-6FA1-B248-A82F6B71DCDF}"/>
              </a:ext>
            </a:extLst>
          </p:cNvPr>
          <p:cNvSpPr>
            <a:spLocks noGrp="1" noRot="1" noChangeAspect="1" noChangeArrowheads="1" noTextEdit="1"/>
          </p:cNvSpPr>
          <p:nvPr>
            <p:ph type="sldImg"/>
          </p:nvPr>
        </p:nvSpPr>
        <p:spPr>
          <a:ln/>
        </p:spPr>
      </p:sp>
      <p:sp>
        <p:nvSpPr>
          <p:cNvPr id="316419" name="Rectangle 3">
            <a:extLst>
              <a:ext uri="{FF2B5EF4-FFF2-40B4-BE49-F238E27FC236}">
                <a16:creationId xmlns:a16="http://schemas.microsoft.com/office/drawing/2014/main" id="{9CFD94D1-B3BE-3C46-2C7C-6338A11050F9}"/>
              </a:ext>
            </a:extLst>
          </p:cNvPr>
          <p:cNvSpPr>
            <a:spLocks noGrp="1" noChangeArrowheads="1"/>
          </p:cNvSpPr>
          <p:nvPr>
            <p:ph type="body" idx="1"/>
          </p:nvPr>
        </p:nvSpPr>
        <p:spPr/>
        <p:txBody>
          <a:bodyPr/>
          <a:lstStyle/>
          <a:p>
            <a:r>
              <a:rPr lang="en-US" altLang="en-US"/>
              <a:t>Please note:</a:t>
            </a:r>
          </a:p>
          <a:p>
            <a:pPr>
              <a:spcAft>
                <a:spcPts val="1200"/>
              </a:spcAft>
            </a:pPr>
            <a:r>
              <a:rPr lang="en-US" altLang="en-US">
                <a:latin typeface="Garamond" panose="02020404030301010803" pitchFamily="18" charset="0"/>
              </a:rPr>
              <a:t>Disclaimer for Providers Who Transition to PPS Between 10/1/02 and 1/1/03</a:t>
            </a:r>
          </a:p>
          <a:p>
            <a:pPr>
              <a:spcAft>
                <a:spcPts val="1200"/>
              </a:spcAft>
            </a:pPr>
            <a:r>
              <a:rPr lang="en-US" altLang="en-US">
                <a:latin typeface="Garamond" panose="02020404030301010803" pitchFamily="18" charset="0"/>
              </a:rPr>
              <a:t>For LTCH providers with PPS transition dates prior to the implementation of the systems changes scheduled on or about 1/1/03, the sections on “Split Billing,” “Claims Crossing at he LTCH PPS Transition Dates,” and “Patients Who are Currently Inpatients When Transition to PPS Occur” have the following applicable changes</a:t>
            </a:r>
          </a:p>
          <a:p>
            <a:pPr>
              <a:spcAft>
                <a:spcPts val="1200"/>
              </a:spcAft>
            </a:pPr>
            <a:r>
              <a:rPr lang="en-US" altLang="en-US">
                <a:latin typeface="Garamond" panose="02020404030301010803" pitchFamily="18" charset="0"/>
              </a:rPr>
              <a:t>Currently, there are edits in place that prohibit the submission of claims that span a LTCH’s fiscal year begin date.  These edits require the hospital to split the bill over the cost report begin date.  Until LTCH PPS systems changes are in place, LTCHs must continue to split their bills if there are patients in the LTCH when the LTCH transitions over to PPS.  Once the changes are implemented, pre-PPS bills must be cancelled and the entire stay should be re-billed under PPS.</a:t>
            </a:r>
          </a:p>
          <a:p>
            <a:endParaRPr lang="en-US" altLang="en-US"/>
          </a:p>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a:extLst>
              <a:ext uri="{FF2B5EF4-FFF2-40B4-BE49-F238E27FC236}">
                <a16:creationId xmlns:a16="http://schemas.microsoft.com/office/drawing/2014/main" id="{2AFE038F-E53B-3484-4F71-818EDA47CC6D}"/>
              </a:ext>
            </a:extLst>
          </p:cNvPr>
          <p:cNvSpPr>
            <a:spLocks noGrp="1" noRot="1" noChangeAspect="1" noChangeArrowheads="1" noTextEdit="1"/>
          </p:cNvSpPr>
          <p:nvPr>
            <p:ph type="sldImg"/>
          </p:nvPr>
        </p:nvSpPr>
        <p:spPr>
          <a:ln/>
        </p:spPr>
      </p:sp>
      <p:sp>
        <p:nvSpPr>
          <p:cNvPr id="318467" name="Rectangle 3">
            <a:extLst>
              <a:ext uri="{FF2B5EF4-FFF2-40B4-BE49-F238E27FC236}">
                <a16:creationId xmlns:a16="http://schemas.microsoft.com/office/drawing/2014/main" id="{2A8EEBE9-47C5-3877-BE2F-A1AC945257F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a:extLst>
              <a:ext uri="{FF2B5EF4-FFF2-40B4-BE49-F238E27FC236}">
                <a16:creationId xmlns:a16="http://schemas.microsoft.com/office/drawing/2014/main" id="{BC6EDE45-B402-8B1C-1D6A-4D2BDADD30E2}"/>
              </a:ext>
            </a:extLst>
          </p:cNvPr>
          <p:cNvSpPr>
            <a:spLocks noGrp="1" noChangeArrowheads="1"/>
          </p:cNvSpPr>
          <p:nvPr>
            <p:ph type="body" idx="1"/>
          </p:nvPr>
        </p:nvSpPr>
        <p:spPr bwMode="auto">
          <a:xfrm>
            <a:off x="914400" y="4360863"/>
            <a:ext cx="5029200" cy="41306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en-US"/>
          </a:p>
        </p:txBody>
      </p:sp>
      <p:sp>
        <p:nvSpPr>
          <p:cNvPr id="238595" name="Rectangle 3">
            <a:extLst>
              <a:ext uri="{FF2B5EF4-FFF2-40B4-BE49-F238E27FC236}">
                <a16:creationId xmlns:a16="http://schemas.microsoft.com/office/drawing/2014/main" id="{860DE8B7-9D32-E052-3977-24DC860B6051}"/>
              </a:ext>
            </a:extLst>
          </p:cNvPr>
          <p:cNvSpPr>
            <a:spLocks noGrp="1" noRot="1" noChangeAspect="1" noChangeArrowheads="1"/>
          </p:cNvSpPr>
          <p:nvPr>
            <p:ph type="sldImg"/>
          </p:nvPr>
        </p:nvSpPr>
        <p:spPr bwMode="auto">
          <a:xfrm>
            <a:off x="1143000" y="695325"/>
            <a:ext cx="4572000" cy="34290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a:extLst>
              <a:ext uri="{FF2B5EF4-FFF2-40B4-BE49-F238E27FC236}">
                <a16:creationId xmlns:a16="http://schemas.microsoft.com/office/drawing/2014/main" id="{451B9EC6-579E-24AD-AC25-BCDC91925200}"/>
              </a:ext>
            </a:extLst>
          </p:cNvPr>
          <p:cNvSpPr>
            <a:spLocks noGrp="1" noChangeArrowheads="1"/>
          </p:cNvSpPr>
          <p:nvPr>
            <p:ph type="body" idx="1"/>
          </p:nvPr>
        </p:nvSpPr>
        <p:spPr bwMode="auto">
          <a:xfrm>
            <a:off x="914400" y="4360863"/>
            <a:ext cx="5029200" cy="41306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en-US"/>
          </a:p>
        </p:txBody>
      </p:sp>
      <p:sp>
        <p:nvSpPr>
          <p:cNvPr id="240643" name="Rectangle 3">
            <a:extLst>
              <a:ext uri="{FF2B5EF4-FFF2-40B4-BE49-F238E27FC236}">
                <a16:creationId xmlns:a16="http://schemas.microsoft.com/office/drawing/2014/main" id="{1787ED25-20F5-ECDB-D8C9-4121F78A63C9}"/>
              </a:ext>
            </a:extLst>
          </p:cNvPr>
          <p:cNvSpPr>
            <a:spLocks noGrp="1" noRot="1" noChangeAspect="1" noChangeArrowheads="1"/>
          </p:cNvSpPr>
          <p:nvPr>
            <p:ph type="sldImg"/>
          </p:nvPr>
        </p:nvSpPr>
        <p:spPr bwMode="auto">
          <a:xfrm>
            <a:off x="1143000" y="695325"/>
            <a:ext cx="4572000" cy="34290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a:extLst>
              <a:ext uri="{FF2B5EF4-FFF2-40B4-BE49-F238E27FC236}">
                <a16:creationId xmlns:a16="http://schemas.microsoft.com/office/drawing/2014/main" id="{30CF277A-A971-4AE1-D786-5307F1A57773}"/>
              </a:ext>
            </a:extLst>
          </p:cNvPr>
          <p:cNvSpPr>
            <a:spLocks noGrp="1" noChangeArrowheads="1"/>
          </p:cNvSpPr>
          <p:nvPr>
            <p:ph type="body" idx="1"/>
          </p:nvPr>
        </p:nvSpPr>
        <p:spPr>
          <a:ln/>
        </p:spPr>
        <p:txBody>
          <a:bodyPr/>
          <a:lstStyle/>
          <a:p>
            <a:endParaRPr lang="en-US" altLang="en-US"/>
          </a:p>
        </p:txBody>
      </p:sp>
      <p:sp>
        <p:nvSpPr>
          <p:cNvPr id="303107" name="Rectangle 3">
            <a:extLst>
              <a:ext uri="{FF2B5EF4-FFF2-40B4-BE49-F238E27FC236}">
                <a16:creationId xmlns:a16="http://schemas.microsoft.com/office/drawing/2014/main" id="{F65EE517-9D74-A69E-B9F4-2BD24036F86D}"/>
              </a:ext>
            </a:extLst>
          </p:cNvPr>
          <p:cNvSpPr>
            <a:spLocks noGrp="1" noRot="1" noChangeAspect="1" noChangeArrowheads="1" noTextEdit="1"/>
          </p:cNvSpPr>
          <p:nvPr>
            <p:ph type="sldImg"/>
          </p:nvPr>
        </p:nvSpPr>
        <p:spPr>
          <a:xfrm>
            <a:off x="1152525" y="692150"/>
            <a:ext cx="4554538" cy="3416300"/>
          </a:xfrm>
          <a:ln cap="flat"/>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a:extLst>
              <a:ext uri="{FF2B5EF4-FFF2-40B4-BE49-F238E27FC236}">
                <a16:creationId xmlns:a16="http://schemas.microsoft.com/office/drawing/2014/main" id="{921ED170-94D0-B3D5-49A5-DFC7D36CD188}"/>
              </a:ext>
            </a:extLst>
          </p:cNvPr>
          <p:cNvSpPr>
            <a:spLocks noGrp="1" noChangeArrowheads="1"/>
          </p:cNvSpPr>
          <p:nvPr>
            <p:ph type="body" idx="1"/>
          </p:nvPr>
        </p:nvSpPr>
        <p:spPr bwMode="auto">
          <a:xfrm>
            <a:off x="914400" y="4360863"/>
            <a:ext cx="5029200" cy="41306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en-US"/>
          </a:p>
        </p:txBody>
      </p:sp>
      <p:sp>
        <p:nvSpPr>
          <p:cNvPr id="243715" name="Rectangle 3">
            <a:extLst>
              <a:ext uri="{FF2B5EF4-FFF2-40B4-BE49-F238E27FC236}">
                <a16:creationId xmlns:a16="http://schemas.microsoft.com/office/drawing/2014/main" id="{AAA646B7-237C-5F4E-BB90-3F55F84E43D3}"/>
              </a:ext>
            </a:extLst>
          </p:cNvPr>
          <p:cNvSpPr>
            <a:spLocks noGrp="1" noRot="1" noChangeAspect="1" noChangeArrowheads="1"/>
          </p:cNvSpPr>
          <p:nvPr>
            <p:ph type="sldImg"/>
          </p:nvPr>
        </p:nvSpPr>
        <p:spPr bwMode="auto">
          <a:xfrm>
            <a:off x="1143000" y="695325"/>
            <a:ext cx="4572000" cy="34290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a:extLst>
              <a:ext uri="{FF2B5EF4-FFF2-40B4-BE49-F238E27FC236}">
                <a16:creationId xmlns:a16="http://schemas.microsoft.com/office/drawing/2014/main" id="{B724D8D0-7EB3-D5D5-F98E-8FA20E166401}"/>
              </a:ext>
            </a:extLst>
          </p:cNvPr>
          <p:cNvSpPr>
            <a:spLocks noGrp="1" noChangeArrowheads="1"/>
          </p:cNvSpPr>
          <p:nvPr>
            <p:ph type="body" idx="1"/>
          </p:nvPr>
        </p:nvSpPr>
        <p:spPr bwMode="auto">
          <a:xfrm>
            <a:off x="914400" y="4360863"/>
            <a:ext cx="5029200" cy="41306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endParaRPr lang="en-US" altLang="en-US"/>
          </a:p>
        </p:txBody>
      </p:sp>
      <p:sp>
        <p:nvSpPr>
          <p:cNvPr id="245763" name="Rectangle 3">
            <a:extLst>
              <a:ext uri="{FF2B5EF4-FFF2-40B4-BE49-F238E27FC236}">
                <a16:creationId xmlns:a16="http://schemas.microsoft.com/office/drawing/2014/main" id="{9CC7EEC4-BD90-90B0-5812-578E80BA94D3}"/>
              </a:ext>
            </a:extLst>
          </p:cNvPr>
          <p:cNvSpPr>
            <a:spLocks noGrp="1" noRot="1" noChangeAspect="1" noChangeArrowheads="1"/>
          </p:cNvSpPr>
          <p:nvPr>
            <p:ph type="sldImg"/>
          </p:nvPr>
        </p:nvSpPr>
        <p:spPr bwMode="auto">
          <a:xfrm>
            <a:off x="1143000" y="695325"/>
            <a:ext cx="4572000" cy="34290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a:extLst>
              <a:ext uri="{FF2B5EF4-FFF2-40B4-BE49-F238E27FC236}">
                <a16:creationId xmlns:a16="http://schemas.microsoft.com/office/drawing/2014/main" id="{929EAA57-E42E-A2B4-FEAB-29A43597475D}"/>
              </a:ext>
            </a:extLst>
          </p:cNvPr>
          <p:cNvSpPr>
            <a:spLocks noGrp="1" noRot="1" noChangeAspect="1" noChangeArrowheads="1" noTextEdit="1"/>
          </p:cNvSpPr>
          <p:nvPr>
            <p:ph type="sldImg"/>
          </p:nvPr>
        </p:nvSpPr>
        <p:spPr>
          <a:ln/>
        </p:spPr>
      </p:sp>
      <p:sp>
        <p:nvSpPr>
          <p:cNvPr id="288771" name="Rectangle 3">
            <a:extLst>
              <a:ext uri="{FF2B5EF4-FFF2-40B4-BE49-F238E27FC236}">
                <a16:creationId xmlns:a16="http://schemas.microsoft.com/office/drawing/2014/main" id="{E065D864-4D94-BCBA-DDEB-5CA6B31E26EA}"/>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a:extLst>
              <a:ext uri="{FF2B5EF4-FFF2-40B4-BE49-F238E27FC236}">
                <a16:creationId xmlns:a16="http://schemas.microsoft.com/office/drawing/2014/main" id="{FC56B8D1-05B4-EE66-2523-410807047DA5}"/>
              </a:ext>
            </a:extLst>
          </p:cNvPr>
          <p:cNvSpPr>
            <a:spLocks noGrp="1" noRot="1" noChangeAspect="1" noChangeArrowheads="1" noTextEdit="1"/>
          </p:cNvSpPr>
          <p:nvPr>
            <p:ph type="sldImg"/>
          </p:nvPr>
        </p:nvSpPr>
        <p:spPr>
          <a:ln/>
        </p:spPr>
      </p:sp>
      <p:sp>
        <p:nvSpPr>
          <p:cNvPr id="314371" name="Rectangle 3">
            <a:extLst>
              <a:ext uri="{FF2B5EF4-FFF2-40B4-BE49-F238E27FC236}">
                <a16:creationId xmlns:a16="http://schemas.microsoft.com/office/drawing/2014/main" id="{B765E642-B2F4-45D8-2146-10318C276632}"/>
              </a:ext>
            </a:extLst>
          </p:cNvPr>
          <p:cNvSpPr>
            <a:spLocks noGrp="1" noChangeArrowheads="1"/>
          </p:cNvSpPr>
          <p:nvPr>
            <p:ph type="body" idx="1"/>
          </p:nvPr>
        </p:nvSpPr>
        <p:spPr/>
        <p:txBody>
          <a:bodyPr/>
          <a:lstStyle/>
          <a:p>
            <a:r>
              <a:rPr lang="en-US" altLang="en-US"/>
              <a:t>Please note:</a:t>
            </a:r>
          </a:p>
          <a:p>
            <a:pPr algn="just">
              <a:spcAft>
                <a:spcPts val="1200"/>
              </a:spcAft>
            </a:pPr>
            <a:r>
              <a:rPr lang="en-US" altLang="en-US">
                <a:latin typeface="Garamond" panose="02020404030301010803" pitchFamily="18" charset="0"/>
              </a:rPr>
              <a:t>Disclaimer for Providers Who Transition to PPS Between 10/1/02 and 1/1/03</a:t>
            </a:r>
          </a:p>
          <a:p>
            <a:pPr algn="just">
              <a:spcAft>
                <a:spcPts val="1200"/>
              </a:spcAft>
            </a:pPr>
            <a:r>
              <a:rPr lang="en-US" altLang="en-US">
                <a:latin typeface="Garamond" panose="02020404030301010803" pitchFamily="18" charset="0"/>
              </a:rPr>
              <a:t>For LTCH providers with PPS transition dates prior to the implementation of the systems changes scheduled on or about 1/1/03, the sections on “Split Billing,” “Claims Crossing at he LTCH PPS Transition Dates,” and “Patients Who are Currently Inpatients When Transition to PPS Occur” have the following applicable changes</a:t>
            </a:r>
          </a:p>
          <a:p>
            <a:pPr algn="just">
              <a:spcAft>
                <a:spcPts val="1200"/>
              </a:spcAft>
            </a:pPr>
            <a:r>
              <a:rPr lang="en-US" altLang="en-US">
                <a:latin typeface="Garamond" panose="02020404030301010803" pitchFamily="18" charset="0"/>
              </a:rPr>
              <a:t>Currently, there are edits in place that prohibit the submission of claims that span a LTCH’s fiscal year begin date.  These edits require the hospital to split the bill over the cost report begin date.  Until LTCH PPS systems changes are in place, LTCHs must continue to split their bills if there are patients in the LTCH when the LTCH transitions over to PPS.  Once the changes are implemented, pre-PPS bills must be cancelled and the entire stay should be re-billed under PPS.</a:t>
            </a:r>
          </a:p>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a:extLst>
              <a:ext uri="{FF2B5EF4-FFF2-40B4-BE49-F238E27FC236}">
                <a16:creationId xmlns:a16="http://schemas.microsoft.com/office/drawing/2014/main" id="{F32F6DE5-5507-8D47-E945-F283E60DA29F}"/>
              </a:ext>
            </a:extLst>
          </p:cNvPr>
          <p:cNvSpPr>
            <a:spLocks noGrp="1" noRot="1" noChangeAspect="1" noChangeArrowheads="1" noTextEdit="1"/>
          </p:cNvSpPr>
          <p:nvPr>
            <p:ph type="sldImg"/>
          </p:nvPr>
        </p:nvSpPr>
        <p:spPr>
          <a:ln/>
        </p:spPr>
      </p:sp>
      <p:sp>
        <p:nvSpPr>
          <p:cNvPr id="315395" name="Rectangle 3">
            <a:extLst>
              <a:ext uri="{FF2B5EF4-FFF2-40B4-BE49-F238E27FC236}">
                <a16:creationId xmlns:a16="http://schemas.microsoft.com/office/drawing/2014/main" id="{B7F11E81-5BD0-6B66-0F77-89A0C4B4F67C}"/>
              </a:ext>
            </a:extLst>
          </p:cNvPr>
          <p:cNvSpPr>
            <a:spLocks noGrp="1" noChangeArrowheads="1"/>
          </p:cNvSpPr>
          <p:nvPr>
            <p:ph type="body" idx="1"/>
          </p:nvPr>
        </p:nvSpPr>
        <p:spPr/>
        <p:txBody>
          <a:bodyPr/>
          <a:lstStyle/>
          <a:p>
            <a:r>
              <a:rPr lang="en-US" altLang="en-US"/>
              <a:t>Please note:</a:t>
            </a:r>
          </a:p>
          <a:p>
            <a:pPr>
              <a:spcAft>
                <a:spcPts val="1200"/>
              </a:spcAft>
            </a:pPr>
            <a:r>
              <a:rPr lang="en-US" altLang="en-US">
                <a:latin typeface="Garamond" panose="02020404030301010803" pitchFamily="18" charset="0"/>
              </a:rPr>
              <a:t>Disclaimer for Providers Who Transition to PPS Between 10/1/02 and 1/1/03</a:t>
            </a:r>
          </a:p>
          <a:p>
            <a:pPr>
              <a:spcAft>
                <a:spcPts val="1200"/>
              </a:spcAft>
            </a:pPr>
            <a:r>
              <a:rPr lang="en-US" altLang="en-US">
                <a:latin typeface="Garamond" panose="02020404030301010803" pitchFamily="18" charset="0"/>
              </a:rPr>
              <a:t>For LTCH providers with PPS transition dates prior to the implementation of the systems changes scheduled on or about 1/1/03, the sections on “Split Billing,” “Claims Crossing at he LTCH PPS Transition Dates,” and “Patients Who are Currently Inpatients When Transition to PPS Occur” have the following applicable changes</a:t>
            </a:r>
          </a:p>
          <a:p>
            <a:pPr>
              <a:spcAft>
                <a:spcPts val="1200"/>
              </a:spcAft>
            </a:pPr>
            <a:r>
              <a:rPr lang="en-US" altLang="en-US">
                <a:latin typeface="Garamond" panose="02020404030301010803" pitchFamily="18" charset="0"/>
              </a:rPr>
              <a:t>Currently, there are edits in place that prohibit the submission of claims that span a LTCH’s fiscal year begin date.  These edits require the hospital to split the bill over the cost report begin date.  Until LTCH PPS systems changes are in place, LTCHs must continue to split their bills if there are patients in the LTCH when the LTCH transitions over to PPS.  Once the changes are implemented, pre-PPS bills must be cancelled and the entire stay should be re-billed under PPS.</a:t>
            </a:r>
          </a:p>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id="{320893CA-8F4B-C983-C5F9-45FCED8A979F}"/>
              </a:ext>
            </a:extLst>
          </p:cNvPr>
          <p:cNvSpPr>
            <a:spLocks noGrp="1" noChangeArrowheads="1"/>
          </p:cNvSpPr>
          <p:nvPr>
            <p:ph type="ctrTitle"/>
          </p:nvPr>
        </p:nvSpPr>
        <p:spPr>
          <a:xfrm>
            <a:off x="641350" y="823913"/>
            <a:ext cx="7772400" cy="1143000"/>
          </a:xfrm>
          <a:extLst>
            <a:ext uri="{AF507438-7753-43E0-B8FC-AC1667EBCBE1}">
              <a14:hiddenEffects xmlns:a14="http://schemas.microsoft.com/office/drawing/2010/main">
                <a:effectLst>
                  <a:outerShdw dist="35921" dir="2700000" algn="ctr" rotWithShape="0">
                    <a:srgbClr val="081D58"/>
                  </a:outerShdw>
                </a:effectLst>
              </a14:hiddenEffects>
            </a:ext>
          </a:extLst>
        </p:spPr>
        <p:txBody>
          <a:bodyPr/>
          <a:lstStyle>
            <a:lvl1pPr>
              <a:defRPr sz="5900"/>
            </a:lvl1pPr>
          </a:lstStyle>
          <a:p>
            <a:pPr lvl="0"/>
            <a:r>
              <a:rPr lang="en-US" altLang="en-US" noProof="0"/>
              <a:t>Click to edit Master title style</a:t>
            </a:r>
          </a:p>
        </p:txBody>
      </p:sp>
      <p:sp>
        <p:nvSpPr>
          <p:cNvPr id="76803" name="Rectangle 3">
            <a:extLst>
              <a:ext uri="{FF2B5EF4-FFF2-40B4-BE49-F238E27FC236}">
                <a16:creationId xmlns:a16="http://schemas.microsoft.com/office/drawing/2014/main" id="{AFFE2942-BD51-8CCC-6BE0-7F3DECED6BEB}"/>
              </a:ext>
            </a:extLst>
          </p:cNvPr>
          <p:cNvSpPr>
            <a:spLocks noGrp="1" noChangeArrowheads="1"/>
          </p:cNvSpPr>
          <p:nvPr>
            <p:ph type="subTitle" idx="1"/>
          </p:nvPr>
        </p:nvSpPr>
        <p:spPr>
          <a:xfrm>
            <a:off x="706438" y="3429000"/>
            <a:ext cx="4540250" cy="1331913"/>
          </a:xfrm>
        </p:spPr>
        <p:txBody>
          <a:bodyPr/>
          <a:lstStyle>
            <a:lvl1pPr marL="0" indent="0">
              <a:buFont typeface="Wingdings" panose="05000000000000000000" pitchFamily="2" charset="2"/>
              <a:buNone/>
              <a:defRPr sz="2800">
                <a:solidFill>
                  <a:srgbClr val="000099"/>
                </a:solidFill>
              </a:defRPr>
            </a:lvl1pPr>
          </a:lstStyle>
          <a:p>
            <a:pPr lvl="0"/>
            <a:r>
              <a:rPr lang="en-US" altLang="en-US" noProof="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63EC4-64D2-3EF6-6651-4D7846EFCEF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D869878-B045-7EC9-14BC-54DDE53827A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42858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3C25A63-C3EF-3BC2-A4B2-AA86A8E3827C}"/>
              </a:ext>
            </a:extLst>
          </p:cNvPr>
          <p:cNvSpPr>
            <a:spLocks noGrp="1"/>
          </p:cNvSpPr>
          <p:nvPr>
            <p:ph type="title" orient="vert"/>
          </p:nvPr>
        </p:nvSpPr>
        <p:spPr>
          <a:xfrm>
            <a:off x="6705600" y="228600"/>
            <a:ext cx="2133600" cy="6172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00143B8-2AA0-B398-A95E-397816AEA612}"/>
              </a:ext>
            </a:extLst>
          </p:cNvPr>
          <p:cNvSpPr>
            <a:spLocks noGrp="1"/>
          </p:cNvSpPr>
          <p:nvPr>
            <p:ph type="body" orient="vert" idx="1"/>
          </p:nvPr>
        </p:nvSpPr>
        <p:spPr>
          <a:xfrm>
            <a:off x="304800" y="228600"/>
            <a:ext cx="6248400" cy="6172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83073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B865-B1BD-5A93-4FFD-99721013564E}"/>
              </a:ext>
            </a:extLst>
          </p:cNvPr>
          <p:cNvSpPr>
            <a:spLocks noGrp="1"/>
          </p:cNvSpPr>
          <p:nvPr>
            <p:ph type="title"/>
          </p:nvPr>
        </p:nvSpPr>
        <p:spPr>
          <a:xfrm>
            <a:off x="304800" y="228600"/>
            <a:ext cx="8534400" cy="1219200"/>
          </a:xfrm>
        </p:spPr>
        <p:txBody>
          <a:bodyPr/>
          <a:lstStyle/>
          <a:p>
            <a:r>
              <a:rPr lang="en-US"/>
              <a:t>Click to edit Master title style</a:t>
            </a:r>
          </a:p>
        </p:txBody>
      </p:sp>
      <p:sp>
        <p:nvSpPr>
          <p:cNvPr id="3" name="SmartArt Placeholder 2">
            <a:extLst>
              <a:ext uri="{FF2B5EF4-FFF2-40B4-BE49-F238E27FC236}">
                <a16:creationId xmlns:a16="http://schemas.microsoft.com/office/drawing/2014/main" id="{6FDDB388-54A9-17A2-5DD8-F5607891D9F5}"/>
              </a:ext>
            </a:extLst>
          </p:cNvPr>
          <p:cNvSpPr>
            <a:spLocks noGrp="1"/>
          </p:cNvSpPr>
          <p:nvPr>
            <p:ph type="dgm" idx="1"/>
          </p:nvPr>
        </p:nvSpPr>
        <p:spPr>
          <a:xfrm>
            <a:off x="685800" y="1676400"/>
            <a:ext cx="7696200" cy="4724400"/>
          </a:xfrm>
        </p:spPr>
        <p:txBody>
          <a:bodyPr/>
          <a:lstStyle/>
          <a:p>
            <a:endParaRPr lang="en-US"/>
          </a:p>
        </p:txBody>
      </p:sp>
    </p:spTree>
    <p:extLst>
      <p:ext uri="{BB962C8B-B14F-4D97-AF65-F5344CB8AC3E}">
        <p14:creationId xmlns:p14="http://schemas.microsoft.com/office/powerpoint/2010/main" val="2766542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99193-995B-F852-0787-672AD422BF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24635DA-FFC7-17EF-4EE1-DFE3F48F6A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20137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551BD-3190-6C1C-0473-33086488A3E5}"/>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27FD26-6549-674F-387F-BF5608222064}"/>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951374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43E85-3313-FDCE-DF0D-4B8316BDC3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1C86391-BB21-D9C3-886B-51CCA6F72904}"/>
              </a:ext>
            </a:extLst>
          </p:cNvPr>
          <p:cNvSpPr>
            <a:spLocks noGrp="1"/>
          </p:cNvSpPr>
          <p:nvPr>
            <p:ph sz="half" idx="1"/>
          </p:nvPr>
        </p:nvSpPr>
        <p:spPr>
          <a:xfrm>
            <a:off x="685800" y="1676400"/>
            <a:ext cx="37719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B29EAC-DA65-44E8-DCD1-3026106C067A}"/>
              </a:ext>
            </a:extLst>
          </p:cNvPr>
          <p:cNvSpPr>
            <a:spLocks noGrp="1"/>
          </p:cNvSpPr>
          <p:nvPr>
            <p:ph sz="half" idx="2"/>
          </p:nvPr>
        </p:nvSpPr>
        <p:spPr>
          <a:xfrm>
            <a:off x="4610100" y="1676400"/>
            <a:ext cx="37719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78847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E8C2B-D3B3-0A1D-60BE-D261BF7CAF08}"/>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420C54F-198B-AD6B-EE78-35431407F81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CA366-EC14-D696-9CE8-1F9370C99F54}"/>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6B6F97D-AF7E-F54E-A4CA-37BA15E1FE1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302027-F081-7833-CB12-69978CC1E4F1}"/>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87924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047E1-6326-50F2-EA60-12E3C66AD4B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883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66349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93978-CEBE-7EA1-581B-DC64441E28DA}"/>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541AD22-1E59-1300-7FA8-00E62284CE81}"/>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81AE1A1-FB5E-A6B9-6AE7-C5103A2F8BA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638530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46A5D-1D39-3457-6DED-BDF3AD8D030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2F10F7-CBC7-C192-61BB-41E0C6FF585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E0497B0-A627-D3CB-5316-A5D91B0CAE1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926057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alphaModFix amt="60000"/>
            <a:lum/>
          </a:blip>
          <a:srcRect/>
          <a:tile tx="0" ty="0" sx="100000" sy="100000" flip="none" algn="tl"/>
        </a:blipFill>
        <a:effectLst/>
      </p:bgPr>
    </p:bg>
    <p:spTree>
      <p:nvGrpSpPr>
        <p:cNvPr id="1" name=""/>
        <p:cNvGrpSpPr/>
        <p:nvPr/>
      </p:nvGrpSpPr>
      <p:grpSpPr>
        <a:xfrm>
          <a:off x="0" y="0"/>
          <a:ext cx="0" cy="0"/>
          <a:chOff x="0" y="0"/>
          <a:chExt cx="0" cy="0"/>
        </a:xfrm>
      </p:grpSpPr>
      <p:sp>
        <p:nvSpPr>
          <p:cNvPr id="75778" name="Rectangle 2">
            <a:extLst>
              <a:ext uri="{FF2B5EF4-FFF2-40B4-BE49-F238E27FC236}">
                <a16:creationId xmlns:a16="http://schemas.microsoft.com/office/drawing/2014/main" id="{B226B725-A25F-2F25-3CC4-9D1C8EDA8389}"/>
              </a:ext>
            </a:extLst>
          </p:cNvPr>
          <p:cNvSpPr>
            <a:spLocks noGrp="1" noChangeArrowheads="1"/>
          </p:cNvSpPr>
          <p:nvPr>
            <p:ph type="title"/>
          </p:nvPr>
        </p:nvSpPr>
        <p:spPr bwMode="auto">
          <a:xfrm>
            <a:off x="304800" y="228600"/>
            <a:ext cx="85344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ctr" anchorCtr="0" compatLnSpc="1">
            <a:prstTxWarp prst="textNoShape">
              <a:avLst/>
            </a:prstTxWarp>
          </a:bodyPr>
          <a:lstStyle/>
          <a:p>
            <a:pPr lvl="0"/>
            <a:r>
              <a:rPr lang="en-US" altLang="en-US"/>
              <a:t>Click to edit</a:t>
            </a:r>
          </a:p>
        </p:txBody>
      </p:sp>
      <p:sp>
        <p:nvSpPr>
          <p:cNvPr id="75779" name="Rectangle 3">
            <a:extLst>
              <a:ext uri="{FF2B5EF4-FFF2-40B4-BE49-F238E27FC236}">
                <a16:creationId xmlns:a16="http://schemas.microsoft.com/office/drawing/2014/main" id="{1710790E-EB04-C95B-6BC8-4D36FE2511F3}"/>
              </a:ext>
            </a:extLst>
          </p:cNvPr>
          <p:cNvSpPr>
            <a:spLocks noGrp="1" noChangeArrowheads="1"/>
          </p:cNvSpPr>
          <p:nvPr>
            <p:ph type="body" idx="1"/>
          </p:nvPr>
        </p:nvSpPr>
        <p:spPr bwMode="auto">
          <a:xfrm>
            <a:off x="685800" y="1676400"/>
            <a:ext cx="76962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endParaRPr lang="en-US" alt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l" rtl="0" eaLnBrk="0" fontAlgn="base" hangingPunct="0">
        <a:lnSpc>
          <a:spcPct val="85000"/>
        </a:lnSpc>
        <a:spcBef>
          <a:spcPct val="0"/>
        </a:spcBef>
        <a:spcAft>
          <a:spcPct val="0"/>
        </a:spcAft>
        <a:defRPr sz="4800" b="1" kern="1200">
          <a:solidFill>
            <a:srgbClr val="000066"/>
          </a:solidFill>
          <a:latin typeface="+mj-lt"/>
          <a:ea typeface="+mj-ea"/>
          <a:cs typeface="+mj-cs"/>
        </a:defRPr>
      </a:lvl1pPr>
      <a:lvl2pPr algn="l" rtl="0" eaLnBrk="0" fontAlgn="base" hangingPunct="0">
        <a:lnSpc>
          <a:spcPct val="85000"/>
        </a:lnSpc>
        <a:spcBef>
          <a:spcPct val="0"/>
        </a:spcBef>
        <a:spcAft>
          <a:spcPct val="0"/>
        </a:spcAft>
        <a:defRPr sz="4800" b="1">
          <a:solidFill>
            <a:srgbClr val="000066"/>
          </a:solidFill>
          <a:latin typeface="Arial" panose="020B0604020202020204" pitchFamily="34" charset="0"/>
        </a:defRPr>
      </a:lvl2pPr>
      <a:lvl3pPr algn="l" rtl="0" eaLnBrk="0" fontAlgn="base" hangingPunct="0">
        <a:lnSpc>
          <a:spcPct val="85000"/>
        </a:lnSpc>
        <a:spcBef>
          <a:spcPct val="0"/>
        </a:spcBef>
        <a:spcAft>
          <a:spcPct val="0"/>
        </a:spcAft>
        <a:defRPr sz="4800" b="1">
          <a:solidFill>
            <a:srgbClr val="000066"/>
          </a:solidFill>
          <a:latin typeface="Arial" panose="020B0604020202020204" pitchFamily="34" charset="0"/>
        </a:defRPr>
      </a:lvl3pPr>
      <a:lvl4pPr algn="l" rtl="0" eaLnBrk="0" fontAlgn="base" hangingPunct="0">
        <a:lnSpc>
          <a:spcPct val="85000"/>
        </a:lnSpc>
        <a:spcBef>
          <a:spcPct val="0"/>
        </a:spcBef>
        <a:spcAft>
          <a:spcPct val="0"/>
        </a:spcAft>
        <a:defRPr sz="4800" b="1">
          <a:solidFill>
            <a:srgbClr val="000066"/>
          </a:solidFill>
          <a:latin typeface="Arial" panose="020B0604020202020204" pitchFamily="34" charset="0"/>
        </a:defRPr>
      </a:lvl4pPr>
      <a:lvl5pPr algn="l" rtl="0" eaLnBrk="0" fontAlgn="base" hangingPunct="0">
        <a:lnSpc>
          <a:spcPct val="85000"/>
        </a:lnSpc>
        <a:spcBef>
          <a:spcPct val="0"/>
        </a:spcBef>
        <a:spcAft>
          <a:spcPct val="0"/>
        </a:spcAft>
        <a:defRPr sz="4800" b="1">
          <a:solidFill>
            <a:srgbClr val="000066"/>
          </a:solidFill>
          <a:latin typeface="Arial" panose="020B0604020202020204" pitchFamily="34" charset="0"/>
        </a:defRPr>
      </a:lvl5pPr>
      <a:lvl6pPr marL="457200" algn="l" rtl="0" eaLnBrk="0" fontAlgn="base" hangingPunct="0">
        <a:lnSpc>
          <a:spcPct val="85000"/>
        </a:lnSpc>
        <a:spcBef>
          <a:spcPct val="0"/>
        </a:spcBef>
        <a:spcAft>
          <a:spcPct val="0"/>
        </a:spcAft>
        <a:defRPr sz="4800" b="1">
          <a:solidFill>
            <a:srgbClr val="000066"/>
          </a:solidFill>
          <a:latin typeface="Arial" panose="020B0604020202020204" pitchFamily="34" charset="0"/>
        </a:defRPr>
      </a:lvl6pPr>
      <a:lvl7pPr marL="914400" algn="l" rtl="0" eaLnBrk="0" fontAlgn="base" hangingPunct="0">
        <a:lnSpc>
          <a:spcPct val="85000"/>
        </a:lnSpc>
        <a:spcBef>
          <a:spcPct val="0"/>
        </a:spcBef>
        <a:spcAft>
          <a:spcPct val="0"/>
        </a:spcAft>
        <a:defRPr sz="4800" b="1">
          <a:solidFill>
            <a:srgbClr val="000066"/>
          </a:solidFill>
          <a:latin typeface="Arial" panose="020B0604020202020204" pitchFamily="34" charset="0"/>
        </a:defRPr>
      </a:lvl7pPr>
      <a:lvl8pPr marL="1371600" algn="l" rtl="0" eaLnBrk="0" fontAlgn="base" hangingPunct="0">
        <a:lnSpc>
          <a:spcPct val="85000"/>
        </a:lnSpc>
        <a:spcBef>
          <a:spcPct val="0"/>
        </a:spcBef>
        <a:spcAft>
          <a:spcPct val="0"/>
        </a:spcAft>
        <a:defRPr sz="4800" b="1">
          <a:solidFill>
            <a:srgbClr val="000066"/>
          </a:solidFill>
          <a:latin typeface="Arial" panose="020B0604020202020204" pitchFamily="34" charset="0"/>
        </a:defRPr>
      </a:lvl8pPr>
      <a:lvl9pPr marL="1828800" algn="l" rtl="0" eaLnBrk="0" fontAlgn="base" hangingPunct="0">
        <a:lnSpc>
          <a:spcPct val="85000"/>
        </a:lnSpc>
        <a:spcBef>
          <a:spcPct val="0"/>
        </a:spcBef>
        <a:spcAft>
          <a:spcPct val="0"/>
        </a:spcAft>
        <a:defRPr sz="4800" b="1">
          <a:solidFill>
            <a:srgbClr val="000066"/>
          </a:solidFill>
          <a:latin typeface="Arial" panose="020B0604020202020204" pitchFamily="34" charset="0"/>
        </a:defRPr>
      </a:lvl9pPr>
    </p:titleStyle>
    <p:bodyStyle>
      <a:lvl1pPr marL="222250" indent="-222250" algn="l" rtl="0" eaLnBrk="0" fontAlgn="base" hangingPunct="0">
        <a:spcBef>
          <a:spcPct val="34000"/>
        </a:spcBef>
        <a:spcAft>
          <a:spcPct val="0"/>
        </a:spcAft>
        <a:buClr>
          <a:srgbClr val="000066"/>
        </a:buClr>
        <a:buSzPct val="100000"/>
        <a:buFont typeface="Wingdings" panose="05000000000000000000" pitchFamily="2" charset="2"/>
        <a:buChar char="Ÿ"/>
        <a:defRPr sz="3200" kern="1200">
          <a:solidFill>
            <a:schemeClr val="bg2"/>
          </a:solidFill>
          <a:latin typeface="+mn-lt"/>
          <a:ea typeface="+mn-ea"/>
          <a:cs typeface="+mn-cs"/>
        </a:defRPr>
      </a:lvl1pPr>
      <a:lvl2pPr marL="576263" indent="-239713" algn="l" rtl="0" eaLnBrk="0" fontAlgn="base" hangingPunct="0">
        <a:spcBef>
          <a:spcPct val="34000"/>
        </a:spcBef>
        <a:spcAft>
          <a:spcPct val="0"/>
        </a:spcAft>
        <a:buClr>
          <a:srgbClr val="000099"/>
        </a:buClr>
        <a:buSzPct val="100000"/>
        <a:buChar char="–"/>
        <a:defRPr sz="2800" kern="1200">
          <a:solidFill>
            <a:srgbClr val="000099"/>
          </a:solidFill>
          <a:latin typeface="+mn-lt"/>
          <a:ea typeface="+mn-ea"/>
          <a:cs typeface="+mn-cs"/>
        </a:defRPr>
      </a:lvl2pPr>
      <a:lvl3pPr marL="908050" indent="-217488" algn="l" rtl="0" eaLnBrk="0" fontAlgn="base" hangingPunct="0">
        <a:spcBef>
          <a:spcPct val="34000"/>
        </a:spcBef>
        <a:spcAft>
          <a:spcPct val="0"/>
        </a:spcAft>
        <a:buClr>
          <a:srgbClr val="000000"/>
        </a:buClr>
        <a:buSzPct val="100000"/>
        <a:buChar char="•"/>
        <a:defRPr sz="2400" kern="1200">
          <a:solidFill>
            <a:schemeClr val="bg2"/>
          </a:solidFill>
          <a:latin typeface="+mn-lt"/>
          <a:ea typeface="+mn-ea"/>
          <a:cs typeface="+mn-cs"/>
        </a:defRPr>
      </a:lvl3pPr>
      <a:lvl4pPr marL="1309688" algn="l" rtl="0" eaLnBrk="0" fontAlgn="base" hangingPunct="0">
        <a:spcBef>
          <a:spcPct val="20000"/>
        </a:spcBef>
        <a:spcAft>
          <a:spcPct val="0"/>
        </a:spcAft>
        <a:buSzPct val="100000"/>
        <a:buChar char="–"/>
        <a:defRPr sz="2000" i="1" kern="1200">
          <a:solidFill>
            <a:srgbClr val="000099"/>
          </a:solidFill>
          <a:latin typeface="+mn-lt"/>
          <a:ea typeface="+mn-ea"/>
          <a:cs typeface="+mn-cs"/>
        </a:defRPr>
      </a:lvl4pPr>
      <a:lvl5pPr marL="1592263" indent="-168275" algn="l" rtl="0" eaLnBrk="0" fontAlgn="base" hangingPunct="0">
        <a:spcBef>
          <a:spcPct val="20000"/>
        </a:spcBef>
        <a:spcAft>
          <a:spcPct val="0"/>
        </a:spcAft>
        <a:buSzPct val="10000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oleObject" Target="../embeddings/oleObject1.bin"/><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a:extLst>
              <a:ext uri="{FF2B5EF4-FFF2-40B4-BE49-F238E27FC236}">
                <a16:creationId xmlns:a16="http://schemas.microsoft.com/office/drawing/2014/main" id="{79AE88F7-0709-8F46-83FE-8E6C29F3CA69}"/>
              </a:ext>
            </a:extLst>
          </p:cNvPr>
          <p:cNvSpPr>
            <a:spLocks noGrp="1" noChangeArrowheads="1"/>
          </p:cNvSpPr>
          <p:nvPr>
            <p:ph type="ctrTitle"/>
          </p:nvPr>
        </p:nvSpPr>
        <p:spPr/>
        <p:txBody>
          <a:bodyPr/>
          <a:lstStyle/>
          <a:p>
            <a:r>
              <a:rPr lang="en-US" altLang="en-US"/>
              <a:t>Billing</a:t>
            </a:r>
          </a:p>
        </p:txBody>
      </p:sp>
      <p:sp>
        <p:nvSpPr>
          <p:cNvPr id="233475" name="Rectangle 3">
            <a:extLst>
              <a:ext uri="{FF2B5EF4-FFF2-40B4-BE49-F238E27FC236}">
                <a16:creationId xmlns:a16="http://schemas.microsoft.com/office/drawing/2014/main" id="{60A74AE9-9CE1-C4D1-C7E1-AF5408E36998}"/>
              </a:ext>
            </a:extLst>
          </p:cNvPr>
          <p:cNvSpPr>
            <a:spLocks noGrp="1" noChangeArrowheads="1"/>
          </p:cNvSpPr>
          <p:nvPr>
            <p:ph type="subTitle" idx="1"/>
          </p:nvPr>
        </p:nvSpPr>
        <p:spPr/>
        <p:txBody>
          <a:bodyPr/>
          <a:lstStyle/>
          <a:p>
            <a:r>
              <a:rPr lang="en-US" altLang="en-US"/>
              <a:t>Long Term Care Hospital Prospective Payment System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6" name="Rectangle 4">
            <a:extLst>
              <a:ext uri="{FF2B5EF4-FFF2-40B4-BE49-F238E27FC236}">
                <a16:creationId xmlns:a16="http://schemas.microsoft.com/office/drawing/2014/main" id="{7D2329B0-5BF3-2E9A-D9E3-378E74704701}"/>
              </a:ext>
            </a:extLst>
          </p:cNvPr>
          <p:cNvSpPr>
            <a:spLocks noGrp="1" noChangeArrowheads="1"/>
          </p:cNvSpPr>
          <p:nvPr>
            <p:ph type="title"/>
          </p:nvPr>
        </p:nvSpPr>
        <p:spPr/>
        <p:txBody>
          <a:bodyPr/>
          <a:lstStyle/>
          <a:p>
            <a:r>
              <a:rPr lang="en-US" altLang="en-US"/>
              <a:t>Pre-Admission Services</a:t>
            </a:r>
          </a:p>
        </p:txBody>
      </p:sp>
      <p:sp>
        <p:nvSpPr>
          <p:cNvPr id="300037" name="Rectangle 5">
            <a:extLst>
              <a:ext uri="{FF2B5EF4-FFF2-40B4-BE49-F238E27FC236}">
                <a16:creationId xmlns:a16="http://schemas.microsoft.com/office/drawing/2014/main" id="{61BB5756-A622-E0C0-E5A7-161F3403982F}"/>
              </a:ext>
            </a:extLst>
          </p:cNvPr>
          <p:cNvSpPr>
            <a:spLocks noGrp="1" noChangeArrowheads="1"/>
          </p:cNvSpPr>
          <p:nvPr>
            <p:ph type="body" idx="1"/>
          </p:nvPr>
        </p:nvSpPr>
        <p:spPr/>
        <p:txBody>
          <a:bodyPr/>
          <a:lstStyle/>
          <a:p>
            <a:r>
              <a:rPr lang="en-US" altLang="en-US"/>
              <a:t>Billing rule that applied under prior cost-based reimbursement applies under LTCH PPS</a:t>
            </a:r>
          </a:p>
          <a:p>
            <a:r>
              <a:rPr lang="en-US" altLang="en-US"/>
              <a:t>Pre-admission services within 24 hours prior to the inpatient admission (diagnostic and non-diagnostic)</a:t>
            </a:r>
          </a:p>
          <a:p>
            <a:r>
              <a:rPr lang="en-US" altLang="en-US"/>
              <a:t>References </a:t>
            </a:r>
          </a:p>
          <a:p>
            <a:pPr lvl="1"/>
            <a:r>
              <a:rPr lang="en-US" altLang="en-US"/>
              <a:t>Pub. 10, Section 415.6 and Pub. 13, Section 3626.1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a:extLst>
              <a:ext uri="{FF2B5EF4-FFF2-40B4-BE49-F238E27FC236}">
                <a16:creationId xmlns:a16="http://schemas.microsoft.com/office/drawing/2014/main" id="{A8C79FA8-BC5D-02D8-E47C-5852DD26D2DA}"/>
              </a:ext>
            </a:extLst>
          </p:cNvPr>
          <p:cNvSpPr>
            <a:spLocks noGrp="1" noChangeArrowheads="1"/>
          </p:cNvSpPr>
          <p:nvPr>
            <p:ph type="ctrTitle"/>
          </p:nvPr>
        </p:nvSpPr>
        <p:spPr/>
        <p:txBody>
          <a:bodyPr/>
          <a:lstStyle/>
          <a:p>
            <a:r>
              <a:rPr lang="en-US" altLang="en-US"/>
              <a:t>Adapting Existing IPPS Requirements For LTCH PPS</a:t>
            </a:r>
          </a:p>
        </p:txBody>
      </p:sp>
      <p:sp>
        <p:nvSpPr>
          <p:cNvPr id="248835" name="Rectangle 3">
            <a:extLst>
              <a:ext uri="{FF2B5EF4-FFF2-40B4-BE49-F238E27FC236}">
                <a16:creationId xmlns:a16="http://schemas.microsoft.com/office/drawing/2014/main" id="{F71C0B87-D49E-7EB7-9DFE-7DE6E74BA88C}"/>
              </a:ext>
            </a:extLst>
          </p:cNvPr>
          <p:cNvSpPr>
            <a:spLocks noGrp="1" noChangeArrowheads="1"/>
          </p:cNvSpPr>
          <p:nvPr>
            <p:ph type="subTitle" idx="1"/>
          </p:nvPr>
        </p:nvSpPr>
        <p:spPr/>
        <p:txBody>
          <a:bodyPr/>
          <a:lstStyle/>
          <a:p>
            <a:endParaRPr lang="en-US"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6" name="Rectangle 4">
            <a:extLst>
              <a:ext uri="{FF2B5EF4-FFF2-40B4-BE49-F238E27FC236}">
                <a16:creationId xmlns:a16="http://schemas.microsoft.com/office/drawing/2014/main" id="{26439BFD-AA33-D23D-D344-60C506E86A53}"/>
              </a:ext>
            </a:extLst>
          </p:cNvPr>
          <p:cNvSpPr>
            <a:spLocks noGrp="1" noChangeArrowheads="1"/>
          </p:cNvSpPr>
          <p:nvPr>
            <p:ph type="title"/>
          </p:nvPr>
        </p:nvSpPr>
        <p:spPr>
          <a:xfrm>
            <a:off x="304800" y="228600"/>
            <a:ext cx="8686800" cy="1219200"/>
          </a:xfrm>
        </p:spPr>
        <p:txBody>
          <a:bodyPr/>
          <a:lstStyle/>
          <a:p>
            <a:r>
              <a:rPr lang="en-US" altLang="en-US"/>
              <a:t>Adapting IPPS  Requirements For LTCH PPS</a:t>
            </a:r>
          </a:p>
        </p:txBody>
      </p:sp>
      <p:sp>
        <p:nvSpPr>
          <p:cNvPr id="172037" name="Rectangle 5">
            <a:extLst>
              <a:ext uri="{FF2B5EF4-FFF2-40B4-BE49-F238E27FC236}">
                <a16:creationId xmlns:a16="http://schemas.microsoft.com/office/drawing/2014/main" id="{43A97C2E-C178-F86D-1368-9FD22E9A2C8D}"/>
              </a:ext>
            </a:extLst>
          </p:cNvPr>
          <p:cNvSpPr>
            <a:spLocks noGrp="1" noChangeArrowheads="1"/>
          </p:cNvSpPr>
          <p:nvPr>
            <p:ph type="body" idx="1"/>
          </p:nvPr>
        </p:nvSpPr>
        <p:spPr/>
        <p:txBody>
          <a:bodyPr/>
          <a:lstStyle/>
          <a:p>
            <a:r>
              <a:rPr lang="en-US" altLang="en-US"/>
              <a:t>Many of the requirements for providers excluded from PPS are not same as requirements for IPPS</a:t>
            </a:r>
          </a:p>
          <a:p>
            <a:r>
              <a:rPr lang="en-US" altLang="en-US"/>
              <a:t>LTCH PPS different than both methods</a:t>
            </a:r>
          </a:p>
          <a:p>
            <a:pPr lvl="1"/>
            <a:r>
              <a:rPr lang="en-US" altLang="en-US"/>
              <a:t>Benefit availability impacts</a:t>
            </a:r>
          </a:p>
          <a:p>
            <a:pPr lvl="2"/>
            <a:r>
              <a:rPr lang="en-US" altLang="en-US"/>
              <a:t>Full LTC-DRG payments</a:t>
            </a:r>
          </a:p>
          <a:p>
            <a:pPr lvl="2"/>
            <a:r>
              <a:rPr lang="en-US" altLang="en-US"/>
              <a:t>Short Stay Outlier (SSO) payments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6" name="Rectangle 4">
            <a:extLst>
              <a:ext uri="{FF2B5EF4-FFF2-40B4-BE49-F238E27FC236}">
                <a16:creationId xmlns:a16="http://schemas.microsoft.com/office/drawing/2014/main" id="{277DF8B3-304D-D796-0242-B62AD21E6342}"/>
              </a:ext>
            </a:extLst>
          </p:cNvPr>
          <p:cNvSpPr>
            <a:spLocks noGrp="1" noChangeArrowheads="1"/>
          </p:cNvSpPr>
          <p:nvPr>
            <p:ph type="title"/>
          </p:nvPr>
        </p:nvSpPr>
        <p:spPr/>
        <p:txBody>
          <a:bodyPr/>
          <a:lstStyle/>
          <a:p>
            <a:r>
              <a:rPr lang="en-US" altLang="en-US"/>
              <a:t>LTR Days - Policy for Use</a:t>
            </a:r>
          </a:p>
        </p:txBody>
      </p:sp>
      <p:sp>
        <p:nvSpPr>
          <p:cNvPr id="294917" name="Rectangle 5">
            <a:extLst>
              <a:ext uri="{FF2B5EF4-FFF2-40B4-BE49-F238E27FC236}">
                <a16:creationId xmlns:a16="http://schemas.microsoft.com/office/drawing/2014/main" id="{299D9C37-CD76-E127-40F4-CB2C701BF75C}"/>
              </a:ext>
            </a:extLst>
          </p:cNvPr>
          <p:cNvSpPr>
            <a:spLocks noGrp="1" noChangeArrowheads="1"/>
          </p:cNvSpPr>
          <p:nvPr>
            <p:ph type="body" idx="1"/>
          </p:nvPr>
        </p:nvSpPr>
        <p:spPr/>
        <p:txBody>
          <a:bodyPr/>
          <a:lstStyle/>
          <a:p>
            <a:r>
              <a:rPr lang="en-US" altLang="en-US"/>
              <a:t>If beneficiary does not have enough regular Medicare days to exceed short stay outlier threshold, he/she could use LTR days so that a full LTC-DRG may be generated</a:t>
            </a:r>
          </a:p>
          <a:p>
            <a:r>
              <a:rPr lang="en-US" altLang="en-US"/>
              <a:t>Once LTR days are started, </a:t>
            </a:r>
          </a:p>
          <a:p>
            <a:pPr lvl="1"/>
            <a:r>
              <a:rPr lang="en-US" altLang="en-US"/>
              <a:t>Must continue to use for each remaining day of hospitalization for that episode of care until the patient is discharged</a:t>
            </a:r>
          </a:p>
          <a:p>
            <a:pPr lvl="2"/>
            <a:r>
              <a:rPr lang="en-US" altLang="en-US"/>
              <a:t>Even if no additional payment is generated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80" name="Rectangle 4">
            <a:extLst>
              <a:ext uri="{FF2B5EF4-FFF2-40B4-BE49-F238E27FC236}">
                <a16:creationId xmlns:a16="http://schemas.microsoft.com/office/drawing/2014/main" id="{AF91AAAB-48B3-DC60-4528-FFE0521AC77E}"/>
              </a:ext>
            </a:extLst>
          </p:cNvPr>
          <p:cNvSpPr>
            <a:spLocks noGrp="1" noChangeArrowheads="1"/>
          </p:cNvSpPr>
          <p:nvPr>
            <p:ph type="title"/>
          </p:nvPr>
        </p:nvSpPr>
        <p:spPr/>
        <p:txBody>
          <a:bodyPr/>
          <a:lstStyle/>
          <a:p>
            <a:r>
              <a:rPr lang="en-US" altLang="en-US"/>
              <a:t>Full LTC-DRG vs. Short Stay Outlier</a:t>
            </a:r>
          </a:p>
        </p:txBody>
      </p:sp>
      <p:sp>
        <p:nvSpPr>
          <p:cNvPr id="203781" name="Rectangle 5">
            <a:extLst>
              <a:ext uri="{FF2B5EF4-FFF2-40B4-BE49-F238E27FC236}">
                <a16:creationId xmlns:a16="http://schemas.microsoft.com/office/drawing/2014/main" id="{D0F3C3BB-2C22-E4E9-1624-9CBCD69718E4}"/>
              </a:ext>
            </a:extLst>
          </p:cNvPr>
          <p:cNvSpPr>
            <a:spLocks noGrp="1" noChangeArrowheads="1"/>
          </p:cNvSpPr>
          <p:nvPr>
            <p:ph type="body" idx="1"/>
          </p:nvPr>
        </p:nvSpPr>
        <p:spPr/>
        <p:txBody>
          <a:bodyPr/>
          <a:lstStyle/>
          <a:p>
            <a:r>
              <a:rPr lang="en-US" altLang="en-US"/>
              <a:t>Full LTC-DRG</a:t>
            </a:r>
          </a:p>
          <a:p>
            <a:pPr lvl="1"/>
            <a:r>
              <a:rPr lang="en-US" altLang="en-US"/>
              <a:t>Patient has enough benefit days to exceed number of days that would categorize case as short stay outlier (exceeds threshold)</a:t>
            </a:r>
          </a:p>
          <a:p>
            <a:r>
              <a:rPr lang="en-US" altLang="en-US"/>
              <a:t>Short stay outlier </a:t>
            </a:r>
          </a:p>
          <a:p>
            <a:pPr lvl="1"/>
            <a:r>
              <a:rPr lang="en-US" altLang="en-US"/>
              <a:t>Patient does </a:t>
            </a:r>
            <a:r>
              <a:rPr lang="en-US" altLang="en-US" b="1"/>
              <a:t>not</a:t>
            </a:r>
            <a:r>
              <a:rPr lang="en-US" altLang="en-US"/>
              <a:t> have enough benefit days to exceed short stay outlier threshold </a:t>
            </a:r>
            <a:r>
              <a:rPr lang="en-US" altLang="en-US" b="1"/>
              <a:t>or</a:t>
            </a:r>
            <a:r>
              <a:rPr lang="en-US" altLang="en-US"/>
              <a:t> </a:t>
            </a:r>
          </a:p>
          <a:p>
            <a:pPr lvl="1"/>
            <a:r>
              <a:rPr lang="en-US" altLang="en-US"/>
              <a:t>Patient has enough benefit days, but stay does not exceed short stay outlier threshold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22" name="Rectangle 6">
            <a:extLst>
              <a:ext uri="{FF2B5EF4-FFF2-40B4-BE49-F238E27FC236}">
                <a16:creationId xmlns:a16="http://schemas.microsoft.com/office/drawing/2014/main" id="{551DE98C-6ED4-9479-4212-292D1E5EC19F}"/>
              </a:ext>
            </a:extLst>
          </p:cNvPr>
          <p:cNvSpPr>
            <a:spLocks noGrp="1" noChangeArrowheads="1"/>
          </p:cNvSpPr>
          <p:nvPr>
            <p:ph type="title"/>
          </p:nvPr>
        </p:nvSpPr>
        <p:spPr/>
        <p:txBody>
          <a:bodyPr/>
          <a:lstStyle/>
          <a:p>
            <a:r>
              <a:rPr lang="en-US" altLang="en-US"/>
              <a:t>Benefits Needed For Full LTC-DRG Payment</a:t>
            </a:r>
          </a:p>
        </p:txBody>
      </p:sp>
      <p:sp>
        <p:nvSpPr>
          <p:cNvPr id="290823" name="Rectangle 7">
            <a:extLst>
              <a:ext uri="{FF2B5EF4-FFF2-40B4-BE49-F238E27FC236}">
                <a16:creationId xmlns:a16="http://schemas.microsoft.com/office/drawing/2014/main" id="{46191A06-9B54-64D1-7265-2388A60EC28A}"/>
              </a:ext>
            </a:extLst>
          </p:cNvPr>
          <p:cNvSpPr>
            <a:spLocks noGrp="1" noChangeArrowheads="1"/>
          </p:cNvSpPr>
          <p:nvPr>
            <p:ph type="body" idx="1"/>
          </p:nvPr>
        </p:nvSpPr>
        <p:spPr/>
        <p:txBody>
          <a:bodyPr/>
          <a:lstStyle/>
          <a:p>
            <a:r>
              <a:rPr lang="en-US" altLang="en-US"/>
              <a:t>LOS of stay exceeds short stay outlier threshold and patient has benefits available for each day up through this point</a:t>
            </a:r>
          </a:p>
          <a:p>
            <a:pPr lvl="1"/>
            <a:r>
              <a:rPr lang="en-US" altLang="en-US"/>
              <a:t>Admitted on 11/1; Discharged 11/30 = 29 days</a:t>
            </a:r>
          </a:p>
          <a:p>
            <a:pPr lvl="1"/>
            <a:r>
              <a:rPr lang="en-US" altLang="en-US"/>
              <a:t>ALOS = 12 days; 5/6ths = 10 days</a:t>
            </a:r>
          </a:p>
          <a:p>
            <a:pPr lvl="1"/>
            <a:r>
              <a:rPr lang="en-US" altLang="en-US"/>
              <a:t>15 Coinsurance, 3 LTR days available</a:t>
            </a:r>
          </a:p>
          <a:p>
            <a:pPr lvl="1"/>
            <a:r>
              <a:rPr lang="en-US" altLang="en-US"/>
              <a:t>Full LTC-DRG since LOS exceeds SSO criteria and patient has enough benefits to exceed SSO</a:t>
            </a:r>
          </a:p>
          <a:p>
            <a:pPr lvl="2"/>
            <a:r>
              <a:rPr lang="en-US" altLang="en-US"/>
              <a:t>18 days &gt; 10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1844" name="Group 4">
            <a:extLst>
              <a:ext uri="{FF2B5EF4-FFF2-40B4-BE49-F238E27FC236}">
                <a16:creationId xmlns:a16="http://schemas.microsoft.com/office/drawing/2014/main" id="{28D3D8E9-E147-019E-7180-BF7B3E9C2A12}"/>
              </a:ext>
              <a:ext uri="{C183D7F6-B498-43B3-948B-1728B52AA6E4}">
                <adec:decorative xmlns:adec="http://schemas.microsoft.com/office/drawing/2017/decorative" val="1"/>
              </a:ext>
            </a:extLst>
          </p:cNvPr>
          <p:cNvGrpSpPr>
            <a:grpSpLocks noChangeAspect="1"/>
          </p:cNvGrpSpPr>
          <p:nvPr/>
        </p:nvGrpSpPr>
        <p:grpSpPr bwMode="auto">
          <a:xfrm>
            <a:off x="6629400" y="5838825"/>
            <a:ext cx="2057400" cy="669925"/>
            <a:chOff x="1121" y="1463"/>
            <a:chExt cx="3562" cy="1484"/>
          </a:xfrm>
        </p:grpSpPr>
        <p:grpSp>
          <p:nvGrpSpPr>
            <p:cNvPr id="291845" name="Group 5">
              <a:extLst>
                <a:ext uri="{FF2B5EF4-FFF2-40B4-BE49-F238E27FC236}">
                  <a16:creationId xmlns:a16="http://schemas.microsoft.com/office/drawing/2014/main" id="{B1CD7032-D634-1758-BCD2-4D8154C4F18C}"/>
                </a:ext>
              </a:extLst>
            </p:cNvPr>
            <p:cNvGrpSpPr>
              <a:grpSpLocks noChangeAspect="1"/>
            </p:cNvGrpSpPr>
            <p:nvPr/>
          </p:nvGrpSpPr>
          <p:grpSpPr bwMode="auto">
            <a:xfrm>
              <a:off x="1121" y="1463"/>
              <a:ext cx="2774" cy="1484"/>
              <a:chOff x="1121" y="1463"/>
              <a:chExt cx="2774" cy="1484"/>
            </a:xfrm>
          </p:grpSpPr>
          <p:grpSp>
            <p:nvGrpSpPr>
              <p:cNvPr id="291846" name="Group 6">
                <a:extLst>
                  <a:ext uri="{FF2B5EF4-FFF2-40B4-BE49-F238E27FC236}">
                    <a16:creationId xmlns:a16="http://schemas.microsoft.com/office/drawing/2014/main" id="{5B2E44BE-8967-18DC-62A4-E82CE8B8E9E8}"/>
                  </a:ext>
                </a:extLst>
              </p:cNvPr>
              <p:cNvGrpSpPr>
                <a:grpSpLocks noChangeAspect="1"/>
              </p:cNvGrpSpPr>
              <p:nvPr/>
            </p:nvGrpSpPr>
            <p:grpSpPr bwMode="auto">
              <a:xfrm>
                <a:off x="1121" y="1493"/>
                <a:ext cx="717" cy="1421"/>
                <a:chOff x="1104" y="1470"/>
                <a:chExt cx="717" cy="1421"/>
              </a:xfrm>
            </p:grpSpPr>
            <p:sp>
              <p:nvSpPr>
                <p:cNvPr id="291847" name="Freeform 7">
                  <a:extLst>
                    <a:ext uri="{FF2B5EF4-FFF2-40B4-BE49-F238E27FC236}">
                      <a16:creationId xmlns:a16="http://schemas.microsoft.com/office/drawing/2014/main" id="{44D8D25C-F383-69DB-534B-0933CF22B7F5}"/>
                    </a:ext>
                  </a:extLst>
                </p:cNvPr>
                <p:cNvSpPr>
                  <a:spLocks noChangeAspect="1"/>
                </p:cNvSpPr>
                <p:nvPr/>
              </p:nvSpPr>
              <p:spPr bwMode="auto">
                <a:xfrm>
                  <a:off x="1432" y="1470"/>
                  <a:ext cx="295" cy="315"/>
                </a:xfrm>
                <a:custGeom>
                  <a:avLst/>
                  <a:gdLst>
                    <a:gd name="T0" fmla="*/ 99 w 295"/>
                    <a:gd name="T1" fmla="*/ 150 h 315"/>
                    <a:gd name="T2" fmla="*/ 93 w 295"/>
                    <a:gd name="T3" fmla="*/ 105 h 315"/>
                    <a:gd name="T4" fmla="*/ 93 w 295"/>
                    <a:gd name="T5" fmla="*/ 61 h 315"/>
                    <a:gd name="T6" fmla="*/ 106 w 295"/>
                    <a:gd name="T7" fmla="*/ 25 h 315"/>
                    <a:gd name="T8" fmla="*/ 134 w 295"/>
                    <a:gd name="T9" fmla="*/ 9 h 315"/>
                    <a:gd name="T10" fmla="*/ 173 w 295"/>
                    <a:gd name="T11" fmla="*/ 0 h 315"/>
                    <a:gd name="T12" fmla="*/ 221 w 295"/>
                    <a:gd name="T13" fmla="*/ 16 h 315"/>
                    <a:gd name="T14" fmla="*/ 256 w 295"/>
                    <a:gd name="T15" fmla="*/ 64 h 315"/>
                    <a:gd name="T16" fmla="*/ 284 w 295"/>
                    <a:gd name="T17" fmla="*/ 137 h 315"/>
                    <a:gd name="T18" fmla="*/ 294 w 295"/>
                    <a:gd name="T19" fmla="*/ 192 h 315"/>
                    <a:gd name="T20" fmla="*/ 295 w 295"/>
                    <a:gd name="T21" fmla="*/ 261 h 315"/>
                    <a:gd name="T22" fmla="*/ 279 w 295"/>
                    <a:gd name="T23" fmla="*/ 298 h 315"/>
                    <a:gd name="T24" fmla="*/ 255 w 295"/>
                    <a:gd name="T25" fmla="*/ 315 h 315"/>
                    <a:gd name="T26" fmla="*/ 206 w 295"/>
                    <a:gd name="T27" fmla="*/ 315 h 315"/>
                    <a:gd name="T28" fmla="*/ 171 w 295"/>
                    <a:gd name="T29" fmla="*/ 292 h 315"/>
                    <a:gd name="T30" fmla="*/ 138 w 295"/>
                    <a:gd name="T31" fmla="*/ 244 h 315"/>
                    <a:gd name="T32" fmla="*/ 112 w 295"/>
                    <a:gd name="T33" fmla="*/ 205 h 315"/>
                    <a:gd name="T34" fmla="*/ 10 w 295"/>
                    <a:gd name="T35" fmla="*/ 194 h 315"/>
                    <a:gd name="T36" fmla="*/ 0 w 295"/>
                    <a:gd name="T37" fmla="*/ 177 h 315"/>
                    <a:gd name="T38" fmla="*/ 4 w 295"/>
                    <a:gd name="T39" fmla="*/ 166 h 315"/>
                    <a:gd name="T40" fmla="*/ 104 w 295"/>
                    <a:gd name="T41" fmla="*/ 164 h 315"/>
                    <a:gd name="T42" fmla="*/ 99 w 295"/>
                    <a:gd name="T43" fmla="*/ 15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315">
                      <a:moveTo>
                        <a:pt x="99" y="150"/>
                      </a:moveTo>
                      <a:lnTo>
                        <a:pt x="93" y="105"/>
                      </a:lnTo>
                      <a:lnTo>
                        <a:pt x="93" y="61"/>
                      </a:lnTo>
                      <a:lnTo>
                        <a:pt x="106" y="25"/>
                      </a:lnTo>
                      <a:lnTo>
                        <a:pt x="134" y="9"/>
                      </a:lnTo>
                      <a:lnTo>
                        <a:pt x="173" y="0"/>
                      </a:lnTo>
                      <a:lnTo>
                        <a:pt x="221" y="16"/>
                      </a:lnTo>
                      <a:lnTo>
                        <a:pt x="256" y="64"/>
                      </a:lnTo>
                      <a:lnTo>
                        <a:pt x="284" y="137"/>
                      </a:lnTo>
                      <a:lnTo>
                        <a:pt x="294" y="192"/>
                      </a:lnTo>
                      <a:lnTo>
                        <a:pt x="295" y="261"/>
                      </a:lnTo>
                      <a:lnTo>
                        <a:pt x="279" y="298"/>
                      </a:lnTo>
                      <a:lnTo>
                        <a:pt x="255" y="315"/>
                      </a:lnTo>
                      <a:lnTo>
                        <a:pt x="206" y="315"/>
                      </a:lnTo>
                      <a:lnTo>
                        <a:pt x="171" y="292"/>
                      </a:lnTo>
                      <a:lnTo>
                        <a:pt x="138" y="244"/>
                      </a:lnTo>
                      <a:lnTo>
                        <a:pt x="112" y="205"/>
                      </a:lnTo>
                      <a:lnTo>
                        <a:pt x="10" y="194"/>
                      </a:lnTo>
                      <a:lnTo>
                        <a:pt x="0" y="177"/>
                      </a:lnTo>
                      <a:lnTo>
                        <a:pt x="4" y="166"/>
                      </a:lnTo>
                      <a:lnTo>
                        <a:pt x="104" y="164"/>
                      </a:lnTo>
                      <a:lnTo>
                        <a:pt x="99"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48" name="Freeform 8">
                  <a:extLst>
                    <a:ext uri="{FF2B5EF4-FFF2-40B4-BE49-F238E27FC236}">
                      <a16:creationId xmlns:a16="http://schemas.microsoft.com/office/drawing/2014/main" id="{C9E03C90-5FD4-0830-9B28-D46BDB282AA6}"/>
                    </a:ext>
                  </a:extLst>
                </p:cNvPr>
                <p:cNvSpPr>
                  <a:spLocks noChangeAspect="1"/>
                </p:cNvSpPr>
                <p:nvPr/>
              </p:nvSpPr>
              <p:spPr bwMode="auto">
                <a:xfrm>
                  <a:off x="1104" y="1703"/>
                  <a:ext cx="578" cy="209"/>
                </a:xfrm>
                <a:custGeom>
                  <a:avLst/>
                  <a:gdLst>
                    <a:gd name="T0" fmla="*/ 576 w 578"/>
                    <a:gd name="T1" fmla="*/ 176 h 209"/>
                    <a:gd name="T2" fmla="*/ 500 w 578"/>
                    <a:gd name="T3" fmla="*/ 150 h 209"/>
                    <a:gd name="T4" fmla="*/ 471 w 578"/>
                    <a:gd name="T5" fmla="*/ 143 h 209"/>
                    <a:gd name="T6" fmla="*/ 383 w 578"/>
                    <a:gd name="T7" fmla="*/ 121 h 209"/>
                    <a:gd name="T8" fmla="*/ 209 w 578"/>
                    <a:gd name="T9" fmla="*/ 71 h 209"/>
                    <a:gd name="T10" fmla="*/ 94 w 578"/>
                    <a:gd name="T11" fmla="*/ 37 h 209"/>
                    <a:gd name="T12" fmla="*/ 17 w 578"/>
                    <a:gd name="T13" fmla="*/ 0 h 209"/>
                    <a:gd name="T14" fmla="*/ 0 w 578"/>
                    <a:gd name="T15" fmla="*/ 10 h 209"/>
                    <a:gd name="T16" fmla="*/ 11 w 578"/>
                    <a:gd name="T17" fmla="*/ 26 h 209"/>
                    <a:gd name="T18" fmla="*/ 67 w 578"/>
                    <a:gd name="T19" fmla="*/ 54 h 209"/>
                    <a:gd name="T20" fmla="*/ 104 w 578"/>
                    <a:gd name="T21" fmla="*/ 61 h 209"/>
                    <a:gd name="T22" fmla="*/ 89 w 578"/>
                    <a:gd name="T23" fmla="*/ 78 h 209"/>
                    <a:gd name="T24" fmla="*/ 94 w 578"/>
                    <a:gd name="T25" fmla="*/ 104 h 209"/>
                    <a:gd name="T26" fmla="*/ 139 w 578"/>
                    <a:gd name="T27" fmla="*/ 134 h 209"/>
                    <a:gd name="T28" fmla="*/ 187 w 578"/>
                    <a:gd name="T29" fmla="*/ 145 h 209"/>
                    <a:gd name="T30" fmla="*/ 215 w 578"/>
                    <a:gd name="T31" fmla="*/ 126 h 209"/>
                    <a:gd name="T32" fmla="*/ 226 w 578"/>
                    <a:gd name="T33" fmla="*/ 100 h 209"/>
                    <a:gd name="T34" fmla="*/ 289 w 578"/>
                    <a:gd name="T35" fmla="*/ 111 h 209"/>
                    <a:gd name="T36" fmla="*/ 350 w 578"/>
                    <a:gd name="T37" fmla="*/ 137 h 209"/>
                    <a:gd name="T38" fmla="*/ 422 w 578"/>
                    <a:gd name="T39" fmla="*/ 161 h 209"/>
                    <a:gd name="T40" fmla="*/ 476 w 578"/>
                    <a:gd name="T41" fmla="*/ 187 h 209"/>
                    <a:gd name="T42" fmla="*/ 532 w 578"/>
                    <a:gd name="T43" fmla="*/ 206 h 209"/>
                    <a:gd name="T44" fmla="*/ 561 w 578"/>
                    <a:gd name="T45" fmla="*/ 209 h 209"/>
                    <a:gd name="T46" fmla="*/ 578 w 578"/>
                    <a:gd name="T47" fmla="*/ 195 h 209"/>
                    <a:gd name="T48" fmla="*/ 576 w 578"/>
                    <a:gd name="T49" fmla="*/ 17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209">
                      <a:moveTo>
                        <a:pt x="576" y="176"/>
                      </a:moveTo>
                      <a:lnTo>
                        <a:pt x="500" y="150"/>
                      </a:lnTo>
                      <a:lnTo>
                        <a:pt x="471" y="143"/>
                      </a:lnTo>
                      <a:lnTo>
                        <a:pt x="383" y="121"/>
                      </a:lnTo>
                      <a:lnTo>
                        <a:pt x="209" y="71"/>
                      </a:lnTo>
                      <a:lnTo>
                        <a:pt x="94" y="37"/>
                      </a:lnTo>
                      <a:lnTo>
                        <a:pt x="17" y="0"/>
                      </a:lnTo>
                      <a:lnTo>
                        <a:pt x="0" y="10"/>
                      </a:lnTo>
                      <a:lnTo>
                        <a:pt x="11" y="26"/>
                      </a:lnTo>
                      <a:lnTo>
                        <a:pt x="67" y="54"/>
                      </a:lnTo>
                      <a:lnTo>
                        <a:pt x="104" y="61"/>
                      </a:lnTo>
                      <a:lnTo>
                        <a:pt x="89" y="78"/>
                      </a:lnTo>
                      <a:lnTo>
                        <a:pt x="94" y="104"/>
                      </a:lnTo>
                      <a:lnTo>
                        <a:pt x="139" y="134"/>
                      </a:lnTo>
                      <a:lnTo>
                        <a:pt x="187" y="145"/>
                      </a:lnTo>
                      <a:lnTo>
                        <a:pt x="215" y="126"/>
                      </a:lnTo>
                      <a:lnTo>
                        <a:pt x="226" y="100"/>
                      </a:lnTo>
                      <a:lnTo>
                        <a:pt x="289" y="111"/>
                      </a:lnTo>
                      <a:lnTo>
                        <a:pt x="350" y="137"/>
                      </a:lnTo>
                      <a:lnTo>
                        <a:pt x="422" y="161"/>
                      </a:lnTo>
                      <a:lnTo>
                        <a:pt x="476" y="187"/>
                      </a:lnTo>
                      <a:lnTo>
                        <a:pt x="532" y="206"/>
                      </a:lnTo>
                      <a:lnTo>
                        <a:pt x="561" y="209"/>
                      </a:lnTo>
                      <a:lnTo>
                        <a:pt x="578" y="195"/>
                      </a:lnTo>
                      <a:lnTo>
                        <a:pt x="576" y="1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49" name="Freeform 9">
                  <a:extLst>
                    <a:ext uri="{FF2B5EF4-FFF2-40B4-BE49-F238E27FC236}">
                      <a16:creationId xmlns:a16="http://schemas.microsoft.com/office/drawing/2014/main" id="{1F6AD96D-AFB0-F909-FAEF-89E30D2CF2AD}"/>
                    </a:ext>
                  </a:extLst>
                </p:cNvPr>
                <p:cNvSpPr>
                  <a:spLocks noChangeAspect="1"/>
                </p:cNvSpPr>
                <p:nvPr/>
              </p:nvSpPr>
              <p:spPr bwMode="auto">
                <a:xfrm>
                  <a:off x="1630" y="1808"/>
                  <a:ext cx="191" cy="606"/>
                </a:xfrm>
                <a:custGeom>
                  <a:avLst/>
                  <a:gdLst>
                    <a:gd name="T0" fmla="*/ 28 w 191"/>
                    <a:gd name="T1" fmla="*/ 30 h 606"/>
                    <a:gd name="T2" fmla="*/ 41 w 191"/>
                    <a:gd name="T3" fmla="*/ 7 h 606"/>
                    <a:gd name="T4" fmla="*/ 75 w 191"/>
                    <a:gd name="T5" fmla="*/ 0 h 606"/>
                    <a:gd name="T6" fmla="*/ 117 w 191"/>
                    <a:gd name="T7" fmla="*/ 22 h 606"/>
                    <a:gd name="T8" fmla="*/ 156 w 191"/>
                    <a:gd name="T9" fmla="*/ 94 h 606"/>
                    <a:gd name="T10" fmla="*/ 173 w 191"/>
                    <a:gd name="T11" fmla="*/ 150 h 606"/>
                    <a:gd name="T12" fmla="*/ 186 w 191"/>
                    <a:gd name="T13" fmla="*/ 217 h 606"/>
                    <a:gd name="T14" fmla="*/ 191 w 191"/>
                    <a:gd name="T15" fmla="*/ 308 h 606"/>
                    <a:gd name="T16" fmla="*/ 190 w 191"/>
                    <a:gd name="T17" fmla="*/ 389 h 606"/>
                    <a:gd name="T18" fmla="*/ 186 w 191"/>
                    <a:gd name="T19" fmla="*/ 485 h 606"/>
                    <a:gd name="T20" fmla="*/ 180 w 191"/>
                    <a:gd name="T21" fmla="*/ 558 h 606"/>
                    <a:gd name="T22" fmla="*/ 164 w 191"/>
                    <a:gd name="T23" fmla="*/ 589 h 606"/>
                    <a:gd name="T24" fmla="*/ 136 w 191"/>
                    <a:gd name="T25" fmla="*/ 600 h 606"/>
                    <a:gd name="T26" fmla="*/ 102 w 191"/>
                    <a:gd name="T27" fmla="*/ 606 h 606"/>
                    <a:gd name="T28" fmla="*/ 58 w 191"/>
                    <a:gd name="T29" fmla="*/ 595 h 606"/>
                    <a:gd name="T30" fmla="*/ 25 w 191"/>
                    <a:gd name="T31" fmla="*/ 580 h 606"/>
                    <a:gd name="T32" fmla="*/ 8 w 191"/>
                    <a:gd name="T33" fmla="*/ 547 h 606"/>
                    <a:gd name="T34" fmla="*/ 0 w 191"/>
                    <a:gd name="T35" fmla="*/ 485 h 606"/>
                    <a:gd name="T36" fmla="*/ 2 w 191"/>
                    <a:gd name="T37" fmla="*/ 411 h 606"/>
                    <a:gd name="T38" fmla="*/ 19 w 191"/>
                    <a:gd name="T39" fmla="*/ 361 h 606"/>
                    <a:gd name="T40" fmla="*/ 25 w 191"/>
                    <a:gd name="T41" fmla="*/ 283 h 606"/>
                    <a:gd name="T42" fmla="*/ 23 w 191"/>
                    <a:gd name="T43" fmla="*/ 245 h 606"/>
                    <a:gd name="T44" fmla="*/ 13 w 191"/>
                    <a:gd name="T45" fmla="*/ 200 h 606"/>
                    <a:gd name="T46" fmla="*/ 6 w 191"/>
                    <a:gd name="T47" fmla="*/ 156 h 606"/>
                    <a:gd name="T48" fmla="*/ 2 w 191"/>
                    <a:gd name="T49" fmla="*/ 102 h 606"/>
                    <a:gd name="T50" fmla="*/ 2 w 191"/>
                    <a:gd name="T51" fmla="*/ 63 h 606"/>
                    <a:gd name="T52" fmla="*/ 17 w 191"/>
                    <a:gd name="T53" fmla="*/ 41 h 606"/>
                    <a:gd name="T54" fmla="*/ 28 w 191"/>
                    <a:gd name="T55" fmla="*/ 3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1" h="606">
                      <a:moveTo>
                        <a:pt x="28" y="30"/>
                      </a:moveTo>
                      <a:lnTo>
                        <a:pt x="41" y="7"/>
                      </a:lnTo>
                      <a:lnTo>
                        <a:pt x="75" y="0"/>
                      </a:lnTo>
                      <a:lnTo>
                        <a:pt x="117" y="22"/>
                      </a:lnTo>
                      <a:lnTo>
                        <a:pt x="156" y="94"/>
                      </a:lnTo>
                      <a:lnTo>
                        <a:pt x="173" y="150"/>
                      </a:lnTo>
                      <a:lnTo>
                        <a:pt x="186" y="217"/>
                      </a:lnTo>
                      <a:lnTo>
                        <a:pt x="191" y="308"/>
                      </a:lnTo>
                      <a:lnTo>
                        <a:pt x="190" y="389"/>
                      </a:lnTo>
                      <a:lnTo>
                        <a:pt x="186" y="485"/>
                      </a:lnTo>
                      <a:lnTo>
                        <a:pt x="180" y="558"/>
                      </a:lnTo>
                      <a:lnTo>
                        <a:pt x="164" y="589"/>
                      </a:lnTo>
                      <a:lnTo>
                        <a:pt x="136" y="600"/>
                      </a:lnTo>
                      <a:lnTo>
                        <a:pt x="102" y="606"/>
                      </a:lnTo>
                      <a:lnTo>
                        <a:pt x="58" y="595"/>
                      </a:lnTo>
                      <a:lnTo>
                        <a:pt x="25" y="580"/>
                      </a:lnTo>
                      <a:lnTo>
                        <a:pt x="8" y="547"/>
                      </a:lnTo>
                      <a:lnTo>
                        <a:pt x="0" y="485"/>
                      </a:lnTo>
                      <a:lnTo>
                        <a:pt x="2" y="411"/>
                      </a:lnTo>
                      <a:lnTo>
                        <a:pt x="19" y="361"/>
                      </a:lnTo>
                      <a:lnTo>
                        <a:pt x="25" y="283"/>
                      </a:lnTo>
                      <a:lnTo>
                        <a:pt x="23" y="245"/>
                      </a:lnTo>
                      <a:lnTo>
                        <a:pt x="13" y="200"/>
                      </a:lnTo>
                      <a:lnTo>
                        <a:pt x="6" y="156"/>
                      </a:lnTo>
                      <a:lnTo>
                        <a:pt x="2" y="102"/>
                      </a:lnTo>
                      <a:lnTo>
                        <a:pt x="2" y="63"/>
                      </a:lnTo>
                      <a:lnTo>
                        <a:pt x="17" y="41"/>
                      </a:lnTo>
                      <a:lnTo>
                        <a:pt x="2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50" name="Freeform 10">
                  <a:extLst>
                    <a:ext uri="{FF2B5EF4-FFF2-40B4-BE49-F238E27FC236}">
                      <a16:creationId xmlns:a16="http://schemas.microsoft.com/office/drawing/2014/main" id="{23345803-24F2-591B-9BD7-03A4C2C6AF1D}"/>
                    </a:ext>
                  </a:extLst>
                </p:cNvPr>
                <p:cNvSpPr>
                  <a:spLocks noChangeAspect="1"/>
                </p:cNvSpPr>
                <p:nvPr/>
              </p:nvSpPr>
              <p:spPr bwMode="auto">
                <a:xfrm>
                  <a:off x="1571" y="2313"/>
                  <a:ext cx="244" cy="578"/>
                </a:xfrm>
                <a:custGeom>
                  <a:avLst/>
                  <a:gdLst>
                    <a:gd name="T0" fmla="*/ 153 w 244"/>
                    <a:gd name="T1" fmla="*/ 0 h 578"/>
                    <a:gd name="T2" fmla="*/ 198 w 244"/>
                    <a:gd name="T3" fmla="*/ 11 h 578"/>
                    <a:gd name="T4" fmla="*/ 205 w 244"/>
                    <a:gd name="T5" fmla="*/ 46 h 578"/>
                    <a:gd name="T6" fmla="*/ 209 w 244"/>
                    <a:gd name="T7" fmla="*/ 111 h 578"/>
                    <a:gd name="T8" fmla="*/ 198 w 244"/>
                    <a:gd name="T9" fmla="*/ 189 h 578"/>
                    <a:gd name="T10" fmla="*/ 189 w 244"/>
                    <a:gd name="T11" fmla="*/ 274 h 578"/>
                    <a:gd name="T12" fmla="*/ 181 w 244"/>
                    <a:gd name="T13" fmla="*/ 369 h 578"/>
                    <a:gd name="T14" fmla="*/ 187 w 244"/>
                    <a:gd name="T15" fmla="*/ 417 h 578"/>
                    <a:gd name="T16" fmla="*/ 200 w 244"/>
                    <a:gd name="T17" fmla="*/ 463 h 578"/>
                    <a:gd name="T18" fmla="*/ 231 w 244"/>
                    <a:gd name="T19" fmla="*/ 506 h 578"/>
                    <a:gd name="T20" fmla="*/ 244 w 244"/>
                    <a:gd name="T21" fmla="*/ 524 h 578"/>
                    <a:gd name="T22" fmla="*/ 238 w 244"/>
                    <a:gd name="T23" fmla="*/ 541 h 578"/>
                    <a:gd name="T24" fmla="*/ 203 w 244"/>
                    <a:gd name="T25" fmla="*/ 541 h 578"/>
                    <a:gd name="T26" fmla="*/ 150 w 244"/>
                    <a:gd name="T27" fmla="*/ 550 h 578"/>
                    <a:gd name="T28" fmla="*/ 78 w 244"/>
                    <a:gd name="T29" fmla="*/ 569 h 578"/>
                    <a:gd name="T30" fmla="*/ 33 w 244"/>
                    <a:gd name="T31" fmla="*/ 578 h 578"/>
                    <a:gd name="T32" fmla="*/ 6 w 244"/>
                    <a:gd name="T33" fmla="*/ 558 h 578"/>
                    <a:gd name="T34" fmla="*/ 0 w 244"/>
                    <a:gd name="T35" fmla="*/ 528 h 578"/>
                    <a:gd name="T36" fmla="*/ 33 w 244"/>
                    <a:gd name="T37" fmla="*/ 519 h 578"/>
                    <a:gd name="T38" fmla="*/ 92 w 244"/>
                    <a:gd name="T39" fmla="*/ 517 h 578"/>
                    <a:gd name="T40" fmla="*/ 159 w 244"/>
                    <a:gd name="T41" fmla="*/ 517 h 578"/>
                    <a:gd name="T42" fmla="*/ 209 w 244"/>
                    <a:gd name="T43" fmla="*/ 519 h 578"/>
                    <a:gd name="T44" fmla="*/ 205 w 244"/>
                    <a:gd name="T45" fmla="*/ 511 h 578"/>
                    <a:gd name="T46" fmla="*/ 183 w 244"/>
                    <a:gd name="T47" fmla="*/ 489 h 578"/>
                    <a:gd name="T48" fmla="*/ 165 w 244"/>
                    <a:gd name="T49" fmla="*/ 450 h 578"/>
                    <a:gd name="T50" fmla="*/ 150 w 244"/>
                    <a:gd name="T51" fmla="*/ 400 h 578"/>
                    <a:gd name="T52" fmla="*/ 150 w 244"/>
                    <a:gd name="T53" fmla="*/ 367 h 578"/>
                    <a:gd name="T54" fmla="*/ 159 w 244"/>
                    <a:gd name="T55" fmla="*/ 267 h 578"/>
                    <a:gd name="T56" fmla="*/ 159 w 244"/>
                    <a:gd name="T57" fmla="*/ 195 h 578"/>
                    <a:gd name="T58" fmla="*/ 153 w 244"/>
                    <a:gd name="T59" fmla="*/ 117 h 578"/>
                    <a:gd name="T60" fmla="*/ 142 w 244"/>
                    <a:gd name="T61" fmla="*/ 80 h 578"/>
                    <a:gd name="T62" fmla="*/ 133 w 244"/>
                    <a:gd name="T63" fmla="*/ 33 h 578"/>
                    <a:gd name="T64" fmla="*/ 148 w 244"/>
                    <a:gd name="T65" fmla="*/ 11 h 578"/>
                    <a:gd name="T66" fmla="*/ 153 w 244"/>
                    <a:gd name="T6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78">
                      <a:moveTo>
                        <a:pt x="153" y="0"/>
                      </a:moveTo>
                      <a:lnTo>
                        <a:pt x="198" y="11"/>
                      </a:lnTo>
                      <a:lnTo>
                        <a:pt x="205" y="46"/>
                      </a:lnTo>
                      <a:lnTo>
                        <a:pt x="209" y="111"/>
                      </a:lnTo>
                      <a:lnTo>
                        <a:pt x="198" y="189"/>
                      </a:lnTo>
                      <a:lnTo>
                        <a:pt x="189" y="274"/>
                      </a:lnTo>
                      <a:lnTo>
                        <a:pt x="181" y="369"/>
                      </a:lnTo>
                      <a:lnTo>
                        <a:pt x="187" y="417"/>
                      </a:lnTo>
                      <a:lnTo>
                        <a:pt x="200" y="463"/>
                      </a:lnTo>
                      <a:lnTo>
                        <a:pt x="231" y="506"/>
                      </a:lnTo>
                      <a:lnTo>
                        <a:pt x="244" y="524"/>
                      </a:lnTo>
                      <a:lnTo>
                        <a:pt x="238" y="541"/>
                      </a:lnTo>
                      <a:lnTo>
                        <a:pt x="203" y="541"/>
                      </a:lnTo>
                      <a:lnTo>
                        <a:pt x="150" y="550"/>
                      </a:lnTo>
                      <a:lnTo>
                        <a:pt x="78" y="569"/>
                      </a:lnTo>
                      <a:lnTo>
                        <a:pt x="33" y="578"/>
                      </a:lnTo>
                      <a:lnTo>
                        <a:pt x="6" y="558"/>
                      </a:lnTo>
                      <a:lnTo>
                        <a:pt x="0" y="528"/>
                      </a:lnTo>
                      <a:lnTo>
                        <a:pt x="33" y="519"/>
                      </a:lnTo>
                      <a:lnTo>
                        <a:pt x="92" y="517"/>
                      </a:lnTo>
                      <a:lnTo>
                        <a:pt x="159" y="517"/>
                      </a:lnTo>
                      <a:lnTo>
                        <a:pt x="209" y="519"/>
                      </a:lnTo>
                      <a:lnTo>
                        <a:pt x="205" y="511"/>
                      </a:lnTo>
                      <a:lnTo>
                        <a:pt x="183" y="489"/>
                      </a:lnTo>
                      <a:lnTo>
                        <a:pt x="165" y="450"/>
                      </a:lnTo>
                      <a:lnTo>
                        <a:pt x="150" y="400"/>
                      </a:lnTo>
                      <a:lnTo>
                        <a:pt x="150" y="367"/>
                      </a:lnTo>
                      <a:lnTo>
                        <a:pt x="159" y="267"/>
                      </a:lnTo>
                      <a:lnTo>
                        <a:pt x="159" y="195"/>
                      </a:lnTo>
                      <a:lnTo>
                        <a:pt x="153" y="117"/>
                      </a:lnTo>
                      <a:lnTo>
                        <a:pt x="142" y="80"/>
                      </a:lnTo>
                      <a:lnTo>
                        <a:pt x="133" y="33"/>
                      </a:lnTo>
                      <a:lnTo>
                        <a:pt x="148" y="11"/>
                      </a:lnTo>
                      <a:lnTo>
                        <a:pt x="1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51" name="Freeform 11">
                  <a:extLst>
                    <a:ext uri="{FF2B5EF4-FFF2-40B4-BE49-F238E27FC236}">
                      <a16:creationId xmlns:a16="http://schemas.microsoft.com/office/drawing/2014/main" id="{67E6B9F6-9B7A-23FD-5662-8955A133419F}"/>
                    </a:ext>
                  </a:extLst>
                </p:cNvPr>
                <p:cNvSpPr>
                  <a:spLocks noChangeAspect="1"/>
                </p:cNvSpPr>
                <p:nvPr/>
              </p:nvSpPr>
              <p:spPr bwMode="auto">
                <a:xfrm>
                  <a:off x="1473" y="2239"/>
                  <a:ext cx="244" cy="566"/>
                </a:xfrm>
                <a:custGeom>
                  <a:avLst/>
                  <a:gdLst>
                    <a:gd name="T0" fmla="*/ 190 w 244"/>
                    <a:gd name="T1" fmla="*/ 0 h 566"/>
                    <a:gd name="T2" fmla="*/ 233 w 244"/>
                    <a:gd name="T3" fmla="*/ 13 h 566"/>
                    <a:gd name="T4" fmla="*/ 238 w 244"/>
                    <a:gd name="T5" fmla="*/ 48 h 566"/>
                    <a:gd name="T6" fmla="*/ 238 w 244"/>
                    <a:gd name="T7" fmla="*/ 115 h 566"/>
                    <a:gd name="T8" fmla="*/ 222 w 244"/>
                    <a:gd name="T9" fmla="*/ 191 h 566"/>
                    <a:gd name="T10" fmla="*/ 205 w 244"/>
                    <a:gd name="T11" fmla="*/ 276 h 566"/>
                    <a:gd name="T12" fmla="*/ 192 w 244"/>
                    <a:gd name="T13" fmla="*/ 368 h 566"/>
                    <a:gd name="T14" fmla="*/ 194 w 244"/>
                    <a:gd name="T15" fmla="*/ 416 h 566"/>
                    <a:gd name="T16" fmla="*/ 203 w 244"/>
                    <a:gd name="T17" fmla="*/ 464 h 566"/>
                    <a:gd name="T18" fmla="*/ 233 w 244"/>
                    <a:gd name="T19" fmla="*/ 509 h 566"/>
                    <a:gd name="T20" fmla="*/ 244 w 244"/>
                    <a:gd name="T21" fmla="*/ 527 h 566"/>
                    <a:gd name="T22" fmla="*/ 237 w 244"/>
                    <a:gd name="T23" fmla="*/ 544 h 566"/>
                    <a:gd name="T24" fmla="*/ 201 w 244"/>
                    <a:gd name="T25" fmla="*/ 542 h 566"/>
                    <a:gd name="T26" fmla="*/ 148 w 244"/>
                    <a:gd name="T27" fmla="*/ 548 h 566"/>
                    <a:gd name="T28" fmla="*/ 76 w 244"/>
                    <a:gd name="T29" fmla="*/ 560 h 566"/>
                    <a:gd name="T30" fmla="*/ 30 w 244"/>
                    <a:gd name="T31" fmla="*/ 566 h 566"/>
                    <a:gd name="T32" fmla="*/ 4 w 244"/>
                    <a:gd name="T33" fmla="*/ 544 h 566"/>
                    <a:gd name="T34" fmla="*/ 0 w 244"/>
                    <a:gd name="T35" fmla="*/ 514 h 566"/>
                    <a:gd name="T36" fmla="*/ 33 w 244"/>
                    <a:gd name="T37" fmla="*/ 507 h 566"/>
                    <a:gd name="T38" fmla="*/ 92 w 244"/>
                    <a:gd name="T39" fmla="*/ 511 h 566"/>
                    <a:gd name="T40" fmla="*/ 159 w 244"/>
                    <a:gd name="T41" fmla="*/ 514 h 566"/>
                    <a:gd name="T42" fmla="*/ 209 w 244"/>
                    <a:gd name="T43" fmla="*/ 520 h 566"/>
                    <a:gd name="T44" fmla="*/ 207 w 244"/>
                    <a:gd name="T45" fmla="*/ 512 h 566"/>
                    <a:gd name="T46" fmla="*/ 185 w 244"/>
                    <a:gd name="T47" fmla="*/ 488 h 566"/>
                    <a:gd name="T48" fmla="*/ 170 w 244"/>
                    <a:gd name="T49" fmla="*/ 448 h 566"/>
                    <a:gd name="T50" fmla="*/ 159 w 244"/>
                    <a:gd name="T51" fmla="*/ 398 h 566"/>
                    <a:gd name="T52" fmla="*/ 161 w 244"/>
                    <a:gd name="T53" fmla="*/ 364 h 566"/>
                    <a:gd name="T54" fmla="*/ 177 w 244"/>
                    <a:gd name="T55" fmla="*/ 265 h 566"/>
                    <a:gd name="T56" fmla="*/ 183 w 244"/>
                    <a:gd name="T57" fmla="*/ 194 h 566"/>
                    <a:gd name="T58" fmla="*/ 181 w 244"/>
                    <a:gd name="T59" fmla="*/ 115 h 566"/>
                    <a:gd name="T60" fmla="*/ 174 w 244"/>
                    <a:gd name="T61" fmla="*/ 78 h 566"/>
                    <a:gd name="T62" fmla="*/ 168 w 244"/>
                    <a:gd name="T63" fmla="*/ 31 h 566"/>
                    <a:gd name="T64" fmla="*/ 183 w 244"/>
                    <a:gd name="T65" fmla="*/ 9 h 566"/>
                    <a:gd name="T66" fmla="*/ 190 w 244"/>
                    <a:gd name="T6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66">
                      <a:moveTo>
                        <a:pt x="190" y="0"/>
                      </a:moveTo>
                      <a:lnTo>
                        <a:pt x="233" y="13"/>
                      </a:lnTo>
                      <a:lnTo>
                        <a:pt x="238" y="48"/>
                      </a:lnTo>
                      <a:lnTo>
                        <a:pt x="238" y="115"/>
                      </a:lnTo>
                      <a:lnTo>
                        <a:pt x="222" y="191"/>
                      </a:lnTo>
                      <a:lnTo>
                        <a:pt x="205" y="276"/>
                      </a:lnTo>
                      <a:lnTo>
                        <a:pt x="192" y="368"/>
                      </a:lnTo>
                      <a:lnTo>
                        <a:pt x="194" y="416"/>
                      </a:lnTo>
                      <a:lnTo>
                        <a:pt x="203" y="464"/>
                      </a:lnTo>
                      <a:lnTo>
                        <a:pt x="233" y="509"/>
                      </a:lnTo>
                      <a:lnTo>
                        <a:pt x="244" y="527"/>
                      </a:lnTo>
                      <a:lnTo>
                        <a:pt x="237" y="544"/>
                      </a:lnTo>
                      <a:lnTo>
                        <a:pt x="201" y="542"/>
                      </a:lnTo>
                      <a:lnTo>
                        <a:pt x="148" y="548"/>
                      </a:lnTo>
                      <a:lnTo>
                        <a:pt x="76" y="560"/>
                      </a:lnTo>
                      <a:lnTo>
                        <a:pt x="30" y="566"/>
                      </a:lnTo>
                      <a:lnTo>
                        <a:pt x="4" y="544"/>
                      </a:lnTo>
                      <a:lnTo>
                        <a:pt x="0" y="514"/>
                      </a:lnTo>
                      <a:lnTo>
                        <a:pt x="33" y="507"/>
                      </a:lnTo>
                      <a:lnTo>
                        <a:pt x="92" y="511"/>
                      </a:lnTo>
                      <a:lnTo>
                        <a:pt x="159" y="514"/>
                      </a:lnTo>
                      <a:lnTo>
                        <a:pt x="209" y="520"/>
                      </a:lnTo>
                      <a:lnTo>
                        <a:pt x="207" y="512"/>
                      </a:lnTo>
                      <a:lnTo>
                        <a:pt x="185" y="488"/>
                      </a:lnTo>
                      <a:lnTo>
                        <a:pt x="170" y="448"/>
                      </a:lnTo>
                      <a:lnTo>
                        <a:pt x="159" y="398"/>
                      </a:lnTo>
                      <a:lnTo>
                        <a:pt x="161" y="364"/>
                      </a:lnTo>
                      <a:lnTo>
                        <a:pt x="177" y="265"/>
                      </a:lnTo>
                      <a:lnTo>
                        <a:pt x="183" y="194"/>
                      </a:lnTo>
                      <a:lnTo>
                        <a:pt x="181" y="115"/>
                      </a:lnTo>
                      <a:lnTo>
                        <a:pt x="174" y="78"/>
                      </a:lnTo>
                      <a:lnTo>
                        <a:pt x="168" y="31"/>
                      </a:lnTo>
                      <a:lnTo>
                        <a:pt x="183" y="9"/>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91852" name="Group 12">
                <a:extLst>
                  <a:ext uri="{FF2B5EF4-FFF2-40B4-BE49-F238E27FC236}">
                    <a16:creationId xmlns:a16="http://schemas.microsoft.com/office/drawing/2014/main" id="{36E65511-D13A-17DC-2B46-09920070D5CF}"/>
                  </a:ext>
                </a:extLst>
              </p:cNvPr>
              <p:cNvGrpSpPr>
                <a:grpSpLocks noChangeAspect="1"/>
              </p:cNvGrpSpPr>
              <p:nvPr/>
            </p:nvGrpSpPr>
            <p:grpSpPr bwMode="auto">
              <a:xfrm>
                <a:off x="3390" y="1636"/>
                <a:ext cx="505" cy="1294"/>
                <a:chOff x="3373" y="1613"/>
                <a:chExt cx="505" cy="1294"/>
              </a:xfrm>
            </p:grpSpPr>
            <p:sp>
              <p:nvSpPr>
                <p:cNvPr id="291853" name="Freeform 13">
                  <a:extLst>
                    <a:ext uri="{FF2B5EF4-FFF2-40B4-BE49-F238E27FC236}">
                      <a16:creationId xmlns:a16="http://schemas.microsoft.com/office/drawing/2014/main" id="{92C4AF99-D35F-DB17-BB8C-976B2AC2BF2E}"/>
                    </a:ext>
                  </a:extLst>
                </p:cNvPr>
                <p:cNvSpPr>
                  <a:spLocks noChangeAspect="1"/>
                </p:cNvSpPr>
                <p:nvPr/>
              </p:nvSpPr>
              <p:spPr bwMode="auto">
                <a:xfrm>
                  <a:off x="3504" y="1931"/>
                  <a:ext cx="208" cy="522"/>
                </a:xfrm>
                <a:custGeom>
                  <a:avLst/>
                  <a:gdLst>
                    <a:gd name="T0" fmla="*/ 56 w 208"/>
                    <a:gd name="T1" fmla="*/ 22 h 522"/>
                    <a:gd name="T2" fmla="*/ 78 w 208"/>
                    <a:gd name="T3" fmla="*/ 6 h 522"/>
                    <a:gd name="T4" fmla="*/ 106 w 208"/>
                    <a:gd name="T5" fmla="*/ 0 h 522"/>
                    <a:gd name="T6" fmla="*/ 128 w 208"/>
                    <a:gd name="T7" fmla="*/ 4 h 522"/>
                    <a:gd name="T8" fmla="*/ 147 w 208"/>
                    <a:gd name="T9" fmla="*/ 28 h 522"/>
                    <a:gd name="T10" fmla="*/ 162 w 208"/>
                    <a:gd name="T11" fmla="*/ 78 h 522"/>
                    <a:gd name="T12" fmla="*/ 175 w 208"/>
                    <a:gd name="T13" fmla="*/ 144 h 522"/>
                    <a:gd name="T14" fmla="*/ 189 w 208"/>
                    <a:gd name="T15" fmla="*/ 209 h 522"/>
                    <a:gd name="T16" fmla="*/ 201 w 208"/>
                    <a:gd name="T17" fmla="*/ 265 h 522"/>
                    <a:gd name="T18" fmla="*/ 201 w 208"/>
                    <a:gd name="T19" fmla="*/ 328 h 522"/>
                    <a:gd name="T20" fmla="*/ 208 w 208"/>
                    <a:gd name="T21" fmla="*/ 405 h 522"/>
                    <a:gd name="T22" fmla="*/ 201 w 208"/>
                    <a:gd name="T23" fmla="*/ 450 h 522"/>
                    <a:gd name="T24" fmla="*/ 191 w 208"/>
                    <a:gd name="T25" fmla="*/ 489 h 522"/>
                    <a:gd name="T26" fmla="*/ 158 w 208"/>
                    <a:gd name="T27" fmla="*/ 511 h 522"/>
                    <a:gd name="T28" fmla="*/ 97 w 208"/>
                    <a:gd name="T29" fmla="*/ 522 h 522"/>
                    <a:gd name="T30" fmla="*/ 52 w 208"/>
                    <a:gd name="T31" fmla="*/ 509 h 522"/>
                    <a:gd name="T32" fmla="*/ 11 w 208"/>
                    <a:gd name="T33" fmla="*/ 478 h 522"/>
                    <a:gd name="T34" fmla="*/ 0 w 208"/>
                    <a:gd name="T35" fmla="*/ 428 h 522"/>
                    <a:gd name="T36" fmla="*/ 0 w 208"/>
                    <a:gd name="T37" fmla="*/ 376 h 522"/>
                    <a:gd name="T38" fmla="*/ 13 w 208"/>
                    <a:gd name="T39" fmla="*/ 281 h 522"/>
                    <a:gd name="T40" fmla="*/ 13 w 208"/>
                    <a:gd name="T41" fmla="*/ 205 h 522"/>
                    <a:gd name="T42" fmla="*/ 17 w 208"/>
                    <a:gd name="T43" fmla="*/ 133 h 522"/>
                    <a:gd name="T44" fmla="*/ 33 w 208"/>
                    <a:gd name="T45" fmla="*/ 87 h 522"/>
                    <a:gd name="T46" fmla="*/ 52 w 208"/>
                    <a:gd name="T47" fmla="*/ 56 h 522"/>
                    <a:gd name="T48" fmla="*/ 56 w 208"/>
                    <a:gd name="T49" fmla="*/ 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522">
                      <a:moveTo>
                        <a:pt x="56" y="22"/>
                      </a:moveTo>
                      <a:lnTo>
                        <a:pt x="78" y="6"/>
                      </a:lnTo>
                      <a:lnTo>
                        <a:pt x="106" y="0"/>
                      </a:lnTo>
                      <a:lnTo>
                        <a:pt x="128" y="4"/>
                      </a:lnTo>
                      <a:lnTo>
                        <a:pt x="147" y="28"/>
                      </a:lnTo>
                      <a:lnTo>
                        <a:pt x="162" y="78"/>
                      </a:lnTo>
                      <a:lnTo>
                        <a:pt x="175" y="144"/>
                      </a:lnTo>
                      <a:lnTo>
                        <a:pt x="189" y="209"/>
                      </a:lnTo>
                      <a:lnTo>
                        <a:pt x="201" y="265"/>
                      </a:lnTo>
                      <a:lnTo>
                        <a:pt x="201" y="328"/>
                      </a:lnTo>
                      <a:lnTo>
                        <a:pt x="208" y="405"/>
                      </a:lnTo>
                      <a:lnTo>
                        <a:pt x="201" y="450"/>
                      </a:lnTo>
                      <a:lnTo>
                        <a:pt x="191" y="489"/>
                      </a:lnTo>
                      <a:lnTo>
                        <a:pt x="158" y="511"/>
                      </a:lnTo>
                      <a:lnTo>
                        <a:pt x="97" y="522"/>
                      </a:lnTo>
                      <a:lnTo>
                        <a:pt x="52" y="509"/>
                      </a:lnTo>
                      <a:lnTo>
                        <a:pt x="11" y="478"/>
                      </a:lnTo>
                      <a:lnTo>
                        <a:pt x="0" y="428"/>
                      </a:lnTo>
                      <a:lnTo>
                        <a:pt x="0" y="376"/>
                      </a:lnTo>
                      <a:lnTo>
                        <a:pt x="13" y="281"/>
                      </a:lnTo>
                      <a:lnTo>
                        <a:pt x="13" y="205"/>
                      </a:lnTo>
                      <a:lnTo>
                        <a:pt x="17" y="133"/>
                      </a:lnTo>
                      <a:lnTo>
                        <a:pt x="33" y="87"/>
                      </a:lnTo>
                      <a:lnTo>
                        <a:pt x="52" y="56"/>
                      </a:lnTo>
                      <a:lnTo>
                        <a:pt x="5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54" name="Freeform 14">
                  <a:extLst>
                    <a:ext uri="{FF2B5EF4-FFF2-40B4-BE49-F238E27FC236}">
                      <a16:creationId xmlns:a16="http://schemas.microsoft.com/office/drawing/2014/main" id="{4632720B-7F55-0206-5293-14312DB2E1BE}"/>
                    </a:ext>
                  </a:extLst>
                </p:cNvPr>
                <p:cNvSpPr>
                  <a:spLocks noChangeAspect="1"/>
                </p:cNvSpPr>
                <p:nvPr/>
              </p:nvSpPr>
              <p:spPr bwMode="auto">
                <a:xfrm>
                  <a:off x="3628" y="2357"/>
                  <a:ext cx="250" cy="517"/>
                </a:xfrm>
                <a:custGeom>
                  <a:avLst/>
                  <a:gdLst>
                    <a:gd name="T0" fmla="*/ 0 w 250"/>
                    <a:gd name="T1" fmla="*/ 45 h 517"/>
                    <a:gd name="T2" fmla="*/ 2 w 250"/>
                    <a:gd name="T3" fmla="*/ 6 h 517"/>
                    <a:gd name="T4" fmla="*/ 22 w 250"/>
                    <a:gd name="T5" fmla="*/ 0 h 517"/>
                    <a:gd name="T6" fmla="*/ 61 w 250"/>
                    <a:gd name="T7" fmla="*/ 2 h 517"/>
                    <a:gd name="T8" fmla="*/ 72 w 250"/>
                    <a:gd name="T9" fmla="*/ 36 h 517"/>
                    <a:gd name="T10" fmla="*/ 105 w 250"/>
                    <a:gd name="T11" fmla="*/ 106 h 517"/>
                    <a:gd name="T12" fmla="*/ 122 w 250"/>
                    <a:gd name="T13" fmla="*/ 162 h 517"/>
                    <a:gd name="T14" fmla="*/ 133 w 250"/>
                    <a:gd name="T15" fmla="*/ 228 h 517"/>
                    <a:gd name="T16" fmla="*/ 130 w 250"/>
                    <a:gd name="T17" fmla="*/ 267 h 517"/>
                    <a:gd name="T18" fmla="*/ 107 w 250"/>
                    <a:gd name="T19" fmla="*/ 328 h 517"/>
                    <a:gd name="T20" fmla="*/ 85 w 250"/>
                    <a:gd name="T21" fmla="*/ 386 h 517"/>
                    <a:gd name="T22" fmla="*/ 78 w 250"/>
                    <a:gd name="T23" fmla="*/ 434 h 517"/>
                    <a:gd name="T24" fmla="*/ 78 w 250"/>
                    <a:gd name="T25" fmla="*/ 453 h 517"/>
                    <a:gd name="T26" fmla="*/ 102 w 250"/>
                    <a:gd name="T27" fmla="*/ 456 h 517"/>
                    <a:gd name="T28" fmla="*/ 133 w 250"/>
                    <a:gd name="T29" fmla="*/ 445 h 517"/>
                    <a:gd name="T30" fmla="*/ 217 w 250"/>
                    <a:gd name="T31" fmla="*/ 453 h 517"/>
                    <a:gd name="T32" fmla="*/ 250 w 250"/>
                    <a:gd name="T33" fmla="*/ 473 h 517"/>
                    <a:gd name="T34" fmla="*/ 244 w 250"/>
                    <a:gd name="T35" fmla="*/ 486 h 517"/>
                    <a:gd name="T36" fmla="*/ 200 w 250"/>
                    <a:gd name="T37" fmla="*/ 512 h 517"/>
                    <a:gd name="T38" fmla="*/ 174 w 250"/>
                    <a:gd name="T39" fmla="*/ 517 h 517"/>
                    <a:gd name="T40" fmla="*/ 150 w 250"/>
                    <a:gd name="T41" fmla="*/ 495 h 517"/>
                    <a:gd name="T42" fmla="*/ 94 w 250"/>
                    <a:gd name="T43" fmla="*/ 484 h 517"/>
                    <a:gd name="T44" fmla="*/ 46 w 250"/>
                    <a:gd name="T45" fmla="*/ 484 h 517"/>
                    <a:gd name="T46" fmla="*/ 30 w 250"/>
                    <a:gd name="T47" fmla="*/ 479 h 517"/>
                    <a:gd name="T48" fmla="*/ 28 w 250"/>
                    <a:gd name="T49" fmla="*/ 462 h 517"/>
                    <a:gd name="T50" fmla="*/ 57 w 250"/>
                    <a:gd name="T51" fmla="*/ 375 h 517"/>
                    <a:gd name="T52" fmla="*/ 85 w 250"/>
                    <a:gd name="T53" fmla="*/ 308 h 517"/>
                    <a:gd name="T54" fmla="*/ 96 w 250"/>
                    <a:gd name="T55" fmla="*/ 264 h 517"/>
                    <a:gd name="T56" fmla="*/ 96 w 250"/>
                    <a:gd name="T57" fmla="*/ 202 h 517"/>
                    <a:gd name="T58" fmla="*/ 74 w 250"/>
                    <a:gd name="T59" fmla="*/ 147 h 517"/>
                    <a:gd name="T60" fmla="*/ 28 w 250"/>
                    <a:gd name="T61" fmla="*/ 89 h 517"/>
                    <a:gd name="T62" fmla="*/ 7 w 250"/>
                    <a:gd name="T63" fmla="*/ 62 h 517"/>
                    <a:gd name="T64" fmla="*/ 0 w 250"/>
                    <a:gd name="T65" fmla="*/ 45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517">
                      <a:moveTo>
                        <a:pt x="0" y="45"/>
                      </a:moveTo>
                      <a:lnTo>
                        <a:pt x="2" y="6"/>
                      </a:lnTo>
                      <a:lnTo>
                        <a:pt x="22" y="0"/>
                      </a:lnTo>
                      <a:lnTo>
                        <a:pt x="61" y="2"/>
                      </a:lnTo>
                      <a:lnTo>
                        <a:pt x="72" y="36"/>
                      </a:lnTo>
                      <a:lnTo>
                        <a:pt x="105" y="106"/>
                      </a:lnTo>
                      <a:lnTo>
                        <a:pt x="122" y="162"/>
                      </a:lnTo>
                      <a:lnTo>
                        <a:pt x="133" y="228"/>
                      </a:lnTo>
                      <a:lnTo>
                        <a:pt x="130" y="267"/>
                      </a:lnTo>
                      <a:lnTo>
                        <a:pt x="107" y="328"/>
                      </a:lnTo>
                      <a:lnTo>
                        <a:pt x="85" y="386"/>
                      </a:lnTo>
                      <a:lnTo>
                        <a:pt x="78" y="434"/>
                      </a:lnTo>
                      <a:lnTo>
                        <a:pt x="78" y="453"/>
                      </a:lnTo>
                      <a:lnTo>
                        <a:pt x="102" y="456"/>
                      </a:lnTo>
                      <a:lnTo>
                        <a:pt x="133" y="445"/>
                      </a:lnTo>
                      <a:lnTo>
                        <a:pt x="217" y="453"/>
                      </a:lnTo>
                      <a:lnTo>
                        <a:pt x="250" y="473"/>
                      </a:lnTo>
                      <a:lnTo>
                        <a:pt x="244" y="486"/>
                      </a:lnTo>
                      <a:lnTo>
                        <a:pt x="200" y="512"/>
                      </a:lnTo>
                      <a:lnTo>
                        <a:pt x="174" y="517"/>
                      </a:lnTo>
                      <a:lnTo>
                        <a:pt x="150" y="495"/>
                      </a:lnTo>
                      <a:lnTo>
                        <a:pt x="94" y="484"/>
                      </a:lnTo>
                      <a:lnTo>
                        <a:pt x="46" y="484"/>
                      </a:lnTo>
                      <a:lnTo>
                        <a:pt x="30" y="479"/>
                      </a:lnTo>
                      <a:lnTo>
                        <a:pt x="28" y="462"/>
                      </a:lnTo>
                      <a:lnTo>
                        <a:pt x="57" y="375"/>
                      </a:lnTo>
                      <a:lnTo>
                        <a:pt x="85" y="308"/>
                      </a:lnTo>
                      <a:lnTo>
                        <a:pt x="96" y="264"/>
                      </a:lnTo>
                      <a:lnTo>
                        <a:pt x="96" y="202"/>
                      </a:lnTo>
                      <a:lnTo>
                        <a:pt x="74" y="147"/>
                      </a:lnTo>
                      <a:lnTo>
                        <a:pt x="28" y="89"/>
                      </a:lnTo>
                      <a:lnTo>
                        <a:pt x="7" y="62"/>
                      </a:ln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55" name="Freeform 15">
                  <a:extLst>
                    <a:ext uri="{FF2B5EF4-FFF2-40B4-BE49-F238E27FC236}">
                      <a16:creationId xmlns:a16="http://schemas.microsoft.com/office/drawing/2014/main" id="{EE6AFAB0-E887-7D45-4E57-5342E34CA2D1}"/>
                    </a:ext>
                  </a:extLst>
                </p:cNvPr>
                <p:cNvSpPr>
                  <a:spLocks noChangeAspect="1"/>
                </p:cNvSpPr>
                <p:nvPr/>
              </p:nvSpPr>
              <p:spPr bwMode="auto">
                <a:xfrm>
                  <a:off x="3373" y="2364"/>
                  <a:ext cx="222" cy="543"/>
                </a:xfrm>
                <a:custGeom>
                  <a:avLst/>
                  <a:gdLst>
                    <a:gd name="T0" fmla="*/ 131 w 222"/>
                    <a:gd name="T1" fmla="*/ 88 h 543"/>
                    <a:gd name="T2" fmla="*/ 144 w 222"/>
                    <a:gd name="T3" fmla="*/ 43 h 543"/>
                    <a:gd name="T4" fmla="*/ 172 w 222"/>
                    <a:gd name="T5" fmla="*/ 0 h 543"/>
                    <a:gd name="T6" fmla="*/ 198 w 222"/>
                    <a:gd name="T7" fmla="*/ 0 h 543"/>
                    <a:gd name="T8" fmla="*/ 222 w 222"/>
                    <a:gd name="T9" fmla="*/ 23 h 543"/>
                    <a:gd name="T10" fmla="*/ 220 w 222"/>
                    <a:gd name="T11" fmla="*/ 50 h 543"/>
                    <a:gd name="T12" fmla="*/ 187 w 222"/>
                    <a:gd name="T13" fmla="*/ 89 h 543"/>
                    <a:gd name="T14" fmla="*/ 154 w 222"/>
                    <a:gd name="T15" fmla="*/ 160 h 543"/>
                    <a:gd name="T16" fmla="*/ 139 w 222"/>
                    <a:gd name="T17" fmla="*/ 223 h 543"/>
                    <a:gd name="T18" fmla="*/ 137 w 222"/>
                    <a:gd name="T19" fmla="*/ 295 h 543"/>
                    <a:gd name="T20" fmla="*/ 154 w 222"/>
                    <a:gd name="T21" fmla="*/ 377 h 543"/>
                    <a:gd name="T22" fmla="*/ 170 w 222"/>
                    <a:gd name="T23" fmla="*/ 423 h 543"/>
                    <a:gd name="T24" fmla="*/ 187 w 222"/>
                    <a:gd name="T25" fmla="*/ 460 h 543"/>
                    <a:gd name="T26" fmla="*/ 192 w 222"/>
                    <a:gd name="T27" fmla="*/ 479 h 543"/>
                    <a:gd name="T28" fmla="*/ 189 w 222"/>
                    <a:gd name="T29" fmla="*/ 505 h 543"/>
                    <a:gd name="T30" fmla="*/ 161 w 222"/>
                    <a:gd name="T31" fmla="*/ 506 h 543"/>
                    <a:gd name="T32" fmla="*/ 94 w 222"/>
                    <a:gd name="T33" fmla="*/ 521 h 543"/>
                    <a:gd name="T34" fmla="*/ 33 w 222"/>
                    <a:gd name="T35" fmla="*/ 543 h 543"/>
                    <a:gd name="T36" fmla="*/ 20 w 222"/>
                    <a:gd name="T37" fmla="*/ 534 h 543"/>
                    <a:gd name="T38" fmla="*/ 0 w 222"/>
                    <a:gd name="T39" fmla="*/ 510 h 543"/>
                    <a:gd name="T40" fmla="*/ 6 w 222"/>
                    <a:gd name="T41" fmla="*/ 495 h 543"/>
                    <a:gd name="T42" fmla="*/ 65 w 222"/>
                    <a:gd name="T43" fmla="*/ 488 h 543"/>
                    <a:gd name="T44" fmla="*/ 117 w 222"/>
                    <a:gd name="T45" fmla="*/ 488 h 543"/>
                    <a:gd name="T46" fmla="*/ 144 w 222"/>
                    <a:gd name="T47" fmla="*/ 488 h 543"/>
                    <a:gd name="T48" fmla="*/ 161 w 222"/>
                    <a:gd name="T49" fmla="*/ 473 h 543"/>
                    <a:gd name="T50" fmla="*/ 154 w 222"/>
                    <a:gd name="T51" fmla="*/ 440 h 543"/>
                    <a:gd name="T52" fmla="*/ 126 w 222"/>
                    <a:gd name="T53" fmla="*/ 373 h 543"/>
                    <a:gd name="T54" fmla="*/ 109 w 222"/>
                    <a:gd name="T55" fmla="*/ 310 h 543"/>
                    <a:gd name="T56" fmla="*/ 104 w 222"/>
                    <a:gd name="T57" fmla="*/ 245 h 543"/>
                    <a:gd name="T58" fmla="*/ 109 w 222"/>
                    <a:gd name="T59" fmla="*/ 184 h 543"/>
                    <a:gd name="T60" fmla="*/ 120 w 222"/>
                    <a:gd name="T61" fmla="*/ 132 h 543"/>
                    <a:gd name="T62" fmla="*/ 131 w 222"/>
                    <a:gd name="T63" fmla="*/ 8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543">
                      <a:moveTo>
                        <a:pt x="131" y="88"/>
                      </a:moveTo>
                      <a:lnTo>
                        <a:pt x="144" y="43"/>
                      </a:lnTo>
                      <a:lnTo>
                        <a:pt x="172" y="0"/>
                      </a:lnTo>
                      <a:lnTo>
                        <a:pt x="198" y="0"/>
                      </a:lnTo>
                      <a:lnTo>
                        <a:pt x="222" y="23"/>
                      </a:lnTo>
                      <a:lnTo>
                        <a:pt x="220" y="50"/>
                      </a:lnTo>
                      <a:lnTo>
                        <a:pt x="187" y="89"/>
                      </a:lnTo>
                      <a:lnTo>
                        <a:pt x="154" y="160"/>
                      </a:lnTo>
                      <a:lnTo>
                        <a:pt x="139" y="223"/>
                      </a:lnTo>
                      <a:lnTo>
                        <a:pt x="137" y="295"/>
                      </a:lnTo>
                      <a:lnTo>
                        <a:pt x="154" y="377"/>
                      </a:lnTo>
                      <a:lnTo>
                        <a:pt x="170" y="423"/>
                      </a:lnTo>
                      <a:lnTo>
                        <a:pt x="187" y="460"/>
                      </a:lnTo>
                      <a:lnTo>
                        <a:pt x="192" y="479"/>
                      </a:lnTo>
                      <a:lnTo>
                        <a:pt x="189" y="505"/>
                      </a:lnTo>
                      <a:lnTo>
                        <a:pt x="161" y="506"/>
                      </a:lnTo>
                      <a:lnTo>
                        <a:pt x="94" y="521"/>
                      </a:lnTo>
                      <a:lnTo>
                        <a:pt x="33" y="543"/>
                      </a:lnTo>
                      <a:lnTo>
                        <a:pt x="20" y="534"/>
                      </a:lnTo>
                      <a:lnTo>
                        <a:pt x="0" y="510"/>
                      </a:lnTo>
                      <a:lnTo>
                        <a:pt x="6" y="495"/>
                      </a:lnTo>
                      <a:lnTo>
                        <a:pt x="65" y="488"/>
                      </a:lnTo>
                      <a:lnTo>
                        <a:pt x="117" y="488"/>
                      </a:lnTo>
                      <a:lnTo>
                        <a:pt x="144" y="488"/>
                      </a:lnTo>
                      <a:lnTo>
                        <a:pt x="161" y="473"/>
                      </a:lnTo>
                      <a:lnTo>
                        <a:pt x="154" y="440"/>
                      </a:lnTo>
                      <a:lnTo>
                        <a:pt x="126" y="373"/>
                      </a:lnTo>
                      <a:lnTo>
                        <a:pt x="109" y="310"/>
                      </a:lnTo>
                      <a:lnTo>
                        <a:pt x="104" y="245"/>
                      </a:lnTo>
                      <a:lnTo>
                        <a:pt x="109" y="184"/>
                      </a:lnTo>
                      <a:lnTo>
                        <a:pt x="120" y="132"/>
                      </a:lnTo>
                      <a:lnTo>
                        <a:pt x="13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56" name="Freeform 16">
                  <a:extLst>
                    <a:ext uri="{FF2B5EF4-FFF2-40B4-BE49-F238E27FC236}">
                      <a16:creationId xmlns:a16="http://schemas.microsoft.com/office/drawing/2014/main" id="{B70DED1E-555B-34D5-1FBF-D9DBBBB79D30}"/>
                    </a:ext>
                  </a:extLst>
                </p:cNvPr>
                <p:cNvSpPr>
                  <a:spLocks noChangeAspect="1"/>
                </p:cNvSpPr>
                <p:nvPr/>
              </p:nvSpPr>
              <p:spPr bwMode="auto">
                <a:xfrm>
                  <a:off x="3405" y="1942"/>
                  <a:ext cx="158" cy="437"/>
                </a:xfrm>
                <a:custGeom>
                  <a:avLst/>
                  <a:gdLst>
                    <a:gd name="T0" fmla="*/ 80 w 158"/>
                    <a:gd name="T1" fmla="*/ 11 h 437"/>
                    <a:gd name="T2" fmla="*/ 111 w 158"/>
                    <a:gd name="T3" fmla="*/ 0 h 437"/>
                    <a:gd name="T4" fmla="*/ 145 w 158"/>
                    <a:gd name="T5" fmla="*/ 3 h 437"/>
                    <a:gd name="T6" fmla="*/ 158 w 158"/>
                    <a:gd name="T7" fmla="*/ 22 h 437"/>
                    <a:gd name="T8" fmla="*/ 150 w 158"/>
                    <a:gd name="T9" fmla="*/ 72 h 437"/>
                    <a:gd name="T10" fmla="*/ 113 w 158"/>
                    <a:gd name="T11" fmla="*/ 88 h 437"/>
                    <a:gd name="T12" fmla="*/ 69 w 158"/>
                    <a:gd name="T13" fmla="*/ 120 h 437"/>
                    <a:gd name="T14" fmla="*/ 52 w 158"/>
                    <a:gd name="T15" fmla="*/ 164 h 437"/>
                    <a:gd name="T16" fmla="*/ 39 w 158"/>
                    <a:gd name="T17" fmla="*/ 205 h 437"/>
                    <a:gd name="T18" fmla="*/ 35 w 158"/>
                    <a:gd name="T19" fmla="*/ 266 h 437"/>
                    <a:gd name="T20" fmla="*/ 41 w 158"/>
                    <a:gd name="T21" fmla="*/ 325 h 437"/>
                    <a:gd name="T22" fmla="*/ 50 w 158"/>
                    <a:gd name="T23" fmla="*/ 349 h 437"/>
                    <a:gd name="T24" fmla="*/ 63 w 158"/>
                    <a:gd name="T25" fmla="*/ 366 h 437"/>
                    <a:gd name="T26" fmla="*/ 85 w 158"/>
                    <a:gd name="T27" fmla="*/ 372 h 437"/>
                    <a:gd name="T28" fmla="*/ 85 w 158"/>
                    <a:gd name="T29" fmla="*/ 399 h 437"/>
                    <a:gd name="T30" fmla="*/ 52 w 158"/>
                    <a:gd name="T31" fmla="*/ 425 h 437"/>
                    <a:gd name="T32" fmla="*/ 35 w 158"/>
                    <a:gd name="T33" fmla="*/ 437 h 437"/>
                    <a:gd name="T34" fmla="*/ 13 w 158"/>
                    <a:gd name="T35" fmla="*/ 420 h 437"/>
                    <a:gd name="T36" fmla="*/ 0 w 158"/>
                    <a:gd name="T37" fmla="*/ 372 h 437"/>
                    <a:gd name="T38" fmla="*/ 0 w 158"/>
                    <a:gd name="T39" fmla="*/ 311 h 437"/>
                    <a:gd name="T40" fmla="*/ 2 w 158"/>
                    <a:gd name="T41" fmla="*/ 233 h 437"/>
                    <a:gd name="T42" fmla="*/ 24 w 158"/>
                    <a:gd name="T43" fmla="*/ 153 h 437"/>
                    <a:gd name="T44" fmla="*/ 50 w 158"/>
                    <a:gd name="T45" fmla="*/ 87 h 437"/>
                    <a:gd name="T46" fmla="*/ 69 w 158"/>
                    <a:gd name="T47" fmla="*/ 37 h 437"/>
                    <a:gd name="T48" fmla="*/ 80 w 158"/>
                    <a:gd name="T49" fmla="*/ 1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437">
                      <a:moveTo>
                        <a:pt x="80" y="11"/>
                      </a:moveTo>
                      <a:lnTo>
                        <a:pt x="111" y="0"/>
                      </a:lnTo>
                      <a:lnTo>
                        <a:pt x="145" y="3"/>
                      </a:lnTo>
                      <a:lnTo>
                        <a:pt x="158" y="22"/>
                      </a:lnTo>
                      <a:lnTo>
                        <a:pt x="150" y="72"/>
                      </a:lnTo>
                      <a:lnTo>
                        <a:pt x="113" y="88"/>
                      </a:lnTo>
                      <a:lnTo>
                        <a:pt x="69" y="120"/>
                      </a:lnTo>
                      <a:lnTo>
                        <a:pt x="52" y="164"/>
                      </a:lnTo>
                      <a:lnTo>
                        <a:pt x="39" y="205"/>
                      </a:lnTo>
                      <a:lnTo>
                        <a:pt x="35" y="266"/>
                      </a:lnTo>
                      <a:lnTo>
                        <a:pt x="41" y="325"/>
                      </a:lnTo>
                      <a:lnTo>
                        <a:pt x="50" y="349"/>
                      </a:lnTo>
                      <a:lnTo>
                        <a:pt x="63" y="366"/>
                      </a:lnTo>
                      <a:lnTo>
                        <a:pt x="85" y="372"/>
                      </a:lnTo>
                      <a:lnTo>
                        <a:pt x="85" y="399"/>
                      </a:lnTo>
                      <a:lnTo>
                        <a:pt x="52" y="425"/>
                      </a:lnTo>
                      <a:lnTo>
                        <a:pt x="35" y="437"/>
                      </a:lnTo>
                      <a:lnTo>
                        <a:pt x="13" y="420"/>
                      </a:lnTo>
                      <a:lnTo>
                        <a:pt x="0" y="372"/>
                      </a:lnTo>
                      <a:lnTo>
                        <a:pt x="0" y="311"/>
                      </a:lnTo>
                      <a:lnTo>
                        <a:pt x="2" y="233"/>
                      </a:lnTo>
                      <a:lnTo>
                        <a:pt x="24" y="153"/>
                      </a:lnTo>
                      <a:lnTo>
                        <a:pt x="50" y="87"/>
                      </a:lnTo>
                      <a:lnTo>
                        <a:pt x="69" y="37"/>
                      </a:lnTo>
                      <a:lnTo>
                        <a:pt x="8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57" name="Freeform 17">
                  <a:extLst>
                    <a:ext uri="{FF2B5EF4-FFF2-40B4-BE49-F238E27FC236}">
                      <a16:creationId xmlns:a16="http://schemas.microsoft.com/office/drawing/2014/main" id="{AC8B3438-49C5-5FF4-AAB9-F6C405BFBF93}"/>
                    </a:ext>
                  </a:extLst>
                </p:cNvPr>
                <p:cNvSpPr>
                  <a:spLocks noChangeAspect="1"/>
                </p:cNvSpPr>
                <p:nvPr/>
              </p:nvSpPr>
              <p:spPr bwMode="auto">
                <a:xfrm>
                  <a:off x="3391" y="1613"/>
                  <a:ext cx="271" cy="310"/>
                </a:xfrm>
                <a:custGeom>
                  <a:avLst/>
                  <a:gdLst>
                    <a:gd name="T0" fmla="*/ 142 w 271"/>
                    <a:gd name="T1" fmla="*/ 4 h 310"/>
                    <a:gd name="T2" fmla="*/ 168 w 271"/>
                    <a:gd name="T3" fmla="*/ 0 h 310"/>
                    <a:gd name="T4" fmla="*/ 204 w 271"/>
                    <a:gd name="T5" fmla="*/ 15 h 310"/>
                    <a:gd name="T6" fmla="*/ 245 w 271"/>
                    <a:gd name="T7" fmla="*/ 63 h 310"/>
                    <a:gd name="T8" fmla="*/ 271 w 271"/>
                    <a:gd name="T9" fmla="*/ 134 h 310"/>
                    <a:gd name="T10" fmla="*/ 267 w 271"/>
                    <a:gd name="T11" fmla="*/ 180 h 310"/>
                    <a:gd name="T12" fmla="*/ 259 w 271"/>
                    <a:gd name="T13" fmla="*/ 238 h 310"/>
                    <a:gd name="T14" fmla="*/ 241 w 271"/>
                    <a:gd name="T15" fmla="*/ 278 h 310"/>
                    <a:gd name="T16" fmla="*/ 202 w 271"/>
                    <a:gd name="T17" fmla="*/ 310 h 310"/>
                    <a:gd name="T18" fmla="*/ 161 w 271"/>
                    <a:gd name="T19" fmla="*/ 303 h 310"/>
                    <a:gd name="T20" fmla="*/ 116 w 271"/>
                    <a:gd name="T21" fmla="*/ 271 h 310"/>
                    <a:gd name="T22" fmla="*/ 96 w 271"/>
                    <a:gd name="T23" fmla="*/ 223 h 310"/>
                    <a:gd name="T24" fmla="*/ 79 w 271"/>
                    <a:gd name="T25" fmla="*/ 191 h 310"/>
                    <a:gd name="T26" fmla="*/ 31 w 271"/>
                    <a:gd name="T27" fmla="*/ 212 h 310"/>
                    <a:gd name="T28" fmla="*/ 9 w 271"/>
                    <a:gd name="T29" fmla="*/ 212 h 310"/>
                    <a:gd name="T30" fmla="*/ 0 w 271"/>
                    <a:gd name="T31" fmla="*/ 208 h 310"/>
                    <a:gd name="T32" fmla="*/ 7 w 271"/>
                    <a:gd name="T33" fmla="*/ 191 h 310"/>
                    <a:gd name="T34" fmla="*/ 53 w 271"/>
                    <a:gd name="T35" fmla="*/ 178 h 310"/>
                    <a:gd name="T36" fmla="*/ 76 w 271"/>
                    <a:gd name="T37" fmla="*/ 174 h 310"/>
                    <a:gd name="T38" fmla="*/ 74 w 271"/>
                    <a:gd name="T39" fmla="*/ 137 h 310"/>
                    <a:gd name="T40" fmla="*/ 85 w 271"/>
                    <a:gd name="T41" fmla="*/ 100 h 310"/>
                    <a:gd name="T42" fmla="*/ 96 w 271"/>
                    <a:gd name="T43" fmla="*/ 61 h 310"/>
                    <a:gd name="T44" fmla="*/ 118 w 271"/>
                    <a:gd name="T45" fmla="*/ 18 h 310"/>
                    <a:gd name="T46" fmla="*/ 142 w 271"/>
                    <a:gd name="T47" fmla="*/ 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310">
                      <a:moveTo>
                        <a:pt x="142" y="4"/>
                      </a:moveTo>
                      <a:lnTo>
                        <a:pt x="168" y="0"/>
                      </a:lnTo>
                      <a:lnTo>
                        <a:pt x="204" y="15"/>
                      </a:lnTo>
                      <a:lnTo>
                        <a:pt x="245" y="63"/>
                      </a:lnTo>
                      <a:lnTo>
                        <a:pt x="271" y="134"/>
                      </a:lnTo>
                      <a:lnTo>
                        <a:pt x="267" y="180"/>
                      </a:lnTo>
                      <a:lnTo>
                        <a:pt x="259" y="238"/>
                      </a:lnTo>
                      <a:lnTo>
                        <a:pt x="241" y="278"/>
                      </a:lnTo>
                      <a:lnTo>
                        <a:pt x="202" y="310"/>
                      </a:lnTo>
                      <a:lnTo>
                        <a:pt x="161" y="303"/>
                      </a:lnTo>
                      <a:lnTo>
                        <a:pt x="116" y="271"/>
                      </a:lnTo>
                      <a:lnTo>
                        <a:pt x="96" y="223"/>
                      </a:lnTo>
                      <a:lnTo>
                        <a:pt x="79" y="191"/>
                      </a:lnTo>
                      <a:lnTo>
                        <a:pt x="31" y="212"/>
                      </a:lnTo>
                      <a:lnTo>
                        <a:pt x="9" y="212"/>
                      </a:lnTo>
                      <a:lnTo>
                        <a:pt x="0" y="208"/>
                      </a:lnTo>
                      <a:lnTo>
                        <a:pt x="7" y="191"/>
                      </a:lnTo>
                      <a:lnTo>
                        <a:pt x="53" y="178"/>
                      </a:lnTo>
                      <a:lnTo>
                        <a:pt x="76" y="174"/>
                      </a:lnTo>
                      <a:lnTo>
                        <a:pt x="74" y="137"/>
                      </a:lnTo>
                      <a:lnTo>
                        <a:pt x="85" y="100"/>
                      </a:lnTo>
                      <a:lnTo>
                        <a:pt x="96" y="61"/>
                      </a:lnTo>
                      <a:lnTo>
                        <a:pt x="118" y="18"/>
                      </a:lnTo>
                      <a:lnTo>
                        <a:pt x="14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91858" name="Group 18">
                <a:extLst>
                  <a:ext uri="{FF2B5EF4-FFF2-40B4-BE49-F238E27FC236}">
                    <a16:creationId xmlns:a16="http://schemas.microsoft.com/office/drawing/2014/main" id="{8E9D6307-1101-9F35-CB88-1F120BCB3DA2}"/>
                  </a:ext>
                </a:extLst>
              </p:cNvPr>
              <p:cNvGrpSpPr>
                <a:grpSpLocks noChangeAspect="1"/>
              </p:cNvGrpSpPr>
              <p:nvPr/>
            </p:nvGrpSpPr>
            <p:grpSpPr bwMode="auto">
              <a:xfrm>
                <a:off x="2714" y="1531"/>
                <a:ext cx="423" cy="1416"/>
                <a:chOff x="2697" y="1508"/>
                <a:chExt cx="423" cy="1416"/>
              </a:xfrm>
            </p:grpSpPr>
            <p:sp>
              <p:nvSpPr>
                <p:cNvPr id="291859" name="Freeform 19">
                  <a:extLst>
                    <a:ext uri="{FF2B5EF4-FFF2-40B4-BE49-F238E27FC236}">
                      <a16:creationId xmlns:a16="http://schemas.microsoft.com/office/drawing/2014/main" id="{0C318DEA-0B19-906F-5A01-04D797F77FEB}"/>
                    </a:ext>
                  </a:extLst>
                </p:cNvPr>
                <p:cNvSpPr>
                  <a:spLocks noChangeAspect="1"/>
                </p:cNvSpPr>
                <p:nvPr/>
              </p:nvSpPr>
              <p:spPr bwMode="auto">
                <a:xfrm>
                  <a:off x="2839" y="1852"/>
                  <a:ext cx="207" cy="606"/>
                </a:xfrm>
                <a:custGeom>
                  <a:avLst/>
                  <a:gdLst>
                    <a:gd name="T0" fmla="*/ 71 w 207"/>
                    <a:gd name="T1" fmla="*/ 52 h 606"/>
                    <a:gd name="T2" fmla="*/ 96 w 207"/>
                    <a:gd name="T3" fmla="*/ 13 h 606"/>
                    <a:gd name="T4" fmla="*/ 122 w 207"/>
                    <a:gd name="T5" fmla="*/ 0 h 606"/>
                    <a:gd name="T6" fmla="*/ 144 w 207"/>
                    <a:gd name="T7" fmla="*/ 7 h 606"/>
                    <a:gd name="T8" fmla="*/ 172 w 207"/>
                    <a:gd name="T9" fmla="*/ 41 h 606"/>
                    <a:gd name="T10" fmla="*/ 194 w 207"/>
                    <a:gd name="T11" fmla="*/ 94 h 606"/>
                    <a:gd name="T12" fmla="*/ 207 w 207"/>
                    <a:gd name="T13" fmla="*/ 163 h 606"/>
                    <a:gd name="T14" fmla="*/ 207 w 207"/>
                    <a:gd name="T15" fmla="*/ 261 h 606"/>
                    <a:gd name="T16" fmla="*/ 196 w 207"/>
                    <a:gd name="T17" fmla="*/ 374 h 606"/>
                    <a:gd name="T18" fmla="*/ 188 w 207"/>
                    <a:gd name="T19" fmla="*/ 489 h 606"/>
                    <a:gd name="T20" fmla="*/ 172 w 207"/>
                    <a:gd name="T21" fmla="*/ 545 h 606"/>
                    <a:gd name="T22" fmla="*/ 155 w 207"/>
                    <a:gd name="T23" fmla="*/ 574 h 606"/>
                    <a:gd name="T24" fmla="*/ 135 w 207"/>
                    <a:gd name="T25" fmla="*/ 595 h 606"/>
                    <a:gd name="T26" fmla="*/ 107 w 207"/>
                    <a:gd name="T27" fmla="*/ 606 h 606"/>
                    <a:gd name="T28" fmla="*/ 57 w 207"/>
                    <a:gd name="T29" fmla="*/ 606 h 606"/>
                    <a:gd name="T30" fmla="*/ 28 w 207"/>
                    <a:gd name="T31" fmla="*/ 595 h 606"/>
                    <a:gd name="T32" fmla="*/ 4 w 207"/>
                    <a:gd name="T33" fmla="*/ 545 h 606"/>
                    <a:gd name="T34" fmla="*/ 0 w 207"/>
                    <a:gd name="T35" fmla="*/ 474 h 606"/>
                    <a:gd name="T36" fmla="*/ 0 w 207"/>
                    <a:gd name="T37" fmla="*/ 385 h 606"/>
                    <a:gd name="T38" fmla="*/ 11 w 207"/>
                    <a:gd name="T39" fmla="*/ 267 h 606"/>
                    <a:gd name="T40" fmla="*/ 26 w 207"/>
                    <a:gd name="T41" fmla="*/ 172 h 606"/>
                    <a:gd name="T42" fmla="*/ 49 w 207"/>
                    <a:gd name="T43" fmla="*/ 89 h 606"/>
                    <a:gd name="T44" fmla="*/ 71 w 207"/>
                    <a:gd name="T45" fmla="*/ 5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06">
                      <a:moveTo>
                        <a:pt x="71" y="52"/>
                      </a:moveTo>
                      <a:lnTo>
                        <a:pt x="96" y="13"/>
                      </a:lnTo>
                      <a:lnTo>
                        <a:pt x="122" y="0"/>
                      </a:lnTo>
                      <a:lnTo>
                        <a:pt x="144" y="7"/>
                      </a:lnTo>
                      <a:lnTo>
                        <a:pt x="172" y="41"/>
                      </a:lnTo>
                      <a:lnTo>
                        <a:pt x="194" y="94"/>
                      </a:lnTo>
                      <a:lnTo>
                        <a:pt x="207" y="163"/>
                      </a:lnTo>
                      <a:lnTo>
                        <a:pt x="207" y="261"/>
                      </a:lnTo>
                      <a:lnTo>
                        <a:pt x="196" y="374"/>
                      </a:lnTo>
                      <a:lnTo>
                        <a:pt x="188" y="489"/>
                      </a:lnTo>
                      <a:lnTo>
                        <a:pt x="172" y="545"/>
                      </a:lnTo>
                      <a:lnTo>
                        <a:pt x="155" y="574"/>
                      </a:lnTo>
                      <a:lnTo>
                        <a:pt x="135" y="595"/>
                      </a:lnTo>
                      <a:lnTo>
                        <a:pt x="107" y="606"/>
                      </a:lnTo>
                      <a:lnTo>
                        <a:pt x="57" y="606"/>
                      </a:lnTo>
                      <a:lnTo>
                        <a:pt x="28" y="595"/>
                      </a:lnTo>
                      <a:lnTo>
                        <a:pt x="4" y="545"/>
                      </a:lnTo>
                      <a:lnTo>
                        <a:pt x="0" y="474"/>
                      </a:lnTo>
                      <a:lnTo>
                        <a:pt x="0" y="385"/>
                      </a:lnTo>
                      <a:lnTo>
                        <a:pt x="11" y="267"/>
                      </a:lnTo>
                      <a:lnTo>
                        <a:pt x="26" y="172"/>
                      </a:lnTo>
                      <a:lnTo>
                        <a:pt x="49" y="89"/>
                      </a:lnTo>
                      <a:lnTo>
                        <a:pt x="71"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60" name="Freeform 20">
                  <a:extLst>
                    <a:ext uri="{FF2B5EF4-FFF2-40B4-BE49-F238E27FC236}">
                      <a16:creationId xmlns:a16="http://schemas.microsoft.com/office/drawing/2014/main" id="{1B905D74-43A0-4369-F567-94077CA0A5AE}"/>
                    </a:ext>
                  </a:extLst>
                </p:cNvPr>
                <p:cNvSpPr>
                  <a:spLocks noChangeAspect="1"/>
                </p:cNvSpPr>
                <p:nvPr/>
              </p:nvSpPr>
              <p:spPr bwMode="auto">
                <a:xfrm>
                  <a:off x="2747" y="1858"/>
                  <a:ext cx="192" cy="532"/>
                </a:xfrm>
                <a:custGeom>
                  <a:avLst/>
                  <a:gdLst>
                    <a:gd name="T0" fmla="*/ 101 w 192"/>
                    <a:gd name="T1" fmla="*/ 43 h 532"/>
                    <a:gd name="T2" fmla="*/ 132 w 192"/>
                    <a:gd name="T3" fmla="*/ 0 h 532"/>
                    <a:gd name="T4" fmla="*/ 172 w 192"/>
                    <a:gd name="T5" fmla="*/ 0 h 532"/>
                    <a:gd name="T6" fmla="*/ 192 w 192"/>
                    <a:gd name="T7" fmla="*/ 33 h 532"/>
                    <a:gd name="T8" fmla="*/ 183 w 192"/>
                    <a:gd name="T9" fmla="*/ 69 h 532"/>
                    <a:gd name="T10" fmla="*/ 159 w 192"/>
                    <a:gd name="T11" fmla="*/ 76 h 532"/>
                    <a:gd name="T12" fmla="*/ 128 w 192"/>
                    <a:gd name="T13" fmla="*/ 94 h 532"/>
                    <a:gd name="T14" fmla="*/ 102 w 192"/>
                    <a:gd name="T15" fmla="*/ 124 h 532"/>
                    <a:gd name="T16" fmla="*/ 84 w 192"/>
                    <a:gd name="T17" fmla="*/ 157 h 532"/>
                    <a:gd name="T18" fmla="*/ 62 w 192"/>
                    <a:gd name="T19" fmla="*/ 217 h 532"/>
                    <a:gd name="T20" fmla="*/ 36 w 192"/>
                    <a:gd name="T21" fmla="*/ 293 h 532"/>
                    <a:gd name="T22" fmla="*/ 28 w 192"/>
                    <a:gd name="T23" fmla="*/ 374 h 532"/>
                    <a:gd name="T24" fmla="*/ 39 w 192"/>
                    <a:gd name="T25" fmla="*/ 428 h 532"/>
                    <a:gd name="T26" fmla="*/ 45 w 192"/>
                    <a:gd name="T27" fmla="*/ 467 h 532"/>
                    <a:gd name="T28" fmla="*/ 58 w 192"/>
                    <a:gd name="T29" fmla="*/ 495 h 532"/>
                    <a:gd name="T30" fmla="*/ 54 w 192"/>
                    <a:gd name="T31" fmla="*/ 523 h 532"/>
                    <a:gd name="T32" fmla="*/ 34 w 192"/>
                    <a:gd name="T33" fmla="*/ 532 h 532"/>
                    <a:gd name="T34" fmla="*/ 17 w 192"/>
                    <a:gd name="T35" fmla="*/ 510 h 532"/>
                    <a:gd name="T36" fmla="*/ 0 w 192"/>
                    <a:gd name="T37" fmla="*/ 478 h 532"/>
                    <a:gd name="T38" fmla="*/ 6 w 192"/>
                    <a:gd name="T39" fmla="*/ 452 h 532"/>
                    <a:gd name="T40" fmla="*/ 10 w 192"/>
                    <a:gd name="T41" fmla="*/ 369 h 532"/>
                    <a:gd name="T42" fmla="*/ 10 w 192"/>
                    <a:gd name="T43" fmla="*/ 308 h 532"/>
                    <a:gd name="T44" fmla="*/ 19 w 192"/>
                    <a:gd name="T45" fmla="*/ 245 h 532"/>
                    <a:gd name="T46" fmla="*/ 39 w 192"/>
                    <a:gd name="T47" fmla="*/ 159 h 532"/>
                    <a:gd name="T48" fmla="*/ 73 w 192"/>
                    <a:gd name="T49" fmla="*/ 93 h 532"/>
                    <a:gd name="T50" fmla="*/ 101 w 192"/>
                    <a:gd name="T51" fmla="*/ 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532">
                      <a:moveTo>
                        <a:pt x="101" y="43"/>
                      </a:moveTo>
                      <a:lnTo>
                        <a:pt x="132" y="0"/>
                      </a:lnTo>
                      <a:lnTo>
                        <a:pt x="172" y="0"/>
                      </a:lnTo>
                      <a:lnTo>
                        <a:pt x="192" y="33"/>
                      </a:lnTo>
                      <a:lnTo>
                        <a:pt x="183" y="69"/>
                      </a:lnTo>
                      <a:lnTo>
                        <a:pt x="159" y="76"/>
                      </a:lnTo>
                      <a:lnTo>
                        <a:pt x="128" y="94"/>
                      </a:lnTo>
                      <a:lnTo>
                        <a:pt x="102" y="124"/>
                      </a:lnTo>
                      <a:lnTo>
                        <a:pt x="84" y="157"/>
                      </a:lnTo>
                      <a:lnTo>
                        <a:pt x="62" y="217"/>
                      </a:lnTo>
                      <a:lnTo>
                        <a:pt x="36" y="293"/>
                      </a:lnTo>
                      <a:lnTo>
                        <a:pt x="28" y="374"/>
                      </a:lnTo>
                      <a:lnTo>
                        <a:pt x="39" y="428"/>
                      </a:lnTo>
                      <a:lnTo>
                        <a:pt x="45" y="467"/>
                      </a:lnTo>
                      <a:lnTo>
                        <a:pt x="58" y="495"/>
                      </a:lnTo>
                      <a:lnTo>
                        <a:pt x="54" y="523"/>
                      </a:lnTo>
                      <a:lnTo>
                        <a:pt x="34" y="532"/>
                      </a:lnTo>
                      <a:lnTo>
                        <a:pt x="17" y="510"/>
                      </a:lnTo>
                      <a:lnTo>
                        <a:pt x="0" y="478"/>
                      </a:lnTo>
                      <a:lnTo>
                        <a:pt x="6" y="452"/>
                      </a:lnTo>
                      <a:lnTo>
                        <a:pt x="10" y="369"/>
                      </a:lnTo>
                      <a:lnTo>
                        <a:pt x="10" y="308"/>
                      </a:lnTo>
                      <a:lnTo>
                        <a:pt x="19" y="245"/>
                      </a:lnTo>
                      <a:lnTo>
                        <a:pt x="39" y="159"/>
                      </a:lnTo>
                      <a:lnTo>
                        <a:pt x="73" y="93"/>
                      </a:lnTo>
                      <a:lnTo>
                        <a:pt x="10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61" name="Freeform 21">
                  <a:extLst>
                    <a:ext uri="{FF2B5EF4-FFF2-40B4-BE49-F238E27FC236}">
                      <a16:creationId xmlns:a16="http://schemas.microsoft.com/office/drawing/2014/main" id="{6031CD8C-14EA-7840-E2CD-43A393F5605A}"/>
                    </a:ext>
                  </a:extLst>
                </p:cNvPr>
                <p:cNvSpPr>
                  <a:spLocks noChangeAspect="1"/>
                </p:cNvSpPr>
                <p:nvPr/>
              </p:nvSpPr>
              <p:spPr bwMode="auto">
                <a:xfrm>
                  <a:off x="2697" y="2329"/>
                  <a:ext cx="214" cy="547"/>
                </a:xfrm>
                <a:custGeom>
                  <a:avLst/>
                  <a:gdLst>
                    <a:gd name="T0" fmla="*/ 180 w 214"/>
                    <a:gd name="T1" fmla="*/ 0 h 547"/>
                    <a:gd name="T2" fmla="*/ 214 w 214"/>
                    <a:gd name="T3" fmla="*/ 28 h 547"/>
                    <a:gd name="T4" fmla="*/ 213 w 214"/>
                    <a:gd name="T5" fmla="*/ 75 h 547"/>
                    <a:gd name="T6" fmla="*/ 198 w 214"/>
                    <a:gd name="T7" fmla="*/ 117 h 547"/>
                    <a:gd name="T8" fmla="*/ 178 w 214"/>
                    <a:gd name="T9" fmla="*/ 197 h 547"/>
                    <a:gd name="T10" fmla="*/ 163 w 214"/>
                    <a:gd name="T11" fmla="*/ 279 h 547"/>
                    <a:gd name="T12" fmla="*/ 163 w 214"/>
                    <a:gd name="T13" fmla="*/ 342 h 547"/>
                    <a:gd name="T14" fmla="*/ 169 w 214"/>
                    <a:gd name="T15" fmla="*/ 425 h 547"/>
                    <a:gd name="T16" fmla="*/ 180 w 214"/>
                    <a:gd name="T17" fmla="*/ 473 h 547"/>
                    <a:gd name="T18" fmla="*/ 198 w 214"/>
                    <a:gd name="T19" fmla="*/ 496 h 547"/>
                    <a:gd name="T20" fmla="*/ 198 w 214"/>
                    <a:gd name="T21" fmla="*/ 525 h 547"/>
                    <a:gd name="T22" fmla="*/ 169 w 214"/>
                    <a:gd name="T23" fmla="*/ 531 h 547"/>
                    <a:gd name="T24" fmla="*/ 130 w 214"/>
                    <a:gd name="T25" fmla="*/ 542 h 547"/>
                    <a:gd name="T26" fmla="*/ 80 w 214"/>
                    <a:gd name="T27" fmla="*/ 547 h 547"/>
                    <a:gd name="T28" fmla="*/ 19 w 214"/>
                    <a:gd name="T29" fmla="*/ 547 h 547"/>
                    <a:gd name="T30" fmla="*/ 0 w 214"/>
                    <a:gd name="T31" fmla="*/ 531 h 547"/>
                    <a:gd name="T32" fmla="*/ 13 w 214"/>
                    <a:gd name="T33" fmla="*/ 512 h 547"/>
                    <a:gd name="T34" fmla="*/ 67 w 214"/>
                    <a:gd name="T35" fmla="*/ 514 h 547"/>
                    <a:gd name="T36" fmla="*/ 102 w 214"/>
                    <a:gd name="T37" fmla="*/ 514 h 547"/>
                    <a:gd name="T38" fmla="*/ 147 w 214"/>
                    <a:gd name="T39" fmla="*/ 507 h 547"/>
                    <a:gd name="T40" fmla="*/ 158 w 214"/>
                    <a:gd name="T41" fmla="*/ 492 h 547"/>
                    <a:gd name="T42" fmla="*/ 152 w 214"/>
                    <a:gd name="T43" fmla="*/ 453 h 547"/>
                    <a:gd name="T44" fmla="*/ 136 w 214"/>
                    <a:gd name="T45" fmla="*/ 379 h 547"/>
                    <a:gd name="T46" fmla="*/ 136 w 214"/>
                    <a:gd name="T47" fmla="*/ 303 h 547"/>
                    <a:gd name="T48" fmla="*/ 141 w 214"/>
                    <a:gd name="T49" fmla="*/ 208 h 547"/>
                    <a:gd name="T50" fmla="*/ 147 w 214"/>
                    <a:gd name="T51" fmla="*/ 112 h 547"/>
                    <a:gd name="T52" fmla="*/ 162 w 214"/>
                    <a:gd name="T53" fmla="*/ 39 h 547"/>
                    <a:gd name="T54" fmla="*/ 175 w 214"/>
                    <a:gd name="T55" fmla="*/ 13 h 547"/>
                    <a:gd name="T56" fmla="*/ 180 w 214"/>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547">
                      <a:moveTo>
                        <a:pt x="180" y="0"/>
                      </a:moveTo>
                      <a:lnTo>
                        <a:pt x="214" y="28"/>
                      </a:lnTo>
                      <a:lnTo>
                        <a:pt x="213" y="75"/>
                      </a:lnTo>
                      <a:lnTo>
                        <a:pt x="198" y="117"/>
                      </a:lnTo>
                      <a:lnTo>
                        <a:pt x="178" y="197"/>
                      </a:lnTo>
                      <a:lnTo>
                        <a:pt x="163" y="279"/>
                      </a:lnTo>
                      <a:lnTo>
                        <a:pt x="163" y="342"/>
                      </a:lnTo>
                      <a:lnTo>
                        <a:pt x="169" y="425"/>
                      </a:lnTo>
                      <a:lnTo>
                        <a:pt x="180" y="473"/>
                      </a:lnTo>
                      <a:lnTo>
                        <a:pt x="198" y="496"/>
                      </a:lnTo>
                      <a:lnTo>
                        <a:pt x="198" y="525"/>
                      </a:lnTo>
                      <a:lnTo>
                        <a:pt x="169" y="531"/>
                      </a:lnTo>
                      <a:lnTo>
                        <a:pt x="130" y="542"/>
                      </a:lnTo>
                      <a:lnTo>
                        <a:pt x="80" y="547"/>
                      </a:lnTo>
                      <a:lnTo>
                        <a:pt x="19" y="547"/>
                      </a:lnTo>
                      <a:lnTo>
                        <a:pt x="0" y="531"/>
                      </a:lnTo>
                      <a:lnTo>
                        <a:pt x="13" y="512"/>
                      </a:lnTo>
                      <a:lnTo>
                        <a:pt x="67" y="514"/>
                      </a:lnTo>
                      <a:lnTo>
                        <a:pt x="102" y="514"/>
                      </a:lnTo>
                      <a:lnTo>
                        <a:pt x="147" y="507"/>
                      </a:lnTo>
                      <a:lnTo>
                        <a:pt x="158" y="492"/>
                      </a:lnTo>
                      <a:lnTo>
                        <a:pt x="152" y="453"/>
                      </a:lnTo>
                      <a:lnTo>
                        <a:pt x="136" y="379"/>
                      </a:lnTo>
                      <a:lnTo>
                        <a:pt x="136" y="303"/>
                      </a:lnTo>
                      <a:lnTo>
                        <a:pt x="141" y="208"/>
                      </a:lnTo>
                      <a:lnTo>
                        <a:pt x="147" y="112"/>
                      </a:lnTo>
                      <a:lnTo>
                        <a:pt x="162" y="39"/>
                      </a:lnTo>
                      <a:lnTo>
                        <a:pt x="175" y="13"/>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62" name="Freeform 22">
                  <a:extLst>
                    <a:ext uri="{FF2B5EF4-FFF2-40B4-BE49-F238E27FC236}">
                      <a16:creationId xmlns:a16="http://schemas.microsoft.com/office/drawing/2014/main" id="{3408455D-7601-1A2F-92A0-8214105E215B}"/>
                    </a:ext>
                  </a:extLst>
                </p:cNvPr>
                <p:cNvSpPr>
                  <a:spLocks noChangeAspect="1"/>
                </p:cNvSpPr>
                <p:nvPr/>
              </p:nvSpPr>
              <p:spPr bwMode="auto">
                <a:xfrm>
                  <a:off x="2877" y="2342"/>
                  <a:ext cx="149" cy="582"/>
                </a:xfrm>
                <a:custGeom>
                  <a:avLst/>
                  <a:gdLst>
                    <a:gd name="T0" fmla="*/ 101 w 149"/>
                    <a:gd name="T1" fmla="*/ 11 h 582"/>
                    <a:gd name="T2" fmla="*/ 68 w 149"/>
                    <a:gd name="T3" fmla="*/ 0 h 582"/>
                    <a:gd name="T4" fmla="*/ 49 w 149"/>
                    <a:gd name="T5" fmla="*/ 26 h 582"/>
                    <a:gd name="T6" fmla="*/ 45 w 149"/>
                    <a:gd name="T7" fmla="*/ 67 h 582"/>
                    <a:gd name="T8" fmla="*/ 57 w 149"/>
                    <a:gd name="T9" fmla="*/ 104 h 582"/>
                    <a:gd name="T10" fmla="*/ 73 w 149"/>
                    <a:gd name="T11" fmla="*/ 143 h 582"/>
                    <a:gd name="T12" fmla="*/ 88 w 149"/>
                    <a:gd name="T13" fmla="*/ 204 h 582"/>
                    <a:gd name="T14" fmla="*/ 90 w 149"/>
                    <a:gd name="T15" fmla="*/ 265 h 582"/>
                    <a:gd name="T16" fmla="*/ 90 w 149"/>
                    <a:gd name="T17" fmla="*/ 328 h 582"/>
                    <a:gd name="T18" fmla="*/ 94 w 149"/>
                    <a:gd name="T19" fmla="*/ 460 h 582"/>
                    <a:gd name="T20" fmla="*/ 99 w 149"/>
                    <a:gd name="T21" fmla="*/ 495 h 582"/>
                    <a:gd name="T22" fmla="*/ 51 w 149"/>
                    <a:gd name="T23" fmla="*/ 515 h 582"/>
                    <a:gd name="T24" fmla="*/ 16 w 149"/>
                    <a:gd name="T25" fmla="*/ 550 h 582"/>
                    <a:gd name="T26" fmla="*/ 0 w 149"/>
                    <a:gd name="T27" fmla="*/ 565 h 582"/>
                    <a:gd name="T28" fmla="*/ 10 w 149"/>
                    <a:gd name="T29" fmla="*/ 576 h 582"/>
                    <a:gd name="T30" fmla="*/ 57 w 149"/>
                    <a:gd name="T31" fmla="*/ 582 h 582"/>
                    <a:gd name="T32" fmla="*/ 68 w 149"/>
                    <a:gd name="T33" fmla="*/ 549 h 582"/>
                    <a:gd name="T34" fmla="*/ 106 w 149"/>
                    <a:gd name="T35" fmla="*/ 517 h 582"/>
                    <a:gd name="T36" fmla="*/ 140 w 149"/>
                    <a:gd name="T37" fmla="*/ 499 h 582"/>
                    <a:gd name="T38" fmla="*/ 149 w 149"/>
                    <a:gd name="T39" fmla="*/ 484 h 582"/>
                    <a:gd name="T40" fmla="*/ 134 w 149"/>
                    <a:gd name="T41" fmla="*/ 471 h 582"/>
                    <a:gd name="T42" fmla="*/ 121 w 149"/>
                    <a:gd name="T43" fmla="*/ 445 h 582"/>
                    <a:gd name="T44" fmla="*/ 121 w 149"/>
                    <a:gd name="T45" fmla="*/ 384 h 582"/>
                    <a:gd name="T46" fmla="*/ 116 w 149"/>
                    <a:gd name="T47" fmla="*/ 272 h 582"/>
                    <a:gd name="T48" fmla="*/ 112 w 149"/>
                    <a:gd name="T49" fmla="*/ 183 h 582"/>
                    <a:gd name="T50" fmla="*/ 112 w 149"/>
                    <a:gd name="T51" fmla="*/ 111 h 582"/>
                    <a:gd name="T52" fmla="*/ 112 w 149"/>
                    <a:gd name="T53" fmla="*/ 43 h 582"/>
                    <a:gd name="T54" fmla="*/ 101 w 149"/>
                    <a:gd name="T55" fmla="*/ 11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582">
                      <a:moveTo>
                        <a:pt x="101" y="11"/>
                      </a:moveTo>
                      <a:lnTo>
                        <a:pt x="68" y="0"/>
                      </a:lnTo>
                      <a:lnTo>
                        <a:pt x="49" y="26"/>
                      </a:lnTo>
                      <a:lnTo>
                        <a:pt x="45" y="67"/>
                      </a:lnTo>
                      <a:lnTo>
                        <a:pt x="57" y="104"/>
                      </a:lnTo>
                      <a:lnTo>
                        <a:pt x="73" y="143"/>
                      </a:lnTo>
                      <a:lnTo>
                        <a:pt x="88" y="204"/>
                      </a:lnTo>
                      <a:lnTo>
                        <a:pt x="90" y="265"/>
                      </a:lnTo>
                      <a:lnTo>
                        <a:pt x="90" y="328"/>
                      </a:lnTo>
                      <a:lnTo>
                        <a:pt x="94" y="460"/>
                      </a:lnTo>
                      <a:lnTo>
                        <a:pt x="99" y="495"/>
                      </a:lnTo>
                      <a:lnTo>
                        <a:pt x="51" y="515"/>
                      </a:lnTo>
                      <a:lnTo>
                        <a:pt x="16" y="550"/>
                      </a:lnTo>
                      <a:lnTo>
                        <a:pt x="0" y="565"/>
                      </a:lnTo>
                      <a:lnTo>
                        <a:pt x="10" y="576"/>
                      </a:lnTo>
                      <a:lnTo>
                        <a:pt x="57" y="582"/>
                      </a:lnTo>
                      <a:lnTo>
                        <a:pt x="68" y="549"/>
                      </a:lnTo>
                      <a:lnTo>
                        <a:pt x="106" y="517"/>
                      </a:lnTo>
                      <a:lnTo>
                        <a:pt x="140" y="499"/>
                      </a:lnTo>
                      <a:lnTo>
                        <a:pt x="149" y="484"/>
                      </a:lnTo>
                      <a:lnTo>
                        <a:pt x="134" y="471"/>
                      </a:lnTo>
                      <a:lnTo>
                        <a:pt x="121" y="445"/>
                      </a:lnTo>
                      <a:lnTo>
                        <a:pt x="121" y="384"/>
                      </a:lnTo>
                      <a:lnTo>
                        <a:pt x="116" y="272"/>
                      </a:lnTo>
                      <a:lnTo>
                        <a:pt x="112" y="183"/>
                      </a:lnTo>
                      <a:lnTo>
                        <a:pt x="112" y="111"/>
                      </a:lnTo>
                      <a:lnTo>
                        <a:pt x="112" y="43"/>
                      </a:ln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63" name="Freeform 23">
                  <a:extLst>
                    <a:ext uri="{FF2B5EF4-FFF2-40B4-BE49-F238E27FC236}">
                      <a16:creationId xmlns:a16="http://schemas.microsoft.com/office/drawing/2014/main" id="{8AB36B60-C50B-64F0-6475-436D2669BB7B}"/>
                    </a:ext>
                  </a:extLst>
                </p:cNvPr>
                <p:cNvSpPr>
                  <a:spLocks noChangeAspect="1"/>
                </p:cNvSpPr>
                <p:nvPr/>
              </p:nvSpPr>
              <p:spPr bwMode="auto">
                <a:xfrm>
                  <a:off x="2835" y="1508"/>
                  <a:ext cx="285" cy="322"/>
                </a:xfrm>
                <a:custGeom>
                  <a:avLst/>
                  <a:gdLst>
                    <a:gd name="T0" fmla="*/ 266 w 285"/>
                    <a:gd name="T1" fmla="*/ 183 h 322"/>
                    <a:gd name="T2" fmla="*/ 275 w 285"/>
                    <a:gd name="T3" fmla="*/ 146 h 322"/>
                    <a:gd name="T4" fmla="*/ 285 w 285"/>
                    <a:gd name="T5" fmla="*/ 94 h 322"/>
                    <a:gd name="T6" fmla="*/ 262 w 285"/>
                    <a:gd name="T7" fmla="*/ 44 h 322"/>
                    <a:gd name="T8" fmla="*/ 217 w 285"/>
                    <a:gd name="T9" fmla="*/ 0 h 322"/>
                    <a:gd name="T10" fmla="*/ 179 w 285"/>
                    <a:gd name="T11" fmla="*/ 4 h 322"/>
                    <a:gd name="T12" fmla="*/ 147 w 285"/>
                    <a:gd name="T13" fmla="*/ 28 h 322"/>
                    <a:gd name="T14" fmla="*/ 108 w 285"/>
                    <a:gd name="T15" fmla="*/ 75 h 322"/>
                    <a:gd name="T16" fmla="*/ 86 w 285"/>
                    <a:gd name="T17" fmla="*/ 127 h 322"/>
                    <a:gd name="T18" fmla="*/ 60 w 285"/>
                    <a:gd name="T19" fmla="*/ 145 h 322"/>
                    <a:gd name="T20" fmla="*/ 18 w 285"/>
                    <a:gd name="T21" fmla="*/ 158 h 322"/>
                    <a:gd name="T22" fmla="*/ 0 w 285"/>
                    <a:gd name="T23" fmla="*/ 179 h 322"/>
                    <a:gd name="T24" fmla="*/ 9 w 285"/>
                    <a:gd name="T25" fmla="*/ 189 h 322"/>
                    <a:gd name="T26" fmla="*/ 49 w 285"/>
                    <a:gd name="T27" fmla="*/ 177 h 322"/>
                    <a:gd name="T28" fmla="*/ 72 w 285"/>
                    <a:gd name="T29" fmla="*/ 176 h 322"/>
                    <a:gd name="T30" fmla="*/ 68 w 285"/>
                    <a:gd name="T31" fmla="*/ 224 h 322"/>
                    <a:gd name="T32" fmla="*/ 76 w 285"/>
                    <a:gd name="T33" fmla="*/ 274 h 322"/>
                    <a:gd name="T34" fmla="*/ 92 w 285"/>
                    <a:gd name="T35" fmla="*/ 303 h 322"/>
                    <a:gd name="T36" fmla="*/ 115 w 285"/>
                    <a:gd name="T37" fmla="*/ 322 h 322"/>
                    <a:gd name="T38" fmla="*/ 170 w 285"/>
                    <a:gd name="T39" fmla="*/ 306 h 322"/>
                    <a:gd name="T40" fmla="*/ 221 w 285"/>
                    <a:gd name="T41" fmla="*/ 274 h 322"/>
                    <a:gd name="T42" fmla="*/ 250 w 285"/>
                    <a:gd name="T43" fmla="*/ 233 h 322"/>
                    <a:gd name="T44" fmla="*/ 266 w 285"/>
                    <a:gd name="T45" fmla="*/ 1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322">
                      <a:moveTo>
                        <a:pt x="266" y="183"/>
                      </a:moveTo>
                      <a:lnTo>
                        <a:pt x="275" y="146"/>
                      </a:lnTo>
                      <a:lnTo>
                        <a:pt x="285" y="94"/>
                      </a:lnTo>
                      <a:lnTo>
                        <a:pt x="262" y="44"/>
                      </a:lnTo>
                      <a:lnTo>
                        <a:pt x="217" y="0"/>
                      </a:lnTo>
                      <a:lnTo>
                        <a:pt x="179" y="4"/>
                      </a:lnTo>
                      <a:lnTo>
                        <a:pt x="147" y="28"/>
                      </a:lnTo>
                      <a:lnTo>
                        <a:pt x="108" y="75"/>
                      </a:lnTo>
                      <a:lnTo>
                        <a:pt x="86" y="127"/>
                      </a:lnTo>
                      <a:lnTo>
                        <a:pt x="60" y="145"/>
                      </a:lnTo>
                      <a:lnTo>
                        <a:pt x="18" y="158"/>
                      </a:lnTo>
                      <a:lnTo>
                        <a:pt x="0" y="179"/>
                      </a:lnTo>
                      <a:lnTo>
                        <a:pt x="9" y="189"/>
                      </a:lnTo>
                      <a:lnTo>
                        <a:pt x="49" y="177"/>
                      </a:lnTo>
                      <a:lnTo>
                        <a:pt x="72" y="176"/>
                      </a:lnTo>
                      <a:lnTo>
                        <a:pt x="68" y="224"/>
                      </a:lnTo>
                      <a:lnTo>
                        <a:pt x="76" y="274"/>
                      </a:lnTo>
                      <a:lnTo>
                        <a:pt x="92" y="303"/>
                      </a:lnTo>
                      <a:lnTo>
                        <a:pt x="115" y="322"/>
                      </a:lnTo>
                      <a:lnTo>
                        <a:pt x="170" y="306"/>
                      </a:lnTo>
                      <a:lnTo>
                        <a:pt x="221" y="274"/>
                      </a:lnTo>
                      <a:lnTo>
                        <a:pt x="250" y="233"/>
                      </a:lnTo>
                      <a:lnTo>
                        <a:pt x="266"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91864" name="Group 24">
                <a:extLst>
                  <a:ext uri="{FF2B5EF4-FFF2-40B4-BE49-F238E27FC236}">
                    <a16:creationId xmlns:a16="http://schemas.microsoft.com/office/drawing/2014/main" id="{B3285B32-8C77-EFAA-42E9-ED6D16BB9AD8}"/>
                  </a:ext>
                </a:extLst>
              </p:cNvPr>
              <p:cNvGrpSpPr>
                <a:grpSpLocks noChangeAspect="1"/>
              </p:cNvGrpSpPr>
              <p:nvPr/>
            </p:nvGrpSpPr>
            <p:grpSpPr bwMode="auto">
              <a:xfrm>
                <a:off x="2165" y="1463"/>
                <a:ext cx="351" cy="1456"/>
                <a:chOff x="2148" y="1440"/>
                <a:chExt cx="351" cy="1456"/>
              </a:xfrm>
            </p:grpSpPr>
            <p:sp>
              <p:nvSpPr>
                <p:cNvPr id="291865" name="Freeform 25">
                  <a:extLst>
                    <a:ext uri="{FF2B5EF4-FFF2-40B4-BE49-F238E27FC236}">
                      <a16:creationId xmlns:a16="http://schemas.microsoft.com/office/drawing/2014/main" id="{1F9114E8-7438-DAEA-BED8-4533DA86A7AC}"/>
                    </a:ext>
                  </a:extLst>
                </p:cNvPr>
                <p:cNvSpPr>
                  <a:spLocks noChangeAspect="1"/>
                </p:cNvSpPr>
                <p:nvPr/>
              </p:nvSpPr>
              <p:spPr bwMode="auto">
                <a:xfrm>
                  <a:off x="2291" y="1775"/>
                  <a:ext cx="207" cy="634"/>
                </a:xfrm>
                <a:custGeom>
                  <a:avLst/>
                  <a:gdLst>
                    <a:gd name="T0" fmla="*/ 34 w 207"/>
                    <a:gd name="T1" fmla="*/ 48 h 634"/>
                    <a:gd name="T2" fmla="*/ 50 w 207"/>
                    <a:gd name="T3" fmla="*/ 17 h 634"/>
                    <a:gd name="T4" fmla="*/ 78 w 207"/>
                    <a:gd name="T5" fmla="*/ 0 h 634"/>
                    <a:gd name="T6" fmla="*/ 108 w 207"/>
                    <a:gd name="T7" fmla="*/ 0 h 634"/>
                    <a:gd name="T8" fmla="*/ 161 w 207"/>
                    <a:gd name="T9" fmla="*/ 11 h 634"/>
                    <a:gd name="T10" fmla="*/ 174 w 207"/>
                    <a:gd name="T11" fmla="*/ 61 h 634"/>
                    <a:gd name="T12" fmla="*/ 195 w 207"/>
                    <a:gd name="T13" fmla="*/ 165 h 634"/>
                    <a:gd name="T14" fmla="*/ 202 w 207"/>
                    <a:gd name="T15" fmla="*/ 250 h 634"/>
                    <a:gd name="T16" fmla="*/ 207 w 207"/>
                    <a:gd name="T17" fmla="*/ 334 h 634"/>
                    <a:gd name="T18" fmla="*/ 207 w 207"/>
                    <a:gd name="T19" fmla="*/ 456 h 634"/>
                    <a:gd name="T20" fmla="*/ 195 w 207"/>
                    <a:gd name="T21" fmla="*/ 567 h 634"/>
                    <a:gd name="T22" fmla="*/ 172 w 207"/>
                    <a:gd name="T23" fmla="*/ 628 h 634"/>
                    <a:gd name="T24" fmla="*/ 134 w 207"/>
                    <a:gd name="T25" fmla="*/ 634 h 634"/>
                    <a:gd name="T26" fmla="*/ 52 w 207"/>
                    <a:gd name="T27" fmla="*/ 634 h 634"/>
                    <a:gd name="T28" fmla="*/ 13 w 207"/>
                    <a:gd name="T29" fmla="*/ 601 h 634"/>
                    <a:gd name="T30" fmla="*/ 0 w 207"/>
                    <a:gd name="T31" fmla="*/ 523 h 634"/>
                    <a:gd name="T32" fmla="*/ 6 w 207"/>
                    <a:gd name="T33" fmla="*/ 421 h 634"/>
                    <a:gd name="T34" fmla="*/ 13 w 207"/>
                    <a:gd name="T35" fmla="*/ 339 h 634"/>
                    <a:gd name="T36" fmla="*/ 36 w 207"/>
                    <a:gd name="T37" fmla="*/ 289 h 634"/>
                    <a:gd name="T38" fmla="*/ 36 w 207"/>
                    <a:gd name="T39" fmla="*/ 217 h 634"/>
                    <a:gd name="T40" fmla="*/ 36 w 207"/>
                    <a:gd name="T41" fmla="*/ 139 h 634"/>
                    <a:gd name="T42" fmla="*/ 30 w 207"/>
                    <a:gd name="T43" fmla="*/ 82 h 634"/>
                    <a:gd name="T44" fmla="*/ 34 w 207"/>
                    <a:gd name="T45" fmla="*/ 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34">
                      <a:moveTo>
                        <a:pt x="34" y="48"/>
                      </a:moveTo>
                      <a:lnTo>
                        <a:pt x="50" y="17"/>
                      </a:lnTo>
                      <a:lnTo>
                        <a:pt x="78" y="0"/>
                      </a:lnTo>
                      <a:lnTo>
                        <a:pt x="108" y="0"/>
                      </a:lnTo>
                      <a:lnTo>
                        <a:pt x="161" y="11"/>
                      </a:lnTo>
                      <a:lnTo>
                        <a:pt x="174" y="61"/>
                      </a:lnTo>
                      <a:lnTo>
                        <a:pt x="195" y="165"/>
                      </a:lnTo>
                      <a:lnTo>
                        <a:pt x="202" y="250"/>
                      </a:lnTo>
                      <a:lnTo>
                        <a:pt x="207" y="334"/>
                      </a:lnTo>
                      <a:lnTo>
                        <a:pt x="207" y="456"/>
                      </a:lnTo>
                      <a:lnTo>
                        <a:pt x="195" y="567"/>
                      </a:lnTo>
                      <a:lnTo>
                        <a:pt x="172" y="628"/>
                      </a:lnTo>
                      <a:lnTo>
                        <a:pt x="134" y="634"/>
                      </a:lnTo>
                      <a:lnTo>
                        <a:pt x="52" y="634"/>
                      </a:lnTo>
                      <a:lnTo>
                        <a:pt x="13" y="601"/>
                      </a:lnTo>
                      <a:lnTo>
                        <a:pt x="0" y="523"/>
                      </a:lnTo>
                      <a:lnTo>
                        <a:pt x="6" y="421"/>
                      </a:lnTo>
                      <a:lnTo>
                        <a:pt x="13" y="339"/>
                      </a:lnTo>
                      <a:lnTo>
                        <a:pt x="36" y="289"/>
                      </a:lnTo>
                      <a:lnTo>
                        <a:pt x="36" y="217"/>
                      </a:lnTo>
                      <a:lnTo>
                        <a:pt x="36" y="139"/>
                      </a:lnTo>
                      <a:lnTo>
                        <a:pt x="30" y="82"/>
                      </a:lnTo>
                      <a:lnTo>
                        <a:pt x="3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66" name="Freeform 26">
                  <a:extLst>
                    <a:ext uri="{FF2B5EF4-FFF2-40B4-BE49-F238E27FC236}">
                      <a16:creationId xmlns:a16="http://schemas.microsoft.com/office/drawing/2014/main" id="{5C5B91F7-DC7D-5D1C-31DD-444E406D4B7F}"/>
                    </a:ext>
                  </a:extLst>
                </p:cNvPr>
                <p:cNvSpPr>
                  <a:spLocks noChangeAspect="1"/>
                </p:cNvSpPr>
                <p:nvPr/>
              </p:nvSpPr>
              <p:spPr bwMode="auto">
                <a:xfrm>
                  <a:off x="2277" y="2313"/>
                  <a:ext cx="222" cy="583"/>
                </a:xfrm>
                <a:custGeom>
                  <a:avLst/>
                  <a:gdLst>
                    <a:gd name="T0" fmla="*/ 139 w 222"/>
                    <a:gd name="T1" fmla="*/ 0 h 583"/>
                    <a:gd name="T2" fmla="*/ 172 w 222"/>
                    <a:gd name="T3" fmla="*/ 23 h 583"/>
                    <a:gd name="T4" fmla="*/ 183 w 222"/>
                    <a:gd name="T5" fmla="*/ 58 h 583"/>
                    <a:gd name="T6" fmla="*/ 187 w 222"/>
                    <a:gd name="T7" fmla="*/ 139 h 583"/>
                    <a:gd name="T8" fmla="*/ 194 w 222"/>
                    <a:gd name="T9" fmla="*/ 217 h 583"/>
                    <a:gd name="T10" fmla="*/ 203 w 222"/>
                    <a:gd name="T11" fmla="*/ 308 h 583"/>
                    <a:gd name="T12" fmla="*/ 209 w 222"/>
                    <a:gd name="T13" fmla="*/ 400 h 583"/>
                    <a:gd name="T14" fmla="*/ 211 w 222"/>
                    <a:gd name="T15" fmla="*/ 461 h 583"/>
                    <a:gd name="T16" fmla="*/ 220 w 222"/>
                    <a:gd name="T17" fmla="*/ 495 h 583"/>
                    <a:gd name="T18" fmla="*/ 222 w 222"/>
                    <a:gd name="T19" fmla="*/ 511 h 583"/>
                    <a:gd name="T20" fmla="*/ 209 w 222"/>
                    <a:gd name="T21" fmla="*/ 524 h 583"/>
                    <a:gd name="T22" fmla="*/ 178 w 222"/>
                    <a:gd name="T23" fmla="*/ 530 h 583"/>
                    <a:gd name="T24" fmla="*/ 128 w 222"/>
                    <a:gd name="T25" fmla="*/ 541 h 583"/>
                    <a:gd name="T26" fmla="*/ 78 w 222"/>
                    <a:gd name="T27" fmla="*/ 567 h 583"/>
                    <a:gd name="T28" fmla="*/ 39 w 222"/>
                    <a:gd name="T29" fmla="*/ 583 h 583"/>
                    <a:gd name="T30" fmla="*/ 17 w 222"/>
                    <a:gd name="T31" fmla="*/ 572 h 583"/>
                    <a:gd name="T32" fmla="*/ 0 w 222"/>
                    <a:gd name="T33" fmla="*/ 545 h 583"/>
                    <a:gd name="T34" fmla="*/ 20 w 222"/>
                    <a:gd name="T35" fmla="*/ 530 h 583"/>
                    <a:gd name="T36" fmla="*/ 81 w 222"/>
                    <a:gd name="T37" fmla="*/ 519 h 583"/>
                    <a:gd name="T38" fmla="*/ 150 w 222"/>
                    <a:gd name="T39" fmla="*/ 511 h 583"/>
                    <a:gd name="T40" fmla="*/ 181 w 222"/>
                    <a:gd name="T41" fmla="*/ 511 h 583"/>
                    <a:gd name="T42" fmla="*/ 189 w 222"/>
                    <a:gd name="T43" fmla="*/ 491 h 583"/>
                    <a:gd name="T44" fmla="*/ 187 w 222"/>
                    <a:gd name="T45" fmla="*/ 434 h 583"/>
                    <a:gd name="T46" fmla="*/ 178 w 222"/>
                    <a:gd name="T47" fmla="*/ 345 h 583"/>
                    <a:gd name="T48" fmla="*/ 165 w 222"/>
                    <a:gd name="T49" fmla="*/ 252 h 583"/>
                    <a:gd name="T50" fmla="*/ 154 w 222"/>
                    <a:gd name="T51" fmla="*/ 158 h 583"/>
                    <a:gd name="T52" fmla="*/ 122 w 222"/>
                    <a:gd name="T53" fmla="*/ 86 h 583"/>
                    <a:gd name="T54" fmla="*/ 105 w 222"/>
                    <a:gd name="T55" fmla="*/ 30 h 583"/>
                    <a:gd name="T56" fmla="*/ 117 w 222"/>
                    <a:gd name="T57" fmla="*/ 12 h 583"/>
                    <a:gd name="T58" fmla="*/ 139 w 222"/>
                    <a:gd name="T5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583">
                      <a:moveTo>
                        <a:pt x="139" y="0"/>
                      </a:moveTo>
                      <a:lnTo>
                        <a:pt x="172" y="23"/>
                      </a:lnTo>
                      <a:lnTo>
                        <a:pt x="183" y="58"/>
                      </a:lnTo>
                      <a:lnTo>
                        <a:pt x="187" y="139"/>
                      </a:lnTo>
                      <a:lnTo>
                        <a:pt x="194" y="217"/>
                      </a:lnTo>
                      <a:lnTo>
                        <a:pt x="203" y="308"/>
                      </a:lnTo>
                      <a:lnTo>
                        <a:pt x="209" y="400"/>
                      </a:lnTo>
                      <a:lnTo>
                        <a:pt x="211" y="461"/>
                      </a:lnTo>
                      <a:lnTo>
                        <a:pt x="220" y="495"/>
                      </a:lnTo>
                      <a:lnTo>
                        <a:pt x="222" y="511"/>
                      </a:lnTo>
                      <a:lnTo>
                        <a:pt x="209" y="524"/>
                      </a:lnTo>
                      <a:lnTo>
                        <a:pt x="178" y="530"/>
                      </a:lnTo>
                      <a:lnTo>
                        <a:pt x="128" y="541"/>
                      </a:lnTo>
                      <a:lnTo>
                        <a:pt x="78" y="567"/>
                      </a:lnTo>
                      <a:lnTo>
                        <a:pt x="39" y="583"/>
                      </a:lnTo>
                      <a:lnTo>
                        <a:pt x="17" y="572"/>
                      </a:lnTo>
                      <a:lnTo>
                        <a:pt x="0" y="545"/>
                      </a:lnTo>
                      <a:lnTo>
                        <a:pt x="20" y="530"/>
                      </a:lnTo>
                      <a:lnTo>
                        <a:pt x="81" y="519"/>
                      </a:lnTo>
                      <a:lnTo>
                        <a:pt x="150" y="511"/>
                      </a:lnTo>
                      <a:lnTo>
                        <a:pt x="181" y="511"/>
                      </a:lnTo>
                      <a:lnTo>
                        <a:pt x="189" y="491"/>
                      </a:lnTo>
                      <a:lnTo>
                        <a:pt x="187" y="434"/>
                      </a:lnTo>
                      <a:lnTo>
                        <a:pt x="178" y="345"/>
                      </a:lnTo>
                      <a:lnTo>
                        <a:pt x="165" y="252"/>
                      </a:lnTo>
                      <a:lnTo>
                        <a:pt x="154" y="158"/>
                      </a:lnTo>
                      <a:lnTo>
                        <a:pt x="122" y="86"/>
                      </a:lnTo>
                      <a:lnTo>
                        <a:pt x="105" y="30"/>
                      </a:lnTo>
                      <a:lnTo>
                        <a:pt x="117" y="12"/>
                      </a:lnTo>
                      <a:lnTo>
                        <a:pt x="1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67" name="Freeform 27">
                  <a:extLst>
                    <a:ext uri="{FF2B5EF4-FFF2-40B4-BE49-F238E27FC236}">
                      <a16:creationId xmlns:a16="http://schemas.microsoft.com/office/drawing/2014/main" id="{6069FD63-F9A2-E181-B45A-3265402C9B94}"/>
                    </a:ext>
                  </a:extLst>
                </p:cNvPr>
                <p:cNvSpPr>
                  <a:spLocks noChangeAspect="1"/>
                </p:cNvSpPr>
                <p:nvPr/>
              </p:nvSpPr>
              <p:spPr bwMode="auto">
                <a:xfrm>
                  <a:off x="2148" y="2327"/>
                  <a:ext cx="228" cy="516"/>
                </a:xfrm>
                <a:custGeom>
                  <a:avLst/>
                  <a:gdLst>
                    <a:gd name="T0" fmla="*/ 145 w 228"/>
                    <a:gd name="T1" fmla="*/ 109 h 516"/>
                    <a:gd name="T2" fmla="*/ 156 w 228"/>
                    <a:gd name="T3" fmla="*/ 44 h 516"/>
                    <a:gd name="T4" fmla="*/ 191 w 228"/>
                    <a:gd name="T5" fmla="*/ 0 h 516"/>
                    <a:gd name="T6" fmla="*/ 211 w 228"/>
                    <a:gd name="T7" fmla="*/ 11 h 516"/>
                    <a:gd name="T8" fmla="*/ 228 w 228"/>
                    <a:gd name="T9" fmla="*/ 39 h 516"/>
                    <a:gd name="T10" fmla="*/ 219 w 228"/>
                    <a:gd name="T11" fmla="*/ 70 h 516"/>
                    <a:gd name="T12" fmla="*/ 202 w 228"/>
                    <a:gd name="T13" fmla="*/ 87 h 516"/>
                    <a:gd name="T14" fmla="*/ 185 w 228"/>
                    <a:gd name="T15" fmla="*/ 142 h 516"/>
                    <a:gd name="T16" fmla="*/ 178 w 228"/>
                    <a:gd name="T17" fmla="*/ 194 h 516"/>
                    <a:gd name="T18" fmla="*/ 178 w 228"/>
                    <a:gd name="T19" fmla="*/ 264 h 516"/>
                    <a:gd name="T20" fmla="*/ 174 w 228"/>
                    <a:gd name="T21" fmla="*/ 325 h 516"/>
                    <a:gd name="T22" fmla="*/ 178 w 228"/>
                    <a:gd name="T23" fmla="*/ 403 h 516"/>
                    <a:gd name="T24" fmla="*/ 185 w 228"/>
                    <a:gd name="T25" fmla="*/ 447 h 516"/>
                    <a:gd name="T26" fmla="*/ 189 w 228"/>
                    <a:gd name="T27" fmla="*/ 466 h 516"/>
                    <a:gd name="T28" fmla="*/ 180 w 228"/>
                    <a:gd name="T29" fmla="*/ 477 h 516"/>
                    <a:gd name="T30" fmla="*/ 152 w 228"/>
                    <a:gd name="T31" fmla="*/ 481 h 516"/>
                    <a:gd name="T32" fmla="*/ 102 w 228"/>
                    <a:gd name="T33" fmla="*/ 488 h 516"/>
                    <a:gd name="T34" fmla="*/ 57 w 228"/>
                    <a:gd name="T35" fmla="*/ 510 h 516"/>
                    <a:gd name="T36" fmla="*/ 35 w 228"/>
                    <a:gd name="T37" fmla="*/ 516 h 516"/>
                    <a:gd name="T38" fmla="*/ 0 w 228"/>
                    <a:gd name="T39" fmla="*/ 494 h 516"/>
                    <a:gd name="T40" fmla="*/ 0 w 228"/>
                    <a:gd name="T41" fmla="*/ 483 h 516"/>
                    <a:gd name="T42" fmla="*/ 33 w 228"/>
                    <a:gd name="T43" fmla="*/ 477 h 516"/>
                    <a:gd name="T44" fmla="*/ 119 w 228"/>
                    <a:gd name="T45" fmla="*/ 466 h 516"/>
                    <a:gd name="T46" fmla="*/ 156 w 228"/>
                    <a:gd name="T47" fmla="*/ 466 h 516"/>
                    <a:gd name="T48" fmla="*/ 163 w 228"/>
                    <a:gd name="T49" fmla="*/ 449 h 516"/>
                    <a:gd name="T50" fmla="*/ 161 w 228"/>
                    <a:gd name="T51" fmla="*/ 403 h 516"/>
                    <a:gd name="T52" fmla="*/ 156 w 228"/>
                    <a:gd name="T53" fmla="*/ 320 h 516"/>
                    <a:gd name="T54" fmla="*/ 152 w 228"/>
                    <a:gd name="T55" fmla="*/ 242 h 516"/>
                    <a:gd name="T56" fmla="*/ 150 w 228"/>
                    <a:gd name="T57" fmla="*/ 161 h 516"/>
                    <a:gd name="T58" fmla="*/ 145 w 228"/>
                    <a:gd name="T59" fmla="*/ 10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8" h="516">
                      <a:moveTo>
                        <a:pt x="145" y="109"/>
                      </a:moveTo>
                      <a:lnTo>
                        <a:pt x="156" y="44"/>
                      </a:lnTo>
                      <a:lnTo>
                        <a:pt x="191" y="0"/>
                      </a:lnTo>
                      <a:lnTo>
                        <a:pt x="211" y="11"/>
                      </a:lnTo>
                      <a:lnTo>
                        <a:pt x="228" y="39"/>
                      </a:lnTo>
                      <a:lnTo>
                        <a:pt x="219" y="70"/>
                      </a:lnTo>
                      <a:lnTo>
                        <a:pt x="202" y="87"/>
                      </a:lnTo>
                      <a:lnTo>
                        <a:pt x="185" y="142"/>
                      </a:lnTo>
                      <a:lnTo>
                        <a:pt x="178" y="194"/>
                      </a:lnTo>
                      <a:lnTo>
                        <a:pt x="178" y="264"/>
                      </a:lnTo>
                      <a:lnTo>
                        <a:pt x="174" y="325"/>
                      </a:lnTo>
                      <a:lnTo>
                        <a:pt x="178" y="403"/>
                      </a:lnTo>
                      <a:lnTo>
                        <a:pt x="185" y="447"/>
                      </a:lnTo>
                      <a:lnTo>
                        <a:pt x="189" y="466"/>
                      </a:lnTo>
                      <a:lnTo>
                        <a:pt x="180" y="477"/>
                      </a:lnTo>
                      <a:lnTo>
                        <a:pt x="152" y="481"/>
                      </a:lnTo>
                      <a:lnTo>
                        <a:pt x="102" y="488"/>
                      </a:lnTo>
                      <a:lnTo>
                        <a:pt x="57" y="510"/>
                      </a:lnTo>
                      <a:lnTo>
                        <a:pt x="35" y="516"/>
                      </a:lnTo>
                      <a:lnTo>
                        <a:pt x="0" y="494"/>
                      </a:lnTo>
                      <a:lnTo>
                        <a:pt x="0" y="483"/>
                      </a:lnTo>
                      <a:lnTo>
                        <a:pt x="33" y="477"/>
                      </a:lnTo>
                      <a:lnTo>
                        <a:pt x="119" y="466"/>
                      </a:lnTo>
                      <a:lnTo>
                        <a:pt x="156" y="466"/>
                      </a:lnTo>
                      <a:lnTo>
                        <a:pt x="163" y="449"/>
                      </a:lnTo>
                      <a:lnTo>
                        <a:pt x="161" y="403"/>
                      </a:lnTo>
                      <a:lnTo>
                        <a:pt x="156" y="320"/>
                      </a:lnTo>
                      <a:lnTo>
                        <a:pt x="152" y="242"/>
                      </a:lnTo>
                      <a:lnTo>
                        <a:pt x="150" y="161"/>
                      </a:lnTo>
                      <a:lnTo>
                        <a:pt x="14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68" name="Freeform 28">
                  <a:extLst>
                    <a:ext uri="{FF2B5EF4-FFF2-40B4-BE49-F238E27FC236}">
                      <a16:creationId xmlns:a16="http://schemas.microsoft.com/office/drawing/2014/main" id="{A3A86BF1-25DB-D4BC-CF12-6FD3316CF25F}"/>
                    </a:ext>
                  </a:extLst>
                </p:cNvPr>
                <p:cNvSpPr>
                  <a:spLocks noChangeAspect="1"/>
                </p:cNvSpPr>
                <p:nvPr/>
              </p:nvSpPr>
              <p:spPr bwMode="auto">
                <a:xfrm>
                  <a:off x="2203" y="1799"/>
                  <a:ext cx="152" cy="570"/>
                </a:xfrm>
                <a:custGeom>
                  <a:avLst/>
                  <a:gdLst>
                    <a:gd name="T0" fmla="*/ 63 w 152"/>
                    <a:gd name="T1" fmla="*/ 52 h 570"/>
                    <a:gd name="T2" fmla="*/ 89 w 152"/>
                    <a:gd name="T3" fmla="*/ 4 h 570"/>
                    <a:gd name="T4" fmla="*/ 128 w 152"/>
                    <a:gd name="T5" fmla="*/ 0 h 570"/>
                    <a:gd name="T6" fmla="*/ 152 w 152"/>
                    <a:gd name="T7" fmla="*/ 33 h 570"/>
                    <a:gd name="T8" fmla="*/ 146 w 152"/>
                    <a:gd name="T9" fmla="*/ 70 h 570"/>
                    <a:gd name="T10" fmla="*/ 122 w 152"/>
                    <a:gd name="T11" fmla="*/ 82 h 570"/>
                    <a:gd name="T12" fmla="*/ 95 w 152"/>
                    <a:gd name="T13" fmla="*/ 103 h 570"/>
                    <a:gd name="T14" fmla="*/ 72 w 152"/>
                    <a:gd name="T15" fmla="*/ 138 h 570"/>
                    <a:gd name="T16" fmla="*/ 57 w 152"/>
                    <a:gd name="T17" fmla="*/ 175 h 570"/>
                    <a:gd name="T18" fmla="*/ 41 w 152"/>
                    <a:gd name="T19" fmla="*/ 239 h 570"/>
                    <a:gd name="T20" fmla="*/ 24 w 152"/>
                    <a:gd name="T21" fmla="*/ 321 h 570"/>
                    <a:gd name="T22" fmla="*/ 24 w 152"/>
                    <a:gd name="T23" fmla="*/ 407 h 570"/>
                    <a:gd name="T24" fmla="*/ 41 w 152"/>
                    <a:gd name="T25" fmla="*/ 461 h 570"/>
                    <a:gd name="T26" fmla="*/ 52 w 152"/>
                    <a:gd name="T27" fmla="*/ 502 h 570"/>
                    <a:gd name="T28" fmla="*/ 67 w 152"/>
                    <a:gd name="T29" fmla="*/ 529 h 570"/>
                    <a:gd name="T30" fmla="*/ 67 w 152"/>
                    <a:gd name="T31" fmla="*/ 558 h 570"/>
                    <a:gd name="T32" fmla="*/ 46 w 152"/>
                    <a:gd name="T33" fmla="*/ 570 h 570"/>
                    <a:gd name="T34" fmla="*/ 28 w 152"/>
                    <a:gd name="T35" fmla="*/ 549 h 570"/>
                    <a:gd name="T36" fmla="*/ 7 w 152"/>
                    <a:gd name="T37" fmla="*/ 519 h 570"/>
                    <a:gd name="T38" fmla="*/ 11 w 152"/>
                    <a:gd name="T39" fmla="*/ 490 h 570"/>
                    <a:gd name="T40" fmla="*/ 6 w 152"/>
                    <a:gd name="T41" fmla="*/ 403 h 570"/>
                    <a:gd name="T42" fmla="*/ 0 w 152"/>
                    <a:gd name="T43" fmla="*/ 338 h 570"/>
                    <a:gd name="T44" fmla="*/ 2 w 152"/>
                    <a:gd name="T45" fmla="*/ 272 h 570"/>
                    <a:gd name="T46" fmla="*/ 13 w 152"/>
                    <a:gd name="T47" fmla="*/ 181 h 570"/>
                    <a:gd name="T48" fmla="*/ 39 w 152"/>
                    <a:gd name="T49" fmla="*/ 109 h 570"/>
                    <a:gd name="T50" fmla="*/ 63 w 152"/>
                    <a:gd name="T51" fmla="*/ 5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570">
                      <a:moveTo>
                        <a:pt x="63" y="52"/>
                      </a:moveTo>
                      <a:lnTo>
                        <a:pt x="89" y="4"/>
                      </a:lnTo>
                      <a:lnTo>
                        <a:pt x="128" y="0"/>
                      </a:lnTo>
                      <a:lnTo>
                        <a:pt x="152" y="33"/>
                      </a:lnTo>
                      <a:lnTo>
                        <a:pt x="146" y="70"/>
                      </a:lnTo>
                      <a:lnTo>
                        <a:pt x="122" y="82"/>
                      </a:lnTo>
                      <a:lnTo>
                        <a:pt x="95" y="103"/>
                      </a:lnTo>
                      <a:lnTo>
                        <a:pt x="72" y="138"/>
                      </a:lnTo>
                      <a:lnTo>
                        <a:pt x="57" y="175"/>
                      </a:lnTo>
                      <a:lnTo>
                        <a:pt x="41" y="239"/>
                      </a:lnTo>
                      <a:lnTo>
                        <a:pt x="24" y="321"/>
                      </a:lnTo>
                      <a:lnTo>
                        <a:pt x="24" y="407"/>
                      </a:lnTo>
                      <a:lnTo>
                        <a:pt x="41" y="461"/>
                      </a:lnTo>
                      <a:lnTo>
                        <a:pt x="52" y="502"/>
                      </a:lnTo>
                      <a:lnTo>
                        <a:pt x="67" y="529"/>
                      </a:lnTo>
                      <a:lnTo>
                        <a:pt x="67" y="558"/>
                      </a:lnTo>
                      <a:lnTo>
                        <a:pt x="46" y="570"/>
                      </a:lnTo>
                      <a:lnTo>
                        <a:pt x="28" y="549"/>
                      </a:lnTo>
                      <a:lnTo>
                        <a:pt x="7" y="519"/>
                      </a:lnTo>
                      <a:lnTo>
                        <a:pt x="11" y="490"/>
                      </a:lnTo>
                      <a:lnTo>
                        <a:pt x="6" y="403"/>
                      </a:lnTo>
                      <a:lnTo>
                        <a:pt x="0" y="338"/>
                      </a:lnTo>
                      <a:lnTo>
                        <a:pt x="2" y="272"/>
                      </a:lnTo>
                      <a:lnTo>
                        <a:pt x="13" y="181"/>
                      </a:lnTo>
                      <a:lnTo>
                        <a:pt x="39" y="109"/>
                      </a:lnTo>
                      <a:lnTo>
                        <a:pt x="63"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69" name="Freeform 29">
                  <a:extLst>
                    <a:ext uri="{FF2B5EF4-FFF2-40B4-BE49-F238E27FC236}">
                      <a16:creationId xmlns:a16="http://schemas.microsoft.com/office/drawing/2014/main" id="{DADBFB95-A450-7309-070F-7657FE52B7B4}"/>
                    </a:ext>
                  </a:extLst>
                </p:cNvPr>
                <p:cNvSpPr>
                  <a:spLocks noChangeAspect="1"/>
                </p:cNvSpPr>
                <p:nvPr/>
              </p:nvSpPr>
              <p:spPr bwMode="auto">
                <a:xfrm>
                  <a:off x="2161" y="1440"/>
                  <a:ext cx="284" cy="313"/>
                </a:xfrm>
                <a:custGeom>
                  <a:avLst/>
                  <a:gdLst>
                    <a:gd name="T0" fmla="*/ 72 w 284"/>
                    <a:gd name="T1" fmla="*/ 152 h 313"/>
                    <a:gd name="T2" fmla="*/ 67 w 284"/>
                    <a:gd name="T3" fmla="*/ 108 h 313"/>
                    <a:gd name="T4" fmla="*/ 67 w 284"/>
                    <a:gd name="T5" fmla="*/ 63 h 313"/>
                    <a:gd name="T6" fmla="*/ 78 w 284"/>
                    <a:gd name="T7" fmla="*/ 30 h 313"/>
                    <a:gd name="T8" fmla="*/ 100 w 284"/>
                    <a:gd name="T9" fmla="*/ 12 h 313"/>
                    <a:gd name="T10" fmla="*/ 145 w 284"/>
                    <a:gd name="T11" fmla="*/ 0 h 313"/>
                    <a:gd name="T12" fmla="*/ 178 w 284"/>
                    <a:gd name="T13" fmla="*/ 2 h 313"/>
                    <a:gd name="T14" fmla="*/ 213 w 284"/>
                    <a:gd name="T15" fmla="*/ 17 h 313"/>
                    <a:gd name="T16" fmla="*/ 241 w 284"/>
                    <a:gd name="T17" fmla="*/ 52 h 313"/>
                    <a:gd name="T18" fmla="*/ 262 w 284"/>
                    <a:gd name="T19" fmla="*/ 91 h 313"/>
                    <a:gd name="T20" fmla="*/ 275 w 284"/>
                    <a:gd name="T21" fmla="*/ 145 h 313"/>
                    <a:gd name="T22" fmla="*/ 284 w 284"/>
                    <a:gd name="T23" fmla="*/ 197 h 313"/>
                    <a:gd name="T24" fmla="*/ 284 w 284"/>
                    <a:gd name="T25" fmla="*/ 236 h 313"/>
                    <a:gd name="T26" fmla="*/ 273 w 284"/>
                    <a:gd name="T27" fmla="*/ 278 h 313"/>
                    <a:gd name="T28" fmla="*/ 247 w 284"/>
                    <a:gd name="T29" fmla="*/ 302 h 313"/>
                    <a:gd name="T30" fmla="*/ 208 w 284"/>
                    <a:gd name="T31" fmla="*/ 313 h 313"/>
                    <a:gd name="T32" fmla="*/ 184 w 284"/>
                    <a:gd name="T33" fmla="*/ 312 h 313"/>
                    <a:gd name="T34" fmla="*/ 156 w 284"/>
                    <a:gd name="T35" fmla="*/ 295 h 313"/>
                    <a:gd name="T36" fmla="*/ 128 w 284"/>
                    <a:gd name="T37" fmla="*/ 258 h 313"/>
                    <a:gd name="T38" fmla="*/ 106 w 284"/>
                    <a:gd name="T39" fmla="*/ 223 h 313"/>
                    <a:gd name="T40" fmla="*/ 35 w 284"/>
                    <a:gd name="T41" fmla="*/ 245 h 313"/>
                    <a:gd name="T42" fmla="*/ 13 w 284"/>
                    <a:gd name="T43" fmla="*/ 252 h 313"/>
                    <a:gd name="T44" fmla="*/ 0 w 284"/>
                    <a:gd name="T45" fmla="*/ 247 h 313"/>
                    <a:gd name="T46" fmla="*/ 2 w 284"/>
                    <a:gd name="T47" fmla="*/ 234 h 313"/>
                    <a:gd name="T48" fmla="*/ 85 w 284"/>
                    <a:gd name="T49" fmla="*/ 197 h 313"/>
                    <a:gd name="T50" fmla="*/ 72 w 284"/>
                    <a:gd name="T51" fmla="*/ 15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 h="313">
                      <a:moveTo>
                        <a:pt x="72" y="152"/>
                      </a:moveTo>
                      <a:lnTo>
                        <a:pt x="67" y="108"/>
                      </a:lnTo>
                      <a:lnTo>
                        <a:pt x="67" y="63"/>
                      </a:lnTo>
                      <a:lnTo>
                        <a:pt x="78" y="30"/>
                      </a:lnTo>
                      <a:lnTo>
                        <a:pt x="100" y="12"/>
                      </a:lnTo>
                      <a:lnTo>
                        <a:pt x="145" y="0"/>
                      </a:lnTo>
                      <a:lnTo>
                        <a:pt x="178" y="2"/>
                      </a:lnTo>
                      <a:lnTo>
                        <a:pt x="213" y="17"/>
                      </a:lnTo>
                      <a:lnTo>
                        <a:pt x="241" y="52"/>
                      </a:lnTo>
                      <a:lnTo>
                        <a:pt x="262" y="91"/>
                      </a:lnTo>
                      <a:lnTo>
                        <a:pt x="275" y="145"/>
                      </a:lnTo>
                      <a:lnTo>
                        <a:pt x="284" y="197"/>
                      </a:lnTo>
                      <a:lnTo>
                        <a:pt x="284" y="236"/>
                      </a:lnTo>
                      <a:lnTo>
                        <a:pt x="273" y="278"/>
                      </a:lnTo>
                      <a:lnTo>
                        <a:pt x="247" y="302"/>
                      </a:lnTo>
                      <a:lnTo>
                        <a:pt x="208" y="313"/>
                      </a:lnTo>
                      <a:lnTo>
                        <a:pt x="184" y="312"/>
                      </a:lnTo>
                      <a:lnTo>
                        <a:pt x="156" y="295"/>
                      </a:lnTo>
                      <a:lnTo>
                        <a:pt x="128" y="258"/>
                      </a:lnTo>
                      <a:lnTo>
                        <a:pt x="106" y="223"/>
                      </a:lnTo>
                      <a:lnTo>
                        <a:pt x="35" y="245"/>
                      </a:lnTo>
                      <a:lnTo>
                        <a:pt x="13" y="252"/>
                      </a:lnTo>
                      <a:lnTo>
                        <a:pt x="0" y="247"/>
                      </a:lnTo>
                      <a:lnTo>
                        <a:pt x="2" y="234"/>
                      </a:lnTo>
                      <a:lnTo>
                        <a:pt x="85" y="197"/>
                      </a:lnTo>
                      <a:lnTo>
                        <a:pt x="7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91870" name="Group 30">
              <a:extLst>
                <a:ext uri="{FF2B5EF4-FFF2-40B4-BE49-F238E27FC236}">
                  <a16:creationId xmlns:a16="http://schemas.microsoft.com/office/drawing/2014/main" id="{1B7DEC77-C4DB-CCFD-88EB-716D0F9265FA}"/>
                </a:ext>
              </a:extLst>
            </p:cNvPr>
            <p:cNvGrpSpPr>
              <a:grpSpLocks noChangeAspect="1"/>
            </p:cNvGrpSpPr>
            <p:nvPr/>
          </p:nvGrpSpPr>
          <p:grpSpPr bwMode="auto">
            <a:xfrm>
              <a:off x="1248" y="1824"/>
              <a:ext cx="3435" cy="980"/>
              <a:chOff x="1248" y="1824"/>
              <a:chExt cx="3435" cy="980"/>
            </a:xfrm>
          </p:grpSpPr>
          <p:sp>
            <p:nvSpPr>
              <p:cNvPr id="291871" name="Freeform 31">
                <a:extLst>
                  <a:ext uri="{FF2B5EF4-FFF2-40B4-BE49-F238E27FC236}">
                    <a16:creationId xmlns:a16="http://schemas.microsoft.com/office/drawing/2014/main" id="{11D2434A-76C8-3C4C-AE35-45A5D756667E}"/>
                  </a:ext>
                </a:extLst>
              </p:cNvPr>
              <p:cNvSpPr>
                <a:spLocks noChangeAspect="1"/>
              </p:cNvSpPr>
              <p:nvPr/>
            </p:nvSpPr>
            <p:spPr bwMode="auto">
              <a:xfrm>
                <a:off x="3888" y="1863"/>
                <a:ext cx="795" cy="941"/>
              </a:xfrm>
              <a:custGeom>
                <a:avLst/>
                <a:gdLst>
                  <a:gd name="T0" fmla="*/ 78 w 795"/>
                  <a:gd name="T1" fmla="*/ 476 h 941"/>
                  <a:gd name="T2" fmla="*/ 45 w 795"/>
                  <a:gd name="T3" fmla="*/ 524 h 941"/>
                  <a:gd name="T4" fmla="*/ 13 w 795"/>
                  <a:gd name="T5" fmla="*/ 607 h 941"/>
                  <a:gd name="T6" fmla="*/ 0 w 795"/>
                  <a:gd name="T7" fmla="*/ 713 h 941"/>
                  <a:gd name="T8" fmla="*/ 12 w 795"/>
                  <a:gd name="T9" fmla="*/ 792 h 941"/>
                  <a:gd name="T10" fmla="*/ 52 w 795"/>
                  <a:gd name="T11" fmla="*/ 857 h 941"/>
                  <a:gd name="T12" fmla="*/ 106 w 795"/>
                  <a:gd name="T13" fmla="*/ 913 h 941"/>
                  <a:gd name="T14" fmla="*/ 164 w 795"/>
                  <a:gd name="T15" fmla="*/ 941 h 941"/>
                  <a:gd name="T16" fmla="*/ 238 w 795"/>
                  <a:gd name="T17" fmla="*/ 929 h 941"/>
                  <a:gd name="T18" fmla="*/ 299 w 795"/>
                  <a:gd name="T19" fmla="*/ 913 h 941"/>
                  <a:gd name="T20" fmla="*/ 351 w 795"/>
                  <a:gd name="T21" fmla="*/ 885 h 941"/>
                  <a:gd name="T22" fmla="*/ 395 w 795"/>
                  <a:gd name="T23" fmla="*/ 822 h 941"/>
                  <a:gd name="T24" fmla="*/ 421 w 795"/>
                  <a:gd name="T25" fmla="*/ 765 h 941"/>
                  <a:gd name="T26" fmla="*/ 425 w 795"/>
                  <a:gd name="T27" fmla="*/ 689 h 941"/>
                  <a:gd name="T28" fmla="*/ 425 w 795"/>
                  <a:gd name="T29" fmla="*/ 652 h 941"/>
                  <a:gd name="T30" fmla="*/ 469 w 795"/>
                  <a:gd name="T31" fmla="*/ 713 h 941"/>
                  <a:gd name="T32" fmla="*/ 553 w 795"/>
                  <a:gd name="T33" fmla="*/ 757 h 941"/>
                  <a:gd name="T34" fmla="*/ 593 w 795"/>
                  <a:gd name="T35" fmla="*/ 765 h 941"/>
                  <a:gd name="T36" fmla="*/ 662 w 795"/>
                  <a:gd name="T37" fmla="*/ 753 h 941"/>
                  <a:gd name="T38" fmla="*/ 710 w 795"/>
                  <a:gd name="T39" fmla="*/ 733 h 941"/>
                  <a:gd name="T40" fmla="*/ 747 w 795"/>
                  <a:gd name="T41" fmla="*/ 670 h 941"/>
                  <a:gd name="T42" fmla="*/ 790 w 795"/>
                  <a:gd name="T43" fmla="*/ 611 h 941"/>
                  <a:gd name="T44" fmla="*/ 792 w 795"/>
                  <a:gd name="T45" fmla="*/ 522 h 941"/>
                  <a:gd name="T46" fmla="*/ 795 w 795"/>
                  <a:gd name="T47" fmla="*/ 457 h 941"/>
                  <a:gd name="T48" fmla="*/ 792 w 795"/>
                  <a:gd name="T49" fmla="*/ 400 h 941"/>
                  <a:gd name="T50" fmla="*/ 738 w 795"/>
                  <a:gd name="T51" fmla="*/ 320 h 941"/>
                  <a:gd name="T52" fmla="*/ 686 w 795"/>
                  <a:gd name="T53" fmla="*/ 283 h 941"/>
                  <a:gd name="T54" fmla="*/ 625 w 795"/>
                  <a:gd name="T55" fmla="*/ 266 h 941"/>
                  <a:gd name="T56" fmla="*/ 555 w 795"/>
                  <a:gd name="T57" fmla="*/ 266 h 941"/>
                  <a:gd name="T58" fmla="*/ 499 w 795"/>
                  <a:gd name="T59" fmla="*/ 276 h 941"/>
                  <a:gd name="T60" fmla="*/ 475 w 795"/>
                  <a:gd name="T61" fmla="*/ 309 h 941"/>
                  <a:gd name="T62" fmla="*/ 445 w 795"/>
                  <a:gd name="T63" fmla="*/ 335 h 941"/>
                  <a:gd name="T64" fmla="*/ 447 w 795"/>
                  <a:gd name="T65" fmla="*/ 251 h 941"/>
                  <a:gd name="T66" fmla="*/ 440 w 795"/>
                  <a:gd name="T67" fmla="*/ 157 h 941"/>
                  <a:gd name="T68" fmla="*/ 388 w 795"/>
                  <a:gd name="T69" fmla="*/ 83 h 941"/>
                  <a:gd name="T70" fmla="*/ 343 w 795"/>
                  <a:gd name="T71" fmla="*/ 38 h 941"/>
                  <a:gd name="T72" fmla="*/ 293 w 795"/>
                  <a:gd name="T73" fmla="*/ 7 h 941"/>
                  <a:gd name="T74" fmla="*/ 258 w 795"/>
                  <a:gd name="T75" fmla="*/ 0 h 941"/>
                  <a:gd name="T76" fmla="*/ 206 w 795"/>
                  <a:gd name="T77" fmla="*/ 1 h 941"/>
                  <a:gd name="T78" fmla="*/ 156 w 795"/>
                  <a:gd name="T79" fmla="*/ 16 h 941"/>
                  <a:gd name="T80" fmla="*/ 102 w 795"/>
                  <a:gd name="T81" fmla="*/ 44 h 941"/>
                  <a:gd name="T82" fmla="*/ 63 w 795"/>
                  <a:gd name="T83" fmla="*/ 96 h 941"/>
                  <a:gd name="T84" fmla="*/ 43 w 795"/>
                  <a:gd name="T85" fmla="*/ 148 h 941"/>
                  <a:gd name="T86" fmla="*/ 36 w 795"/>
                  <a:gd name="T87" fmla="*/ 240 h 941"/>
                  <a:gd name="T88" fmla="*/ 32 w 795"/>
                  <a:gd name="T89" fmla="*/ 285 h 941"/>
                  <a:gd name="T90" fmla="*/ 47 w 795"/>
                  <a:gd name="T91" fmla="*/ 340 h 941"/>
                  <a:gd name="T92" fmla="*/ 62 w 795"/>
                  <a:gd name="T93" fmla="*/ 376 h 941"/>
                  <a:gd name="T94" fmla="*/ 73 w 795"/>
                  <a:gd name="T95" fmla="*/ 400 h 941"/>
                  <a:gd name="T96" fmla="*/ 78 w 795"/>
                  <a:gd name="T97" fmla="*/ 476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5" h="941">
                    <a:moveTo>
                      <a:pt x="78" y="476"/>
                    </a:moveTo>
                    <a:lnTo>
                      <a:pt x="45" y="524"/>
                    </a:lnTo>
                    <a:lnTo>
                      <a:pt x="13" y="607"/>
                    </a:lnTo>
                    <a:lnTo>
                      <a:pt x="0" y="713"/>
                    </a:lnTo>
                    <a:lnTo>
                      <a:pt x="12" y="792"/>
                    </a:lnTo>
                    <a:lnTo>
                      <a:pt x="52" y="857"/>
                    </a:lnTo>
                    <a:lnTo>
                      <a:pt x="106" y="913"/>
                    </a:lnTo>
                    <a:lnTo>
                      <a:pt x="164" y="941"/>
                    </a:lnTo>
                    <a:lnTo>
                      <a:pt x="238" y="929"/>
                    </a:lnTo>
                    <a:lnTo>
                      <a:pt x="299" y="913"/>
                    </a:lnTo>
                    <a:lnTo>
                      <a:pt x="351" y="885"/>
                    </a:lnTo>
                    <a:lnTo>
                      <a:pt x="395" y="822"/>
                    </a:lnTo>
                    <a:lnTo>
                      <a:pt x="421" y="765"/>
                    </a:lnTo>
                    <a:lnTo>
                      <a:pt x="425" y="689"/>
                    </a:lnTo>
                    <a:lnTo>
                      <a:pt x="425" y="652"/>
                    </a:lnTo>
                    <a:lnTo>
                      <a:pt x="469" y="713"/>
                    </a:lnTo>
                    <a:lnTo>
                      <a:pt x="553" y="757"/>
                    </a:lnTo>
                    <a:lnTo>
                      <a:pt x="593" y="765"/>
                    </a:lnTo>
                    <a:lnTo>
                      <a:pt x="662" y="753"/>
                    </a:lnTo>
                    <a:lnTo>
                      <a:pt x="710" y="733"/>
                    </a:lnTo>
                    <a:lnTo>
                      <a:pt x="747" y="670"/>
                    </a:lnTo>
                    <a:lnTo>
                      <a:pt x="790" y="611"/>
                    </a:lnTo>
                    <a:lnTo>
                      <a:pt x="792" y="522"/>
                    </a:lnTo>
                    <a:lnTo>
                      <a:pt x="795" y="457"/>
                    </a:lnTo>
                    <a:lnTo>
                      <a:pt x="792" y="400"/>
                    </a:lnTo>
                    <a:lnTo>
                      <a:pt x="738" y="320"/>
                    </a:lnTo>
                    <a:lnTo>
                      <a:pt x="686" y="283"/>
                    </a:lnTo>
                    <a:lnTo>
                      <a:pt x="625" y="266"/>
                    </a:lnTo>
                    <a:lnTo>
                      <a:pt x="555" y="266"/>
                    </a:lnTo>
                    <a:lnTo>
                      <a:pt x="499" y="276"/>
                    </a:lnTo>
                    <a:lnTo>
                      <a:pt x="475" y="309"/>
                    </a:lnTo>
                    <a:lnTo>
                      <a:pt x="445" y="335"/>
                    </a:lnTo>
                    <a:lnTo>
                      <a:pt x="447" y="251"/>
                    </a:lnTo>
                    <a:lnTo>
                      <a:pt x="440" y="157"/>
                    </a:lnTo>
                    <a:lnTo>
                      <a:pt x="388" y="83"/>
                    </a:lnTo>
                    <a:lnTo>
                      <a:pt x="343" y="38"/>
                    </a:lnTo>
                    <a:lnTo>
                      <a:pt x="293" y="7"/>
                    </a:lnTo>
                    <a:lnTo>
                      <a:pt x="258" y="0"/>
                    </a:lnTo>
                    <a:lnTo>
                      <a:pt x="206" y="1"/>
                    </a:lnTo>
                    <a:lnTo>
                      <a:pt x="156" y="16"/>
                    </a:lnTo>
                    <a:lnTo>
                      <a:pt x="102" y="44"/>
                    </a:lnTo>
                    <a:lnTo>
                      <a:pt x="63" y="96"/>
                    </a:lnTo>
                    <a:lnTo>
                      <a:pt x="43" y="148"/>
                    </a:lnTo>
                    <a:lnTo>
                      <a:pt x="36" y="240"/>
                    </a:lnTo>
                    <a:lnTo>
                      <a:pt x="32" y="285"/>
                    </a:lnTo>
                    <a:lnTo>
                      <a:pt x="47" y="340"/>
                    </a:lnTo>
                    <a:lnTo>
                      <a:pt x="62" y="376"/>
                    </a:lnTo>
                    <a:lnTo>
                      <a:pt x="73" y="400"/>
                    </a:lnTo>
                    <a:lnTo>
                      <a:pt x="78" y="47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72" name="Freeform 32">
                <a:extLst>
                  <a:ext uri="{FF2B5EF4-FFF2-40B4-BE49-F238E27FC236}">
                    <a16:creationId xmlns:a16="http://schemas.microsoft.com/office/drawing/2014/main" id="{762117BF-18D5-71E8-FF5D-AC62202DDC69}"/>
                  </a:ext>
                </a:extLst>
              </p:cNvPr>
              <p:cNvSpPr>
                <a:spLocks noChangeAspect="1"/>
              </p:cNvSpPr>
              <p:nvPr/>
            </p:nvSpPr>
            <p:spPr bwMode="auto">
              <a:xfrm>
                <a:off x="3870" y="1824"/>
                <a:ext cx="796" cy="938"/>
              </a:xfrm>
              <a:custGeom>
                <a:avLst/>
                <a:gdLst>
                  <a:gd name="T0" fmla="*/ 74 w 796"/>
                  <a:gd name="T1" fmla="*/ 475 h 938"/>
                  <a:gd name="T2" fmla="*/ 48 w 796"/>
                  <a:gd name="T3" fmla="*/ 528 h 938"/>
                  <a:gd name="T4" fmla="*/ 13 w 796"/>
                  <a:gd name="T5" fmla="*/ 604 h 938"/>
                  <a:gd name="T6" fmla="*/ 0 w 796"/>
                  <a:gd name="T7" fmla="*/ 708 h 938"/>
                  <a:gd name="T8" fmla="*/ 17 w 796"/>
                  <a:gd name="T9" fmla="*/ 797 h 938"/>
                  <a:gd name="T10" fmla="*/ 48 w 796"/>
                  <a:gd name="T11" fmla="*/ 855 h 938"/>
                  <a:gd name="T12" fmla="*/ 111 w 796"/>
                  <a:gd name="T13" fmla="*/ 914 h 938"/>
                  <a:gd name="T14" fmla="*/ 165 w 796"/>
                  <a:gd name="T15" fmla="*/ 938 h 938"/>
                  <a:gd name="T16" fmla="*/ 233 w 796"/>
                  <a:gd name="T17" fmla="*/ 929 h 938"/>
                  <a:gd name="T18" fmla="*/ 302 w 796"/>
                  <a:gd name="T19" fmla="*/ 918 h 938"/>
                  <a:gd name="T20" fmla="*/ 354 w 796"/>
                  <a:gd name="T21" fmla="*/ 882 h 938"/>
                  <a:gd name="T22" fmla="*/ 389 w 796"/>
                  <a:gd name="T23" fmla="*/ 821 h 938"/>
                  <a:gd name="T24" fmla="*/ 422 w 796"/>
                  <a:gd name="T25" fmla="*/ 764 h 938"/>
                  <a:gd name="T26" fmla="*/ 420 w 796"/>
                  <a:gd name="T27" fmla="*/ 686 h 938"/>
                  <a:gd name="T28" fmla="*/ 428 w 796"/>
                  <a:gd name="T29" fmla="*/ 653 h 938"/>
                  <a:gd name="T30" fmla="*/ 466 w 796"/>
                  <a:gd name="T31" fmla="*/ 712 h 938"/>
                  <a:gd name="T32" fmla="*/ 555 w 796"/>
                  <a:gd name="T33" fmla="*/ 762 h 938"/>
                  <a:gd name="T34" fmla="*/ 591 w 796"/>
                  <a:gd name="T35" fmla="*/ 762 h 938"/>
                  <a:gd name="T36" fmla="*/ 663 w 796"/>
                  <a:gd name="T37" fmla="*/ 751 h 938"/>
                  <a:gd name="T38" fmla="*/ 705 w 796"/>
                  <a:gd name="T39" fmla="*/ 732 h 938"/>
                  <a:gd name="T40" fmla="*/ 748 w 796"/>
                  <a:gd name="T41" fmla="*/ 665 h 938"/>
                  <a:gd name="T42" fmla="*/ 787 w 796"/>
                  <a:gd name="T43" fmla="*/ 610 h 938"/>
                  <a:gd name="T44" fmla="*/ 794 w 796"/>
                  <a:gd name="T45" fmla="*/ 519 h 938"/>
                  <a:gd name="T46" fmla="*/ 796 w 796"/>
                  <a:gd name="T47" fmla="*/ 462 h 938"/>
                  <a:gd name="T48" fmla="*/ 787 w 796"/>
                  <a:gd name="T49" fmla="*/ 399 h 938"/>
                  <a:gd name="T50" fmla="*/ 733 w 796"/>
                  <a:gd name="T51" fmla="*/ 319 h 938"/>
                  <a:gd name="T52" fmla="*/ 687 w 796"/>
                  <a:gd name="T53" fmla="*/ 280 h 938"/>
                  <a:gd name="T54" fmla="*/ 622 w 796"/>
                  <a:gd name="T55" fmla="*/ 273 h 938"/>
                  <a:gd name="T56" fmla="*/ 557 w 796"/>
                  <a:gd name="T57" fmla="*/ 263 h 938"/>
                  <a:gd name="T58" fmla="*/ 494 w 796"/>
                  <a:gd name="T59" fmla="*/ 273 h 938"/>
                  <a:gd name="T60" fmla="*/ 476 w 796"/>
                  <a:gd name="T61" fmla="*/ 308 h 938"/>
                  <a:gd name="T62" fmla="*/ 441 w 796"/>
                  <a:gd name="T63" fmla="*/ 332 h 938"/>
                  <a:gd name="T64" fmla="*/ 444 w 796"/>
                  <a:gd name="T65" fmla="*/ 248 h 938"/>
                  <a:gd name="T66" fmla="*/ 435 w 796"/>
                  <a:gd name="T67" fmla="*/ 154 h 938"/>
                  <a:gd name="T68" fmla="*/ 387 w 796"/>
                  <a:gd name="T69" fmla="*/ 78 h 938"/>
                  <a:gd name="T70" fmla="*/ 346 w 796"/>
                  <a:gd name="T71" fmla="*/ 35 h 938"/>
                  <a:gd name="T72" fmla="*/ 296 w 796"/>
                  <a:gd name="T73" fmla="*/ 6 h 938"/>
                  <a:gd name="T74" fmla="*/ 255 w 796"/>
                  <a:gd name="T75" fmla="*/ 4 h 938"/>
                  <a:gd name="T76" fmla="*/ 202 w 796"/>
                  <a:gd name="T77" fmla="*/ 0 h 938"/>
                  <a:gd name="T78" fmla="*/ 159 w 796"/>
                  <a:gd name="T79" fmla="*/ 13 h 938"/>
                  <a:gd name="T80" fmla="*/ 104 w 796"/>
                  <a:gd name="T81" fmla="*/ 41 h 938"/>
                  <a:gd name="T82" fmla="*/ 67 w 796"/>
                  <a:gd name="T83" fmla="*/ 91 h 938"/>
                  <a:gd name="T84" fmla="*/ 46 w 796"/>
                  <a:gd name="T85" fmla="*/ 146 h 938"/>
                  <a:gd name="T86" fmla="*/ 31 w 796"/>
                  <a:gd name="T87" fmla="*/ 245 h 938"/>
                  <a:gd name="T88" fmla="*/ 26 w 796"/>
                  <a:gd name="T89" fmla="*/ 284 h 938"/>
                  <a:gd name="T90" fmla="*/ 41 w 796"/>
                  <a:gd name="T91" fmla="*/ 339 h 938"/>
                  <a:gd name="T92" fmla="*/ 67 w 796"/>
                  <a:gd name="T93" fmla="*/ 378 h 938"/>
                  <a:gd name="T94" fmla="*/ 74 w 796"/>
                  <a:gd name="T95" fmla="*/ 399 h 938"/>
                  <a:gd name="T96" fmla="*/ 74 w 796"/>
                  <a:gd name="T97" fmla="*/ 475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938">
                    <a:moveTo>
                      <a:pt x="74" y="475"/>
                    </a:moveTo>
                    <a:lnTo>
                      <a:pt x="48" y="528"/>
                    </a:lnTo>
                    <a:lnTo>
                      <a:pt x="13" y="604"/>
                    </a:lnTo>
                    <a:lnTo>
                      <a:pt x="0" y="708"/>
                    </a:lnTo>
                    <a:lnTo>
                      <a:pt x="17" y="797"/>
                    </a:lnTo>
                    <a:lnTo>
                      <a:pt x="48" y="855"/>
                    </a:lnTo>
                    <a:lnTo>
                      <a:pt x="111" y="914"/>
                    </a:lnTo>
                    <a:lnTo>
                      <a:pt x="165" y="938"/>
                    </a:lnTo>
                    <a:lnTo>
                      <a:pt x="233" y="929"/>
                    </a:lnTo>
                    <a:lnTo>
                      <a:pt x="302" y="918"/>
                    </a:lnTo>
                    <a:lnTo>
                      <a:pt x="354" y="882"/>
                    </a:lnTo>
                    <a:lnTo>
                      <a:pt x="389" y="821"/>
                    </a:lnTo>
                    <a:lnTo>
                      <a:pt x="422" y="764"/>
                    </a:lnTo>
                    <a:lnTo>
                      <a:pt x="420" y="686"/>
                    </a:lnTo>
                    <a:lnTo>
                      <a:pt x="428" y="653"/>
                    </a:lnTo>
                    <a:lnTo>
                      <a:pt x="466" y="712"/>
                    </a:lnTo>
                    <a:lnTo>
                      <a:pt x="555" y="762"/>
                    </a:lnTo>
                    <a:lnTo>
                      <a:pt x="591" y="762"/>
                    </a:lnTo>
                    <a:lnTo>
                      <a:pt x="663" y="751"/>
                    </a:lnTo>
                    <a:lnTo>
                      <a:pt x="705" y="732"/>
                    </a:lnTo>
                    <a:lnTo>
                      <a:pt x="748" y="665"/>
                    </a:lnTo>
                    <a:lnTo>
                      <a:pt x="787" y="610"/>
                    </a:lnTo>
                    <a:lnTo>
                      <a:pt x="794" y="519"/>
                    </a:lnTo>
                    <a:lnTo>
                      <a:pt x="796" y="462"/>
                    </a:lnTo>
                    <a:lnTo>
                      <a:pt x="787" y="399"/>
                    </a:lnTo>
                    <a:lnTo>
                      <a:pt x="733" y="319"/>
                    </a:lnTo>
                    <a:lnTo>
                      <a:pt x="687" y="280"/>
                    </a:lnTo>
                    <a:lnTo>
                      <a:pt x="622" y="273"/>
                    </a:lnTo>
                    <a:lnTo>
                      <a:pt x="557" y="263"/>
                    </a:lnTo>
                    <a:lnTo>
                      <a:pt x="494" y="273"/>
                    </a:lnTo>
                    <a:lnTo>
                      <a:pt x="476" y="308"/>
                    </a:lnTo>
                    <a:lnTo>
                      <a:pt x="441" y="332"/>
                    </a:lnTo>
                    <a:lnTo>
                      <a:pt x="444" y="248"/>
                    </a:lnTo>
                    <a:lnTo>
                      <a:pt x="435" y="154"/>
                    </a:lnTo>
                    <a:lnTo>
                      <a:pt x="387" y="78"/>
                    </a:lnTo>
                    <a:lnTo>
                      <a:pt x="346" y="35"/>
                    </a:lnTo>
                    <a:lnTo>
                      <a:pt x="296" y="6"/>
                    </a:lnTo>
                    <a:lnTo>
                      <a:pt x="255" y="4"/>
                    </a:lnTo>
                    <a:lnTo>
                      <a:pt x="202" y="0"/>
                    </a:lnTo>
                    <a:lnTo>
                      <a:pt x="159" y="13"/>
                    </a:lnTo>
                    <a:lnTo>
                      <a:pt x="104" y="41"/>
                    </a:lnTo>
                    <a:lnTo>
                      <a:pt x="67" y="91"/>
                    </a:lnTo>
                    <a:lnTo>
                      <a:pt x="46" y="146"/>
                    </a:lnTo>
                    <a:lnTo>
                      <a:pt x="31" y="245"/>
                    </a:lnTo>
                    <a:lnTo>
                      <a:pt x="26" y="284"/>
                    </a:lnTo>
                    <a:lnTo>
                      <a:pt x="41" y="339"/>
                    </a:lnTo>
                    <a:lnTo>
                      <a:pt x="67" y="378"/>
                    </a:lnTo>
                    <a:lnTo>
                      <a:pt x="74" y="399"/>
                    </a:lnTo>
                    <a:lnTo>
                      <a:pt x="74" y="47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73" name="Freeform 33">
                <a:extLst>
                  <a:ext uri="{FF2B5EF4-FFF2-40B4-BE49-F238E27FC236}">
                    <a16:creationId xmlns:a16="http://schemas.microsoft.com/office/drawing/2014/main" id="{1E69552F-AD35-5BCB-3FB3-16D7469F7AA1}"/>
                  </a:ext>
                </a:extLst>
              </p:cNvPr>
              <p:cNvSpPr>
                <a:spLocks noChangeAspect="1"/>
              </p:cNvSpPr>
              <p:nvPr/>
            </p:nvSpPr>
            <p:spPr bwMode="auto">
              <a:xfrm>
                <a:off x="1248" y="1975"/>
                <a:ext cx="2870" cy="406"/>
              </a:xfrm>
              <a:custGeom>
                <a:avLst/>
                <a:gdLst>
                  <a:gd name="T0" fmla="*/ 2869 w 2870"/>
                  <a:gd name="T1" fmla="*/ 328 h 406"/>
                  <a:gd name="T2" fmla="*/ 2870 w 2870"/>
                  <a:gd name="T3" fmla="*/ 313 h 406"/>
                  <a:gd name="T4" fmla="*/ 2867 w 2870"/>
                  <a:gd name="T5" fmla="*/ 299 h 406"/>
                  <a:gd name="T6" fmla="*/ 2862 w 2870"/>
                  <a:gd name="T7" fmla="*/ 286 h 406"/>
                  <a:gd name="T8" fmla="*/ 2854 w 2870"/>
                  <a:gd name="T9" fmla="*/ 272 h 406"/>
                  <a:gd name="T10" fmla="*/ 2845 w 2870"/>
                  <a:gd name="T11" fmla="*/ 261 h 406"/>
                  <a:gd name="T12" fmla="*/ 2833 w 2870"/>
                  <a:gd name="T13" fmla="*/ 251 h 406"/>
                  <a:gd name="T14" fmla="*/ 2821 w 2870"/>
                  <a:gd name="T15" fmla="*/ 244 h 406"/>
                  <a:gd name="T16" fmla="*/ 2807 w 2870"/>
                  <a:gd name="T17" fmla="*/ 239 h 406"/>
                  <a:gd name="T18" fmla="*/ 2792 w 2870"/>
                  <a:gd name="T19" fmla="*/ 236 h 406"/>
                  <a:gd name="T20" fmla="*/ 93 w 2870"/>
                  <a:gd name="T21" fmla="*/ 0 h 406"/>
                  <a:gd name="T22" fmla="*/ 78 w 2870"/>
                  <a:gd name="T23" fmla="*/ 0 h 406"/>
                  <a:gd name="T24" fmla="*/ 63 w 2870"/>
                  <a:gd name="T25" fmla="*/ 3 h 406"/>
                  <a:gd name="T26" fmla="*/ 50 w 2870"/>
                  <a:gd name="T27" fmla="*/ 8 h 406"/>
                  <a:gd name="T28" fmla="*/ 36 w 2870"/>
                  <a:gd name="T29" fmla="*/ 15 h 406"/>
                  <a:gd name="T30" fmla="*/ 25 w 2870"/>
                  <a:gd name="T31" fmla="*/ 24 h 406"/>
                  <a:gd name="T32" fmla="*/ 15 w 2870"/>
                  <a:gd name="T33" fmla="*/ 37 h 406"/>
                  <a:gd name="T34" fmla="*/ 8 w 2870"/>
                  <a:gd name="T35" fmla="*/ 49 h 406"/>
                  <a:gd name="T36" fmla="*/ 3 w 2870"/>
                  <a:gd name="T37" fmla="*/ 63 h 406"/>
                  <a:gd name="T38" fmla="*/ 1 w 2870"/>
                  <a:gd name="T39" fmla="*/ 78 h 406"/>
                  <a:gd name="T40" fmla="*/ 1 w 2870"/>
                  <a:gd name="T41" fmla="*/ 78 h 406"/>
                  <a:gd name="T42" fmla="*/ 0 w 2870"/>
                  <a:gd name="T43" fmla="*/ 93 h 406"/>
                  <a:gd name="T44" fmla="*/ 3 w 2870"/>
                  <a:gd name="T45" fmla="*/ 107 h 406"/>
                  <a:gd name="T46" fmla="*/ 8 w 2870"/>
                  <a:gd name="T47" fmla="*/ 120 h 406"/>
                  <a:gd name="T48" fmla="*/ 16 w 2870"/>
                  <a:gd name="T49" fmla="*/ 134 h 406"/>
                  <a:gd name="T50" fmla="*/ 25 w 2870"/>
                  <a:gd name="T51" fmla="*/ 145 h 406"/>
                  <a:gd name="T52" fmla="*/ 37 w 2870"/>
                  <a:gd name="T53" fmla="*/ 155 h 406"/>
                  <a:gd name="T54" fmla="*/ 49 w 2870"/>
                  <a:gd name="T55" fmla="*/ 162 h 406"/>
                  <a:gd name="T56" fmla="*/ 63 w 2870"/>
                  <a:gd name="T57" fmla="*/ 167 h 406"/>
                  <a:gd name="T58" fmla="*/ 78 w 2870"/>
                  <a:gd name="T59" fmla="*/ 170 h 406"/>
                  <a:gd name="T60" fmla="*/ 2777 w 2870"/>
                  <a:gd name="T61" fmla="*/ 406 h 406"/>
                  <a:gd name="T62" fmla="*/ 2792 w 2870"/>
                  <a:gd name="T63" fmla="*/ 406 h 406"/>
                  <a:gd name="T64" fmla="*/ 2807 w 2870"/>
                  <a:gd name="T65" fmla="*/ 403 h 406"/>
                  <a:gd name="T66" fmla="*/ 2820 w 2870"/>
                  <a:gd name="T67" fmla="*/ 398 h 406"/>
                  <a:gd name="T68" fmla="*/ 2834 w 2870"/>
                  <a:gd name="T69" fmla="*/ 391 h 406"/>
                  <a:gd name="T70" fmla="*/ 2845 w 2870"/>
                  <a:gd name="T71" fmla="*/ 381 h 406"/>
                  <a:gd name="T72" fmla="*/ 2855 w 2870"/>
                  <a:gd name="T73" fmla="*/ 369 h 406"/>
                  <a:gd name="T74" fmla="*/ 2862 w 2870"/>
                  <a:gd name="T75" fmla="*/ 357 h 406"/>
                  <a:gd name="T76" fmla="*/ 2867 w 2870"/>
                  <a:gd name="T77" fmla="*/ 343 h 406"/>
                  <a:gd name="T78" fmla="*/ 2869 w 2870"/>
                  <a:gd name="T79" fmla="*/ 32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0" h="406">
                    <a:moveTo>
                      <a:pt x="2869" y="328"/>
                    </a:moveTo>
                    <a:lnTo>
                      <a:pt x="2870" y="313"/>
                    </a:lnTo>
                    <a:lnTo>
                      <a:pt x="2867" y="299"/>
                    </a:lnTo>
                    <a:lnTo>
                      <a:pt x="2862" y="286"/>
                    </a:lnTo>
                    <a:lnTo>
                      <a:pt x="2854" y="272"/>
                    </a:lnTo>
                    <a:lnTo>
                      <a:pt x="2845" y="261"/>
                    </a:lnTo>
                    <a:lnTo>
                      <a:pt x="2833" y="251"/>
                    </a:lnTo>
                    <a:lnTo>
                      <a:pt x="2821" y="244"/>
                    </a:lnTo>
                    <a:lnTo>
                      <a:pt x="2807" y="239"/>
                    </a:lnTo>
                    <a:lnTo>
                      <a:pt x="2792" y="236"/>
                    </a:lnTo>
                    <a:lnTo>
                      <a:pt x="93" y="0"/>
                    </a:lnTo>
                    <a:lnTo>
                      <a:pt x="78" y="0"/>
                    </a:lnTo>
                    <a:lnTo>
                      <a:pt x="63" y="3"/>
                    </a:lnTo>
                    <a:lnTo>
                      <a:pt x="50" y="8"/>
                    </a:lnTo>
                    <a:lnTo>
                      <a:pt x="36" y="15"/>
                    </a:lnTo>
                    <a:lnTo>
                      <a:pt x="25" y="24"/>
                    </a:lnTo>
                    <a:lnTo>
                      <a:pt x="15" y="37"/>
                    </a:lnTo>
                    <a:lnTo>
                      <a:pt x="8" y="49"/>
                    </a:lnTo>
                    <a:lnTo>
                      <a:pt x="3" y="63"/>
                    </a:lnTo>
                    <a:lnTo>
                      <a:pt x="1" y="78"/>
                    </a:lnTo>
                    <a:lnTo>
                      <a:pt x="1" y="78"/>
                    </a:lnTo>
                    <a:lnTo>
                      <a:pt x="0" y="93"/>
                    </a:lnTo>
                    <a:lnTo>
                      <a:pt x="3" y="107"/>
                    </a:lnTo>
                    <a:lnTo>
                      <a:pt x="8" y="120"/>
                    </a:lnTo>
                    <a:lnTo>
                      <a:pt x="16" y="134"/>
                    </a:lnTo>
                    <a:lnTo>
                      <a:pt x="25" y="145"/>
                    </a:lnTo>
                    <a:lnTo>
                      <a:pt x="37" y="155"/>
                    </a:lnTo>
                    <a:lnTo>
                      <a:pt x="49" y="162"/>
                    </a:lnTo>
                    <a:lnTo>
                      <a:pt x="63" y="167"/>
                    </a:lnTo>
                    <a:lnTo>
                      <a:pt x="78" y="170"/>
                    </a:lnTo>
                    <a:lnTo>
                      <a:pt x="2777" y="406"/>
                    </a:lnTo>
                    <a:lnTo>
                      <a:pt x="2792" y="406"/>
                    </a:lnTo>
                    <a:lnTo>
                      <a:pt x="2807" y="403"/>
                    </a:lnTo>
                    <a:lnTo>
                      <a:pt x="2820" y="398"/>
                    </a:lnTo>
                    <a:lnTo>
                      <a:pt x="2834" y="391"/>
                    </a:lnTo>
                    <a:lnTo>
                      <a:pt x="2845" y="381"/>
                    </a:lnTo>
                    <a:lnTo>
                      <a:pt x="2855" y="369"/>
                    </a:lnTo>
                    <a:lnTo>
                      <a:pt x="2862" y="357"/>
                    </a:lnTo>
                    <a:lnTo>
                      <a:pt x="2867" y="343"/>
                    </a:lnTo>
                    <a:lnTo>
                      <a:pt x="2869" y="328"/>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74" name="Freeform 34">
                <a:extLst>
                  <a:ext uri="{FF2B5EF4-FFF2-40B4-BE49-F238E27FC236}">
                    <a16:creationId xmlns:a16="http://schemas.microsoft.com/office/drawing/2014/main" id="{2A977804-A8DD-090A-2C5B-54463AF90599}"/>
                  </a:ext>
                </a:extLst>
              </p:cNvPr>
              <p:cNvSpPr>
                <a:spLocks noChangeAspect="1"/>
              </p:cNvSpPr>
              <p:nvPr/>
            </p:nvSpPr>
            <p:spPr bwMode="auto">
              <a:xfrm>
                <a:off x="4370" y="2228"/>
                <a:ext cx="176" cy="210"/>
              </a:xfrm>
              <a:custGeom>
                <a:avLst/>
                <a:gdLst>
                  <a:gd name="T0" fmla="*/ 79 w 176"/>
                  <a:gd name="T1" fmla="*/ 210 h 210"/>
                  <a:gd name="T2" fmla="*/ 94 w 176"/>
                  <a:gd name="T3" fmla="*/ 209 h 210"/>
                  <a:gd name="T4" fmla="*/ 109 w 176"/>
                  <a:gd name="T5" fmla="*/ 206 h 210"/>
                  <a:gd name="T6" fmla="*/ 124 w 176"/>
                  <a:gd name="T7" fmla="*/ 199 h 210"/>
                  <a:gd name="T8" fmla="*/ 138 w 176"/>
                  <a:gd name="T9" fmla="*/ 190 h 210"/>
                  <a:gd name="T10" fmla="*/ 149 w 176"/>
                  <a:gd name="T11" fmla="*/ 178 h 210"/>
                  <a:gd name="T12" fmla="*/ 159 w 176"/>
                  <a:gd name="T13" fmla="*/ 163 h 210"/>
                  <a:gd name="T14" fmla="*/ 168 w 176"/>
                  <a:gd name="T15" fmla="*/ 148 h 210"/>
                  <a:gd name="T16" fmla="*/ 173 w 176"/>
                  <a:gd name="T17" fmla="*/ 131 h 210"/>
                  <a:gd name="T18" fmla="*/ 176 w 176"/>
                  <a:gd name="T19" fmla="*/ 113 h 210"/>
                  <a:gd name="T20" fmla="*/ 176 w 176"/>
                  <a:gd name="T21" fmla="*/ 95 h 210"/>
                  <a:gd name="T22" fmla="*/ 174 w 176"/>
                  <a:gd name="T23" fmla="*/ 76 h 210"/>
                  <a:gd name="T24" fmla="*/ 168 w 176"/>
                  <a:gd name="T25" fmla="*/ 60 h 210"/>
                  <a:gd name="T26" fmla="*/ 161 w 176"/>
                  <a:gd name="T27" fmla="*/ 44 h 210"/>
                  <a:gd name="T28" fmla="*/ 152 w 176"/>
                  <a:gd name="T29" fmla="*/ 30 h 210"/>
                  <a:gd name="T30" fmla="*/ 140 w 176"/>
                  <a:gd name="T31" fmla="*/ 18 h 210"/>
                  <a:gd name="T32" fmla="*/ 127 w 176"/>
                  <a:gd name="T33" fmla="*/ 9 h 210"/>
                  <a:gd name="T34" fmla="*/ 112 w 176"/>
                  <a:gd name="T35" fmla="*/ 4 h 210"/>
                  <a:gd name="T36" fmla="*/ 97 w 176"/>
                  <a:gd name="T37" fmla="*/ 0 h 210"/>
                  <a:gd name="T38" fmla="*/ 82 w 176"/>
                  <a:gd name="T39" fmla="*/ 1 h 210"/>
                  <a:gd name="T40" fmla="*/ 67 w 176"/>
                  <a:gd name="T41" fmla="*/ 4 h 210"/>
                  <a:gd name="T42" fmla="*/ 52 w 176"/>
                  <a:gd name="T43" fmla="*/ 11 h 210"/>
                  <a:gd name="T44" fmla="*/ 38 w 176"/>
                  <a:gd name="T45" fmla="*/ 20 h 210"/>
                  <a:gd name="T46" fmla="*/ 27 w 176"/>
                  <a:gd name="T47" fmla="*/ 32 h 210"/>
                  <a:gd name="T48" fmla="*/ 17 w 176"/>
                  <a:gd name="T49" fmla="*/ 47 h 210"/>
                  <a:gd name="T50" fmla="*/ 8 w 176"/>
                  <a:gd name="T51" fmla="*/ 62 h 210"/>
                  <a:gd name="T52" fmla="*/ 3 w 176"/>
                  <a:gd name="T53" fmla="*/ 79 h 210"/>
                  <a:gd name="T54" fmla="*/ 0 w 176"/>
                  <a:gd name="T55" fmla="*/ 97 h 210"/>
                  <a:gd name="T56" fmla="*/ 0 w 176"/>
                  <a:gd name="T57" fmla="*/ 115 h 210"/>
                  <a:gd name="T58" fmla="*/ 2 w 176"/>
                  <a:gd name="T59" fmla="*/ 134 h 210"/>
                  <a:gd name="T60" fmla="*/ 8 w 176"/>
                  <a:gd name="T61" fmla="*/ 150 h 210"/>
                  <a:gd name="T62" fmla="*/ 15 w 176"/>
                  <a:gd name="T63" fmla="*/ 166 h 210"/>
                  <a:gd name="T64" fmla="*/ 24 w 176"/>
                  <a:gd name="T65" fmla="*/ 180 h 210"/>
                  <a:gd name="T66" fmla="*/ 36 w 176"/>
                  <a:gd name="T67" fmla="*/ 192 h 210"/>
                  <a:gd name="T68" fmla="*/ 49 w 176"/>
                  <a:gd name="T69" fmla="*/ 201 h 210"/>
                  <a:gd name="T70" fmla="*/ 64 w 176"/>
                  <a:gd name="T71" fmla="*/ 206 h 210"/>
                  <a:gd name="T72" fmla="*/ 79 w 176"/>
                  <a:gd name="T73"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210">
                    <a:moveTo>
                      <a:pt x="79" y="210"/>
                    </a:moveTo>
                    <a:lnTo>
                      <a:pt x="94" y="209"/>
                    </a:lnTo>
                    <a:lnTo>
                      <a:pt x="109" y="206"/>
                    </a:lnTo>
                    <a:lnTo>
                      <a:pt x="124" y="199"/>
                    </a:lnTo>
                    <a:lnTo>
                      <a:pt x="138" y="190"/>
                    </a:lnTo>
                    <a:lnTo>
                      <a:pt x="149" y="178"/>
                    </a:lnTo>
                    <a:lnTo>
                      <a:pt x="159" y="163"/>
                    </a:lnTo>
                    <a:lnTo>
                      <a:pt x="168" y="148"/>
                    </a:lnTo>
                    <a:lnTo>
                      <a:pt x="173" y="131"/>
                    </a:lnTo>
                    <a:lnTo>
                      <a:pt x="176" y="113"/>
                    </a:lnTo>
                    <a:lnTo>
                      <a:pt x="176" y="95"/>
                    </a:lnTo>
                    <a:lnTo>
                      <a:pt x="174" y="76"/>
                    </a:lnTo>
                    <a:lnTo>
                      <a:pt x="168" y="60"/>
                    </a:lnTo>
                    <a:lnTo>
                      <a:pt x="161" y="44"/>
                    </a:lnTo>
                    <a:lnTo>
                      <a:pt x="152" y="30"/>
                    </a:lnTo>
                    <a:lnTo>
                      <a:pt x="140" y="18"/>
                    </a:lnTo>
                    <a:lnTo>
                      <a:pt x="127" y="9"/>
                    </a:lnTo>
                    <a:lnTo>
                      <a:pt x="112" y="4"/>
                    </a:lnTo>
                    <a:lnTo>
                      <a:pt x="97" y="0"/>
                    </a:lnTo>
                    <a:lnTo>
                      <a:pt x="82" y="1"/>
                    </a:lnTo>
                    <a:lnTo>
                      <a:pt x="67" y="4"/>
                    </a:lnTo>
                    <a:lnTo>
                      <a:pt x="52" y="11"/>
                    </a:lnTo>
                    <a:lnTo>
                      <a:pt x="38" y="20"/>
                    </a:lnTo>
                    <a:lnTo>
                      <a:pt x="27" y="32"/>
                    </a:lnTo>
                    <a:lnTo>
                      <a:pt x="17" y="47"/>
                    </a:lnTo>
                    <a:lnTo>
                      <a:pt x="8" y="62"/>
                    </a:lnTo>
                    <a:lnTo>
                      <a:pt x="3" y="79"/>
                    </a:lnTo>
                    <a:lnTo>
                      <a:pt x="0" y="97"/>
                    </a:lnTo>
                    <a:lnTo>
                      <a:pt x="0" y="115"/>
                    </a:lnTo>
                    <a:lnTo>
                      <a:pt x="2" y="134"/>
                    </a:lnTo>
                    <a:lnTo>
                      <a:pt x="8" y="150"/>
                    </a:lnTo>
                    <a:lnTo>
                      <a:pt x="15" y="166"/>
                    </a:lnTo>
                    <a:lnTo>
                      <a:pt x="24" y="180"/>
                    </a:lnTo>
                    <a:lnTo>
                      <a:pt x="36" y="192"/>
                    </a:lnTo>
                    <a:lnTo>
                      <a:pt x="49" y="201"/>
                    </a:lnTo>
                    <a:lnTo>
                      <a:pt x="64" y="206"/>
                    </a:lnTo>
                    <a:lnTo>
                      <a:pt x="79" y="2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291875" name="Group 35">
                <a:extLst>
                  <a:ext uri="{FF2B5EF4-FFF2-40B4-BE49-F238E27FC236}">
                    <a16:creationId xmlns:a16="http://schemas.microsoft.com/office/drawing/2014/main" id="{520E2F10-6801-8400-A6EF-CB360849CC56}"/>
                  </a:ext>
                </a:extLst>
              </p:cNvPr>
              <p:cNvGrpSpPr>
                <a:grpSpLocks noChangeAspect="1"/>
              </p:cNvGrpSpPr>
              <p:nvPr/>
            </p:nvGrpSpPr>
            <p:grpSpPr bwMode="auto">
              <a:xfrm>
                <a:off x="1443" y="2102"/>
                <a:ext cx="969" cy="424"/>
                <a:chOff x="1426" y="2079"/>
                <a:chExt cx="969" cy="424"/>
              </a:xfrm>
            </p:grpSpPr>
            <p:sp>
              <p:nvSpPr>
                <p:cNvPr id="291876" name="Freeform 36">
                  <a:extLst>
                    <a:ext uri="{FF2B5EF4-FFF2-40B4-BE49-F238E27FC236}">
                      <a16:creationId xmlns:a16="http://schemas.microsoft.com/office/drawing/2014/main" id="{4314221D-EE09-B6CB-E42A-E970039C6735}"/>
                    </a:ext>
                  </a:extLst>
                </p:cNvPr>
                <p:cNvSpPr>
                  <a:spLocks noChangeAspect="1"/>
                </p:cNvSpPr>
                <p:nvPr/>
              </p:nvSpPr>
              <p:spPr bwMode="auto">
                <a:xfrm>
                  <a:off x="1426" y="2079"/>
                  <a:ext cx="182" cy="312"/>
                </a:xfrm>
                <a:custGeom>
                  <a:avLst/>
                  <a:gdLst>
                    <a:gd name="T0" fmla="*/ 182 w 182"/>
                    <a:gd name="T1" fmla="*/ 13 h 312"/>
                    <a:gd name="T2" fmla="*/ 26 w 182"/>
                    <a:gd name="T3" fmla="*/ 0 h 312"/>
                    <a:gd name="T4" fmla="*/ 0 w 182"/>
                    <a:gd name="T5" fmla="*/ 299 h 312"/>
                    <a:gd name="T6" fmla="*/ 156 w 182"/>
                    <a:gd name="T7" fmla="*/ 312 h 312"/>
                    <a:gd name="T8" fmla="*/ 182 w 182"/>
                    <a:gd name="T9" fmla="*/ 13 h 312"/>
                  </a:gdLst>
                  <a:ahLst/>
                  <a:cxnLst>
                    <a:cxn ang="0">
                      <a:pos x="T0" y="T1"/>
                    </a:cxn>
                    <a:cxn ang="0">
                      <a:pos x="T2" y="T3"/>
                    </a:cxn>
                    <a:cxn ang="0">
                      <a:pos x="T4" y="T5"/>
                    </a:cxn>
                    <a:cxn ang="0">
                      <a:pos x="T6" y="T7"/>
                    </a:cxn>
                    <a:cxn ang="0">
                      <a:pos x="T8" y="T9"/>
                    </a:cxn>
                  </a:cxnLst>
                  <a:rect l="0" t="0" r="r" b="b"/>
                  <a:pathLst>
                    <a:path w="182" h="312">
                      <a:moveTo>
                        <a:pt x="182" y="13"/>
                      </a:moveTo>
                      <a:lnTo>
                        <a:pt x="26" y="0"/>
                      </a:lnTo>
                      <a:lnTo>
                        <a:pt x="0" y="299"/>
                      </a:lnTo>
                      <a:lnTo>
                        <a:pt x="156" y="312"/>
                      </a:lnTo>
                      <a:lnTo>
                        <a:pt x="182" y="13"/>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77" name="Freeform 37">
                  <a:extLst>
                    <a:ext uri="{FF2B5EF4-FFF2-40B4-BE49-F238E27FC236}">
                      <a16:creationId xmlns:a16="http://schemas.microsoft.com/office/drawing/2014/main" id="{482C5441-378F-5E29-1817-5206E675360D}"/>
                    </a:ext>
                  </a:extLst>
                </p:cNvPr>
                <p:cNvSpPr>
                  <a:spLocks noChangeAspect="1"/>
                </p:cNvSpPr>
                <p:nvPr/>
              </p:nvSpPr>
              <p:spPr bwMode="auto">
                <a:xfrm>
                  <a:off x="1738" y="2118"/>
                  <a:ext cx="194" cy="229"/>
                </a:xfrm>
                <a:custGeom>
                  <a:avLst/>
                  <a:gdLst>
                    <a:gd name="T0" fmla="*/ 194 w 194"/>
                    <a:gd name="T1" fmla="*/ 15 h 229"/>
                    <a:gd name="T2" fmla="*/ 19 w 194"/>
                    <a:gd name="T3" fmla="*/ 0 h 229"/>
                    <a:gd name="T4" fmla="*/ 0 w 194"/>
                    <a:gd name="T5" fmla="*/ 214 h 229"/>
                    <a:gd name="T6" fmla="*/ 175 w 194"/>
                    <a:gd name="T7" fmla="*/ 229 h 229"/>
                    <a:gd name="T8" fmla="*/ 194 w 194"/>
                    <a:gd name="T9" fmla="*/ 15 h 229"/>
                  </a:gdLst>
                  <a:ahLst/>
                  <a:cxnLst>
                    <a:cxn ang="0">
                      <a:pos x="T0" y="T1"/>
                    </a:cxn>
                    <a:cxn ang="0">
                      <a:pos x="T2" y="T3"/>
                    </a:cxn>
                    <a:cxn ang="0">
                      <a:pos x="T4" y="T5"/>
                    </a:cxn>
                    <a:cxn ang="0">
                      <a:pos x="T6" y="T7"/>
                    </a:cxn>
                    <a:cxn ang="0">
                      <a:pos x="T8" y="T9"/>
                    </a:cxn>
                  </a:cxnLst>
                  <a:rect l="0" t="0" r="r" b="b"/>
                  <a:pathLst>
                    <a:path w="194" h="229">
                      <a:moveTo>
                        <a:pt x="194" y="15"/>
                      </a:moveTo>
                      <a:lnTo>
                        <a:pt x="19" y="0"/>
                      </a:lnTo>
                      <a:lnTo>
                        <a:pt x="0" y="214"/>
                      </a:lnTo>
                      <a:lnTo>
                        <a:pt x="175" y="229"/>
                      </a:lnTo>
                      <a:lnTo>
                        <a:pt x="194"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78" name="Freeform 38">
                  <a:extLst>
                    <a:ext uri="{FF2B5EF4-FFF2-40B4-BE49-F238E27FC236}">
                      <a16:creationId xmlns:a16="http://schemas.microsoft.com/office/drawing/2014/main" id="{EA185A18-563C-7FE4-D426-A12C3F6B342C}"/>
                    </a:ext>
                  </a:extLst>
                </p:cNvPr>
                <p:cNvSpPr>
                  <a:spLocks noChangeAspect="1"/>
                </p:cNvSpPr>
                <p:nvPr/>
              </p:nvSpPr>
              <p:spPr bwMode="auto">
                <a:xfrm>
                  <a:off x="2039" y="2150"/>
                  <a:ext cx="197" cy="353"/>
                </a:xfrm>
                <a:custGeom>
                  <a:avLst/>
                  <a:gdLst>
                    <a:gd name="T0" fmla="*/ 197 w 197"/>
                    <a:gd name="T1" fmla="*/ 15 h 353"/>
                    <a:gd name="T2" fmla="*/ 29 w 197"/>
                    <a:gd name="T3" fmla="*/ 0 h 353"/>
                    <a:gd name="T4" fmla="*/ 0 w 197"/>
                    <a:gd name="T5" fmla="*/ 338 h 353"/>
                    <a:gd name="T6" fmla="*/ 168 w 197"/>
                    <a:gd name="T7" fmla="*/ 353 h 353"/>
                    <a:gd name="T8" fmla="*/ 197 w 197"/>
                    <a:gd name="T9" fmla="*/ 15 h 353"/>
                  </a:gdLst>
                  <a:ahLst/>
                  <a:cxnLst>
                    <a:cxn ang="0">
                      <a:pos x="T0" y="T1"/>
                    </a:cxn>
                    <a:cxn ang="0">
                      <a:pos x="T2" y="T3"/>
                    </a:cxn>
                    <a:cxn ang="0">
                      <a:pos x="T4" y="T5"/>
                    </a:cxn>
                    <a:cxn ang="0">
                      <a:pos x="T6" y="T7"/>
                    </a:cxn>
                    <a:cxn ang="0">
                      <a:pos x="T8" y="T9"/>
                    </a:cxn>
                  </a:cxnLst>
                  <a:rect l="0" t="0" r="r" b="b"/>
                  <a:pathLst>
                    <a:path w="197" h="353">
                      <a:moveTo>
                        <a:pt x="197" y="15"/>
                      </a:moveTo>
                      <a:lnTo>
                        <a:pt x="29" y="0"/>
                      </a:lnTo>
                      <a:lnTo>
                        <a:pt x="0" y="338"/>
                      </a:lnTo>
                      <a:lnTo>
                        <a:pt x="168" y="353"/>
                      </a:lnTo>
                      <a:lnTo>
                        <a:pt x="19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79" name="Freeform 39">
                  <a:extLst>
                    <a:ext uri="{FF2B5EF4-FFF2-40B4-BE49-F238E27FC236}">
                      <a16:creationId xmlns:a16="http://schemas.microsoft.com/office/drawing/2014/main" id="{A73705CB-D897-C419-7E65-D777FFDA357A}"/>
                    </a:ext>
                  </a:extLst>
                </p:cNvPr>
                <p:cNvSpPr>
                  <a:spLocks noChangeAspect="1"/>
                </p:cNvSpPr>
                <p:nvPr/>
              </p:nvSpPr>
              <p:spPr bwMode="auto">
                <a:xfrm>
                  <a:off x="2208" y="2169"/>
                  <a:ext cx="187" cy="212"/>
                </a:xfrm>
                <a:custGeom>
                  <a:avLst/>
                  <a:gdLst>
                    <a:gd name="T0" fmla="*/ 187 w 187"/>
                    <a:gd name="T1" fmla="*/ 15 h 212"/>
                    <a:gd name="T2" fmla="*/ 17 w 187"/>
                    <a:gd name="T3" fmla="*/ 0 h 212"/>
                    <a:gd name="T4" fmla="*/ 0 w 187"/>
                    <a:gd name="T5" fmla="*/ 197 h 212"/>
                    <a:gd name="T6" fmla="*/ 170 w 187"/>
                    <a:gd name="T7" fmla="*/ 212 h 212"/>
                    <a:gd name="T8" fmla="*/ 187 w 187"/>
                    <a:gd name="T9" fmla="*/ 15 h 212"/>
                  </a:gdLst>
                  <a:ahLst/>
                  <a:cxnLst>
                    <a:cxn ang="0">
                      <a:pos x="T0" y="T1"/>
                    </a:cxn>
                    <a:cxn ang="0">
                      <a:pos x="T2" y="T3"/>
                    </a:cxn>
                    <a:cxn ang="0">
                      <a:pos x="T4" y="T5"/>
                    </a:cxn>
                    <a:cxn ang="0">
                      <a:pos x="T6" y="T7"/>
                    </a:cxn>
                    <a:cxn ang="0">
                      <a:pos x="T8" y="T9"/>
                    </a:cxn>
                  </a:cxnLst>
                  <a:rect l="0" t="0" r="r" b="b"/>
                  <a:pathLst>
                    <a:path w="187" h="212">
                      <a:moveTo>
                        <a:pt x="187" y="15"/>
                      </a:moveTo>
                      <a:lnTo>
                        <a:pt x="17" y="0"/>
                      </a:lnTo>
                      <a:lnTo>
                        <a:pt x="0" y="197"/>
                      </a:lnTo>
                      <a:lnTo>
                        <a:pt x="170" y="212"/>
                      </a:lnTo>
                      <a:lnTo>
                        <a:pt x="18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91880" name="Group 40">
                <a:extLst>
                  <a:ext uri="{FF2B5EF4-FFF2-40B4-BE49-F238E27FC236}">
                    <a16:creationId xmlns:a16="http://schemas.microsoft.com/office/drawing/2014/main" id="{A780D0C1-81B6-A125-D556-5CA5B0938EAD}"/>
                  </a:ext>
                </a:extLst>
              </p:cNvPr>
              <p:cNvGrpSpPr>
                <a:grpSpLocks noChangeAspect="1"/>
              </p:cNvGrpSpPr>
              <p:nvPr/>
            </p:nvGrpSpPr>
            <p:grpSpPr bwMode="auto">
              <a:xfrm>
                <a:off x="1404" y="2054"/>
                <a:ext cx="968" cy="430"/>
                <a:chOff x="1387" y="2031"/>
                <a:chExt cx="968" cy="430"/>
              </a:xfrm>
            </p:grpSpPr>
            <p:sp>
              <p:nvSpPr>
                <p:cNvPr id="291881" name="Freeform 41">
                  <a:extLst>
                    <a:ext uri="{FF2B5EF4-FFF2-40B4-BE49-F238E27FC236}">
                      <a16:creationId xmlns:a16="http://schemas.microsoft.com/office/drawing/2014/main" id="{14ABDF5A-2F28-28E2-FFAA-45B5BEADBC4F}"/>
                    </a:ext>
                  </a:extLst>
                </p:cNvPr>
                <p:cNvSpPr>
                  <a:spLocks noChangeAspect="1"/>
                </p:cNvSpPr>
                <p:nvPr/>
              </p:nvSpPr>
              <p:spPr bwMode="auto">
                <a:xfrm>
                  <a:off x="1387" y="2031"/>
                  <a:ext cx="193" cy="322"/>
                </a:xfrm>
                <a:custGeom>
                  <a:avLst/>
                  <a:gdLst>
                    <a:gd name="T0" fmla="*/ 193 w 193"/>
                    <a:gd name="T1" fmla="*/ 15 h 322"/>
                    <a:gd name="T2" fmla="*/ 27 w 193"/>
                    <a:gd name="T3" fmla="*/ 0 h 322"/>
                    <a:gd name="T4" fmla="*/ 0 w 193"/>
                    <a:gd name="T5" fmla="*/ 307 h 322"/>
                    <a:gd name="T6" fmla="*/ 166 w 193"/>
                    <a:gd name="T7" fmla="*/ 322 h 322"/>
                    <a:gd name="T8" fmla="*/ 193 w 193"/>
                    <a:gd name="T9" fmla="*/ 15 h 322"/>
                  </a:gdLst>
                  <a:ahLst/>
                  <a:cxnLst>
                    <a:cxn ang="0">
                      <a:pos x="T0" y="T1"/>
                    </a:cxn>
                    <a:cxn ang="0">
                      <a:pos x="T2" y="T3"/>
                    </a:cxn>
                    <a:cxn ang="0">
                      <a:pos x="T4" y="T5"/>
                    </a:cxn>
                    <a:cxn ang="0">
                      <a:pos x="T6" y="T7"/>
                    </a:cxn>
                    <a:cxn ang="0">
                      <a:pos x="T8" y="T9"/>
                    </a:cxn>
                  </a:cxnLst>
                  <a:rect l="0" t="0" r="r" b="b"/>
                  <a:pathLst>
                    <a:path w="193" h="322">
                      <a:moveTo>
                        <a:pt x="193" y="15"/>
                      </a:moveTo>
                      <a:lnTo>
                        <a:pt x="27" y="0"/>
                      </a:lnTo>
                      <a:lnTo>
                        <a:pt x="0" y="307"/>
                      </a:lnTo>
                      <a:lnTo>
                        <a:pt x="166" y="322"/>
                      </a:lnTo>
                      <a:lnTo>
                        <a:pt x="193"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82" name="Freeform 42">
                  <a:extLst>
                    <a:ext uri="{FF2B5EF4-FFF2-40B4-BE49-F238E27FC236}">
                      <a16:creationId xmlns:a16="http://schemas.microsoft.com/office/drawing/2014/main" id="{B0153461-ACDC-DB40-EE24-C3F8C5E49504}"/>
                    </a:ext>
                  </a:extLst>
                </p:cNvPr>
                <p:cNvSpPr>
                  <a:spLocks noChangeAspect="1"/>
                </p:cNvSpPr>
                <p:nvPr/>
              </p:nvSpPr>
              <p:spPr bwMode="auto">
                <a:xfrm>
                  <a:off x="1714" y="2077"/>
                  <a:ext cx="187" cy="229"/>
                </a:xfrm>
                <a:custGeom>
                  <a:avLst/>
                  <a:gdLst>
                    <a:gd name="T0" fmla="*/ 187 w 187"/>
                    <a:gd name="T1" fmla="*/ 15 h 229"/>
                    <a:gd name="T2" fmla="*/ 19 w 187"/>
                    <a:gd name="T3" fmla="*/ 0 h 229"/>
                    <a:gd name="T4" fmla="*/ 0 w 187"/>
                    <a:gd name="T5" fmla="*/ 214 h 229"/>
                    <a:gd name="T6" fmla="*/ 168 w 187"/>
                    <a:gd name="T7" fmla="*/ 229 h 229"/>
                    <a:gd name="T8" fmla="*/ 187 w 187"/>
                    <a:gd name="T9" fmla="*/ 15 h 229"/>
                  </a:gdLst>
                  <a:ahLst/>
                  <a:cxnLst>
                    <a:cxn ang="0">
                      <a:pos x="T0" y="T1"/>
                    </a:cxn>
                    <a:cxn ang="0">
                      <a:pos x="T2" y="T3"/>
                    </a:cxn>
                    <a:cxn ang="0">
                      <a:pos x="T4" y="T5"/>
                    </a:cxn>
                    <a:cxn ang="0">
                      <a:pos x="T6" y="T7"/>
                    </a:cxn>
                    <a:cxn ang="0">
                      <a:pos x="T8" y="T9"/>
                    </a:cxn>
                  </a:cxnLst>
                  <a:rect l="0" t="0" r="r" b="b"/>
                  <a:pathLst>
                    <a:path w="187" h="229">
                      <a:moveTo>
                        <a:pt x="187" y="15"/>
                      </a:moveTo>
                      <a:lnTo>
                        <a:pt x="19" y="0"/>
                      </a:lnTo>
                      <a:lnTo>
                        <a:pt x="0" y="214"/>
                      </a:lnTo>
                      <a:lnTo>
                        <a:pt x="168" y="229"/>
                      </a:lnTo>
                      <a:lnTo>
                        <a:pt x="187"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83" name="Freeform 43">
                  <a:extLst>
                    <a:ext uri="{FF2B5EF4-FFF2-40B4-BE49-F238E27FC236}">
                      <a16:creationId xmlns:a16="http://schemas.microsoft.com/office/drawing/2014/main" id="{289039F5-2558-DDE1-4240-CC8CAF715D33}"/>
                    </a:ext>
                  </a:extLst>
                </p:cNvPr>
                <p:cNvSpPr>
                  <a:spLocks noChangeAspect="1"/>
                </p:cNvSpPr>
                <p:nvPr/>
              </p:nvSpPr>
              <p:spPr bwMode="auto">
                <a:xfrm>
                  <a:off x="2014" y="2114"/>
                  <a:ext cx="185" cy="347"/>
                </a:xfrm>
                <a:custGeom>
                  <a:avLst/>
                  <a:gdLst>
                    <a:gd name="T0" fmla="*/ 185 w 185"/>
                    <a:gd name="T1" fmla="*/ 13 h 347"/>
                    <a:gd name="T2" fmla="*/ 29 w 185"/>
                    <a:gd name="T3" fmla="*/ 0 h 347"/>
                    <a:gd name="T4" fmla="*/ 0 w 185"/>
                    <a:gd name="T5" fmla="*/ 333 h 347"/>
                    <a:gd name="T6" fmla="*/ 156 w 185"/>
                    <a:gd name="T7" fmla="*/ 347 h 347"/>
                    <a:gd name="T8" fmla="*/ 185 w 185"/>
                    <a:gd name="T9" fmla="*/ 13 h 347"/>
                  </a:gdLst>
                  <a:ahLst/>
                  <a:cxnLst>
                    <a:cxn ang="0">
                      <a:pos x="T0" y="T1"/>
                    </a:cxn>
                    <a:cxn ang="0">
                      <a:pos x="T2" y="T3"/>
                    </a:cxn>
                    <a:cxn ang="0">
                      <a:pos x="T4" y="T5"/>
                    </a:cxn>
                    <a:cxn ang="0">
                      <a:pos x="T6" y="T7"/>
                    </a:cxn>
                    <a:cxn ang="0">
                      <a:pos x="T8" y="T9"/>
                    </a:cxn>
                  </a:cxnLst>
                  <a:rect l="0" t="0" r="r" b="b"/>
                  <a:pathLst>
                    <a:path w="185" h="347">
                      <a:moveTo>
                        <a:pt x="185" y="13"/>
                      </a:moveTo>
                      <a:lnTo>
                        <a:pt x="29" y="0"/>
                      </a:lnTo>
                      <a:lnTo>
                        <a:pt x="0" y="333"/>
                      </a:lnTo>
                      <a:lnTo>
                        <a:pt x="156" y="347"/>
                      </a:lnTo>
                      <a:lnTo>
                        <a:pt x="185" y="13"/>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84" name="Freeform 44">
                  <a:extLst>
                    <a:ext uri="{FF2B5EF4-FFF2-40B4-BE49-F238E27FC236}">
                      <a16:creationId xmlns:a16="http://schemas.microsoft.com/office/drawing/2014/main" id="{0247E7F4-5D08-D6E6-FAEF-6BFC5715F4E0}"/>
                    </a:ext>
                  </a:extLst>
                </p:cNvPr>
                <p:cNvSpPr>
                  <a:spLocks noChangeAspect="1"/>
                </p:cNvSpPr>
                <p:nvPr/>
              </p:nvSpPr>
              <p:spPr bwMode="auto">
                <a:xfrm>
                  <a:off x="2176" y="2122"/>
                  <a:ext cx="179" cy="223"/>
                </a:xfrm>
                <a:custGeom>
                  <a:avLst/>
                  <a:gdLst>
                    <a:gd name="T0" fmla="*/ 179 w 179"/>
                    <a:gd name="T1" fmla="*/ 14 h 223"/>
                    <a:gd name="T2" fmla="*/ 18 w 179"/>
                    <a:gd name="T3" fmla="*/ 0 h 223"/>
                    <a:gd name="T4" fmla="*/ 0 w 179"/>
                    <a:gd name="T5" fmla="*/ 209 h 223"/>
                    <a:gd name="T6" fmla="*/ 161 w 179"/>
                    <a:gd name="T7" fmla="*/ 223 h 223"/>
                    <a:gd name="T8" fmla="*/ 179 w 179"/>
                    <a:gd name="T9" fmla="*/ 14 h 223"/>
                  </a:gdLst>
                  <a:ahLst/>
                  <a:cxnLst>
                    <a:cxn ang="0">
                      <a:pos x="T0" y="T1"/>
                    </a:cxn>
                    <a:cxn ang="0">
                      <a:pos x="T2" y="T3"/>
                    </a:cxn>
                    <a:cxn ang="0">
                      <a:pos x="T4" y="T5"/>
                    </a:cxn>
                    <a:cxn ang="0">
                      <a:pos x="T6" y="T7"/>
                    </a:cxn>
                    <a:cxn ang="0">
                      <a:pos x="T8" y="T9"/>
                    </a:cxn>
                  </a:cxnLst>
                  <a:rect l="0" t="0" r="r" b="b"/>
                  <a:pathLst>
                    <a:path w="179" h="223">
                      <a:moveTo>
                        <a:pt x="179" y="14"/>
                      </a:moveTo>
                      <a:lnTo>
                        <a:pt x="18" y="0"/>
                      </a:lnTo>
                      <a:lnTo>
                        <a:pt x="0" y="209"/>
                      </a:lnTo>
                      <a:lnTo>
                        <a:pt x="161" y="223"/>
                      </a:lnTo>
                      <a:lnTo>
                        <a:pt x="179" y="1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91885" name="Group 45">
              <a:extLst>
                <a:ext uri="{FF2B5EF4-FFF2-40B4-BE49-F238E27FC236}">
                  <a16:creationId xmlns:a16="http://schemas.microsoft.com/office/drawing/2014/main" id="{560481E8-A6E4-D89F-ECA5-5BC3B52520F7}"/>
                </a:ext>
              </a:extLst>
            </p:cNvPr>
            <p:cNvGrpSpPr>
              <a:grpSpLocks noChangeAspect="1"/>
            </p:cNvGrpSpPr>
            <p:nvPr/>
          </p:nvGrpSpPr>
          <p:grpSpPr bwMode="auto">
            <a:xfrm>
              <a:off x="1694" y="1793"/>
              <a:ext cx="2152" cy="606"/>
              <a:chOff x="1694" y="1793"/>
              <a:chExt cx="2152" cy="606"/>
            </a:xfrm>
          </p:grpSpPr>
          <p:sp>
            <p:nvSpPr>
              <p:cNvPr id="291886" name="Freeform 46">
                <a:extLst>
                  <a:ext uri="{FF2B5EF4-FFF2-40B4-BE49-F238E27FC236}">
                    <a16:creationId xmlns:a16="http://schemas.microsoft.com/office/drawing/2014/main" id="{D7DE7747-5500-746E-90A3-92C75A6BE2CB}"/>
                  </a:ext>
                </a:extLst>
              </p:cNvPr>
              <p:cNvSpPr>
                <a:spLocks noChangeAspect="1"/>
              </p:cNvSpPr>
              <p:nvPr/>
            </p:nvSpPr>
            <p:spPr bwMode="auto">
              <a:xfrm>
                <a:off x="2443" y="1793"/>
                <a:ext cx="146" cy="493"/>
              </a:xfrm>
              <a:custGeom>
                <a:avLst/>
                <a:gdLst>
                  <a:gd name="T0" fmla="*/ 0 w 146"/>
                  <a:gd name="T1" fmla="*/ 20 h 493"/>
                  <a:gd name="T2" fmla="*/ 13 w 146"/>
                  <a:gd name="T3" fmla="*/ 3 h 493"/>
                  <a:gd name="T4" fmla="*/ 33 w 146"/>
                  <a:gd name="T5" fmla="*/ 0 h 493"/>
                  <a:gd name="T6" fmla="*/ 55 w 146"/>
                  <a:gd name="T7" fmla="*/ 16 h 493"/>
                  <a:gd name="T8" fmla="*/ 85 w 146"/>
                  <a:gd name="T9" fmla="*/ 61 h 493"/>
                  <a:gd name="T10" fmla="*/ 107 w 146"/>
                  <a:gd name="T11" fmla="*/ 126 h 493"/>
                  <a:gd name="T12" fmla="*/ 127 w 146"/>
                  <a:gd name="T13" fmla="*/ 203 h 493"/>
                  <a:gd name="T14" fmla="*/ 140 w 146"/>
                  <a:gd name="T15" fmla="*/ 289 h 493"/>
                  <a:gd name="T16" fmla="*/ 146 w 146"/>
                  <a:gd name="T17" fmla="*/ 361 h 493"/>
                  <a:gd name="T18" fmla="*/ 140 w 146"/>
                  <a:gd name="T19" fmla="*/ 428 h 493"/>
                  <a:gd name="T20" fmla="*/ 122 w 146"/>
                  <a:gd name="T21" fmla="*/ 467 h 493"/>
                  <a:gd name="T22" fmla="*/ 90 w 146"/>
                  <a:gd name="T23" fmla="*/ 493 h 493"/>
                  <a:gd name="T24" fmla="*/ 55 w 146"/>
                  <a:gd name="T25" fmla="*/ 493 h 493"/>
                  <a:gd name="T26" fmla="*/ 39 w 146"/>
                  <a:gd name="T27" fmla="*/ 481 h 493"/>
                  <a:gd name="T28" fmla="*/ 39 w 146"/>
                  <a:gd name="T29" fmla="*/ 455 h 493"/>
                  <a:gd name="T30" fmla="*/ 55 w 146"/>
                  <a:gd name="T31" fmla="*/ 431 h 493"/>
                  <a:gd name="T32" fmla="*/ 96 w 146"/>
                  <a:gd name="T33" fmla="*/ 455 h 493"/>
                  <a:gd name="T34" fmla="*/ 113 w 146"/>
                  <a:gd name="T35" fmla="*/ 439 h 493"/>
                  <a:gd name="T36" fmla="*/ 124 w 146"/>
                  <a:gd name="T37" fmla="*/ 378 h 493"/>
                  <a:gd name="T38" fmla="*/ 116 w 146"/>
                  <a:gd name="T39" fmla="*/ 311 h 493"/>
                  <a:gd name="T40" fmla="*/ 96 w 146"/>
                  <a:gd name="T41" fmla="*/ 250 h 493"/>
                  <a:gd name="T42" fmla="*/ 66 w 146"/>
                  <a:gd name="T43" fmla="*/ 164 h 493"/>
                  <a:gd name="T44" fmla="*/ 29 w 146"/>
                  <a:gd name="T45" fmla="*/ 116 h 493"/>
                  <a:gd name="T46" fmla="*/ 2 w 146"/>
                  <a:gd name="T47" fmla="*/ 64 h 493"/>
                  <a:gd name="T48" fmla="*/ 0 w 146"/>
                  <a:gd name="T49"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493">
                    <a:moveTo>
                      <a:pt x="0" y="20"/>
                    </a:moveTo>
                    <a:lnTo>
                      <a:pt x="13" y="3"/>
                    </a:lnTo>
                    <a:lnTo>
                      <a:pt x="33" y="0"/>
                    </a:lnTo>
                    <a:lnTo>
                      <a:pt x="55" y="16"/>
                    </a:lnTo>
                    <a:lnTo>
                      <a:pt x="85" y="61"/>
                    </a:lnTo>
                    <a:lnTo>
                      <a:pt x="107" y="126"/>
                    </a:lnTo>
                    <a:lnTo>
                      <a:pt x="127" y="203"/>
                    </a:lnTo>
                    <a:lnTo>
                      <a:pt x="140" y="289"/>
                    </a:lnTo>
                    <a:lnTo>
                      <a:pt x="146" y="361"/>
                    </a:lnTo>
                    <a:lnTo>
                      <a:pt x="140" y="428"/>
                    </a:lnTo>
                    <a:lnTo>
                      <a:pt x="122" y="467"/>
                    </a:lnTo>
                    <a:lnTo>
                      <a:pt x="90" y="493"/>
                    </a:lnTo>
                    <a:lnTo>
                      <a:pt x="55" y="493"/>
                    </a:lnTo>
                    <a:lnTo>
                      <a:pt x="39" y="481"/>
                    </a:lnTo>
                    <a:lnTo>
                      <a:pt x="39" y="455"/>
                    </a:lnTo>
                    <a:lnTo>
                      <a:pt x="55" y="431"/>
                    </a:lnTo>
                    <a:lnTo>
                      <a:pt x="96" y="455"/>
                    </a:lnTo>
                    <a:lnTo>
                      <a:pt x="113" y="439"/>
                    </a:lnTo>
                    <a:lnTo>
                      <a:pt x="124" y="378"/>
                    </a:lnTo>
                    <a:lnTo>
                      <a:pt x="116" y="311"/>
                    </a:lnTo>
                    <a:lnTo>
                      <a:pt x="96" y="250"/>
                    </a:lnTo>
                    <a:lnTo>
                      <a:pt x="66" y="164"/>
                    </a:lnTo>
                    <a:lnTo>
                      <a:pt x="29" y="116"/>
                    </a:lnTo>
                    <a:lnTo>
                      <a:pt x="2" y="64"/>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87" name="Freeform 47">
                <a:extLst>
                  <a:ext uri="{FF2B5EF4-FFF2-40B4-BE49-F238E27FC236}">
                    <a16:creationId xmlns:a16="http://schemas.microsoft.com/office/drawing/2014/main" id="{A1D1B36B-AC56-1459-CCCA-0C05F0AD632C}"/>
                  </a:ext>
                </a:extLst>
              </p:cNvPr>
              <p:cNvSpPr>
                <a:spLocks noChangeAspect="1"/>
              </p:cNvSpPr>
              <p:nvPr/>
            </p:nvSpPr>
            <p:spPr bwMode="auto">
              <a:xfrm>
                <a:off x="2911" y="1887"/>
                <a:ext cx="272" cy="437"/>
              </a:xfrm>
              <a:custGeom>
                <a:avLst/>
                <a:gdLst>
                  <a:gd name="T0" fmla="*/ 96 w 272"/>
                  <a:gd name="T1" fmla="*/ 14 h 437"/>
                  <a:gd name="T2" fmla="*/ 122 w 272"/>
                  <a:gd name="T3" fmla="*/ 0 h 437"/>
                  <a:gd name="T4" fmla="*/ 141 w 272"/>
                  <a:gd name="T5" fmla="*/ 0 h 437"/>
                  <a:gd name="T6" fmla="*/ 185 w 272"/>
                  <a:gd name="T7" fmla="*/ 48 h 437"/>
                  <a:gd name="T8" fmla="*/ 211 w 272"/>
                  <a:gd name="T9" fmla="*/ 94 h 437"/>
                  <a:gd name="T10" fmla="*/ 246 w 272"/>
                  <a:gd name="T11" fmla="*/ 153 h 437"/>
                  <a:gd name="T12" fmla="*/ 268 w 272"/>
                  <a:gd name="T13" fmla="*/ 214 h 437"/>
                  <a:gd name="T14" fmla="*/ 272 w 272"/>
                  <a:gd name="T15" fmla="*/ 281 h 437"/>
                  <a:gd name="T16" fmla="*/ 263 w 272"/>
                  <a:gd name="T17" fmla="*/ 298 h 437"/>
                  <a:gd name="T18" fmla="*/ 196 w 272"/>
                  <a:gd name="T19" fmla="*/ 327 h 437"/>
                  <a:gd name="T20" fmla="*/ 129 w 272"/>
                  <a:gd name="T21" fmla="*/ 366 h 437"/>
                  <a:gd name="T22" fmla="*/ 83 w 272"/>
                  <a:gd name="T23" fmla="*/ 403 h 437"/>
                  <a:gd name="T24" fmla="*/ 74 w 272"/>
                  <a:gd name="T25" fmla="*/ 416 h 437"/>
                  <a:gd name="T26" fmla="*/ 44 w 272"/>
                  <a:gd name="T27" fmla="*/ 437 h 437"/>
                  <a:gd name="T28" fmla="*/ 18 w 272"/>
                  <a:gd name="T29" fmla="*/ 427 h 437"/>
                  <a:gd name="T30" fmla="*/ 2 w 272"/>
                  <a:gd name="T31" fmla="*/ 399 h 437"/>
                  <a:gd name="T32" fmla="*/ 0 w 272"/>
                  <a:gd name="T33" fmla="*/ 383 h 437"/>
                  <a:gd name="T34" fmla="*/ 7 w 272"/>
                  <a:gd name="T35" fmla="*/ 372 h 437"/>
                  <a:gd name="T36" fmla="*/ 33 w 272"/>
                  <a:gd name="T37" fmla="*/ 370 h 437"/>
                  <a:gd name="T38" fmla="*/ 57 w 272"/>
                  <a:gd name="T39" fmla="*/ 366 h 437"/>
                  <a:gd name="T40" fmla="*/ 122 w 272"/>
                  <a:gd name="T41" fmla="*/ 344 h 437"/>
                  <a:gd name="T42" fmla="*/ 179 w 272"/>
                  <a:gd name="T43" fmla="*/ 314 h 437"/>
                  <a:gd name="T44" fmla="*/ 228 w 272"/>
                  <a:gd name="T45" fmla="*/ 281 h 437"/>
                  <a:gd name="T46" fmla="*/ 244 w 272"/>
                  <a:gd name="T47" fmla="*/ 259 h 437"/>
                  <a:gd name="T48" fmla="*/ 235 w 272"/>
                  <a:gd name="T49" fmla="*/ 211 h 437"/>
                  <a:gd name="T50" fmla="*/ 202 w 272"/>
                  <a:gd name="T51" fmla="*/ 155 h 437"/>
                  <a:gd name="T52" fmla="*/ 163 w 272"/>
                  <a:gd name="T53" fmla="*/ 114 h 437"/>
                  <a:gd name="T54" fmla="*/ 122 w 272"/>
                  <a:gd name="T55" fmla="*/ 94 h 437"/>
                  <a:gd name="T56" fmla="*/ 89 w 272"/>
                  <a:gd name="T57" fmla="*/ 61 h 437"/>
                  <a:gd name="T58" fmla="*/ 91 w 272"/>
                  <a:gd name="T59" fmla="*/ 31 h 437"/>
                  <a:gd name="T60" fmla="*/ 96 w 272"/>
                  <a:gd name="T61" fmla="*/ 1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437">
                    <a:moveTo>
                      <a:pt x="96" y="14"/>
                    </a:moveTo>
                    <a:lnTo>
                      <a:pt x="122" y="0"/>
                    </a:lnTo>
                    <a:lnTo>
                      <a:pt x="141" y="0"/>
                    </a:lnTo>
                    <a:lnTo>
                      <a:pt x="185" y="48"/>
                    </a:lnTo>
                    <a:lnTo>
                      <a:pt x="211" y="94"/>
                    </a:lnTo>
                    <a:lnTo>
                      <a:pt x="246" y="153"/>
                    </a:lnTo>
                    <a:lnTo>
                      <a:pt x="268" y="214"/>
                    </a:lnTo>
                    <a:lnTo>
                      <a:pt x="272" y="281"/>
                    </a:lnTo>
                    <a:lnTo>
                      <a:pt x="263" y="298"/>
                    </a:lnTo>
                    <a:lnTo>
                      <a:pt x="196" y="327"/>
                    </a:lnTo>
                    <a:lnTo>
                      <a:pt x="129" y="366"/>
                    </a:lnTo>
                    <a:lnTo>
                      <a:pt x="83" y="403"/>
                    </a:lnTo>
                    <a:lnTo>
                      <a:pt x="74" y="416"/>
                    </a:lnTo>
                    <a:lnTo>
                      <a:pt x="44" y="437"/>
                    </a:lnTo>
                    <a:lnTo>
                      <a:pt x="18" y="427"/>
                    </a:lnTo>
                    <a:lnTo>
                      <a:pt x="2" y="399"/>
                    </a:lnTo>
                    <a:lnTo>
                      <a:pt x="0" y="383"/>
                    </a:lnTo>
                    <a:lnTo>
                      <a:pt x="7" y="372"/>
                    </a:lnTo>
                    <a:lnTo>
                      <a:pt x="33" y="370"/>
                    </a:lnTo>
                    <a:lnTo>
                      <a:pt x="57" y="366"/>
                    </a:lnTo>
                    <a:lnTo>
                      <a:pt x="122" y="344"/>
                    </a:lnTo>
                    <a:lnTo>
                      <a:pt x="179" y="314"/>
                    </a:lnTo>
                    <a:lnTo>
                      <a:pt x="228" y="281"/>
                    </a:lnTo>
                    <a:lnTo>
                      <a:pt x="244" y="259"/>
                    </a:lnTo>
                    <a:lnTo>
                      <a:pt x="235" y="211"/>
                    </a:lnTo>
                    <a:lnTo>
                      <a:pt x="202" y="155"/>
                    </a:lnTo>
                    <a:lnTo>
                      <a:pt x="163" y="114"/>
                    </a:lnTo>
                    <a:lnTo>
                      <a:pt x="122" y="94"/>
                    </a:lnTo>
                    <a:lnTo>
                      <a:pt x="89" y="61"/>
                    </a:lnTo>
                    <a:lnTo>
                      <a:pt x="91" y="31"/>
                    </a:lnTo>
                    <a:lnTo>
                      <a:pt x="9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88" name="Freeform 48">
                <a:extLst>
                  <a:ext uri="{FF2B5EF4-FFF2-40B4-BE49-F238E27FC236}">
                    <a16:creationId xmlns:a16="http://schemas.microsoft.com/office/drawing/2014/main" id="{2929DCDA-E455-3D78-2A3A-8EF67820259A}"/>
                  </a:ext>
                </a:extLst>
              </p:cNvPr>
              <p:cNvSpPr>
                <a:spLocks noChangeAspect="1"/>
              </p:cNvSpPr>
              <p:nvPr/>
            </p:nvSpPr>
            <p:spPr bwMode="auto">
              <a:xfrm>
                <a:off x="3571" y="1948"/>
                <a:ext cx="275" cy="451"/>
              </a:xfrm>
              <a:custGeom>
                <a:avLst/>
                <a:gdLst>
                  <a:gd name="T0" fmla="*/ 78 w 275"/>
                  <a:gd name="T1" fmla="*/ 17 h 451"/>
                  <a:gd name="T2" fmla="*/ 102 w 275"/>
                  <a:gd name="T3" fmla="*/ 0 h 451"/>
                  <a:gd name="T4" fmla="*/ 163 w 275"/>
                  <a:gd name="T5" fmla="*/ 17 h 451"/>
                  <a:gd name="T6" fmla="*/ 200 w 275"/>
                  <a:gd name="T7" fmla="*/ 60 h 451"/>
                  <a:gd name="T8" fmla="*/ 222 w 275"/>
                  <a:gd name="T9" fmla="*/ 115 h 451"/>
                  <a:gd name="T10" fmla="*/ 250 w 275"/>
                  <a:gd name="T11" fmla="*/ 171 h 451"/>
                  <a:gd name="T12" fmla="*/ 275 w 275"/>
                  <a:gd name="T13" fmla="*/ 232 h 451"/>
                  <a:gd name="T14" fmla="*/ 273 w 275"/>
                  <a:gd name="T15" fmla="*/ 260 h 451"/>
                  <a:gd name="T16" fmla="*/ 252 w 275"/>
                  <a:gd name="T17" fmla="*/ 296 h 451"/>
                  <a:gd name="T18" fmla="*/ 180 w 275"/>
                  <a:gd name="T19" fmla="*/ 355 h 451"/>
                  <a:gd name="T20" fmla="*/ 113 w 275"/>
                  <a:gd name="T21" fmla="*/ 396 h 451"/>
                  <a:gd name="T22" fmla="*/ 111 w 275"/>
                  <a:gd name="T23" fmla="*/ 416 h 451"/>
                  <a:gd name="T24" fmla="*/ 105 w 275"/>
                  <a:gd name="T25" fmla="*/ 427 h 451"/>
                  <a:gd name="T26" fmla="*/ 78 w 275"/>
                  <a:gd name="T27" fmla="*/ 446 h 451"/>
                  <a:gd name="T28" fmla="*/ 46 w 275"/>
                  <a:gd name="T29" fmla="*/ 451 h 451"/>
                  <a:gd name="T30" fmla="*/ 22 w 275"/>
                  <a:gd name="T31" fmla="*/ 438 h 451"/>
                  <a:gd name="T32" fmla="*/ 1 w 275"/>
                  <a:gd name="T33" fmla="*/ 416 h 451"/>
                  <a:gd name="T34" fmla="*/ 0 w 275"/>
                  <a:gd name="T35" fmla="*/ 399 h 451"/>
                  <a:gd name="T36" fmla="*/ 13 w 275"/>
                  <a:gd name="T37" fmla="*/ 390 h 451"/>
                  <a:gd name="T38" fmla="*/ 50 w 275"/>
                  <a:gd name="T39" fmla="*/ 396 h 451"/>
                  <a:gd name="T40" fmla="*/ 83 w 275"/>
                  <a:gd name="T41" fmla="*/ 388 h 451"/>
                  <a:gd name="T42" fmla="*/ 91 w 275"/>
                  <a:gd name="T43" fmla="*/ 377 h 451"/>
                  <a:gd name="T44" fmla="*/ 124 w 275"/>
                  <a:gd name="T45" fmla="*/ 362 h 451"/>
                  <a:gd name="T46" fmla="*/ 180 w 275"/>
                  <a:gd name="T47" fmla="*/ 323 h 451"/>
                  <a:gd name="T48" fmla="*/ 222 w 275"/>
                  <a:gd name="T49" fmla="*/ 290 h 451"/>
                  <a:gd name="T50" fmla="*/ 235 w 275"/>
                  <a:gd name="T51" fmla="*/ 251 h 451"/>
                  <a:gd name="T52" fmla="*/ 222 w 275"/>
                  <a:gd name="T53" fmla="*/ 188 h 451"/>
                  <a:gd name="T54" fmla="*/ 180 w 275"/>
                  <a:gd name="T55" fmla="*/ 121 h 451"/>
                  <a:gd name="T56" fmla="*/ 128 w 275"/>
                  <a:gd name="T57" fmla="*/ 90 h 451"/>
                  <a:gd name="T58" fmla="*/ 91 w 275"/>
                  <a:gd name="T59" fmla="*/ 82 h 451"/>
                  <a:gd name="T60" fmla="*/ 78 w 275"/>
                  <a:gd name="T61" fmla="*/ 51 h 451"/>
                  <a:gd name="T62" fmla="*/ 78 w 275"/>
                  <a:gd name="T63" fmla="*/ 1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451">
                    <a:moveTo>
                      <a:pt x="78" y="17"/>
                    </a:moveTo>
                    <a:lnTo>
                      <a:pt x="102" y="0"/>
                    </a:lnTo>
                    <a:lnTo>
                      <a:pt x="163" y="17"/>
                    </a:lnTo>
                    <a:lnTo>
                      <a:pt x="200" y="60"/>
                    </a:lnTo>
                    <a:lnTo>
                      <a:pt x="222" y="115"/>
                    </a:lnTo>
                    <a:lnTo>
                      <a:pt x="250" y="171"/>
                    </a:lnTo>
                    <a:lnTo>
                      <a:pt x="275" y="232"/>
                    </a:lnTo>
                    <a:lnTo>
                      <a:pt x="273" y="260"/>
                    </a:lnTo>
                    <a:lnTo>
                      <a:pt x="252" y="296"/>
                    </a:lnTo>
                    <a:lnTo>
                      <a:pt x="180" y="355"/>
                    </a:lnTo>
                    <a:lnTo>
                      <a:pt x="113" y="396"/>
                    </a:lnTo>
                    <a:lnTo>
                      <a:pt x="111" y="416"/>
                    </a:lnTo>
                    <a:lnTo>
                      <a:pt x="105" y="427"/>
                    </a:lnTo>
                    <a:lnTo>
                      <a:pt x="78" y="446"/>
                    </a:lnTo>
                    <a:lnTo>
                      <a:pt x="46" y="451"/>
                    </a:lnTo>
                    <a:lnTo>
                      <a:pt x="22" y="438"/>
                    </a:lnTo>
                    <a:lnTo>
                      <a:pt x="1" y="416"/>
                    </a:lnTo>
                    <a:lnTo>
                      <a:pt x="0" y="399"/>
                    </a:lnTo>
                    <a:lnTo>
                      <a:pt x="13" y="390"/>
                    </a:lnTo>
                    <a:lnTo>
                      <a:pt x="50" y="396"/>
                    </a:lnTo>
                    <a:lnTo>
                      <a:pt x="83" y="388"/>
                    </a:lnTo>
                    <a:lnTo>
                      <a:pt x="91" y="377"/>
                    </a:lnTo>
                    <a:lnTo>
                      <a:pt x="124" y="362"/>
                    </a:lnTo>
                    <a:lnTo>
                      <a:pt x="180" y="323"/>
                    </a:lnTo>
                    <a:lnTo>
                      <a:pt x="222" y="290"/>
                    </a:lnTo>
                    <a:lnTo>
                      <a:pt x="235" y="251"/>
                    </a:lnTo>
                    <a:lnTo>
                      <a:pt x="222" y="188"/>
                    </a:lnTo>
                    <a:lnTo>
                      <a:pt x="180" y="121"/>
                    </a:lnTo>
                    <a:lnTo>
                      <a:pt x="128" y="90"/>
                    </a:lnTo>
                    <a:lnTo>
                      <a:pt x="91" y="82"/>
                    </a:lnTo>
                    <a:lnTo>
                      <a:pt x="78" y="51"/>
                    </a:lnTo>
                    <a:lnTo>
                      <a:pt x="78"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1889" name="Freeform 49">
                <a:extLst>
                  <a:ext uri="{FF2B5EF4-FFF2-40B4-BE49-F238E27FC236}">
                    <a16:creationId xmlns:a16="http://schemas.microsoft.com/office/drawing/2014/main" id="{5AFBF42C-2A9F-EF8B-9EE7-EFF52DD053DC}"/>
                  </a:ext>
                </a:extLst>
              </p:cNvPr>
              <p:cNvSpPr>
                <a:spLocks noChangeAspect="1"/>
              </p:cNvSpPr>
              <p:nvPr/>
            </p:nvSpPr>
            <p:spPr bwMode="auto">
              <a:xfrm>
                <a:off x="1694" y="1843"/>
                <a:ext cx="226" cy="444"/>
              </a:xfrm>
              <a:custGeom>
                <a:avLst/>
                <a:gdLst>
                  <a:gd name="T0" fmla="*/ 20 w 226"/>
                  <a:gd name="T1" fmla="*/ 81 h 444"/>
                  <a:gd name="T2" fmla="*/ 0 w 226"/>
                  <a:gd name="T3" fmla="*/ 43 h 444"/>
                  <a:gd name="T4" fmla="*/ 6 w 226"/>
                  <a:gd name="T5" fmla="*/ 9 h 444"/>
                  <a:gd name="T6" fmla="*/ 28 w 226"/>
                  <a:gd name="T7" fmla="*/ 0 h 444"/>
                  <a:gd name="T8" fmla="*/ 50 w 226"/>
                  <a:gd name="T9" fmla="*/ 6 h 444"/>
                  <a:gd name="T10" fmla="*/ 87 w 226"/>
                  <a:gd name="T11" fmla="*/ 33 h 444"/>
                  <a:gd name="T12" fmla="*/ 117 w 226"/>
                  <a:gd name="T13" fmla="*/ 81 h 444"/>
                  <a:gd name="T14" fmla="*/ 161 w 226"/>
                  <a:gd name="T15" fmla="*/ 165 h 444"/>
                  <a:gd name="T16" fmla="*/ 195 w 226"/>
                  <a:gd name="T17" fmla="*/ 216 h 444"/>
                  <a:gd name="T18" fmla="*/ 217 w 226"/>
                  <a:gd name="T19" fmla="*/ 266 h 444"/>
                  <a:gd name="T20" fmla="*/ 226 w 226"/>
                  <a:gd name="T21" fmla="*/ 292 h 444"/>
                  <a:gd name="T22" fmla="*/ 209 w 226"/>
                  <a:gd name="T23" fmla="*/ 311 h 444"/>
                  <a:gd name="T24" fmla="*/ 159 w 226"/>
                  <a:gd name="T25" fmla="*/ 316 h 444"/>
                  <a:gd name="T26" fmla="*/ 98 w 226"/>
                  <a:gd name="T27" fmla="*/ 331 h 444"/>
                  <a:gd name="T28" fmla="*/ 72 w 226"/>
                  <a:gd name="T29" fmla="*/ 344 h 444"/>
                  <a:gd name="T30" fmla="*/ 61 w 226"/>
                  <a:gd name="T31" fmla="*/ 383 h 444"/>
                  <a:gd name="T32" fmla="*/ 72 w 226"/>
                  <a:gd name="T33" fmla="*/ 400 h 444"/>
                  <a:gd name="T34" fmla="*/ 65 w 226"/>
                  <a:gd name="T35" fmla="*/ 426 h 444"/>
                  <a:gd name="T36" fmla="*/ 31 w 226"/>
                  <a:gd name="T37" fmla="*/ 444 h 444"/>
                  <a:gd name="T38" fmla="*/ 26 w 226"/>
                  <a:gd name="T39" fmla="*/ 431 h 444"/>
                  <a:gd name="T40" fmla="*/ 9 w 226"/>
                  <a:gd name="T41" fmla="*/ 409 h 444"/>
                  <a:gd name="T42" fmla="*/ 6 w 226"/>
                  <a:gd name="T43" fmla="*/ 377 h 444"/>
                  <a:gd name="T44" fmla="*/ 20 w 226"/>
                  <a:gd name="T45" fmla="*/ 361 h 444"/>
                  <a:gd name="T46" fmla="*/ 48 w 226"/>
                  <a:gd name="T47" fmla="*/ 337 h 444"/>
                  <a:gd name="T48" fmla="*/ 87 w 226"/>
                  <a:gd name="T49" fmla="*/ 303 h 444"/>
                  <a:gd name="T50" fmla="*/ 144 w 226"/>
                  <a:gd name="T51" fmla="*/ 292 h 444"/>
                  <a:gd name="T52" fmla="*/ 182 w 226"/>
                  <a:gd name="T53" fmla="*/ 278 h 444"/>
                  <a:gd name="T54" fmla="*/ 172 w 226"/>
                  <a:gd name="T55" fmla="*/ 250 h 444"/>
                  <a:gd name="T56" fmla="*/ 133 w 226"/>
                  <a:gd name="T57" fmla="*/ 205 h 444"/>
                  <a:gd name="T58" fmla="*/ 70 w 226"/>
                  <a:gd name="T59" fmla="*/ 161 h 444"/>
                  <a:gd name="T60" fmla="*/ 28 w 226"/>
                  <a:gd name="T61" fmla="*/ 109 h 444"/>
                  <a:gd name="T62" fmla="*/ 20 w 226"/>
                  <a:gd name="T63" fmla="*/ 8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444">
                    <a:moveTo>
                      <a:pt x="20" y="81"/>
                    </a:moveTo>
                    <a:lnTo>
                      <a:pt x="0" y="43"/>
                    </a:lnTo>
                    <a:lnTo>
                      <a:pt x="6" y="9"/>
                    </a:lnTo>
                    <a:lnTo>
                      <a:pt x="28" y="0"/>
                    </a:lnTo>
                    <a:lnTo>
                      <a:pt x="50" y="6"/>
                    </a:lnTo>
                    <a:lnTo>
                      <a:pt x="87" y="33"/>
                    </a:lnTo>
                    <a:lnTo>
                      <a:pt x="117" y="81"/>
                    </a:lnTo>
                    <a:lnTo>
                      <a:pt x="161" y="165"/>
                    </a:lnTo>
                    <a:lnTo>
                      <a:pt x="195" y="216"/>
                    </a:lnTo>
                    <a:lnTo>
                      <a:pt x="217" y="266"/>
                    </a:lnTo>
                    <a:lnTo>
                      <a:pt x="226" y="292"/>
                    </a:lnTo>
                    <a:lnTo>
                      <a:pt x="209" y="311"/>
                    </a:lnTo>
                    <a:lnTo>
                      <a:pt x="159" y="316"/>
                    </a:lnTo>
                    <a:lnTo>
                      <a:pt x="98" y="331"/>
                    </a:lnTo>
                    <a:lnTo>
                      <a:pt x="72" y="344"/>
                    </a:lnTo>
                    <a:lnTo>
                      <a:pt x="61" y="383"/>
                    </a:lnTo>
                    <a:lnTo>
                      <a:pt x="72" y="400"/>
                    </a:lnTo>
                    <a:lnTo>
                      <a:pt x="65" y="426"/>
                    </a:lnTo>
                    <a:lnTo>
                      <a:pt x="31" y="444"/>
                    </a:lnTo>
                    <a:lnTo>
                      <a:pt x="26" y="431"/>
                    </a:lnTo>
                    <a:lnTo>
                      <a:pt x="9" y="409"/>
                    </a:lnTo>
                    <a:lnTo>
                      <a:pt x="6" y="377"/>
                    </a:lnTo>
                    <a:lnTo>
                      <a:pt x="20" y="361"/>
                    </a:lnTo>
                    <a:lnTo>
                      <a:pt x="48" y="337"/>
                    </a:lnTo>
                    <a:lnTo>
                      <a:pt x="87" y="303"/>
                    </a:lnTo>
                    <a:lnTo>
                      <a:pt x="144" y="292"/>
                    </a:lnTo>
                    <a:lnTo>
                      <a:pt x="182" y="278"/>
                    </a:lnTo>
                    <a:lnTo>
                      <a:pt x="172" y="250"/>
                    </a:lnTo>
                    <a:lnTo>
                      <a:pt x="133" y="205"/>
                    </a:lnTo>
                    <a:lnTo>
                      <a:pt x="70" y="161"/>
                    </a:lnTo>
                    <a:lnTo>
                      <a:pt x="28" y="109"/>
                    </a:lnTo>
                    <a:lnTo>
                      <a:pt x="20"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
        <p:nvSpPr>
          <p:cNvPr id="291890" name="Rectangle 50">
            <a:extLst>
              <a:ext uri="{FF2B5EF4-FFF2-40B4-BE49-F238E27FC236}">
                <a16:creationId xmlns:a16="http://schemas.microsoft.com/office/drawing/2014/main" id="{D72B467F-D102-0229-68EA-00E38FCE7F6A}"/>
              </a:ext>
            </a:extLst>
          </p:cNvPr>
          <p:cNvSpPr>
            <a:spLocks noGrp="1" noChangeArrowheads="1"/>
          </p:cNvSpPr>
          <p:nvPr>
            <p:ph type="title"/>
          </p:nvPr>
        </p:nvSpPr>
        <p:spPr/>
        <p:txBody>
          <a:bodyPr/>
          <a:lstStyle/>
          <a:p>
            <a:r>
              <a:rPr lang="en-US" altLang="en-US"/>
              <a:t>Short Stay Outlier - </a:t>
            </a:r>
            <a:br>
              <a:rPr lang="en-US" altLang="en-US"/>
            </a:br>
            <a:r>
              <a:rPr lang="en-US" altLang="en-US"/>
              <a:t>Example #1</a:t>
            </a:r>
          </a:p>
        </p:txBody>
      </p:sp>
      <p:sp>
        <p:nvSpPr>
          <p:cNvPr id="291891" name="Rectangle 51">
            <a:extLst>
              <a:ext uri="{FF2B5EF4-FFF2-40B4-BE49-F238E27FC236}">
                <a16:creationId xmlns:a16="http://schemas.microsoft.com/office/drawing/2014/main" id="{E36C5E36-FBD8-064C-8246-D634C9B9221D}"/>
              </a:ext>
            </a:extLst>
          </p:cNvPr>
          <p:cNvSpPr>
            <a:spLocks noGrp="1" noChangeArrowheads="1"/>
          </p:cNvSpPr>
          <p:nvPr>
            <p:ph type="body" idx="1"/>
          </p:nvPr>
        </p:nvSpPr>
        <p:spPr/>
        <p:txBody>
          <a:bodyPr/>
          <a:lstStyle/>
          <a:p>
            <a:r>
              <a:rPr lang="en-US" altLang="en-US"/>
              <a:t>Occurs if patient is discharged or dies before LOS exceeds SSO criteria </a:t>
            </a:r>
          </a:p>
          <a:p>
            <a:pPr lvl="1"/>
            <a:r>
              <a:rPr lang="en-US" altLang="en-US"/>
              <a:t>Payment made with respect to benefit days available</a:t>
            </a:r>
          </a:p>
          <a:p>
            <a:pPr lvl="2"/>
            <a:r>
              <a:rPr lang="en-US" altLang="en-US"/>
              <a:t>Admitted 10/10; Discharged 10/19 = 9 days</a:t>
            </a:r>
          </a:p>
          <a:p>
            <a:pPr lvl="2"/>
            <a:r>
              <a:rPr lang="en-US" altLang="en-US"/>
              <a:t>ALOS = 12 days; 5/6ths = 10 days</a:t>
            </a:r>
          </a:p>
          <a:p>
            <a:pPr lvl="2"/>
            <a:r>
              <a:rPr lang="en-US" altLang="en-US"/>
              <a:t>20 Coinsurance, 0 LTR days available</a:t>
            </a:r>
          </a:p>
          <a:p>
            <a:pPr lvl="2"/>
            <a:r>
              <a:rPr lang="en-US" altLang="en-US"/>
              <a:t>SSO since LOS does not exceeds SSO criteria even though patient has benefits available</a:t>
            </a:r>
          </a:p>
          <a:p>
            <a:pPr lvl="3"/>
            <a:r>
              <a:rPr lang="en-US" altLang="en-US"/>
              <a:t>9 days &lt; 10 days</a:t>
            </a:r>
          </a:p>
          <a:p>
            <a:endParaRPr lang="en-US"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8" name="Rectangle 4">
            <a:extLst>
              <a:ext uri="{FF2B5EF4-FFF2-40B4-BE49-F238E27FC236}">
                <a16:creationId xmlns:a16="http://schemas.microsoft.com/office/drawing/2014/main" id="{AE43E3F5-2F10-39C2-049E-2FEE0F2D0026}"/>
              </a:ext>
            </a:extLst>
          </p:cNvPr>
          <p:cNvSpPr>
            <a:spLocks noGrp="1" noChangeArrowheads="1"/>
          </p:cNvSpPr>
          <p:nvPr>
            <p:ph type="title"/>
          </p:nvPr>
        </p:nvSpPr>
        <p:spPr/>
        <p:txBody>
          <a:bodyPr/>
          <a:lstStyle/>
          <a:p>
            <a:r>
              <a:rPr lang="en-US" altLang="en-US"/>
              <a:t>Short Stay Outlier - </a:t>
            </a:r>
            <a:br>
              <a:rPr lang="en-US" altLang="en-US"/>
            </a:br>
            <a:r>
              <a:rPr lang="en-US" altLang="en-US"/>
              <a:t>Example #2</a:t>
            </a:r>
          </a:p>
        </p:txBody>
      </p:sp>
      <p:sp>
        <p:nvSpPr>
          <p:cNvPr id="292869" name="Rectangle 5">
            <a:extLst>
              <a:ext uri="{FF2B5EF4-FFF2-40B4-BE49-F238E27FC236}">
                <a16:creationId xmlns:a16="http://schemas.microsoft.com/office/drawing/2014/main" id="{D357E531-52C2-22FD-77DB-8A91B53D5277}"/>
              </a:ext>
            </a:extLst>
          </p:cNvPr>
          <p:cNvSpPr>
            <a:spLocks noGrp="1" noChangeArrowheads="1"/>
          </p:cNvSpPr>
          <p:nvPr>
            <p:ph type="body" idx="1"/>
          </p:nvPr>
        </p:nvSpPr>
        <p:spPr/>
        <p:txBody>
          <a:bodyPr/>
          <a:lstStyle/>
          <a:p>
            <a:r>
              <a:rPr lang="en-US" altLang="en-US"/>
              <a:t>Payment with respect to benefit days available</a:t>
            </a:r>
          </a:p>
          <a:p>
            <a:pPr lvl="1"/>
            <a:r>
              <a:rPr lang="en-US" altLang="en-US"/>
              <a:t>Admitted 10/10; Discharged 10/30 = 20 days</a:t>
            </a:r>
          </a:p>
          <a:p>
            <a:pPr lvl="1"/>
            <a:r>
              <a:rPr lang="en-US" altLang="en-US"/>
              <a:t>ALOS = 12 days; 5/6ths = 10 days</a:t>
            </a:r>
          </a:p>
          <a:p>
            <a:pPr lvl="1"/>
            <a:r>
              <a:rPr lang="en-US" altLang="en-US"/>
              <a:t>3 Coinsurance, 7 LTR days available</a:t>
            </a:r>
          </a:p>
          <a:p>
            <a:pPr lvl="1"/>
            <a:r>
              <a:rPr lang="en-US" altLang="en-US"/>
              <a:t>SSO since patient does not have enough benefits available to exceed SSO threshold</a:t>
            </a:r>
          </a:p>
          <a:p>
            <a:pPr lvl="2"/>
            <a:r>
              <a:rPr lang="en-US" altLang="en-US"/>
              <a:t>10 days =  10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a:extLst>
              <a:ext uri="{FF2B5EF4-FFF2-40B4-BE49-F238E27FC236}">
                <a16:creationId xmlns:a16="http://schemas.microsoft.com/office/drawing/2014/main" id="{1513126E-D3D0-585A-C217-1A4E8CBDAA09}"/>
              </a:ext>
            </a:extLst>
          </p:cNvPr>
          <p:cNvSpPr>
            <a:spLocks noGrp="1" noChangeArrowheads="1"/>
          </p:cNvSpPr>
          <p:nvPr>
            <p:ph type="ctrTitle"/>
          </p:nvPr>
        </p:nvSpPr>
        <p:spPr/>
        <p:txBody>
          <a:bodyPr/>
          <a:lstStyle/>
          <a:p>
            <a:r>
              <a:rPr lang="en-US" altLang="en-US"/>
              <a:t>New Billing Requirements Under LTCH PPS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6" name="Rectangle 4">
            <a:extLst>
              <a:ext uri="{FF2B5EF4-FFF2-40B4-BE49-F238E27FC236}">
                <a16:creationId xmlns:a16="http://schemas.microsoft.com/office/drawing/2014/main" id="{1627D1BB-AD63-18C7-DDD8-4C7875F5D09C}"/>
              </a:ext>
            </a:extLst>
          </p:cNvPr>
          <p:cNvSpPr>
            <a:spLocks noGrp="1" noChangeArrowheads="1"/>
          </p:cNvSpPr>
          <p:nvPr>
            <p:ph type="title"/>
          </p:nvPr>
        </p:nvSpPr>
        <p:spPr/>
        <p:txBody>
          <a:bodyPr/>
          <a:lstStyle/>
          <a:p>
            <a:r>
              <a:rPr lang="en-US" altLang="en-US"/>
              <a:t>New Concepts</a:t>
            </a:r>
          </a:p>
        </p:txBody>
      </p:sp>
      <p:sp>
        <p:nvSpPr>
          <p:cNvPr id="253957" name="Rectangle 5">
            <a:extLst>
              <a:ext uri="{FF2B5EF4-FFF2-40B4-BE49-F238E27FC236}">
                <a16:creationId xmlns:a16="http://schemas.microsoft.com/office/drawing/2014/main" id="{663C0D0B-BA9F-5AE0-3A19-34BAE38CAFCC}"/>
              </a:ext>
            </a:extLst>
          </p:cNvPr>
          <p:cNvSpPr>
            <a:spLocks noGrp="1" noChangeArrowheads="1"/>
          </p:cNvSpPr>
          <p:nvPr>
            <p:ph type="body" idx="1"/>
          </p:nvPr>
        </p:nvSpPr>
        <p:spPr/>
        <p:txBody>
          <a:bodyPr/>
          <a:lstStyle/>
          <a:p>
            <a:r>
              <a:rPr lang="en-US" altLang="en-US"/>
              <a:t>One claim per stay</a:t>
            </a:r>
          </a:p>
          <a:p>
            <a:r>
              <a:rPr lang="en-US" altLang="en-US"/>
              <a:t>Interim Billing</a:t>
            </a:r>
          </a:p>
          <a:p>
            <a:r>
              <a:rPr lang="en-US" altLang="en-US"/>
              <a:t>Late Charges</a:t>
            </a:r>
          </a:p>
          <a:p>
            <a:r>
              <a:rPr lang="en-US" altLang="en-US"/>
              <a:t>Split Billing</a:t>
            </a:r>
          </a:p>
          <a:p>
            <a:r>
              <a:rPr lang="en-US" altLang="en-US"/>
              <a:t>Interrupted stays</a:t>
            </a:r>
          </a:p>
          <a:p>
            <a:r>
              <a:rPr lang="en-US" altLang="en-US"/>
              <a:t>Benefit days’ relation to payment </a:t>
            </a:r>
          </a:p>
          <a:p>
            <a:r>
              <a:rPr lang="en-US" altLang="en-US"/>
              <a:t>Outliers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a:extLst>
              <a:ext uri="{FF2B5EF4-FFF2-40B4-BE49-F238E27FC236}">
                <a16:creationId xmlns:a16="http://schemas.microsoft.com/office/drawing/2014/main" id="{59E08F79-E3E6-E150-E90A-FFF9459C01DC}"/>
              </a:ext>
            </a:extLst>
          </p:cNvPr>
          <p:cNvSpPr>
            <a:spLocks noGrp="1" noChangeArrowheads="1"/>
          </p:cNvSpPr>
          <p:nvPr>
            <p:ph type="title"/>
          </p:nvPr>
        </p:nvSpPr>
        <p:spPr/>
        <p:txBody>
          <a:bodyPr/>
          <a:lstStyle/>
          <a:p>
            <a:r>
              <a:rPr lang="en-US" altLang="en-US"/>
              <a:t>Billing Objectives</a:t>
            </a:r>
          </a:p>
        </p:txBody>
      </p:sp>
      <p:sp>
        <p:nvSpPr>
          <p:cNvPr id="234499" name="Rectangle 3">
            <a:extLst>
              <a:ext uri="{FF2B5EF4-FFF2-40B4-BE49-F238E27FC236}">
                <a16:creationId xmlns:a16="http://schemas.microsoft.com/office/drawing/2014/main" id="{74FB6FAA-446D-BB81-BFCD-1C080B5E039E}"/>
              </a:ext>
            </a:extLst>
          </p:cNvPr>
          <p:cNvSpPr>
            <a:spLocks noGrp="1" noChangeArrowheads="1"/>
          </p:cNvSpPr>
          <p:nvPr>
            <p:ph type="body" idx="1"/>
          </p:nvPr>
        </p:nvSpPr>
        <p:spPr/>
        <p:txBody>
          <a:bodyPr/>
          <a:lstStyle/>
          <a:p>
            <a:r>
              <a:rPr lang="en-US" altLang="en-US"/>
              <a:t>Identify LTCH PPS billing effective date</a:t>
            </a:r>
          </a:p>
          <a:p>
            <a:r>
              <a:rPr lang="en-US" altLang="en-US"/>
              <a:t>Identify requirements not affected by LTCH PPS</a:t>
            </a:r>
          </a:p>
          <a:p>
            <a:r>
              <a:rPr lang="en-US" altLang="en-US"/>
              <a:t>Understand applicable acute care hospital PPS  requirements</a:t>
            </a:r>
          </a:p>
          <a:p>
            <a:r>
              <a:rPr lang="en-US" altLang="en-US"/>
              <a:t>Introduce new billing requirements</a:t>
            </a:r>
          </a:p>
          <a:p>
            <a:r>
              <a:rPr lang="en-US" altLang="en-US"/>
              <a:t>Understand transition period billing</a:t>
            </a:r>
          </a:p>
        </p:txBody>
      </p:sp>
    </p:spTree>
  </p:cSld>
  <p:clrMapOvr>
    <a:masterClrMapping/>
  </p:clrMapOvr>
  <p:transition>
    <p:cover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a:extLst>
              <a:ext uri="{FF2B5EF4-FFF2-40B4-BE49-F238E27FC236}">
                <a16:creationId xmlns:a16="http://schemas.microsoft.com/office/drawing/2014/main" id="{371D7787-BE4F-C7C4-F667-6C3E3B2E3BFB}"/>
              </a:ext>
            </a:extLst>
          </p:cNvPr>
          <p:cNvSpPr>
            <a:spLocks noGrp="1" noChangeArrowheads="1"/>
          </p:cNvSpPr>
          <p:nvPr>
            <p:ph type="ctrTitle"/>
          </p:nvPr>
        </p:nvSpPr>
        <p:spPr/>
        <p:txBody>
          <a:bodyPr/>
          <a:lstStyle/>
          <a:p>
            <a:r>
              <a:rPr lang="en-US" altLang="en-US"/>
              <a:t>Billing Frequency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04" name="Group 4">
            <a:extLst>
              <a:ext uri="{FF2B5EF4-FFF2-40B4-BE49-F238E27FC236}">
                <a16:creationId xmlns:a16="http://schemas.microsoft.com/office/drawing/2014/main" id="{0EA0059F-70B8-A7CD-63A1-E377E10330C9}"/>
              </a:ext>
              <a:ext uri="{C183D7F6-B498-43B3-948B-1728B52AA6E4}">
                <adec:decorative xmlns:adec="http://schemas.microsoft.com/office/drawing/2017/decorative" val="1"/>
              </a:ext>
            </a:extLst>
          </p:cNvPr>
          <p:cNvGrpSpPr>
            <a:grpSpLocks noChangeAspect="1"/>
          </p:cNvGrpSpPr>
          <p:nvPr/>
        </p:nvGrpSpPr>
        <p:grpSpPr bwMode="auto">
          <a:xfrm>
            <a:off x="6629400" y="5838825"/>
            <a:ext cx="2057400" cy="669925"/>
            <a:chOff x="1121" y="1463"/>
            <a:chExt cx="3562" cy="1484"/>
          </a:xfrm>
        </p:grpSpPr>
        <p:grpSp>
          <p:nvGrpSpPr>
            <p:cNvPr id="256005" name="Group 5">
              <a:extLst>
                <a:ext uri="{FF2B5EF4-FFF2-40B4-BE49-F238E27FC236}">
                  <a16:creationId xmlns:a16="http://schemas.microsoft.com/office/drawing/2014/main" id="{94D5A660-3F53-35FD-CC33-3B9DD2603BEB}"/>
                </a:ext>
              </a:extLst>
            </p:cNvPr>
            <p:cNvGrpSpPr>
              <a:grpSpLocks noChangeAspect="1"/>
            </p:cNvGrpSpPr>
            <p:nvPr/>
          </p:nvGrpSpPr>
          <p:grpSpPr bwMode="auto">
            <a:xfrm>
              <a:off x="1121" y="1463"/>
              <a:ext cx="2774" cy="1484"/>
              <a:chOff x="1121" y="1463"/>
              <a:chExt cx="2774" cy="1484"/>
            </a:xfrm>
          </p:grpSpPr>
          <p:grpSp>
            <p:nvGrpSpPr>
              <p:cNvPr id="256006" name="Group 6">
                <a:extLst>
                  <a:ext uri="{FF2B5EF4-FFF2-40B4-BE49-F238E27FC236}">
                    <a16:creationId xmlns:a16="http://schemas.microsoft.com/office/drawing/2014/main" id="{84834BED-1258-0BD8-5A71-7C45A6FFF3D6}"/>
                  </a:ext>
                </a:extLst>
              </p:cNvPr>
              <p:cNvGrpSpPr>
                <a:grpSpLocks noChangeAspect="1"/>
              </p:cNvGrpSpPr>
              <p:nvPr/>
            </p:nvGrpSpPr>
            <p:grpSpPr bwMode="auto">
              <a:xfrm>
                <a:off x="1121" y="1493"/>
                <a:ext cx="717" cy="1421"/>
                <a:chOff x="1104" y="1470"/>
                <a:chExt cx="717" cy="1421"/>
              </a:xfrm>
            </p:grpSpPr>
            <p:sp>
              <p:nvSpPr>
                <p:cNvPr id="256007" name="Freeform 7">
                  <a:extLst>
                    <a:ext uri="{FF2B5EF4-FFF2-40B4-BE49-F238E27FC236}">
                      <a16:creationId xmlns:a16="http://schemas.microsoft.com/office/drawing/2014/main" id="{92A3629C-3694-4A87-D537-DA0FC8F3D629}"/>
                    </a:ext>
                  </a:extLst>
                </p:cNvPr>
                <p:cNvSpPr>
                  <a:spLocks noChangeAspect="1"/>
                </p:cNvSpPr>
                <p:nvPr/>
              </p:nvSpPr>
              <p:spPr bwMode="auto">
                <a:xfrm>
                  <a:off x="1432" y="1470"/>
                  <a:ext cx="295" cy="315"/>
                </a:xfrm>
                <a:custGeom>
                  <a:avLst/>
                  <a:gdLst>
                    <a:gd name="T0" fmla="*/ 99 w 295"/>
                    <a:gd name="T1" fmla="*/ 150 h 315"/>
                    <a:gd name="T2" fmla="*/ 93 w 295"/>
                    <a:gd name="T3" fmla="*/ 105 h 315"/>
                    <a:gd name="T4" fmla="*/ 93 w 295"/>
                    <a:gd name="T5" fmla="*/ 61 h 315"/>
                    <a:gd name="T6" fmla="*/ 106 w 295"/>
                    <a:gd name="T7" fmla="*/ 25 h 315"/>
                    <a:gd name="T8" fmla="*/ 134 w 295"/>
                    <a:gd name="T9" fmla="*/ 9 h 315"/>
                    <a:gd name="T10" fmla="*/ 173 w 295"/>
                    <a:gd name="T11" fmla="*/ 0 h 315"/>
                    <a:gd name="T12" fmla="*/ 221 w 295"/>
                    <a:gd name="T13" fmla="*/ 16 h 315"/>
                    <a:gd name="T14" fmla="*/ 256 w 295"/>
                    <a:gd name="T15" fmla="*/ 64 h 315"/>
                    <a:gd name="T16" fmla="*/ 284 w 295"/>
                    <a:gd name="T17" fmla="*/ 137 h 315"/>
                    <a:gd name="T18" fmla="*/ 294 w 295"/>
                    <a:gd name="T19" fmla="*/ 192 h 315"/>
                    <a:gd name="T20" fmla="*/ 295 w 295"/>
                    <a:gd name="T21" fmla="*/ 261 h 315"/>
                    <a:gd name="T22" fmla="*/ 279 w 295"/>
                    <a:gd name="T23" fmla="*/ 298 h 315"/>
                    <a:gd name="T24" fmla="*/ 255 w 295"/>
                    <a:gd name="T25" fmla="*/ 315 h 315"/>
                    <a:gd name="T26" fmla="*/ 206 w 295"/>
                    <a:gd name="T27" fmla="*/ 315 h 315"/>
                    <a:gd name="T28" fmla="*/ 171 w 295"/>
                    <a:gd name="T29" fmla="*/ 292 h 315"/>
                    <a:gd name="T30" fmla="*/ 138 w 295"/>
                    <a:gd name="T31" fmla="*/ 244 h 315"/>
                    <a:gd name="T32" fmla="*/ 112 w 295"/>
                    <a:gd name="T33" fmla="*/ 205 h 315"/>
                    <a:gd name="T34" fmla="*/ 10 w 295"/>
                    <a:gd name="T35" fmla="*/ 194 h 315"/>
                    <a:gd name="T36" fmla="*/ 0 w 295"/>
                    <a:gd name="T37" fmla="*/ 177 h 315"/>
                    <a:gd name="T38" fmla="*/ 4 w 295"/>
                    <a:gd name="T39" fmla="*/ 166 h 315"/>
                    <a:gd name="T40" fmla="*/ 104 w 295"/>
                    <a:gd name="T41" fmla="*/ 164 h 315"/>
                    <a:gd name="T42" fmla="*/ 99 w 295"/>
                    <a:gd name="T43" fmla="*/ 15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315">
                      <a:moveTo>
                        <a:pt x="99" y="150"/>
                      </a:moveTo>
                      <a:lnTo>
                        <a:pt x="93" y="105"/>
                      </a:lnTo>
                      <a:lnTo>
                        <a:pt x="93" y="61"/>
                      </a:lnTo>
                      <a:lnTo>
                        <a:pt x="106" y="25"/>
                      </a:lnTo>
                      <a:lnTo>
                        <a:pt x="134" y="9"/>
                      </a:lnTo>
                      <a:lnTo>
                        <a:pt x="173" y="0"/>
                      </a:lnTo>
                      <a:lnTo>
                        <a:pt x="221" y="16"/>
                      </a:lnTo>
                      <a:lnTo>
                        <a:pt x="256" y="64"/>
                      </a:lnTo>
                      <a:lnTo>
                        <a:pt x="284" y="137"/>
                      </a:lnTo>
                      <a:lnTo>
                        <a:pt x="294" y="192"/>
                      </a:lnTo>
                      <a:lnTo>
                        <a:pt x="295" y="261"/>
                      </a:lnTo>
                      <a:lnTo>
                        <a:pt x="279" y="298"/>
                      </a:lnTo>
                      <a:lnTo>
                        <a:pt x="255" y="315"/>
                      </a:lnTo>
                      <a:lnTo>
                        <a:pt x="206" y="315"/>
                      </a:lnTo>
                      <a:lnTo>
                        <a:pt x="171" y="292"/>
                      </a:lnTo>
                      <a:lnTo>
                        <a:pt x="138" y="244"/>
                      </a:lnTo>
                      <a:lnTo>
                        <a:pt x="112" y="205"/>
                      </a:lnTo>
                      <a:lnTo>
                        <a:pt x="10" y="194"/>
                      </a:lnTo>
                      <a:lnTo>
                        <a:pt x="0" y="177"/>
                      </a:lnTo>
                      <a:lnTo>
                        <a:pt x="4" y="166"/>
                      </a:lnTo>
                      <a:lnTo>
                        <a:pt x="104" y="164"/>
                      </a:lnTo>
                      <a:lnTo>
                        <a:pt x="99"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08" name="Freeform 8">
                  <a:extLst>
                    <a:ext uri="{FF2B5EF4-FFF2-40B4-BE49-F238E27FC236}">
                      <a16:creationId xmlns:a16="http://schemas.microsoft.com/office/drawing/2014/main" id="{6AB028B3-2E4F-EC4D-451F-2D437C7B8E2F}"/>
                    </a:ext>
                  </a:extLst>
                </p:cNvPr>
                <p:cNvSpPr>
                  <a:spLocks noChangeAspect="1"/>
                </p:cNvSpPr>
                <p:nvPr/>
              </p:nvSpPr>
              <p:spPr bwMode="auto">
                <a:xfrm>
                  <a:off x="1104" y="1703"/>
                  <a:ext cx="578" cy="209"/>
                </a:xfrm>
                <a:custGeom>
                  <a:avLst/>
                  <a:gdLst>
                    <a:gd name="T0" fmla="*/ 576 w 578"/>
                    <a:gd name="T1" fmla="*/ 176 h 209"/>
                    <a:gd name="T2" fmla="*/ 500 w 578"/>
                    <a:gd name="T3" fmla="*/ 150 h 209"/>
                    <a:gd name="T4" fmla="*/ 471 w 578"/>
                    <a:gd name="T5" fmla="*/ 143 h 209"/>
                    <a:gd name="T6" fmla="*/ 383 w 578"/>
                    <a:gd name="T7" fmla="*/ 121 h 209"/>
                    <a:gd name="T8" fmla="*/ 209 w 578"/>
                    <a:gd name="T9" fmla="*/ 71 h 209"/>
                    <a:gd name="T10" fmla="*/ 94 w 578"/>
                    <a:gd name="T11" fmla="*/ 37 h 209"/>
                    <a:gd name="T12" fmla="*/ 17 w 578"/>
                    <a:gd name="T13" fmla="*/ 0 h 209"/>
                    <a:gd name="T14" fmla="*/ 0 w 578"/>
                    <a:gd name="T15" fmla="*/ 10 h 209"/>
                    <a:gd name="T16" fmla="*/ 11 w 578"/>
                    <a:gd name="T17" fmla="*/ 26 h 209"/>
                    <a:gd name="T18" fmla="*/ 67 w 578"/>
                    <a:gd name="T19" fmla="*/ 54 h 209"/>
                    <a:gd name="T20" fmla="*/ 104 w 578"/>
                    <a:gd name="T21" fmla="*/ 61 h 209"/>
                    <a:gd name="T22" fmla="*/ 89 w 578"/>
                    <a:gd name="T23" fmla="*/ 78 h 209"/>
                    <a:gd name="T24" fmla="*/ 94 w 578"/>
                    <a:gd name="T25" fmla="*/ 104 h 209"/>
                    <a:gd name="T26" fmla="*/ 139 w 578"/>
                    <a:gd name="T27" fmla="*/ 134 h 209"/>
                    <a:gd name="T28" fmla="*/ 187 w 578"/>
                    <a:gd name="T29" fmla="*/ 145 h 209"/>
                    <a:gd name="T30" fmla="*/ 215 w 578"/>
                    <a:gd name="T31" fmla="*/ 126 h 209"/>
                    <a:gd name="T32" fmla="*/ 226 w 578"/>
                    <a:gd name="T33" fmla="*/ 100 h 209"/>
                    <a:gd name="T34" fmla="*/ 289 w 578"/>
                    <a:gd name="T35" fmla="*/ 111 h 209"/>
                    <a:gd name="T36" fmla="*/ 350 w 578"/>
                    <a:gd name="T37" fmla="*/ 137 h 209"/>
                    <a:gd name="T38" fmla="*/ 422 w 578"/>
                    <a:gd name="T39" fmla="*/ 161 h 209"/>
                    <a:gd name="T40" fmla="*/ 476 w 578"/>
                    <a:gd name="T41" fmla="*/ 187 h 209"/>
                    <a:gd name="T42" fmla="*/ 532 w 578"/>
                    <a:gd name="T43" fmla="*/ 206 h 209"/>
                    <a:gd name="T44" fmla="*/ 561 w 578"/>
                    <a:gd name="T45" fmla="*/ 209 h 209"/>
                    <a:gd name="T46" fmla="*/ 578 w 578"/>
                    <a:gd name="T47" fmla="*/ 195 h 209"/>
                    <a:gd name="T48" fmla="*/ 576 w 578"/>
                    <a:gd name="T49" fmla="*/ 17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209">
                      <a:moveTo>
                        <a:pt x="576" y="176"/>
                      </a:moveTo>
                      <a:lnTo>
                        <a:pt x="500" y="150"/>
                      </a:lnTo>
                      <a:lnTo>
                        <a:pt x="471" y="143"/>
                      </a:lnTo>
                      <a:lnTo>
                        <a:pt x="383" y="121"/>
                      </a:lnTo>
                      <a:lnTo>
                        <a:pt x="209" y="71"/>
                      </a:lnTo>
                      <a:lnTo>
                        <a:pt x="94" y="37"/>
                      </a:lnTo>
                      <a:lnTo>
                        <a:pt x="17" y="0"/>
                      </a:lnTo>
                      <a:lnTo>
                        <a:pt x="0" y="10"/>
                      </a:lnTo>
                      <a:lnTo>
                        <a:pt x="11" y="26"/>
                      </a:lnTo>
                      <a:lnTo>
                        <a:pt x="67" y="54"/>
                      </a:lnTo>
                      <a:lnTo>
                        <a:pt x="104" y="61"/>
                      </a:lnTo>
                      <a:lnTo>
                        <a:pt x="89" y="78"/>
                      </a:lnTo>
                      <a:lnTo>
                        <a:pt x="94" y="104"/>
                      </a:lnTo>
                      <a:lnTo>
                        <a:pt x="139" y="134"/>
                      </a:lnTo>
                      <a:lnTo>
                        <a:pt x="187" y="145"/>
                      </a:lnTo>
                      <a:lnTo>
                        <a:pt x="215" y="126"/>
                      </a:lnTo>
                      <a:lnTo>
                        <a:pt x="226" y="100"/>
                      </a:lnTo>
                      <a:lnTo>
                        <a:pt x="289" y="111"/>
                      </a:lnTo>
                      <a:lnTo>
                        <a:pt x="350" y="137"/>
                      </a:lnTo>
                      <a:lnTo>
                        <a:pt x="422" y="161"/>
                      </a:lnTo>
                      <a:lnTo>
                        <a:pt x="476" y="187"/>
                      </a:lnTo>
                      <a:lnTo>
                        <a:pt x="532" y="206"/>
                      </a:lnTo>
                      <a:lnTo>
                        <a:pt x="561" y="209"/>
                      </a:lnTo>
                      <a:lnTo>
                        <a:pt x="578" y="195"/>
                      </a:lnTo>
                      <a:lnTo>
                        <a:pt x="576" y="1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09" name="Freeform 9">
                  <a:extLst>
                    <a:ext uri="{FF2B5EF4-FFF2-40B4-BE49-F238E27FC236}">
                      <a16:creationId xmlns:a16="http://schemas.microsoft.com/office/drawing/2014/main" id="{1F275B41-A2CF-3101-F35F-E1F1F43AB33D}"/>
                    </a:ext>
                  </a:extLst>
                </p:cNvPr>
                <p:cNvSpPr>
                  <a:spLocks noChangeAspect="1"/>
                </p:cNvSpPr>
                <p:nvPr/>
              </p:nvSpPr>
              <p:spPr bwMode="auto">
                <a:xfrm>
                  <a:off x="1630" y="1808"/>
                  <a:ext cx="191" cy="606"/>
                </a:xfrm>
                <a:custGeom>
                  <a:avLst/>
                  <a:gdLst>
                    <a:gd name="T0" fmla="*/ 28 w 191"/>
                    <a:gd name="T1" fmla="*/ 30 h 606"/>
                    <a:gd name="T2" fmla="*/ 41 w 191"/>
                    <a:gd name="T3" fmla="*/ 7 h 606"/>
                    <a:gd name="T4" fmla="*/ 75 w 191"/>
                    <a:gd name="T5" fmla="*/ 0 h 606"/>
                    <a:gd name="T6" fmla="*/ 117 w 191"/>
                    <a:gd name="T7" fmla="*/ 22 h 606"/>
                    <a:gd name="T8" fmla="*/ 156 w 191"/>
                    <a:gd name="T9" fmla="*/ 94 h 606"/>
                    <a:gd name="T10" fmla="*/ 173 w 191"/>
                    <a:gd name="T11" fmla="*/ 150 h 606"/>
                    <a:gd name="T12" fmla="*/ 186 w 191"/>
                    <a:gd name="T13" fmla="*/ 217 h 606"/>
                    <a:gd name="T14" fmla="*/ 191 w 191"/>
                    <a:gd name="T15" fmla="*/ 308 h 606"/>
                    <a:gd name="T16" fmla="*/ 190 w 191"/>
                    <a:gd name="T17" fmla="*/ 389 h 606"/>
                    <a:gd name="T18" fmla="*/ 186 w 191"/>
                    <a:gd name="T19" fmla="*/ 485 h 606"/>
                    <a:gd name="T20" fmla="*/ 180 w 191"/>
                    <a:gd name="T21" fmla="*/ 558 h 606"/>
                    <a:gd name="T22" fmla="*/ 164 w 191"/>
                    <a:gd name="T23" fmla="*/ 589 h 606"/>
                    <a:gd name="T24" fmla="*/ 136 w 191"/>
                    <a:gd name="T25" fmla="*/ 600 h 606"/>
                    <a:gd name="T26" fmla="*/ 102 w 191"/>
                    <a:gd name="T27" fmla="*/ 606 h 606"/>
                    <a:gd name="T28" fmla="*/ 58 w 191"/>
                    <a:gd name="T29" fmla="*/ 595 h 606"/>
                    <a:gd name="T30" fmla="*/ 25 w 191"/>
                    <a:gd name="T31" fmla="*/ 580 h 606"/>
                    <a:gd name="T32" fmla="*/ 8 w 191"/>
                    <a:gd name="T33" fmla="*/ 547 h 606"/>
                    <a:gd name="T34" fmla="*/ 0 w 191"/>
                    <a:gd name="T35" fmla="*/ 485 h 606"/>
                    <a:gd name="T36" fmla="*/ 2 w 191"/>
                    <a:gd name="T37" fmla="*/ 411 h 606"/>
                    <a:gd name="T38" fmla="*/ 19 w 191"/>
                    <a:gd name="T39" fmla="*/ 361 h 606"/>
                    <a:gd name="T40" fmla="*/ 25 w 191"/>
                    <a:gd name="T41" fmla="*/ 283 h 606"/>
                    <a:gd name="T42" fmla="*/ 23 w 191"/>
                    <a:gd name="T43" fmla="*/ 245 h 606"/>
                    <a:gd name="T44" fmla="*/ 13 w 191"/>
                    <a:gd name="T45" fmla="*/ 200 h 606"/>
                    <a:gd name="T46" fmla="*/ 6 w 191"/>
                    <a:gd name="T47" fmla="*/ 156 h 606"/>
                    <a:gd name="T48" fmla="*/ 2 w 191"/>
                    <a:gd name="T49" fmla="*/ 102 h 606"/>
                    <a:gd name="T50" fmla="*/ 2 w 191"/>
                    <a:gd name="T51" fmla="*/ 63 h 606"/>
                    <a:gd name="T52" fmla="*/ 17 w 191"/>
                    <a:gd name="T53" fmla="*/ 41 h 606"/>
                    <a:gd name="T54" fmla="*/ 28 w 191"/>
                    <a:gd name="T55" fmla="*/ 3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1" h="606">
                      <a:moveTo>
                        <a:pt x="28" y="30"/>
                      </a:moveTo>
                      <a:lnTo>
                        <a:pt x="41" y="7"/>
                      </a:lnTo>
                      <a:lnTo>
                        <a:pt x="75" y="0"/>
                      </a:lnTo>
                      <a:lnTo>
                        <a:pt x="117" y="22"/>
                      </a:lnTo>
                      <a:lnTo>
                        <a:pt x="156" y="94"/>
                      </a:lnTo>
                      <a:lnTo>
                        <a:pt x="173" y="150"/>
                      </a:lnTo>
                      <a:lnTo>
                        <a:pt x="186" y="217"/>
                      </a:lnTo>
                      <a:lnTo>
                        <a:pt x="191" y="308"/>
                      </a:lnTo>
                      <a:lnTo>
                        <a:pt x="190" y="389"/>
                      </a:lnTo>
                      <a:lnTo>
                        <a:pt x="186" y="485"/>
                      </a:lnTo>
                      <a:lnTo>
                        <a:pt x="180" y="558"/>
                      </a:lnTo>
                      <a:lnTo>
                        <a:pt x="164" y="589"/>
                      </a:lnTo>
                      <a:lnTo>
                        <a:pt x="136" y="600"/>
                      </a:lnTo>
                      <a:lnTo>
                        <a:pt x="102" y="606"/>
                      </a:lnTo>
                      <a:lnTo>
                        <a:pt x="58" y="595"/>
                      </a:lnTo>
                      <a:lnTo>
                        <a:pt x="25" y="580"/>
                      </a:lnTo>
                      <a:lnTo>
                        <a:pt x="8" y="547"/>
                      </a:lnTo>
                      <a:lnTo>
                        <a:pt x="0" y="485"/>
                      </a:lnTo>
                      <a:lnTo>
                        <a:pt x="2" y="411"/>
                      </a:lnTo>
                      <a:lnTo>
                        <a:pt x="19" y="361"/>
                      </a:lnTo>
                      <a:lnTo>
                        <a:pt x="25" y="283"/>
                      </a:lnTo>
                      <a:lnTo>
                        <a:pt x="23" y="245"/>
                      </a:lnTo>
                      <a:lnTo>
                        <a:pt x="13" y="200"/>
                      </a:lnTo>
                      <a:lnTo>
                        <a:pt x="6" y="156"/>
                      </a:lnTo>
                      <a:lnTo>
                        <a:pt x="2" y="102"/>
                      </a:lnTo>
                      <a:lnTo>
                        <a:pt x="2" y="63"/>
                      </a:lnTo>
                      <a:lnTo>
                        <a:pt x="17" y="41"/>
                      </a:lnTo>
                      <a:lnTo>
                        <a:pt x="2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10" name="Freeform 10">
                  <a:extLst>
                    <a:ext uri="{FF2B5EF4-FFF2-40B4-BE49-F238E27FC236}">
                      <a16:creationId xmlns:a16="http://schemas.microsoft.com/office/drawing/2014/main" id="{194C806A-B55F-2707-38E8-9C2BF5ECAFC4}"/>
                    </a:ext>
                  </a:extLst>
                </p:cNvPr>
                <p:cNvSpPr>
                  <a:spLocks noChangeAspect="1"/>
                </p:cNvSpPr>
                <p:nvPr/>
              </p:nvSpPr>
              <p:spPr bwMode="auto">
                <a:xfrm>
                  <a:off x="1571" y="2313"/>
                  <a:ext cx="244" cy="578"/>
                </a:xfrm>
                <a:custGeom>
                  <a:avLst/>
                  <a:gdLst>
                    <a:gd name="T0" fmla="*/ 153 w 244"/>
                    <a:gd name="T1" fmla="*/ 0 h 578"/>
                    <a:gd name="T2" fmla="*/ 198 w 244"/>
                    <a:gd name="T3" fmla="*/ 11 h 578"/>
                    <a:gd name="T4" fmla="*/ 205 w 244"/>
                    <a:gd name="T5" fmla="*/ 46 h 578"/>
                    <a:gd name="T6" fmla="*/ 209 w 244"/>
                    <a:gd name="T7" fmla="*/ 111 h 578"/>
                    <a:gd name="T8" fmla="*/ 198 w 244"/>
                    <a:gd name="T9" fmla="*/ 189 h 578"/>
                    <a:gd name="T10" fmla="*/ 189 w 244"/>
                    <a:gd name="T11" fmla="*/ 274 h 578"/>
                    <a:gd name="T12" fmla="*/ 181 w 244"/>
                    <a:gd name="T13" fmla="*/ 369 h 578"/>
                    <a:gd name="T14" fmla="*/ 187 w 244"/>
                    <a:gd name="T15" fmla="*/ 417 h 578"/>
                    <a:gd name="T16" fmla="*/ 200 w 244"/>
                    <a:gd name="T17" fmla="*/ 463 h 578"/>
                    <a:gd name="T18" fmla="*/ 231 w 244"/>
                    <a:gd name="T19" fmla="*/ 506 h 578"/>
                    <a:gd name="T20" fmla="*/ 244 w 244"/>
                    <a:gd name="T21" fmla="*/ 524 h 578"/>
                    <a:gd name="T22" fmla="*/ 238 w 244"/>
                    <a:gd name="T23" fmla="*/ 541 h 578"/>
                    <a:gd name="T24" fmla="*/ 203 w 244"/>
                    <a:gd name="T25" fmla="*/ 541 h 578"/>
                    <a:gd name="T26" fmla="*/ 150 w 244"/>
                    <a:gd name="T27" fmla="*/ 550 h 578"/>
                    <a:gd name="T28" fmla="*/ 78 w 244"/>
                    <a:gd name="T29" fmla="*/ 569 h 578"/>
                    <a:gd name="T30" fmla="*/ 33 w 244"/>
                    <a:gd name="T31" fmla="*/ 578 h 578"/>
                    <a:gd name="T32" fmla="*/ 6 w 244"/>
                    <a:gd name="T33" fmla="*/ 558 h 578"/>
                    <a:gd name="T34" fmla="*/ 0 w 244"/>
                    <a:gd name="T35" fmla="*/ 528 h 578"/>
                    <a:gd name="T36" fmla="*/ 33 w 244"/>
                    <a:gd name="T37" fmla="*/ 519 h 578"/>
                    <a:gd name="T38" fmla="*/ 92 w 244"/>
                    <a:gd name="T39" fmla="*/ 517 h 578"/>
                    <a:gd name="T40" fmla="*/ 159 w 244"/>
                    <a:gd name="T41" fmla="*/ 517 h 578"/>
                    <a:gd name="T42" fmla="*/ 209 w 244"/>
                    <a:gd name="T43" fmla="*/ 519 h 578"/>
                    <a:gd name="T44" fmla="*/ 205 w 244"/>
                    <a:gd name="T45" fmla="*/ 511 h 578"/>
                    <a:gd name="T46" fmla="*/ 183 w 244"/>
                    <a:gd name="T47" fmla="*/ 489 h 578"/>
                    <a:gd name="T48" fmla="*/ 165 w 244"/>
                    <a:gd name="T49" fmla="*/ 450 h 578"/>
                    <a:gd name="T50" fmla="*/ 150 w 244"/>
                    <a:gd name="T51" fmla="*/ 400 h 578"/>
                    <a:gd name="T52" fmla="*/ 150 w 244"/>
                    <a:gd name="T53" fmla="*/ 367 h 578"/>
                    <a:gd name="T54" fmla="*/ 159 w 244"/>
                    <a:gd name="T55" fmla="*/ 267 h 578"/>
                    <a:gd name="T56" fmla="*/ 159 w 244"/>
                    <a:gd name="T57" fmla="*/ 195 h 578"/>
                    <a:gd name="T58" fmla="*/ 153 w 244"/>
                    <a:gd name="T59" fmla="*/ 117 h 578"/>
                    <a:gd name="T60" fmla="*/ 142 w 244"/>
                    <a:gd name="T61" fmla="*/ 80 h 578"/>
                    <a:gd name="T62" fmla="*/ 133 w 244"/>
                    <a:gd name="T63" fmla="*/ 33 h 578"/>
                    <a:gd name="T64" fmla="*/ 148 w 244"/>
                    <a:gd name="T65" fmla="*/ 11 h 578"/>
                    <a:gd name="T66" fmla="*/ 153 w 244"/>
                    <a:gd name="T6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78">
                      <a:moveTo>
                        <a:pt x="153" y="0"/>
                      </a:moveTo>
                      <a:lnTo>
                        <a:pt x="198" y="11"/>
                      </a:lnTo>
                      <a:lnTo>
                        <a:pt x="205" y="46"/>
                      </a:lnTo>
                      <a:lnTo>
                        <a:pt x="209" y="111"/>
                      </a:lnTo>
                      <a:lnTo>
                        <a:pt x="198" y="189"/>
                      </a:lnTo>
                      <a:lnTo>
                        <a:pt x="189" y="274"/>
                      </a:lnTo>
                      <a:lnTo>
                        <a:pt x="181" y="369"/>
                      </a:lnTo>
                      <a:lnTo>
                        <a:pt x="187" y="417"/>
                      </a:lnTo>
                      <a:lnTo>
                        <a:pt x="200" y="463"/>
                      </a:lnTo>
                      <a:lnTo>
                        <a:pt x="231" y="506"/>
                      </a:lnTo>
                      <a:lnTo>
                        <a:pt x="244" y="524"/>
                      </a:lnTo>
                      <a:lnTo>
                        <a:pt x="238" y="541"/>
                      </a:lnTo>
                      <a:lnTo>
                        <a:pt x="203" y="541"/>
                      </a:lnTo>
                      <a:lnTo>
                        <a:pt x="150" y="550"/>
                      </a:lnTo>
                      <a:lnTo>
                        <a:pt x="78" y="569"/>
                      </a:lnTo>
                      <a:lnTo>
                        <a:pt x="33" y="578"/>
                      </a:lnTo>
                      <a:lnTo>
                        <a:pt x="6" y="558"/>
                      </a:lnTo>
                      <a:lnTo>
                        <a:pt x="0" y="528"/>
                      </a:lnTo>
                      <a:lnTo>
                        <a:pt x="33" y="519"/>
                      </a:lnTo>
                      <a:lnTo>
                        <a:pt x="92" y="517"/>
                      </a:lnTo>
                      <a:lnTo>
                        <a:pt x="159" y="517"/>
                      </a:lnTo>
                      <a:lnTo>
                        <a:pt x="209" y="519"/>
                      </a:lnTo>
                      <a:lnTo>
                        <a:pt x="205" y="511"/>
                      </a:lnTo>
                      <a:lnTo>
                        <a:pt x="183" y="489"/>
                      </a:lnTo>
                      <a:lnTo>
                        <a:pt x="165" y="450"/>
                      </a:lnTo>
                      <a:lnTo>
                        <a:pt x="150" y="400"/>
                      </a:lnTo>
                      <a:lnTo>
                        <a:pt x="150" y="367"/>
                      </a:lnTo>
                      <a:lnTo>
                        <a:pt x="159" y="267"/>
                      </a:lnTo>
                      <a:lnTo>
                        <a:pt x="159" y="195"/>
                      </a:lnTo>
                      <a:lnTo>
                        <a:pt x="153" y="117"/>
                      </a:lnTo>
                      <a:lnTo>
                        <a:pt x="142" y="80"/>
                      </a:lnTo>
                      <a:lnTo>
                        <a:pt x="133" y="33"/>
                      </a:lnTo>
                      <a:lnTo>
                        <a:pt x="148" y="11"/>
                      </a:lnTo>
                      <a:lnTo>
                        <a:pt x="1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11" name="Freeform 11">
                  <a:extLst>
                    <a:ext uri="{FF2B5EF4-FFF2-40B4-BE49-F238E27FC236}">
                      <a16:creationId xmlns:a16="http://schemas.microsoft.com/office/drawing/2014/main" id="{0662C885-199E-16F3-A23F-1A199248C19E}"/>
                    </a:ext>
                  </a:extLst>
                </p:cNvPr>
                <p:cNvSpPr>
                  <a:spLocks noChangeAspect="1"/>
                </p:cNvSpPr>
                <p:nvPr/>
              </p:nvSpPr>
              <p:spPr bwMode="auto">
                <a:xfrm>
                  <a:off x="1473" y="2239"/>
                  <a:ext cx="244" cy="566"/>
                </a:xfrm>
                <a:custGeom>
                  <a:avLst/>
                  <a:gdLst>
                    <a:gd name="T0" fmla="*/ 190 w 244"/>
                    <a:gd name="T1" fmla="*/ 0 h 566"/>
                    <a:gd name="T2" fmla="*/ 233 w 244"/>
                    <a:gd name="T3" fmla="*/ 13 h 566"/>
                    <a:gd name="T4" fmla="*/ 238 w 244"/>
                    <a:gd name="T5" fmla="*/ 48 h 566"/>
                    <a:gd name="T6" fmla="*/ 238 w 244"/>
                    <a:gd name="T7" fmla="*/ 115 h 566"/>
                    <a:gd name="T8" fmla="*/ 222 w 244"/>
                    <a:gd name="T9" fmla="*/ 191 h 566"/>
                    <a:gd name="T10" fmla="*/ 205 w 244"/>
                    <a:gd name="T11" fmla="*/ 276 h 566"/>
                    <a:gd name="T12" fmla="*/ 192 w 244"/>
                    <a:gd name="T13" fmla="*/ 368 h 566"/>
                    <a:gd name="T14" fmla="*/ 194 w 244"/>
                    <a:gd name="T15" fmla="*/ 416 h 566"/>
                    <a:gd name="T16" fmla="*/ 203 w 244"/>
                    <a:gd name="T17" fmla="*/ 464 h 566"/>
                    <a:gd name="T18" fmla="*/ 233 w 244"/>
                    <a:gd name="T19" fmla="*/ 509 h 566"/>
                    <a:gd name="T20" fmla="*/ 244 w 244"/>
                    <a:gd name="T21" fmla="*/ 527 h 566"/>
                    <a:gd name="T22" fmla="*/ 237 w 244"/>
                    <a:gd name="T23" fmla="*/ 544 h 566"/>
                    <a:gd name="T24" fmla="*/ 201 w 244"/>
                    <a:gd name="T25" fmla="*/ 542 h 566"/>
                    <a:gd name="T26" fmla="*/ 148 w 244"/>
                    <a:gd name="T27" fmla="*/ 548 h 566"/>
                    <a:gd name="T28" fmla="*/ 76 w 244"/>
                    <a:gd name="T29" fmla="*/ 560 h 566"/>
                    <a:gd name="T30" fmla="*/ 30 w 244"/>
                    <a:gd name="T31" fmla="*/ 566 h 566"/>
                    <a:gd name="T32" fmla="*/ 4 w 244"/>
                    <a:gd name="T33" fmla="*/ 544 h 566"/>
                    <a:gd name="T34" fmla="*/ 0 w 244"/>
                    <a:gd name="T35" fmla="*/ 514 h 566"/>
                    <a:gd name="T36" fmla="*/ 33 w 244"/>
                    <a:gd name="T37" fmla="*/ 507 h 566"/>
                    <a:gd name="T38" fmla="*/ 92 w 244"/>
                    <a:gd name="T39" fmla="*/ 511 h 566"/>
                    <a:gd name="T40" fmla="*/ 159 w 244"/>
                    <a:gd name="T41" fmla="*/ 514 h 566"/>
                    <a:gd name="T42" fmla="*/ 209 w 244"/>
                    <a:gd name="T43" fmla="*/ 520 h 566"/>
                    <a:gd name="T44" fmla="*/ 207 w 244"/>
                    <a:gd name="T45" fmla="*/ 512 h 566"/>
                    <a:gd name="T46" fmla="*/ 185 w 244"/>
                    <a:gd name="T47" fmla="*/ 488 h 566"/>
                    <a:gd name="T48" fmla="*/ 170 w 244"/>
                    <a:gd name="T49" fmla="*/ 448 h 566"/>
                    <a:gd name="T50" fmla="*/ 159 w 244"/>
                    <a:gd name="T51" fmla="*/ 398 h 566"/>
                    <a:gd name="T52" fmla="*/ 161 w 244"/>
                    <a:gd name="T53" fmla="*/ 364 h 566"/>
                    <a:gd name="T54" fmla="*/ 177 w 244"/>
                    <a:gd name="T55" fmla="*/ 265 h 566"/>
                    <a:gd name="T56" fmla="*/ 183 w 244"/>
                    <a:gd name="T57" fmla="*/ 194 h 566"/>
                    <a:gd name="T58" fmla="*/ 181 w 244"/>
                    <a:gd name="T59" fmla="*/ 115 h 566"/>
                    <a:gd name="T60" fmla="*/ 174 w 244"/>
                    <a:gd name="T61" fmla="*/ 78 h 566"/>
                    <a:gd name="T62" fmla="*/ 168 w 244"/>
                    <a:gd name="T63" fmla="*/ 31 h 566"/>
                    <a:gd name="T64" fmla="*/ 183 w 244"/>
                    <a:gd name="T65" fmla="*/ 9 h 566"/>
                    <a:gd name="T66" fmla="*/ 190 w 244"/>
                    <a:gd name="T6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66">
                      <a:moveTo>
                        <a:pt x="190" y="0"/>
                      </a:moveTo>
                      <a:lnTo>
                        <a:pt x="233" y="13"/>
                      </a:lnTo>
                      <a:lnTo>
                        <a:pt x="238" y="48"/>
                      </a:lnTo>
                      <a:lnTo>
                        <a:pt x="238" y="115"/>
                      </a:lnTo>
                      <a:lnTo>
                        <a:pt x="222" y="191"/>
                      </a:lnTo>
                      <a:lnTo>
                        <a:pt x="205" y="276"/>
                      </a:lnTo>
                      <a:lnTo>
                        <a:pt x="192" y="368"/>
                      </a:lnTo>
                      <a:lnTo>
                        <a:pt x="194" y="416"/>
                      </a:lnTo>
                      <a:lnTo>
                        <a:pt x="203" y="464"/>
                      </a:lnTo>
                      <a:lnTo>
                        <a:pt x="233" y="509"/>
                      </a:lnTo>
                      <a:lnTo>
                        <a:pt x="244" y="527"/>
                      </a:lnTo>
                      <a:lnTo>
                        <a:pt x="237" y="544"/>
                      </a:lnTo>
                      <a:lnTo>
                        <a:pt x="201" y="542"/>
                      </a:lnTo>
                      <a:lnTo>
                        <a:pt x="148" y="548"/>
                      </a:lnTo>
                      <a:lnTo>
                        <a:pt x="76" y="560"/>
                      </a:lnTo>
                      <a:lnTo>
                        <a:pt x="30" y="566"/>
                      </a:lnTo>
                      <a:lnTo>
                        <a:pt x="4" y="544"/>
                      </a:lnTo>
                      <a:lnTo>
                        <a:pt x="0" y="514"/>
                      </a:lnTo>
                      <a:lnTo>
                        <a:pt x="33" y="507"/>
                      </a:lnTo>
                      <a:lnTo>
                        <a:pt x="92" y="511"/>
                      </a:lnTo>
                      <a:lnTo>
                        <a:pt x="159" y="514"/>
                      </a:lnTo>
                      <a:lnTo>
                        <a:pt x="209" y="520"/>
                      </a:lnTo>
                      <a:lnTo>
                        <a:pt x="207" y="512"/>
                      </a:lnTo>
                      <a:lnTo>
                        <a:pt x="185" y="488"/>
                      </a:lnTo>
                      <a:lnTo>
                        <a:pt x="170" y="448"/>
                      </a:lnTo>
                      <a:lnTo>
                        <a:pt x="159" y="398"/>
                      </a:lnTo>
                      <a:lnTo>
                        <a:pt x="161" y="364"/>
                      </a:lnTo>
                      <a:lnTo>
                        <a:pt x="177" y="265"/>
                      </a:lnTo>
                      <a:lnTo>
                        <a:pt x="183" y="194"/>
                      </a:lnTo>
                      <a:lnTo>
                        <a:pt x="181" y="115"/>
                      </a:lnTo>
                      <a:lnTo>
                        <a:pt x="174" y="78"/>
                      </a:lnTo>
                      <a:lnTo>
                        <a:pt x="168" y="31"/>
                      </a:lnTo>
                      <a:lnTo>
                        <a:pt x="183" y="9"/>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56012" name="Group 12">
                <a:extLst>
                  <a:ext uri="{FF2B5EF4-FFF2-40B4-BE49-F238E27FC236}">
                    <a16:creationId xmlns:a16="http://schemas.microsoft.com/office/drawing/2014/main" id="{6275EA26-93D6-9A11-1EB2-B83A4DCACDCC}"/>
                  </a:ext>
                </a:extLst>
              </p:cNvPr>
              <p:cNvGrpSpPr>
                <a:grpSpLocks noChangeAspect="1"/>
              </p:cNvGrpSpPr>
              <p:nvPr/>
            </p:nvGrpSpPr>
            <p:grpSpPr bwMode="auto">
              <a:xfrm>
                <a:off x="3390" y="1636"/>
                <a:ext cx="505" cy="1294"/>
                <a:chOff x="3373" y="1613"/>
                <a:chExt cx="505" cy="1294"/>
              </a:xfrm>
            </p:grpSpPr>
            <p:sp>
              <p:nvSpPr>
                <p:cNvPr id="256013" name="Freeform 13">
                  <a:extLst>
                    <a:ext uri="{FF2B5EF4-FFF2-40B4-BE49-F238E27FC236}">
                      <a16:creationId xmlns:a16="http://schemas.microsoft.com/office/drawing/2014/main" id="{90473F5F-D36F-135F-C372-E87769D4F1B9}"/>
                    </a:ext>
                  </a:extLst>
                </p:cNvPr>
                <p:cNvSpPr>
                  <a:spLocks noChangeAspect="1"/>
                </p:cNvSpPr>
                <p:nvPr/>
              </p:nvSpPr>
              <p:spPr bwMode="auto">
                <a:xfrm>
                  <a:off x="3504" y="1931"/>
                  <a:ext cx="208" cy="522"/>
                </a:xfrm>
                <a:custGeom>
                  <a:avLst/>
                  <a:gdLst>
                    <a:gd name="T0" fmla="*/ 56 w 208"/>
                    <a:gd name="T1" fmla="*/ 22 h 522"/>
                    <a:gd name="T2" fmla="*/ 78 w 208"/>
                    <a:gd name="T3" fmla="*/ 6 h 522"/>
                    <a:gd name="T4" fmla="*/ 106 w 208"/>
                    <a:gd name="T5" fmla="*/ 0 h 522"/>
                    <a:gd name="T6" fmla="*/ 128 w 208"/>
                    <a:gd name="T7" fmla="*/ 4 h 522"/>
                    <a:gd name="T8" fmla="*/ 147 w 208"/>
                    <a:gd name="T9" fmla="*/ 28 h 522"/>
                    <a:gd name="T10" fmla="*/ 162 w 208"/>
                    <a:gd name="T11" fmla="*/ 78 h 522"/>
                    <a:gd name="T12" fmla="*/ 175 w 208"/>
                    <a:gd name="T13" fmla="*/ 144 h 522"/>
                    <a:gd name="T14" fmla="*/ 189 w 208"/>
                    <a:gd name="T15" fmla="*/ 209 h 522"/>
                    <a:gd name="T16" fmla="*/ 201 w 208"/>
                    <a:gd name="T17" fmla="*/ 265 h 522"/>
                    <a:gd name="T18" fmla="*/ 201 w 208"/>
                    <a:gd name="T19" fmla="*/ 328 h 522"/>
                    <a:gd name="T20" fmla="*/ 208 w 208"/>
                    <a:gd name="T21" fmla="*/ 405 h 522"/>
                    <a:gd name="T22" fmla="*/ 201 w 208"/>
                    <a:gd name="T23" fmla="*/ 450 h 522"/>
                    <a:gd name="T24" fmla="*/ 191 w 208"/>
                    <a:gd name="T25" fmla="*/ 489 h 522"/>
                    <a:gd name="T26" fmla="*/ 158 w 208"/>
                    <a:gd name="T27" fmla="*/ 511 h 522"/>
                    <a:gd name="T28" fmla="*/ 97 w 208"/>
                    <a:gd name="T29" fmla="*/ 522 h 522"/>
                    <a:gd name="T30" fmla="*/ 52 w 208"/>
                    <a:gd name="T31" fmla="*/ 509 h 522"/>
                    <a:gd name="T32" fmla="*/ 11 w 208"/>
                    <a:gd name="T33" fmla="*/ 478 h 522"/>
                    <a:gd name="T34" fmla="*/ 0 w 208"/>
                    <a:gd name="T35" fmla="*/ 428 h 522"/>
                    <a:gd name="T36" fmla="*/ 0 w 208"/>
                    <a:gd name="T37" fmla="*/ 376 h 522"/>
                    <a:gd name="T38" fmla="*/ 13 w 208"/>
                    <a:gd name="T39" fmla="*/ 281 h 522"/>
                    <a:gd name="T40" fmla="*/ 13 w 208"/>
                    <a:gd name="T41" fmla="*/ 205 h 522"/>
                    <a:gd name="T42" fmla="*/ 17 w 208"/>
                    <a:gd name="T43" fmla="*/ 133 h 522"/>
                    <a:gd name="T44" fmla="*/ 33 w 208"/>
                    <a:gd name="T45" fmla="*/ 87 h 522"/>
                    <a:gd name="T46" fmla="*/ 52 w 208"/>
                    <a:gd name="T47" fmla="*/ 56 h 522"/>
                    <a:gd name="T48" fmla="*/ 56 w 208"/>
                    <a:gd name="T49" fmla="*/ 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522">
                      <a:moveTo>
                        <a:pt x="56" y="22"/>
                      </a:moveTo>
                      <a:lnTo>
                        <a:pt x="78" y="6"/>
                      </a:lnTo>
                      <a:lnTo>
                        <a:pt x="106" y="0"/>
                      </a:lnTo>
                      <a:lnTo>
                        <a:pt x="128" y="4"/>
                      </a:lnTo>
                      <a:lnTo>
                        <a:pt x="147" y="28"/>
                      </a:lnTo>
                      <a:lnTo>
                        <a:pt x="162" y="78"/>
                      </a:lnTo>
                      <a:lnTo>
                        <a:pt x="175" y="144"/>
                      </a:lnTo>
                      <a:lnTo>
                        <a:pt x="189" y="209"/>
                      </a:lnTo>
                      <a:lnTo>
                        <a:pt x="201" y="265"/>
                      </a:lnTo>
                      <a:lnTo>
                        <a:pt x="201" y="328"/>
                      </a:lnTo>
                      <a:lnTo>
                        <a:pt x="208" y="405"/>
                      </a:lnTo>
                      <a:lnTo>
                        <a:pt x="201" y="450"/>
                      </a:lnTo>
                      <a:lnTo>
                        <a:pt x="191" y="489"/>
                      </a:lnTo>
                      <a:lnTo>
                        <a:pt x="158" y="511"/>
                      </a:lnTo>
                      <a:lnTo>
                        <a:pt x="97" y="522"/>
                      </a:lnTo>
                      <a:lnTo>
                        <a:pt x="52" y="509"/>
                      </a:lnTo>
                      <a:lnTo>
                        <a:pt x="11" y="478"/>
                      </a:lnTo>
                      <a:lnTo>
                        <a:pt x="0" y="428"/>
                      </a:lnTo>
                      <a:lnTo>
                        <a:pt x="0" y="376"/>
                      </a:lnTo>
                      <a:lnTo>
                        <a:pt x="13" y="281"/>
                      </a:lnTo>
                      <a:lnTo>
                        <a:pt x="13" y="205"/>
                      </a:lnTo>
                      <a:lnTo>
                        <a:pt x="17" y="133"/>
                      </a:lnTo>
                      <a:lnTo>
                        <a:pt x="33" y="87"/>
                      </a:lnTo>
                      <a:lnTo>
                        <a:pt x="52" y="56"/>
                      </a:lnTo>
                      <a:lnTo>
                        <a:pt x="5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14" name="Freeform 14">
                  <a:extLst>
                    <a:ext uri="{FF2B5EF4-FFF2-40B4-BE49-F238E27FC236}">
                      <a16:creationId xmlns:a16="http://schemas.microsoft.com/office/drawing/2014/main" id="{9D3213B5-A41C-75BB-9FF9-3BAF671108D1}"/>
                    </a:ext>
                  </a:extLst>
                </p:cNvPr>
                <p:cNvSpPr>
                  <a:spLocks noChangeAspect="1"/>
                </p:cNvSpPr>
                <p:nvPr/>
              </p:nvSpPr>
              <p:spPr bwMode="auto">
                <a:xfrm>
                  <a:off x="3628" y="2357"/>
                  <a:ext cx="250" cy="517"/>
                </a:xfrm>
                <a:custGeom>
                  <a:avLst/>
                  <a:gdLst>
                    <a:gd name="T0" fmla="*/ 0 w 250"/>
                    <a:gd name="T1" fmla="*/ 45 h 517"/>
                    <a:gd name="T2" fmla="*/ 2 w 250"/>
                    <a:gd name="T3" fmla="*/ 6 h 517"/>
                    <a:gd name="T4" fmla="*/ 22 w 250"/>
                    <a:gd name="T5" fmla="*/ 0 h 517"/>
                    <a:gd name="T6" fmla="*/ 61 w 250"/>
                    <a:gd name="T7" fmla="*/ 2 h 517"/>
                    <a:gd name="T8" fmla="*/ 72 w 250"/>
                    <a:gd name="T9" fmla="*/ 36 h 517"/>
                    <a:gd name="T10" fmla="*/ 105 w 250"/>
                    <a:gd name="T11" fmla="*/ 106 h 517"/>
                    <a:gd name="T12" fmla="*/ 122 w 250"/>
                    <a:gd name="T13" fmla="*/ 162 h 517"/>
                    <a:gd name="T14" fmla="*/ 133 w 250"/>
                    <a:gd name="T15" fmla="*/ 228 h 517"/>
                    <a:gd name="T16" fmla="*/ 130 w 250"/>
                    <a:gd name="T17" fmla="*/ 267 h 517"/>
                    <a:gd name="T18" fmla="*/ 107 w 250"/>
                    <a:gd name="T19" fmla="*/ 328 h 517"/>
                    <a:gd name="T20" fmla="*/ 85 w 250"/>
                    <a:gd name="T21" fmla="*/ 386 h 517"/>
                    <a:gd name="T22" fmla="*/ 78 w 250"/>
                    <a:gd name="T23" fmla="*/ 434 h 517"/>
                    <a:gd name="T24" fmla="*/ 78 w 250"/>
                    <a:gd name="T25" fmla="*/ 453 h 517"/>
                    <a:gd name="T26" fmla="*/ 102 w 250"/>
                    <a:gd name="T27" fmla="*/ 456 h 517"/>
                    <a:gd name="T28" fmla="*/ 133 w 250"/>
                    <a:gd name="T29" fmla="*/ 445 h 517"/>
                    <a:gd name="T30" fmla="*/ 217 w 250"/>
                    <a:gd name="T31" fmla="*/ 453 h 517"/>
                    <a:gd name="T32" fmla="*/ 250 w 250"/>
                    <a:gd name="T33" fmla="*/ 473 h 517"/>
                    <a:gd name="T34" fmla="*/ 244 w 250"/>
                    <a:gd name="T35" fmla="*/ 486 h 517"/>
                    <a:gd name="T36" fmla="*/ 200 w 250"/>
                    <a:gd name="T37" fmla="*/ 512 h 517"/>
                    <a:gd name="T38" fmla="*/ 174 w 250"/>
                    <a:gd name="T39" fmla="*/ 517 h 517"/>
                    <a:gd name="T40" fmla="*/ 150 w 250"/>
                    <a:gd name="T41" fmla="*/ 495 h 517"/>
                    <a:gd name="T42" fmla="*/ 94 w 250"/>
                    <a:gd name="T43" fmla="*/ 484 h 517"/>
                    <a:gd name="T44" fmla="*/ 46 w 250"/>
                    <a:gd name="T45" fmla="*/ 484 h 517"/>
                    <a:gd name="T46" fmla="*/ 30 w 250"/>
                    <a:gd name="T47" fmla="*/ 479 h 517"/>
                    <a:gd name="T48" fmla="*/ 28 w 250"/>
                    <a:gd name="T49" fmla="*/ 462 h 517"/>
                    <a:gd name="T50" fmla="*/ 57 w 250"/>
                    <a:gd name="T51" fmla="*/ 375 h 517"/>
                    <a:gd name="T52" fmla="*/ 85 w 250"/>
                    <a:gd name="T53" fmla="*/ 308 h 517"/>
                    <a:gd name="T54" fmla="*/ 96 w 250"/>
                    <a:gd name="T55" fmla="*/ 264 h 517"/>
                    <a:gd name="T56" fmla="*/ 96 w 250"/>
                    <a:gd name="T57" fmla="*/ 202 h 517"/>
                    <a:gd name="T58" fmla="*/ 74 w 250"/>
                    <a:gd name="T59" fmla="*/ 147 h 517"/>
                    <a:gd name="T60" fmla="*/ 28 w 250"/>
                    <a:gd name="T61" fmla="*/ 89 h 517"/>
                    <a:gd name="T62" fmla="*/ 7 w 250"/>
                    <a:gd name="T63" fmla="*/ 62 h 517"/>
                    <a:gd name="T64" fmla="*/ 0 w 250"/>
                    <a:gd name="T65" fmla="*/ 45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517">
                      <a:moveTo>
                        <a:pt x="0" y="45"/>
                      </a:moveTo>
                      <a:lnTo>
                        <a:pt x="2" y="6"/>
                      </a:lnTo>
                      <a:lnTo>
                        <a:pt x="22" y="0"/>
                      </a:lnTo>
                      <a:lnTo>
                        <a:pt x="61" y="2"/>
                      </a:lnTo>
                      <a:lnTo>
                        <a:pt x="72" y="36"/>
                      </a:lnTo>
                      <a:lnTo>
                        <a:pt x="105" y="106"/>
                      </a:lnTo>
                      <a:lnTo>
                        <a:pt x="122" y="162"/>
                      </a:lnTo>
                      <a:lnTo>
                        <a:pt x="133" y="228"/>
                      </a:lnTo>
                      <a:lnTo>
                        <a:pt x="130" y="267"/>
                      </a:lnTo>
                      <a:lnTo>
                        <a:pt x="107" y="328"/>
                      </a:lnTo>
                      <a:lnTo>
                        <a:pt x="85" y="386"/>
                      </a:lnTo>
                      <a:lnTo>
                        <a:pt x="78" y="434"/>
                      </a:lnTo>
                      <a:lnTo>
                        <a:pt x="78" y="453"/>
                      </a:lnTo>
                      <a:lnTo>
                        <a:pt x="102" y="456"/>
                      </a:lnTo>
                      <a:lnTo>
                        <a:pt x="133" y="445"/>
                      </a:lnTo>
                      <a:lnTo>
                        <a:pt x="217" y="453"/>
                      </a:lnTo>
                      <a:lnTo>
                        <a:pt x="250" y="473"/>
                      </a:lnTo>
                      <a:lnTo>
                        <a:pt x="244" y="486"/>
                      </a:lnTo>
                      <a:lnTo>
                        <a:pt x="200" y="512"/>
                      </a:lnTo>
                      <a:lnTo>
                        <a:pt x="174" y="517"/>
                      </a:lnTo>
                      <a:lnTo>
                        <a:pt x="150" y="495"/>
                      </a:lnTo>
                      <a:lnTo>
                        <a:pt x="94" y="484"/>
                      </a:lnTo>
                      <a:lnTo>
                        <a:pt x="46" y="484"/>
                      </a:lnTo>
                      <a:lnTo>
                        <a:pt x="30" y="479"/>
                      </a:lnTo>
                      <a:lnTo>
                        <a:pt x="28" y="462"/>
                      </a:lnTo>
                      <a:lnTo>
                        <a:pt x="57" y="375"/>
                      </a:lnTo>
                      <a:lnTo>
                        <a:pt x="85" y="308"/>
                      </a:lnTo>
                      <a:lnTo>
                        <a:pt x="96" y="264"/>
                      </a:lnTo>
                      <a:lnTo>
                        <a:pt x="96" y="202"/>
                      </a:lnTo>
                      <a:lnTo>
                        <a:pt x="74" y="147"/>
                      </a:lnTo>
                      <a:lnTo>
                        <a:pt x="28" y="89"/>
                      </a:lnTo>
                      <a:lnTo>
                        <a:pt x="7" y="62"/>
                      </a:ln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15" name="Freeform 15">
                  <a:extLst>
                    <a:ext uri="{FF2B5EF4-FFF2-40B4-BE49-F238E27FC236}">
                      <a16:creationId xmlns:a16="http://schemas.microsoft.com/office/drawing/2014/main" id="{D8378181-EAB2-EDED-C6A3-5D848200ACFF}"/>
                    </a:ext>
                  </a:extLst>
                </p:cNvPr>
                <p:cNvSpPr>
                  <a:spLocks noChangeAspect="1"/>
                </p:cNvSpPr>
                <p:nvPr/>
              </p:nvSpPr>
              <p:spPr bwMode="auto">
                <a:xfrm>
                  <a:off x="3373" y="2364"/>
                  <a:ext cx="222" cy="543"/>
                </a:xfrm>
                <a:custGeom>
                  <a:avLst/>
                  <a:gdLst>
                    <a:gd name="T0" fmla="*/ 131 w 222"/>
                    <a:gd name="T1" fmla="*/ 88 h 543"/>
                    <a:gd name="T2" fmla="*/ 144 w 222"/>
                    <a:gd name="T3" fmla="*/ 43 h 543"/>
                    <a:gd name="T4" fmla="*/ 172 w 222"/>
                    <a:gd name="T5" fmla="*/ 0 h 543"/>
                    <a:gd name="T6" fmla="*/ 198 w 222"/>
                    <a:gd name="T7" fmla="*/ 0 h 543"/>
                    <a:gd name="T8" fmla="*/ 222 w 222"/>
                    <a:gd name="T9" fmla="*/ 23 h 543"/>
                    <a:gd name="T10" fmla="*/ 220 w 222"/>
                    <a:gd name="T11" fmla="*/ 50 h 543"/>
                    <a:gd name="T12" fmla="*/ 187 w 222"/>
                    <a:gd name="T13" fmla="*/ 89 h 543"/>
                    <a:gd name="T14" fmla="*/ 154 w 222"/>
                    <a:gd name="T15" fmla="*/ 160 h 543"/>
                    <a:gd name="T16" fmla="*/ 139 w 222"/>
                    <a:gd name="T17" fmla="*/ 223 h 543"/>
                    <a:gd name="T18" fmla="*/ 137 w 222"/>
                    <a:gd name="T19" fmla="*/ 295 h 543"/>
                    <a:gd name="T20" fmla="*/ 154 w 222"/>
                    <a:gd name="T21" fmla="*/ 377 h 543"/>
                    <a:gd name="T22" fmla="*/ 170 w 222"/>
                    <a:gd name="T23" fmla="*/ 423 h 543"/>
                    <a:gd name="T24" fmla="*/ 187 w 222"/>
                    <a:gd name="T25" fmla="*/ 460 h 543"/>
                    <a:gd name="T26" fmla="*/ 192 w 222"/>
                    <a:gd name="T27" fmla="*/ 479 h 543"/>
                    <a:gd name="T28" fmla="*/ 189 w 222"/>
                    <a:gd name="T29" fmla="*/ 505 h 543"/>
                    <a:gd name="T30" fmla="*/ 161 w 222"/>
                    <a:gd name="T31" fmla="*/ 506 h 543"/>
                    <a:gd name="T32" fmla="*/ 94 w 222"/>
                    <a:gd name="T33" fmla="*/ 521 h 543"/>
                    <a:gd name="T34" fmla="*/ 33 w 222"/>
                    <a:gd name="T35" fmla="*/ 543 h 543"/>
                    <a:gd name="T36" fmla="*/ 20 w 222"/>
                    <a:gd name="T37" fmla="*/ 534 h 543"/>
                    <a:gd name="T38" fmla="*/ 0 w 222"/>
                    <a:gd name="T39" fmla="*/ 510 h 543"/>
                    <a:gd name="T40" fmla="*/ 6 w 222"/>
                    <a:gd name="T41" fmla="*/ 495 h 543"/>
                    <a:gd name="T42" fmla="*/ 65 w 222"/>
                    <a:gd name="T43" fmla="*/ 488 h 543"/>
                    <a:gd name="T44" fmla="*/ 117 w 222"/>
                    <a:gd name="T45" fmla="*/ 488 h 543"/>
                    <a:gd name="T46" fmla="*/ 144 w 222"/>
                    <a:gd name="T47" fmla="*/ 488 h 543"/>
                    <a:gd name="T48" fmla="*/ 161 w 222"/>
                    <a:gd name="T49" fmla="*/ 473 h 543"/>
                    <a:gd name="T50" fmla="*/ 154 w 222"/>
                    <a:gd name="T51" fmla="*/ 440 h 543"/>
                    <a:gd name="T52" fmla="*/ 126 w 222"/>
                    <a:gd name="T53" fmla="*/ 373 h 543"/>
                    <a:gd name="T54" fmla="*/ 109 w 222"/>
                    <a:gd name="T55" fmla="*/ 310 h 543"/>
                    <a:gd name="T56" fmla="*/ 104 w 222"/>
                    <a:gd name="T57" fmla="*/ 245 h 543"/>
                    <a:gd name="T58" fmla="*/ 109 w 222"/>
                    <a:gd name="T59" fmla="*/ 184 h 543"/>
                    <a:gd name="T60" fmla="*/ 120 w 222"/>
                    <a:gd name="T61" fmla="*/ 132 h 543"/>
                    <a:gd name="T62" fmla="*/ 131 w 222"/>
                    <a:gd name="T63" fmla="*/ 8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543">
                      <a:moveTo>
                        <a:pt x="131" y="88"/>
                      </a:moveTo>
                      <a:lnTo>
                        <a:pt x="144" y="43"/>
                      </a:lnTo>
                      <a:lnTo>
                        <a:pt x="172" y="0"/>
                      </a:lnTo>
                      <a:lnTo>
                        <a:pt x="198" y="0"/>
                      </a:lnTo>
                      <a:lnTo>
                        <a:pt x="222" y="23"/>
                      </a:lnTo>
                      <a:lnTo>
                        <a:pt x="220" y="50"/>
                      </a:lnTo>
                      <a:lnTo>
                        <a:pt x="187" y="89"/>
                      </a:lnTo>
                      <a:lnTo>
                        <a:pt x="154" y="160"/>
                      </a:lnTo>
                      <a:lnTo>
                        <a:pt x="139" y="223"/>
                      </a:lnTo>
                      <a:lnTo>
                        <a:pt x="137" y="295"/>
                      </a:lnTo>
                      <a:lnTo>
                        <a:pt x="154" y="377"/>
                      </a:lnTo>
                      <a:lnTo>
                        <a:pt x="170" y="423"/>
                      </a:lnTo>
                      <a:lnTo>
                        <a:pt x="187" y="460"/>
                      </a:lnTo>
                      <a:lnTo>
                        <a:pt x="192" y="479"/>
                      </a:lnTo>
                      <a:lnTo>
                        <a:pt x="189" y="505"/>
                      </a:lnTo>
                      <a:lnTo>
                        <a:pt x="161" y="506"/>
                      </a:lnTo>
                      <a:lnTo>
                        <a:pt x="94" y="521"/>
                      </a:lnTo>
                      <a:lnTo>
                        <a:pt x="33" y="543"/>
                      </a:lnTo>
                      <a:lnTo>
                        <a:pt x="20" y="534"/>
                      </a:lnTo>
                      <a:lnTo>
                        <a:pt x="0" y="510"/>
                      </a:lnTo>
                      <a:lnTo>
                        <a:pt x="6" y="495"/>
                      </a:lnTo>
                      <a:lnTo>
                        <a:pt x="65" y="488"/>
                      </a:lnTo>
                      <a:lnTo>
                        <a:pt x="117" y="488"/>
                      </a:lnTo>
                      <a:lnTo>
                        <a:pt x="144" y="488"/>
                      </a:lnTo>
                      <a:lnTo>
                        <a:pt x="161" y="473"/>
                      </a:lnTo>
                      <a:lnTo>
                        <a:pt x="154" y="440"/>
                      </a:lnTo>
                      <a:lnTo>
                        <a:pt x="126" y="373"/>
                      </a:lnTo>
                      <a:lnTo>
                        <a:pt x="109" y="310"/>
                      </a:lnTo>
                      <a:lnTo>
                        <a:pt x="104" y="245"/>
                      </a:lnTo>
                      <a:lnTo>
                        <a:pt x="109" y="184"/>
                      </a:lnTo>
                      <a:lnTo>
                        <a:pt x="120" y="132"/>
                      </a:lnTo>
                      <a:lnTo>
                        <a:pt x="13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16" name="Freeform 16">
                  <a:extLst>
                    <a:ext uri="{FF2B5EF4-FFF2-40B4-BE49-F238E27FC236}">
                      <a16:creationId xmlns:a16="http://schemas.microsoft.com/office/drawing/2014/main" id="{35947B7F-A563-0525-5C58-3E4C2D157B91}"/>
                    </a:ext>
                  </a:extLst>
                </p:cNvPr>
                <p:cNvSpPr>
                  <a:spLocks noChangeAspect="1"/>
                </p:cNvSpPr>
                <p:nvPr/>
              </p:nvSpPr>
              <p:spPr bwMode="auto">
                <a:xfrm>
                  <a:off x="3405" y="1942"/>
                  <a:ext cx="158" cy="437"/>
                </a:xfrm>
                <a:custGeom>
                  <a:avLst/>
                  <a:gdLst>
                    <a:gd name="T0" fmla="*/ 80 w 158"/>
                    <a:gd name="T1" fmla="*/ 11 h 437"/>
                    <a:gd name="T2" fmla="*/ 111 w 158"/>
                    <a:gd name="T3" fmla="*/ 0 h 437"/>
                    <a:gd name="T4" fmla="*/ 145 w 158"/>
                    <a:gd name="T5" fmla="*/ 3 h 437"/>
                    <a:gd name="T6" fmla="*/ 158 w 158"/>
                    <a:gd name="T7" fmla="*/ 22 h 437"/>
                    <a:gd name="T8" fmla="*/ 150 w 158"/>
                    <a:gd name="T9" fmla="*/ 72 h 437"/>
                    <a:gd name="T10" fmla="*/ 113 w 158"/>
                    <a:gd name="T11" fmla="*/ 88 h 437"/>
                    <a:gd name="T12" fmla="*/ 69 w 158"/>
                    <a:gd name="T13" fmla="*/ 120 h 437"/>
                    <a:gd name="T14" fmla="*/ 52 w 158"/>
                    <a:gd name="T15" fmla="*/ 164 h 437"/>
                    <a:gd name="T16" fmla="*/ 39 w 158"/>
                    <a:gd name="T17" fmla="*/ 205 h 437"/>
                    <a:gd name="T18" fmla="*/ 35 w 158"/>
                    <a:gd name="T19" fmla="*/ 266 h 437"/>
                    <a:gd name="T20" fmla="*/ 41 w 158"/>
                    <a:gd name="T21" fmla="*/ 325 h 437"/>
                    <a:gd name="T22" fmla="*/ 50 w 158"/>
                    <a:gd name="T23" fmla="*/ 349 h 437"/>
                    <a:gd name="T24" fmla="*/ 63 w 158"/>
                    <a:gd name="T25" fmla="*/ 366 h 437"/>
                    <a:gd name="T26" fmla="*/ 85 w 158"/>
                    <a:gd name="T27" fmla="*/ 372 h 437"/>
                    <a:gd name="T28" fmla="*/ 85 w 158"/>
                    <a:gd name="T29" fmla="*/ 399 h 437"/>
                    <a:gd name="T30" fmla="*/ 52 w 158"/>
                    <a:gd name="T31" fmla="*/ 425 h 437"/>
                    <a:gd name="T32" fmla="*/ 35 w 158"/>
                    <a:gd name="T33" fmla="*/ 437 h 437"/>
                    <a:gd name="T34" fmla="*/ 13 w 158"/>
                    <a:gd name="T35" fmla="*/ 420 h 437"/>
                    <a:gd name="T36" fmla="*/ 0 w 158"/>
                    <a:gd name="T37" fmla="*/ 372 h 437"/>
                    <a:gd name="T38" fmla="*/ 0 w 158"/>
                    <a:gd name="T39" fmla="*/ 311 h 437"/>
                    <a:gd name="T40" fmla="*/ 2 w 158"/>
                    <a:gd name="T41" fmla="*/ 233 h 437"/>
                    <a:gd name="T42" fmla="*/ 24 w 158"/>
                    <a:gd name="T43" fmla="*/ 153 h 437"/>
                    <a:gd name="T44" fmla="*/ 50 w 158"/>
                    <a:gd name="T45" fmla="*/ 87 h 437"/>
                    <a:gd name="T46" fmla="*/ 69 w 158"/>
                    <a:gd name="T47" fmla="*/ 37 h 437"/>
                    <a:gd name="T48" fmla="*/ 80 w 158"/>
                    <a:gd name="T49" fmla="*/ 1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437">
                      <a:moveTo>
                        <a:pt x="80" y="11"/>
                      </a:moveTo>
                      <a:lnTo>
                        <a:pt x="111" y="0"/>
                      </a:lnTo>
                      <a:lnTo>
                        <a:pt x="145" y="3"/>
                      </a:lnTo>
                      <a:lnTo>
                        <a:pt x="158" y="22"/>
                      </a:lnTo>
                      <a:lnTo>
                        <a:pt x="150" y="72"/>
                      </a:lnTo>
                      <a:lnTo>
                        <a:pt x="113" y="88"/>
                      </a:lnTo>
                      <a:lnTo>
                        <a:pt x="69" y="120"/>
                      </a:lnTo>
                      <a:lnTo>
                        <a:pt x="52" y="164"/>
                      </a:lnTo>
                      <a:lnTo>
                        <a:pt x="39" y="205"/>
                      </a:lnTo>
                      <a:lnTo>
                        <a:pt x="35" y="266"/>
                      </a:lnTo>
                      <a:lnTo>
                        <a:pt x="41" y="325"/>
                      </a:lnTo>
                      <a:lnTo>
                        <a:pt x="50" y="349"/>
                      </a:lnTo>
                      <a:lnTo>
                        <a:pt x="63" y="366"/>
                      </a:lnTo>
                      <a:lnTo>
                        <a:pt x="85" y="372"/>
                      </a:lnTo>
                      <a:lnTo>
                        <a:pt x="85" y="399"/>
                      </a:lnTo>
                      <a:lnTo>
                        <a:pt x="52" y="425"/>
                      </a:lnTo>
                      <a:lnTo>
                        <a:pt x="35" y="437"/>
                      </a:lnTo>
                      <a:lnTo>
                        <a:pt x="13" y="420"/>
                      </a:lnTo>
                      <a:lnTo>
                        <a:pt x="0" y="372"/>
                      </a:lnTo>
                      <a:lnTo>
                        <a:pt x="0" y="311"/>
                      </a:lnTo>
                      <a:lnTo>
                        <a:pt x="2" y="233"/>
                      </a:lnTo>
                      <a:lnTo>
                        <a:pt x="24" y="153"/>
                      </a:lnTo>
                      <a:lnTo>
                        <a:pt x="50" y="87"/>
                      </a:lnTo>
                      <a:lnTo>
                        <a:pt x="69" y="37"/>
                      </a:lnTo>
                      <a:lnTo>
                        <a:pt x="8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17" name="Freeform 17">
                  <a:extLst>
                    <a:ext uri="{FF2B5EF4-FFF2-40B4-BE49-F238E27FC236}">
                      <a16:creationId xmlns:a16="http://schemas.microsoft.com/office/drawing/2014/main" id="{1C2F9A68-EA22-737C-89D2-3CCC3A083624}"/>
                    </a:ext>
                  </a:extLst>
                </p:cNvPr>
                <p:cNvSpPr>
                  <a:spLocks noChangeAspect="1"/>
                </p:cNvSpPr>
                <p:nvPr/>
              </p:nvSpPr>
              <p:spPr bwMode="auto">
                <a:xfrm>
                  <a:off x="3391" y="1613"/>
                  <a:ext cx="271" cy="310"/>
                </a:xfrm>
                <a:custGeom>
                  <a:avLst/>
                  <a:gdLst>
                    <a:gd name="T0" fmla="*/ 142 w 271"/>
                    <a:gd name="T1" fmla="*/ 4 h 310"/>
                    <a:gd name="T2" fmla="*/ 168 w 271"/>
                    <a:gd name="T3" fmla="*/ 0 h 310"/>
                    <a:gd name="T4" fmla="*/ 204 w 271"/>
                    <a:gd name="T5" fmla="*/ 15 h 310"/>
                    <a:gd name="T6" fmla="*/ 245 w 271"/>
                    <a:gd name="T7" fmla="*/ 63 h 310"/>
                    <a:gd name="T8" fmla="*/ 271 w 271"/>
                    <a:gd name="T9" fmla="*/ 134 h 310"/>
                    <a:gd name="T10" fmla="*/ 267 w 271"/>
                    <a:gd name="T11" fmla="*/ 180 h 310"/>
                    <a:gd name="T12" fmla="*/ 259 w 271"/>
                    <a:gd name="T13" fmla="*/ 238 h 310"/>
                    <a:gd name="T14" fmla="*/ 241 w 271"/>
                    <a:gd name="T15" fmla="*/ 278 h 310"/>
                    <a:gd name="T16" fmla="*/ 202 w 271"/>
                    <a:gd name="T17" fmla="*/ 310 h 310"/>
                    <a:gd name="T18" fmla="*/ 161 w 271"/>
                    <a:gd name="T19" fmla="*/ 303 h 310"/>
                    <a:gd name="T20" fmla="*/ 116 w 271"/>
                    <a:gd name="T21" fmla="*/ 271 h 310"/>
                    <a:gd name="T22" fmla="*/ 96 w 271"/>
                    <a:gd name="T23" fmla="*/ 223 h 310"/>
                    <a:gd name="T24" fmla="*/ 79 w 271"/>
                    <a:gd name="T25" fmla="*/ 191 h 310"/>
                    <a:gd name="T26" fmla="*/ 31 w 271"/>
                    <a:gd name="T27" fmla="*/ 212 h 310"/>
                    <a:gd name="T28" fmla="*/ 9 w 271"/>
                    <a:gd name="T29" fmla="*/ 212 h 310"/>
                    <a:gd name="T30" fmla="*/ 0 w 271"/>
                    <a:gd name="T31" fmla="*/ 208 h 310"/>
                    <a:gd name="T32" fmla="*/ 7 w 271"/>
                    <a:gd name="T33" fmla="*/ 191 h 310"/>
                    <a:gd name="T34" fmla="*/ 53 w 271"/>
                    <a:gd name="T35" fmla="*/ 178 h 310"/>
                    <a:gd name="T36" fmla="*/ 76 w 271"/>
                    <a:gd name="T37" fmla="*/ 174 h 310"/>
                    <a:gd name="T38" fmla="*/ 74 w 271"/>
                    <a:gd name="T39" fmla="*/ 137 h 310"/>
                    <a:gd name="T40" fmla="*/ 85 w 271"/>
                    <a:gd name="T41" fmla="*/ 100 h 310"/>
                    <a:gd name="T42" fmla="*/ 96 w 271"/>
                    <a:gd name="T43" fmla="*/ 61 h 310"/>
                    <a:gd name="T44" fmla="*/ 118 w 271"/>
                    <a:gd name="T45" fmla="*/ 18 h 310"/>
                    <a:gd name="T46" fmla="*/ 142 w 271"/>
                    <a:gd name="T47" fmla="*/ 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310">
                      <a:moveTo>
                        <a:pt x="142" y="4"/>
                      </a:moveTo>
                      <a:lnTo>
                        <a:pt x="168" y="0"/>
                      </a:lnTo>
                      <a:lnTo>
                        <a:pt x="204" y="15"/>
                      </a:lnTo>
                      <a:lnTo>
                        <a:pt x="245" y="63"/>
                      </a:lnTo>
                      <a:lnTo>
                        <a:pt x="271" y="134"/>
                      </a:lnTo>
                      <a:lnTo>
                        <a:pt x="267" y="180"/>
                      </a:lnTo>
                      <a:lnTo>
                        <a:pt x="259" y="238"/>
                      </a:lnTo>
                      <a:lnTo>
                        <a:pt x="241" y="278"/>
                      </a:lnTo>
                      <a:lnTo>
                        <a:pt x="202" y="310"/>
                      </a:lnTo>
                      <a:lnTo>
                        <a:pt x="161" y="303"/>
                      </a:lnTo>
                      <a:lnTo>
                        <a:pt x="116" y="271"/>
                      </a:lnTo>
                      <a:lnTo>
                        <a:pt x="96" y="223"/>
                      </a:lnTo>
                      <a:lnTo>
                        <a:pt x="79" y="191"/>
                      </a:lnTo>
                      <a:lnTo>
                        <a:pt x="31" y="212"/>
                      </a:lnTo>
                      <a:lnTo>
                        <a:pt x="9" y="212"/>
                      </a:lnTo>
                      <a:lnTo>
                        <a:pt x="0" y="208"/>
                      </a:lnTo>
                      <a:lnTo>
                        <a:pt x="7" y="191"/>
                      </a:lnTo>
                      <a:lnTo>
                        <a:pt x="53" y="178"/>
                      </a:lnTo>
                      <a:lnTo>
                        <a:pt x="76" y="174"/>
                      </a:lnTo>
                      <a:lnTo>
                        <a:pt x="74" y="137"/>
                      </a:lnTo>
                      <a:lnTo>
                        <a:pt x="85" y="100"/>
                      </a:lnTo>
                      <a:lnTo>
                        <a:pt x="96" y="61"/>
                      </a:lnTo>
                      <a:lnTo>
                        <a:pt x="118" y="18"/>
                      </a:lnTo>
                      <a:lnTo>
                        <a:pt x="14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56018" name="Group 18">
                <a:extLst>
                  <a:ext uri="{FF2B5EF4-FFF2-40B4-BE49-F238E27FC236}">
                    <a16:creationId xmlns:a16="http://schemas.microsoft.com/office/drawing/2014/main" id="{F66C17A7-D6A8-DC40-ACE7-1293AC29053D}"/>
                  </a:ext>
                </a:extLst>
              </p:cNvPr>
              <p:cNvGrpSpPr>
                <a:grpSpLocks noChangeAspect="1"/>
              </p:cNvGrpSpPr>
              <p:nvPr/>
            </p:nvGrpSpPr>
            <p:grpSpPr bwMode="auto">
              <a:xfrm>
                <a:off x="2714" y="1531"/>
                <a:ext cx="423" cy="1416"/>
                <a:chOff x="2697" y="1508"/>
                <a:chExt cx="423" cy="1416"/>
              </a:xfrm>
            </p:grpSpPr>
            <p:sp>
              <p:nvSpPr>
                <p:cNvPr id="256019" name="Freeform 19">
                  <a:extLst>
                    <a:ext uri="{FF2B5EF4-FFF2-40B4-BE49-F238E27FC236}">
                      <a16:creationId xmlns:a16="http://schemas.microsoft.com/office/drawing/2014/main" id="{E5A3F746-E475-FD49-246C-1E85738A5B2B}"/>
                    </a:ext>
                  </a:extLst>
                </p:cNvPr>
                <p:cNvSpPr>
                  <a:spLocks noChangeAspect="1"/>
                </p:cNvSpPr>
                <p:nvPr/>
              </p:nvSpPr>
              <p:spPr bwMode="auto">
                <a:xfrm>
                  <a:off x="2839" y="1852"/>
                  <a:ext cx="207" cy="606"/>
                </a:xfrm>
                <a:custGeom>
                  <a:avLst/>
                  <a:gdLst>
                    <a:gd name="T0" fmla="*/ 71 w 207"/>
                    <a:gd name="T1" fmla="*/ 52 h 606"/>
                    <a:gd name="T2" fmla="*/ 96 w 207"/>
                    <a:gd name="T3" fmla="*/ 13 h 606"/>
                    <a:gd name="T4" fmla="*/ 122 w 207"/>
                    <a:gd name="T5" fmla="*/ 0 h 606"/>
                    <a:gd name="T6" fmla="*/ 144 w 207"/>
                    <a:gd name="T7" fmla="*/ 7 h 606"/>
                    <a:gd name="T8" fmla="*/ 172 w 207"/>
                    <a:gd name="T9" fmla="*/ 41 h 606"/>
                    <a:gd name="T10" fmla="*/ 194 w 207"/>
                    <a:gd name="T11" fmla="*/ 94 h 606"/>
                    <a:gd name="T12" fmla="*/ 207 w 207"/>
                    <a:gd name="T13" fmla="*/ 163 h 606"/>
                    <a:gd name="T14" fmla="*/ 207 w 207"/>
                    <a:gd name="T15" fmla="*/ 261 h 606"/>
                    <a:gd name="T16" fmla="*/ 196 w 207"/>
                    <a:gd name="T17" fmla="*/ 374 h 606"/>
                    <a:gd name="T18" fmla="*/ 188 w 207"/>
                    <a:gd name="T19" fmla="*/ 489 h 606"/>
                    <a:gd name="T20" fmla="*/ 172 w 207"/>
                    <a:gd name="T21" fmla="*/ 545 h 606"/>
                    <a:gd name="T22" fmla="*/ 155 w 207"/>
                    <a:gd name="T23" fmla="*/ 574 h 606"/>
                    <a:gd name="T24" fmla="*/ 135 w 207"/>
                    <a:gd name="T25" fmla="*/ 595 h 606"/>
                    <a:gd name="T26" fmla="*/ 107 w 207"/>
                    <a:gd name="T27" fmla="*/ 606 h 606"/>
                    <a:gd name="T28" fmla="*/ 57 w 207"/>
                    <a:gd name="T29" fmla="*/ 606 h 606"/>
                    <a:gd name="T30" fmla="*/ 28 w 207"/>
                    <a:gd name="T31" fmla="*/ 595 h 606"/>
                    <a:gd name="T32" fmla="*/ 4 w 207"/>
                    <a:gd name="T33" fmla="*/ 545 h 606"/>
                    <a:gd name="T34" fmla="*/ 0 w 207"/>
                    <a:gd name="T35" fmla="*/ 474 h 606"/>
                    <a:gd name="T36" fmla="*/ 0 w 207"/>
                    <a:gd name="T37" fmla="*/ 385 h 606"/>
                    <a:gd name="T38" fmla="*/ 11 w 207"/>
                    <a:gd name="T39" fmla="*/ 267 h 606"/>
                    <a:gd name="T40" fmla="*/ 26 w 207"/>
                    <a:gd name="T41" fmla="*/ 172 h 606"/>
                    <a:gd name="T42" fmla="*/ 49 w 207"/>
                    <a:gd name="T43" fmla="*/ 89 h 606"/>
                    <a:gd name="T44" fmla="*/ 71 w 207"/>
                    <a:gd name="T45" fmla="*/ 5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06">
                      <a:moveTo>
                        <a:pt x="71" y="52"/>
                      </a:moveTo>
                      <a:lnTo>
                        <a:pt x="96" y="13"/>
                      </a:lnTo>
                      <a:lnTo>
                        <a:pt x="122" y="0"/>
                      </a:lnTo>
                      <a:lnTo>
                        <a:pt x="144" y="7"/>
                      </a:lnTo>
                      <a:lnTo>
                        <a:pt x="172" y="41"/>
                      </a:lnTo>
                      <a:lnTo>
                        <a:pt x="194" y="94"/>
                      </a:lnTo>
                      <a:lnTo>
                        <a:pt x="207" y="163"/>
                      </a:lnTo>
                      <a:lnTo>
                        <a:pt x="207" y="261"/>
                      </a:lnTo>
                      <a:lnTo>
                        <a:pt x="196" y="374"/>
                      </a:lnTo>
                      <a:lnTo>
                        <a:pt x="188" y="489"/>
                      </a:lnTo>
                      <a:lnTo>
                        <a:pt x="172" y="545"/>
                      </a:lnTo>
                      <a:lnTo>
                        <a:pt x="155" y="574"/>
                      </a:lnTo>
                      <a:lnTo>
                        <a:pt x="135" y="595"/>
                      </a:lnTo>
                      <a:lnTo>
                        <a:pt x="107" y="606"/>
                      </a:lnTo>
                      <a:lnTo>
                        <a:pt x="57" y="606"/>
                      </a:lnTo>
                      <a:lnTo>
                        <a:pt x="28" y="595"/>
                      </a:lnTo>
                      <a:lnTo>
                        <a:pt x="4" y="545"/>
                      </a:lnTo>
                      <a:lnTo>
                        <a:pt x="0" y="474"/>
                      </a:lnTo>
                      <a:lnTo>
                        <a:pt x="0" y="385"/>
                      </a:lnTo>
                      <a:lnTo>
                        <a:pt x="11" y="267"/>
                      </a:lnTo>
                      <a:lnTo>
                        <a:pt x="26" y="172"/>
                      </a:lnTo>
                      <a:lnTo>
                        <a:pt x="49" y="89"/>
                      </a:lnTo>
                      <a:lnTo>
                        <a:pt x="71"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20" name="Freeform 20">
                  <a:extLst>
                    <a:ext uri="{FF2B5EF4-FFF2-40B4-BE49-F238E27FC236}">
                      <a16:creationId xmlns:a16="http://schemas.microsoft.com/office/drawing/2014/main" id="{2846EE9D-EB7C-402E-0B7F-F37C970208AD}"/>
                    </a:ext>
                  </a:extLst>
                </p:cNvPr>
                <p:cNvSpPr>
                  <a:spLocks noChangeAspect="1"/>
                </p:cNvSpPr>
                <p:nvPr/>
              </p:nvSpPr>
              <p:spPr bwMode="auto">
                <a:xfrm>
                  <a:off x="2747" y="1858"/>
                  <a:ext cx="192" cy="532"/>
                </a:xfrm>
                <a:custGeom>
                  <a:avLst/>
                  <a:gdLst>
                    <a:gd name="T0" fmla="*/ 101 w 192"/>
                    <a:gd name="T1" fmla="*/ 43 h 532"/>
                    <a:gd name="T2" fmla="*/ 132 w 192"/>
                    <a:gd name="T3" fmla="*/ 0 h 532"/>
                    <a:gd name="T4" fmla="*/ 172 w 192"/>
                    <a:gd name="T5" fmla="*/ 0 h 532"/>
                    <a:gd name="T6" fmla="*/ 192 w 192"/>
                    <a:gd name="T7" fmla="*/ 33 h 532"/>
                    <a:gd name="T8" fmla="*/ 183 w 192"/>
                    <a:gd name="T9" fmla="*/ 69 h 532"/>
                    <a:gd name="T10" fmla="*/ 159 w 192"/>
                    <a:gd name="T11" fmla="*/ 76 h 532"/>
                    <a:gd name="T12" fmla="*/ 128 w 192"/>
                    <a:gd name="T13" fmla="*/ 94 h 532"/>
                    <a:gd name="T14" fmla="*/ 102 w 192"/>
                    <a:gd name="T15" fmla="*/ 124 h 532"/>
                    <a:gd name="T16" fmla="*/ 84 w 192"/>
                    <a:gd name="T17" fmla="*/ 157 h 532"/>
                    <a:gd name="T18" fmla="*/ 62 w 192"/>
                    <a:gd name="T19" fmla="*/ 217 h 532"/>
                    <a:gd name="T20" fmla="*/ 36 w 192"/>
                    <a:gd name="T21" fmla="*/ 293 h 532"/>
                    <a:gd name="T22" fmla="*/ 28 w 192"/>
                    <a:gd name="T23" fmla="*/ 374 h 532"/>
                    <a:gd name="T24" fmla="*/ 39 w 192"/>
                    <a:gd name="T25" fmla="*/ 428 h 532"/>
                    <a:gd name="T26" fmla="*/ 45 w 192"/>
                    <a:gd name="T27" fmla="*/ 467 h 532"/>
                    <a:gd name="T28" fmla="*/ 58 w 192"/>
                    <a:gd name="T29" fmla="*/ 495 h 532"/>
                    <a:gd name="T30" fmla="*/ 54 w 192"/>
                    <a:gd name="T31" fmla="*/ 523 h 532"/>
                    <a:gd name="T32" fmla="*/ 34 w 192"/>
                    <a:gd name="T33" fmla="*/ 532 h 532"/>
                    <a:gd name="T34" fmla="*/ 17 w 192"/>
                    <a:gd name="T35" fmla="*/ 510 h 532"/>
                    <a:gd name="T36" fmla="*/ 0 w 192"/>
                    <a:gd name="T37" fmla="*/ 478 h 532"/>
                    <a:gd name="T38" fmla="*/ 6 w 192"/>
                    <a:gd name="T39" fmla="*/ 452 h 532"/>
                    <a:gd name="T40" fmla="*/ 10 w 192"/>
                    <a:gd name="T41" fmla="*/ 369 h 532"/>
                    <a:gd name="T42" fmla="*/ 10 w 192"/>
                    <a:gd name="T43" fmla="*/ 308 h 532"/>
                    <a:gd name="T44" fmla="*/ 19 w 192"/>
                    <a:gd name="T45" fmla="*/ 245 h 532"/>
                    <a:gd name="T46" fmla="*/ 39 w 192"/>
                    <a:gd name="T47" fmla="*/ 159 h 532"/>
                    <a:gd name="T48" fmla="*/ 73 w 192"/>
                    <a:gd name="T49" fmla="*/ 93 h 532"/>
                    <a:gd name="T50" fmla="*/ 101 w 192"/>
                    <a:gd name="T51" fmla="*/ 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532">
                      <a:moveTo>
                        <a:pt x="101" y="43"/>
                      </a:moveTo>
                      <a:lnTo>
                        <a:pt x="132" y="0"/>
                      </a:lnTo>
                      <a:lnTo>
                        <a:pt x="172" y="0"/>
                      </a:lnTo>
                      <a:lnTo>
                        <a:pt x="192" y="33"/>
                      </a:lnTo>
                      <a:lnTo>
                        <a:pt x="183" y="69"/>
                      </a:lnTo>
                      <a:lnTo>
                        <a:pt x="159" y="76"/>
                      </a:lnTo>
                      <a:lnTo>
                        <a:pt x="128" y="94"/>
                      </a:lnTo>
                      <a:lnTo>
                        <a:pt x="102" y="124"/>
                      </a:lnTo>
                      <a:lnTo>
                        <a:pt x="84" y="157"/>
                      </a:lnTo>
                      <a:lnTo>
                        <a:pt x="62" y="217"/>
                      </a:lnTo>
                      <a:lnTo>
                        <a:pt x="36" y="293"/>
                      </a:lnTo>
                      <a:lnTo>
                        <a:pt x="28" y="374"/>
                      </a:lnTo>
                      <a:lnTo>
                        <a:pt x="39" y="428"/>
                      </a:lnTo>
                      <a:lnTo>
                        <a:pt x="45" y="467"/>
                      </a:lnTo>
                      <a:lnTo>
                        <a:pt x="58" y="495"/>
                      </a:lnTo>
                      <a:lnTo>
                        <a:pt x="54" y="523"/>
                      </a:lnTo>
                      <a:lnTo>
                        <a:pt x="34" y="532"/>
                      </a:lnTo>
                      <a:lnTo>
                        <a:pt x="17" y="510"/>
                      </a:lnTo>
                      <a:lnTo>
                        <a:pt x="0" y="478"/>
                      </a:lnTo>
                      <a:lnTo>
                        <a:pt x="6" y="452"/>
                      </a:lnTo>
                      <a:lnTo>
                        <a:pt x="10" y="369"/>
                      </a:lnTo>
                      <a:lnTo>
                        <a:pt x="10" y="308"/>
                      </a:lnTo>
                      <a:lnTo>
                        <a:pt x="19" y="245"/>
                      </a:lnTo>
                      <a:lnTo>
                        <a:pt x="39" y="159"/>
                      </a:lnTo>
                      <a:lnTo>
                        <a:pt x="73" y="93"/>
                      </a:lnTo>
                      <a:lnTo>
                        <a:pt x="10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21" name="Freeform 21">
                  <a:extLst>
                    <a:ext uri="{FF2B5EF4-FFF2-40B4-BE49-F238E27FC236}">
                      <a16:creationId xmlns:a16="http://schemas.microsoft.com/office/drawing/2014/main" id="{FF422A0B-97CC-F6BB-E6FC-24B5F94C1691}"/>
                    </a:ext>
                  </a:extLst>
                </p:cNvPr>
                <p:cNvSpPr>
                  <a:spLocks noChangeAspect="1"/>
                </p:cNvSpPr>
                <p:nvPr/>
              </p:nvSpPr>
              <p:spPr bwMode="auto">
                <a:xfrm>
                  <a:off x="2697" y="2329"/>
                  <a:ext cx="214" cy="547"/>
                </a:xfrm>
                <a:custGeom>
                  <a:avLst/>
                  <a:gdLst>
                    <a:gd name="T0" fmla="*/ 180 w 214"/>
                    <a:gd name="T1" fmla="*/ 0 h 547"/>
                    <a:gd name="T2" fmla="*/ 214 w 214"/>
                    <a:gd name="T3" fmla="*/ 28 h 547"/>
                    <a:gd name="T4" fmla="*/ 213 w 214"/>
                    <a:gd name="T5" fmla="*/ 75 h 547"/>
                    <a:gd name="T6" fmla="*/ 198 w 214"/>
                    <a:gd name="T7" fmla="*/ 117 h 547"/>
                    <a:gd name="T8" fmla="*/ 178 w 214"/>
                    <a:gd name="T9" fmla="*/ 197 h 547"/>
                    <a:gd name="T10" fmla="*/ 163 w 214"/>
                    <a:gd name="T11" fmla="*/ 279 h 547"/>
                    <a:gd name="T12" fmla="*/ 163 w 214"/>
                    <a:gd name="T13" fmla="*/ 342 h 547"/>
                    <a:gd name="T14" fmla="*/ 169 w 214"/>
                    <a:gd name="T15" fmla="*/ 425 h 547"/>
                    <a:gd name="T16" fmla="*/ 180 w 214"/>
                    <a:gd name="T17" fmla="*/ 473 h 547"/>
                    <a:gd name="T18" fmla="*/ 198 w 214"/>
                    <a:gd name="T19" fmla="*/ 496 h 547"/>
                    <a:gd name="T20" fmla="*/ 198 w 214"/>
                    <a:gd name="T21" fmla="*/ 525 h 547"/>
                    <a:gd name="T22" fmla="*/ 169 w 214"/>
                    <a:gd name="T23" fmla="*/ 531 h 547"/>
                    <a:gd name="T24" fmla="*/ 130 w 214"/>
                    <a:gd name="T25" fmla="*/ 542 h 547"/>
                    <a:gd name="T26" fmla="*/ 80 w 214"/>
                    <a:gd name="T27" fmla="*/ 547 h 547"/>
                    <a:gd name="T28" fmla="*/ 19 w 214"/>
                    <a:gd name="T29" fmla="*/ 547 h 547"/>
                    <a:gd name="T30" fmla="*/ 0 w 214"/>
                    <a:gd name="T31" fmla="*/ 531 h 547"/>
                    <a:gd name="T32" fmla="*/ 13 w 214"/>
                    <a:gd name="T33" fmla="*/ 512 h 547"/>
                    <a:gd name="T34" fmla="*/ 67 w 214"/>
                    <a:gd name="T35" fmla="*/ 514 h 547"/>
                    <a:gd name="T36" fmla="*/ 102 w 214"/>
                    <a:gd name="T37" fmla="*/ 514 h 547"/>
                    <a:gd name="T38" fmla="*/ 147 w 214"/>
                    <a:gd name="T39" fmla="*/ 507 h 547"/>
                    <a:gd name="T40" fmla="*/ 158 w 214"/>
                    <a:gd name="T41" fmla="*/ 492 h 547"/>
                    <a:gd name="T42" fmla="*/ 152 w 214"/>
                    <a:gd name="T43" fmla="*/ 453 h 547"/>
                    <a:gd name="T44" fmla="*/ 136 w 214"/>
                    <a:gd name="T45" fmla="*/ 379 h 547"/>
                    <a:gd name="T46" fmla="*/ 136 w 214"/>
                    <a:gd name="T47" fmla="*/ 303 h 547"/>
                    <a:gd name="T48" fmla="*/ 141 w 214"/>
                    <a:gd name="T49" fmla="*/ 208 h 547"/>
                    <a:gd name="T50" fmla="*/ 147 w 214"/>
                    <a:gd name="T51" fmla="*/ 112 h 547"/>
                    <a:gd name="T52" fmla="*/ 162 w 214"/>
                    <a:gd name="T53" fmla="*/ 39 h 547"/>
                    <a:gd name="T54" fmla="*/ 175 w 214"/>
                    <a:gd name="T55" fmla="*/ 13 h 547"/>
                    <a:gd name="T56" fmla="*/ 180 w 214"/>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547">
                      <a:moveTo>
                        <a:pt x="180" y="0"/>
                      </a:moveTo>
                      <a:lnTo>
                        <a:pt x="214" y="28"/>
                      </a:lnTo>
                      <a:lnTo>
                        <a:pt x="213" y="75"/>
                      </a:lnTo>
                      <a:lnTo>
                        <a:pt x="198" y="117"/>
                      </a:lnTo>
                      <a:lnTo>
                        <a:pt x="178" y="197"/>
                      </a:lnTo>
                      <a:lnTo>
                        <a:pt x="163" y="279"/>
                      </a:lnTo>
                      <a:lnTo>
                        <a:pt x="163" y="342"/>
                      </a:lnTo>
                      <a:lnTo>
                        <a:pt x="169" y="425"/>
                      </a:lnTo>
                      <a:lnTo>
                        <a:pt x="180" y="473"/>
                      </a:lnTo>
                      <a:lnTo>
                        <a:pt x="198" y="496"/>
                      </a:lnTo>
                      <a:lnTo>
                        <a:pt x="198" y="525"/>
                      </a:lnTo>
                      <a:lnTo>
                        <a:pt x="169" y="531"/>
                      </a:lnTo>
                      <a:lnTo>
                        <a:pt x="130" y="542"/>
                      </a:lnTo>
                      <a:lnTo>
                        <a:pt x="80" y="547"/>
                      </a:lnTo>
                      <a:lnTo>
                        <a:pt x="19" y="547"/>
                      </a:lnTo>
                      <a:lnTo>
                        <a:pt x="0" y="531"/>
                      </a:lnTo>
                      <a:lnTo>
                        <a:pt x="13" y="512"/>
                      </a:lnTo>
                      <a:lnTo>
                        <a:pt x="67" y="514"/>
                      </a:lnTo>
                      <a:lnTo>
                        <a:pt x="102" y="514"/>
                      </a:lnTo>
                      <a:lnTo>
                        <a:pt x="147" y="507"/>
                      </a:lnTo>
                      <a:lnTo>
                        <a:pt x="158" y="492"/>
                      </a:lnTo>
                      <a:lnTo>
                        <a:pt x="152" y="453"/>
                      </a:lnTo>
                      <a:lnTo>
                        <a:pt x="136" y="379"/>
                      </a:lnTo>
                      <a:lnTo>
                        <a:pt x="136" y="303"/>
                      </a:lnTo>
                      <a:lnTo>
                        <a:pt x="141" y="208"/>
                      </a:lnTo>
                      <a:lnTo>
                        <a:pt x="147" y="112"/>
                      </a:lnTo>
                      <a:lnTo>
                        <a:pt x="162" y="39"/>
                      </a:lnTo>
                      <a:lnTo>
                        <a:pt x="175" y="13"/>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22" name="Freeform 22">
                  <a:extLst>
                    <a:ext uri="{FF2B5EF4-FFF2-40B4-BE49-F238E27FC236}">
                      <a16:creationId xmlns:a16="http://schemas.microsoft.com/office/drawing/2014/main" id="{644AC264-8246-BB07-5D39-5C7080921717}"/>
                    </a:ext>
                  </a:extLst>
                </p:cNvPr>
                <p:cNvSpPr>
                  <a:spLocks noChangeAspect="1"/>
                </p:cNvSpPr>
                <p:nvPr/>
              </p:nvSpPr>
              <p:spPr bwMode="auto">
                <a:xfrm>
                  <a:off x="2877" y="2342"/>
                  <a:ext cx="149" cy="582"/>
                </a:xfrm>
                <a:custGeom>
                  <a:avLst/>
                  <a:gdLst>
                    <a:gd name="T0" fmla="*/ 101 w 149"/>
                    <a:gd name="T1" fmla="*/ 11 h 582"/>
                    <a:gd name="T2" fmla="*/ 68 w 149"/>
                    <a:gd name="T3" fmla="*/ 0 h 582"/>
                    <a:gd name="T4" fmla="*/ 49 w 149"/>
                    <a:gd name="T5" fmla="*/ 26 h 582"/>
                    <a:gd name="T6" fmla="*/ 45 w 149"/>
                    <a:gd name="T7" fmla="*/ 67 h 582"/>
                    <a:gd name="T8" fmla="*/ 57 w 149"/>
                    <a:gd name="T9" fmla="*/ 104 h 582"/>
                    <a:gd name="T10" fmla="*/ 73 w 149"/>
                    <a:gd name="T11" fmla="*/ 143 h 582"/>
                    <a:gd name="T12" fmla="*/ 88 w 149"/>
                    <a:gd name="T13" fmla="*/ 204 h 582"/>
                    <a:gd name="T14" fmla="*/ 90 w 149"/>
                    <a:gd name="T15" fmla="*/ 265 h 582"/>
                    <a:gd name="T16" fmla="*/ 90 w 149"/>
                    <a:gd name="T17" fmla="*/ 328 h 582"/>
                    <a:gd name="T18" fmla="*/ 94 w 149"/>
                    <a:gd name="T19" fmla="*/ 460 h 582"/>
                    <a:gd name="T20" fmla="*/ 99 w 149"/>
                    <a:gd name="T21" fmla="*/ 495 h 582"/>
                    <a:gd name="T22" fmla="*/ 51 w 149"/>
                    <a:gd name="T23" fmla="*/ 515 h 582"/>
                    <a:gd name="T24" fmla="*/ 16 w 149"/>
                    <a:gd name="T25" fmla="*/ 550 h 582"/>
                    <a:gd name="T26" fmla="*/ 0 w 149"/>
                    <a:gd name="T27" fmla="*/ 565 h 582"/>
                    <a:gd name="T28" fmla="*/ 10 w 149"/>
                    <a:gd name="T29" fmla="*/ 576 h 582"/>
                    <a:gd name="T30" fmla="*/ 57 w 149"/>
                    <a:gd name="T31" fmla="*/ 582 h 582"/>
                    <a:gd name="T32" fmla="*/ 68 w 149"/>
                    <a:gd name="T33" fmla="*/ 549 h 582"/>
                    <a:gd name="T34" fmla="*/ 106 w 149"/>
                    <a:gd name="T35" fmla="*/ 517 h 582"/>
                    <a:gd name="T36" fmla="*/ 140 w 149"/>
                    <a:gd name="T37" fmla="*/ 499 h 582"/>
                    <a:gd name="T38" fmla="*/ 149 w 149"/>
                    <a:gd name="T39" fmla="*/ 484 h 582"/>
                    <a:gd name="T40" fmla="*/ 134 w 149"/>
                    <a:gd name="T41" fmla="*/ 471 h 582"/>
                    <a:gd name="T42" fmla="*/ 121 w 149"/>
                    <a:gd name="T43" fmla="*/ 445 h 582"/>
                    <a:gd name="T44" fmla="*/ 121 w 149"/>
                    <a:gd name="T45" fmla="*/ 384 h 582"/>
                    <a:gd name="T46" fmla="*/ 116 w 149"/>
                    <a:gd name="T47" fmla="*/ 272 h 582"/>
                    <a:gd name="T48" fmla="*/ 112 w 149"/>
                    <a:gd name="T49" fmla="*/ 183 h 582"/>
                    <a:gd name="T50" fmla="*/ 112 w 149"/>
                    <a:gd name="T51" fmla="*/ 111 h 582"/>
                    <a:gd name="T52" fmla="*/ 112 w 149"/>
                    <a:gd name="T53" fmla="*/ 43 h 582"/>
                    <a:gd name="T54" fmla="*/ 101 w 149"/>
                    <a:gd name="T55" fmla="*/ 11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582">
                      <a:moveTo>
                        <a:pt x="101" y="11"/>
                      </a:moveTo>
                      <a:lnTo>
                        <a:pt x="68" y="0"/>
                      </a:lnTo>
                      <a:lnTo>
                        <a:pt x="49" y="26"/>
                      </a:lnTo>
                      <a:lnTo>
                        <a:pt x="45" y="67"/>
                      </a:lnTo>
                      <a:lnTo>
                        <a:pt x="57" y="104"/>
                      </a:lnTo>
                      <a:lnTo>
                        <a:pt x="73" y="143"/>
                      </a:lnTo>
                      <a:lnTo>
                        <a:pt x="88" y="204"/>
                      </a:lnTo>
                      <a:lnTo>
                        <a:pt x="90" y="265"/>
                      </a:lnTo>
                      <a:lnTo>
                        <a:pt x="90" y="328"/>
                      </a:lnTo>
                      <a:lnTo>
                        <a:pt x="94" y="460"/>
                      </a:lnTo>
                      <a:lnTo>
                        <a:pt x="99" y="495"/>
                      </a:lnTo>
                      <a:lnTo>
                        <a:pt x="51" y="515"/>
                      </a:lnTo>
                      <a:lnTo>
                        <a:pt x="16" y="550"/>
                      </a:lnTo>
                      <a:lnTo>
                        <a:pt x="0" y="565"/>
                      </a:lnTo>
                      <a:lnTo>
                        <a:pt x="10" y="576"/>
                      </a:lnTo>
                      <a:lnTo>
                        <a:pt x="57" y="582"/>
                      </a:lnTo>
                      <a:lnTo>
                        <a:pt x="68" y="549"/>
                      </a:lnTo>
                      <a:lnTo>
                        <a:pt x="106" y="517"/>
                      </a:lnTo>
                      <a:lnTo>
                        <a:pt x="140" y="499"/>
                      </a:lnTo>
                      <a:lnTo>
                        <a:pt x="149" y="484"/>
                      </a:lnTo>
                      <a:lnTo>
                        <a:pt x="134" y="471"/>
                      </a:lnTo>
                      <a:lnTo>
                        <a:pt x="121" y="445"/>
                      </a:lnTo>
                      <a:lnTo>
                        <a:pt x="121" y="384"/>
                      </a:lnTo>
                      <a:lnTo>
                        <a:pt x="116" y="272"/>
                      </a:lnTo>
                      <a:lnTo>
                        <a:pt x="112" y="183"/>
                      </a:lnTo>
                      <a:lnTo>
                        <a:pt x="112" y="111"/>
                      </a:lnTo>
                      <a:lnTo>
                        <a:pt x="112" y="43"/>
                      </a:ln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23" name="Freeform 23">
                  <a:extLst>
                    <a:ext uri="{FF2B5EF4-FFF2-40B4-BE49-F238E27FC236}">
                      <a16:creationId xmlns:a16="http://schemas.microsoft.com/office/drawing/2014/main" id="{D2DA420E-FA4A-9060-3147-1F494D9F5B23}"/>
                    </a:ext>
                  </a:extLst>
                </p:cNvPr>
                <p:cNvSpPr>
                  <a:spLocks noChangeAspect="1"/>
                </p:cNvSpPr>
                <p:nvPr/>
              </p:nvSpPr>
              <p:spPr bwMode="auto">
                <a:xfrm>
                  <a:off x="2835" y="1508"/>
                  <a:ext cx="285" cy="322"/>
                </a:xfrm>
                <a:custGeom>
                  <a:avLst/>
                  <a:gdLst>
                    <a:gd name="T0" fmla="*/ 266 w 285"/>
                    <a:gd name="T1" fmla="*/ 183 h 322"/>
                    <a:gd name="T2" fmla="*/ 275 w 285"/>
                    <a:gd name="T3" fmla="*/ 146 h 322"/>
                    <a:gd name="T4" fmla="*/ 285 w 285"/>
                    <a:gd name="T5" fmla="*/ 94 h 322"/>
                    <a:gd name="T6" fmla="*/ 262 w 285"/>
                    <a:gd name="T7" fmla="*/ 44 h 322"/>
                    <a:gd name="T8" fmla="*/ 217 w 285"/>
                    <a:gd name="T9" fmla="*/ 0 h 322"/>
                    <a:gd name="T10" fmla="*/ 179 w 285"/>
                    <a:gd name="T11" fmla="*/ 4 h 322"/>
                    <a:gd name="T12" fmla="*/ 147 w 285"/>
                    <a:gd name="T13" fmla="*/ 28 h 322"/>
                    <a:gd name="T14" fmla="*/ 108 w 285"/>
                    <a:gd name="T15" fmla="*/ 75 h 322"/>
                    <a:gd name="T16" fmla="*/ 86 w 285"/>
                    <a:gd name="T17" fmla="*/ 127 h 322"/>
                    <a:gd name="T18" fmla="*/ 60 w 285"/>
                    <a:gd name="T19" fmla="*/ 145 h 322"/>
                    <a:gd name="T20" fmla="*/ 18 w 285"/>
                    <a:gd name="T21" fmla="*/ 158 h 322"/>
                    <a:gd name="T22" fmla="*/ 0 w 285"/>
                    <a:gd name="T23" fmla="*/ 179 h 322"/>
                    <a:gd name="T24" fmla="*/ 9 w 285"/>
                    <a:gd name="T25" fmla="*/ 189 h 322"/>
                    <a:gd name="T26" fmla="*/ 49 w 285"/>
                    <a:gd name="T27" fmla="*/ 177 h 322"/>
                    <a:gd name="T28" fmla="*/ 72 w 285"/>
                    <a:gd name="T29" fmla="*/ 176 h 322"/>
                    <a:gd name="T30" fmla="*/ 68 w 285"/>
                    <a:gd name="T31" fmla="*/ 224 h 322"/>
                    <a:gd name="T32" fmla="*/ 76 w 285"/>
                    <a:gd name="T33" fmla="*/ 274 h 322"/>
                    <a:gd name="T34" fmla="*/ 92 w 285"/>
                    <a:gd name="T35" fmla="*/ 303 h 322"/>
                    <a:gd name="T36" fmla="*/ 115 w 285"/>
                    <a:gd name="T37" fmla="*/ 322 h 322"/>
                    <a:gd name="T38" fmla="*/ 170 w 285"/>
                    <a:gd name="T39" fmla="*/ 306 h 322"/>
                    <a:gd name="T40" fmla="*/ 221 w 285"/>
                    <a:gd name="T41" fmla="*/ 274 h 322"/>
                    <a:gd name="T42" fmla="*/ 250 w 285"/>
                    <a:gd name="T43" fmla="*/ 233 h 322"/>
                    <a:gd name="T44" fmla="*/ 266 w 285"/>
                    <a:gd name="T45" fmla="*/ 1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322">
                      <a:moveTo>
                        <a:pt x="266" y="183"/>
                      </a:moveTo>
                      <a:lnTo>
                        <a:pt x="275" y="146"/>
                      </a:lnTo>
                      <a:lnTo>
                        <a:pt x="285" y="94"/>
                      </a:lnTo>
                      <a:lnTo>
                        <a:pt x="262" y="44"/>
                      </a:lnTo>
                      <a:lnTo>
                        <a:pt x="217" y="0"/>
                      </a:lnTo>
                      <a:lnTo>
                        <a:pt x="179" y="4"/>
                      </a:lnTo>
                      <a:lnTo>
                        <a:pt x="147" y="28"/>
                      </a:lnTo>
                      <a:lnTo>
                        <a:pt x="108" y="75"/>
                      </a:lnTo>
                      <a:lnTo>
                        <a:pt x="86" y="127"/>
                      </a:lnTo>
                      <a:lnTo>
                        <a:pt x="60" y="145"/>
                      </a:lnTo>
                      <a:lnTo>
                        <a:pt x="18" y="158"/>
                      </a:lnTo>
                      <a:lnTo>
                        <a:pt x="0" y="179"/>
                      </a:lnTo>
                      <a:lnTo>
                        <a:pt x="9" y="189"/>
                      </a:lnTo>
                      <a:lnTo>
                        <a:pt x="49" y="177"/>
                      </a:lnTo>
                      <a:lnTo>
                        <a:pt x="72" y="176"/>
                      </a:lnTo>
                      <a:lnTo>
                        <a:pt x="68" y="224"/>
                      </a:lnTo>
                      <a:lnTo>
                        <a:pt x="76" y="274"/>
                      </a:lnTo>
                      <a:lnTo>
                        <a:pt x="92" y="303"/>
                      </a:lnTo>
                      <a:lnTo>
                        <a:pt x="115" y="322"/>
                      </a:lnTo>
                      <a:lnTo>
                        <a:pt x="170" y="306"/>
                      </a:lnTo>
                      <a:lnTo>
                        <a:pt x="221" y="274"/>
                      </a:lnTo>
                      <a:lnTo>
                        <a:pt x="250" y="233"/>
                      </a:lnTo>
                      <a:lnTo>
                        <a:pt x="266"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56024" name="Group 24">
                <a:extLst>
                  <a:ext uri="{FF2B5EF4-FFF2-40B4-BE49-F238E27FC236}">
                    <a16:creationId xmlns:a16="http://schemas.microsoft.com/office/drawing/2014/main" id="{8CA2A099-8BEE-2BB8-B5A9-038664384289}"/>
                  </a:ext>
                </a:extLst>
              </p:cNvPr>
              <p:cNvGrpSpPr>
                <a:grpSpLocks noChangeAspect="1"/>
              </p:cNvGrpSpPr>
              <p:nvPr/>
            </p:nvGrpSpPr>
            <p:grpSpPr bwMode="auto">
              <a:xfrm>
                <a:off x="2165" y="1463"/>
                <a:ext cx="351" cy="1456"/>
                <a:chOff x="2148" y="1440"/>
                <a:chExt cx="351" cy="1456"/>
              </a:xfrm>
            </p:grpSpPr>
            <p:sp>
              <p:nvSpPr>
                <p:cNvPr id="256025" name="Freeform 25">
                  <a:extLst>
                    <a:ext uri="{FF2B5EF4-FFF2-40B4-BE49-F238E27FC236}">
                      <a16:creationId xmlns:a16="http://schemas.microsoft.com/office/drawing/2014/main" id="{E42583D0-57E1-145B-D18F-EDF49A140904}"/>
                    </a:ext>
                  </a:extLst>
                </p:cNvPr>
                <p:cNvSpPr>
                  <a:spLocks noChangeAspect="1"/>
                </p:cNvSpPr>
                <p:nvPr/>
              </p:nvSpPr>
              <p:spPr bwMode="auto">
                <a:xfrm>
                  <a:off x="2291" y="1775"/>
                  <a:ext cx="207" cy="634"/>
                </a:xfrm>
                <a:custGeom>
                  <a:avLst/>
                  <a:gdLst>
                    <a:gd name="T0" fmla="*/ 34 w 207"/>
                    <a:gd name="T1" fmla="*/ 48 h 634"/>
                    <a:gd name="T2" fmla="*/ 50 w 207"/>
                    <a:gd name="T3" fmla="*/ 17 h 634"/>
                    <a:gd name="T4" fmla="*/ 78 w 207"/>
                    <a:gd name="T5" fmla="*/ 0 h 634"/>
                    <a:gd name="T6" fmla="*/ 108 w 207"/>
                    <a:gd name="T7" fmla="*/ 0 h 634"/>
                    <a:gd name="T8" fmla="*/ 161 w 207"/>
                    <a:gd name="T9" fmla="*/ 11 h 634"/>
                    <a:gd name="T10" fmla="*/ 174 w 207"/>
                    <a:gd name="T11" fmla="*/ 61 h 634"/>
                    <a:gd name="T12" fmla="*/ 195 w 207"/>
                    <a:gd name="T13" fmla="*/ 165 h 634"/>
                    <a:gd name="T14" fmla="*/ 202 w 207"/>
                    <a:gd name="T15" fmla="*/ 250 h 634"/>
                    <a:gd name="T16" fmla="*/ 207 w 207"/>
                    <a:gd name="T17" fmla="*/ 334 h 634"/>
                    <a:gd name="T18" fmla="*/ 207 w 207"/>
                    <a:gd name="T19" fmla="*/ 456 h 634"/>
                    <a:gd name="T20" fmla="*/ 195 w 207"/>
                    <a:gd name="T21" fmla="*/ 567 h 634"/>
                    <a:gd name="T22" fmla="*/ 172 w 207"/>
                    <a:gd name="T23" fmla="*/ 628 h 634"/>
                    <a:gd name="T24" fmla="*/ 134 w 207"/>
                    <a:gd name="T25" fmla="*/ 634 h 634"/>
                    <a:gd name="T26" fmla="*/ 52 w 207"/>
                    <a:gd name="T27" fmla="*/ 634 h 634"/>
                    <a:gd name="T28" fmla="*/ 13 w 207"/>
                    <a:gd name="T29" fmla="*/ 601 h 634"/>
                    <a:gd name="T30" fmla="*/ 0 w 207"/>
                    <a:gd name="T31" fmla="*/ 523 h 634"/>
                    <a:gd name="T32" fmla="*/ 6 w 207"/>
                    <a:gd name="T33" fmla="*/ 421 h 634"/>
                    <a:gd name="T34" fmla="*/ 13 w 207"/>
                    <a:gd name="T35" fmla="*/ 339 h 634"/>
                    <a:gd name="T36" fmla="*/ 36 w 207"/>
                    <a:gd name="T37" fmla="*/ 289 h 634"/>
                    <a:gd name="T38" fmla="*/ 36 w 207"/>
                    <a:gd name="T39" fmla="*/ 217 h 634"/>
                    <a:gd name="T40" fmla="*/ 36 w 207"/>
                    <a:gd name="T41" fmla="*/ 139 h 634"/>
                    <a:gd name="T42" fmla="*/ 30 w 207"/>
                    <a:gd name="T43" fmla="*/ 82 h 634"/>
                    <a:gd name="T44" fmla="*/ 34 w 207"/>
                    <a:gd name="T45" fmla="*/ 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34">
                      <a:moveTo>
                        <a:pt x="34" y="48"/>
                      </a:moveTo>
                      <a:lnTo>
                        <a:pt x="50" y="17"/>
                      </a:lnTo>
                      <a:lnTo>
                        <a:pt x="78" y="0"/>
                      </a:lnTo>
                      <a:lnTo>
                        <a:pt x="108" y="0"/>
                      </a:lnTo>
                      <a:lnTo>
                        <a:pt x="161" y="11"/>
                      </a:lnTo>
                      <a:lnTo>
                        <a:pt x="174" y="61"/>
                      </a:lnTo>
                      <a:lnTo>
                        <a:pt x="195" y="165"/>
                      </a:lnTo>
                      <a:lnTo>
                        <a:pt x="202" y="250"/>
                      </a:lnTo>
                      <a:lnTo>
                        <a:pt x="207" y="334"/>
                      </a:lnTo>
                      <a:lnTo>
                        <a:pt x="207" y="456"/>
                      </a:lnTo>
                      <a:lnTo>
                        <a:pt x="195" y="567"/>
                      </a:lnTo>
                      <a:lnTo>
                        <a:pt x="172" y="628"/>
                      </a:lnTo>
                      <a:lnTo>
                        <a:pt x="134" y="634"/>
                      </a:lnTo>
                      <a:lnTo>
                        <a:pt x="52" y="634"/>
                      </a:lnTo>
                      <a:lnTo>
                        <a:pt x="13" y="601"/>
                      </a:lnTo>
                      <a:lnTo>
                        <a:pt x="0" y="523"/>
                      </a:lnTo>
                      <a:lnTo>
                        <a:pt x="6" y="421"/>
                      </a:lnTo>
                      <a:lnTo>
                        <a:pt x="13" y="339"/>
                      </a:lnTo>
                      <a:lnTo>
                        <a:pt x="36" y="289"/>
                      </a:lnTo>
                      <a:lnTo>
                        <a:pt x="36" y="217"/>
                      </a:lnTo>
                      <a:lnTo>
                        <a:pt x="36" y="139"/>
                      </a:lnTo>
                      <a:lnTo>
                        <a:pt x="30" y="82"/>
                      </a:lnTo>
                      <a:lnTo>
                        <a:pt x="3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26" name="Freeform 26">
                  <a:extLst>
                    <a:ext uri="{FF2B5EF4-FFF2-40B4-BE49-F238E27FC236}">
                      <a16:creationId xmlns:a16="http://schemas.microsoft.com/office/drawing/2014/main" id="{B660908E-CB1C-A62D-44F8-8F89C806BB10}"/>
                    </a:ext>
                  </a:extLst>
                </p:cNvPr>
                <p:cNvSpPr>
                  <a:spLocks noChangeAspect="1"/>
                </p:cNvSpPr>
                <p:nvPr/>
              </p:nvSpPr>
              <p:spPr bwMode="auto">
                <a:xfrm>
                  <a:off x="2277" y="2313"/>
                  <a:ext cx="222" cy="583"/>
                </a:xfrm>
                <a:custGeom>
                  <a:avLst/>
                  <a:gdLst>
                    <a:gd name="T0" fmla="*/ 139 w 222"/>
                    <a:gd name="T1" fmla="*/ 0 h 583"/>
                    <a:gd name="T2" fmla="*/ 172 w 222"/>
                    <a:gd name="T3" fmla="*/ 23 h 583"/>
                    <a:gd name="T4" fmla="*/ 183 w 222"/>
                    <a:gd name="T5" fmla="*/ 58 h 583"/>
                    <a:gd name="T6" fmla="*/ 187 w 222"/>
                    <a:gd name="T7" fmla="*/ 139 h 583"/>
                    <a:gd name="T8" fmla="*/ 194 w 222"/>
                    <a:gd name="T9" fmla="*/ 217 h 583"/>
                    <a:gd name="T10" fmla="*/ 203 w 222"/>
                    <a:gd name="T11" fmla="*/ 308 h 583"/>
                    <a:gd name="T12" fmla="*/ 209 w 222"/>
                    <a:gd name="T13" fmla="*/ 400 h 583"/>
                    <a:gd name="T14" fmla="*/ 211 w 222"/>
                    <a:gd name="T15" fmla="*/ 461 h 583"/>
                    <a:gd name="T16" fmla="*/ 220 w 222"/>
                    <a:gd name="T17" fmla="*/ 495 h 583"/>
                    <a:gd name="T18" fmla="*/ 222 w 222"/>
                    <a:gd name="T19" fmla="*/ 511 h 583"/>
                    <a:gd name="T20" fmla="*/ 209 w 222"/>
                    <a:gd name="T21" fmla="*/ 524 h 583"/>
                    <a:gd name="T22" fmla="*/ 178 w 222"/>
                    <a:gd name="T23" fmla="*/ 530 h 583"/>
                    <a:gd name="T24" fmla="*/ 128 w 222"/>
                    <a:gd name="T25" fmla="*/ 541 h 583"/>
                    <a:gd name="T26" fmla="*/ 78 w 222"/>
                    <a:gd name="T27" fmla="*/ 567 h 583"/>
                    <a:gd name="T28" fmla="*/ 39 w 222"/>
                    <a:gd name="T29" fmla="*/ 583 h 583"/>
                    <a:gd name="T30" fmla="*/ 17 w 222"/>
                    <a:gd name="T31" fmla="*/ 572 h 583"/>
                    <a:gd name="T32" fmla="*/ 0 w 222"/>
                    <a:gd name="T33" fmla="*/ 545 h 583"/>
                    <a:gd name="T34" fmla="*/ 20 w 222"/>
                    <a:gd name="T35" fmla="*/ 530 h 583"/>
                    <a:gd name="T36" fmla="*/ 81 w 222"/>
                    <a:gd name="T37" fmla="*/ 519 h 583"/>
                    <a:gd name="T38" fmla="*/ 150 w 222"/>
                    <a:gd name="T39" fmla="*/ 511 h 583"/>
                    <a:gd name="T40" fmla="*/ 181 w 222"/>
                    <a:gd name="T41" fmla="*/ 511 h 583"/>
                    <a:gd name="T42" fmla="*/ 189 w 222"/>
                    <a:gd name="T43" fmla="*/ 491 h 583"/>
                    <a:gd name="T44" fmla="*/ 187 w 222"/>
                    <a:gd name="T45" fmla="*/ 434 h 583"/>
                    <a:gd name="T46" fmla="*/ 178 w 222"/>
                    <a:gd name="T47" fmla="*/ 345 h 583"/>
                    <a:gd name="T48" fmla="*/ 165 w 222"/>
                    <a:gd name="T49" fmla="*/ 252 h 583"/>
                    <a:gd name="T50" fmla="*/ 154 w 222"/>
                    <a:gd name="T51" fmla="*/ 158 h 583"/>
                    <a:gd name="T52" fmla="*/ 122 w 222"/>
                    <a:gd name="T53" fmla="*/ 86 h 583"/>
                    <a:gd name="T54" fmla="*/ 105 w 222"/>
                    <a:gd name="T55" fmla="*/ 30 h 583"/>
                    <a:gd name="T56" fmla="*/ 117 w 222"/>
                    <a:gd name="T57" fmla="*/ 12 h 583"/>
                    <a:gd name="T58" fmla="*/ 139 w 222"/>
                    <a:gd name="T5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583">
                      <a:moveTo>
                        <a:pt x="139" y="0"/>
                      </a:moveTo>
                      <a:lnTo>
                        <a:pt x="172" y="23"/>
                      </a:lnTo>
                      <a:lnTo>
                        <a:pt x="183" y="58"/>
                      </a:lnTo>
                      <a:lnTo>
                        <a:pt x="187" y="139"/>
                      </a:lnTo>
                      <a:lnTo>
                        <a:pt x="194" y="217"/>
                      </a:lnTo>
                      <a:lnTo>
                        <a:pt x="203" y="308"/>
                      </a:lnTo>
                      <a:lnTo>
                        <a:pt x="209" y="400"/>
                      </a:lnTo>
                      <a:lnTo>
                        <a:pt x="211" y="461"/>
                      </a:lnTo>
                      <a:lnTo>
                        <a:pt x="220" y="495"/>
                      </a:lnTo>
                      <a:lnTo>
                        <a:pt x="222" y="511"/>
                      </a:lnTo>
                      <a:lnTo>
                        <a:pt x="209" y="524"/>
                      </a:lnTo>
                      <a:lnTo>
                        <a:pt x="178" y="530"/>
                      </a:lnTo>
                      <a:lnTo>
                        <a:pt x="128" y="541"/>
                      </a:lnTo>
                      <a:lnTo>
                        <a:pt x="78" y="567"/>
                      </a:lnTo>
                      <a:lnTo>
                        <a:pt x="39" y="583"/>
                      </a:lnTo>
                      <a:lnTo>
                        <a:pt x="17" y="572"/>
                      </a:lnTo>
                      <a:lnTo>
                        <a:pt x="0" y="545"/>
                      </a:lnTo>
                      <a:lnTo>
                        <a:pt x="20" y="530"/>
                      </a:lnTo>
                      <a:lnTo>
                        <a:pt x="81" y="519"/>
                      </a:lnTo>
                      <a:lnTo>
                        <a:pt x="150" y="511"/>
                      </a:lnTo>
                      <a:lnTo>
                        <a:pt x="181" y="511"/>
                      </a:lnTo>
                      <a:lnTo>
                        <a:pt x="189" y="491"/>
                      </a:lnTo>
                      <a:lnTo>
                        <a:pt x="187" y="434"/>
                      </a:lnTo>
                      <a:lnTo>
                        <a:pt x="178" y="345"/>
                      </a:lnTo>
                      <a:lnTo>
                        <a:pt x="165" y="252"/>
                      </a:lnTo>
                      <a:lnTo>
                        <a:pt x="154" y="158"/>
                      </a:lnTo>
                      <a:lnTo>
                        <a:pt x="122" y="86"/>
                      </a:lnTo>
                      <a:lnTo>
                        <a:pt x="105" y="30"/>
                      </a:lnTo>
                      <a:lnTo>
                        <a:pt x="117" y="12"/>
                      </a:lnTo>
                      <a:lnTo>
                        <a:pt x="1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27" name="Freeform 27">
                  <a:extLst>
                    <a:ext uri="{FF2B5EF4-FFF2-40B4-BE49-F238E27FC236}">
                      <a16:creationId xmlns:a16="http://schemas.microsoft.com/office/drawing/2014/main" id="{9EA7EE89-D4FC-76F7-9BE1-DE81BE345E3B}"/>
                    </a:ext>
                  </a:extLst>
                </p:cNvPr>
                <p:cNvSpPr>
                  <a:spLocks noChangeAspect="1"/>
                </p:cNvSpPr>
                <p:nvPr/>
              </p:nvSpPr>
              <p:spPr bwMode="auto">
                <a:xfrm>
                  <a:off x="2148" y="2327"/>
                  <a:ext cx="228" cy="516"/>
                </a:xfrm>
                <a:custGeom>
                  <a:avLst/>
                  <a:gdLst>
                    <a:gd name="T0" fmla="*/ 145 w 228"/>
                    <a:gd name="T1" fmla="*/ 109 h 516"/>
                    <a:gd name="T2" fmla="*/ 156 w 228"/>
                    <a:gd name="T3" fmla="*/ 44 h 516"/>
                    <a:gd name="T4" fmla="*/ 191 w 228"/>
                    <a:gd name="T5" fmla="*/ 0 h 516"/>
                    <a:gd name="T6" fmla="*/ 211 w 228"/>
                    <a:gd name="T7" fmla="*/ 11 h 516"/>
                    <a:gd name="T8" fmla="*/ 228 w 228"/>
                    <a:gd name="T9" fmla="*/ 39 h 516"/>
                    <a:gd name="T10" fmla="*/ 219 w 228"/>
                    <a:gd name="T11" fmla="*/ 70 h 516"/>
                    <a:gd name="T12" fmla="*/ 202 w 228"/>
                    <a:gd name="T13" fmla="*/ 87 h 516"/>
                    <a:gd name="T14" fmla="*/ 185 w 228"/>
                    <a:gd name="T15" fmla="*/ 142 h 516"/>
                    <a:gd name="T16" fmla="*/ 178 w 228"/>
                    <a:gd name="T17" fmla="*/ 194 h 516"/>
                    <a:gd name="T18" fmla="*/ 178 w 228"/>
                    <a:gd name="T19" fmla="*/ 264 h 516"/>
                    <a:gd name="T20" fmla="*/ 174 w 228"/>
                    <a:gd name="T21" fmla="*/ 325 h 516"/>
                    <a:gd name="T22" fmla="*/ 178 w 228"/>
                    <a:gd name="T23" fmla="*/ 403 h 516"/>
                    <a:gd name="T24" fmla="*/ 185 w 228"/>
                    <a:gd name="T25" fmla="*/ 447 h 516"/>
                    <a:gd name="T26" fmla="*/ 189 w 228"/>
                    <a:gd name="T27" fmla="*/ 466 h 516"/>
                    <a:gd name="T28" fmla="*/ 180 w 228"/>
                    <a:gd name="T29" fmla="*/ 477 h 516"/>
                    <a:gd name="T30" fmla="*/ 152 w 228"/>
                    <a:gd name="T31" fmla="*/ 481 h 516"/>
                    <a:gd name="T32" fmla="*/ 102 w 228"/>
                    <a:gd name="T33" fmla="*/ 488 h 516"/>
                    <a:gd name="T34" fmla="*/ 57 w 228"/>
                    <a:gd name="T35" fmla="*/ 510 h 516"/>
                    <a:gd name="T36" fmla="*/ 35 w 228"/>
                    <a:gd name="T37" fmla="*/ 516 h 516"/>
                    <a:gd name="T38" fmla="*/ 0 w 228"/>
                    <a:gd name="T39" fmla="*/ 494 h 516"/>
                    <a:gd name="T40" fmla="*/ 0 w 228"/>
                    <a:gd name="T41" fmla="*/ 483 h 516"/>
                    <a:gd name="T42" fmla="*/ 33 w 228"/>
                    <a:gd name="T43" fmla="*/ 477 h 516"/>
                    <a:gd name="T44" fmla="*/ 119 w 228"/>
                    <a:gd name="T45" fmla="*/ 466 h 516"/>
                    <a:gd name="T46" fmla="*/ 156 w 228"/>
                    <a:gd name="T47" fmla="*/ 466 h 516"/>
                    <a:gd name="T48" fmla="*/ 163 w 228"/>
                    <a:gd name="T49" fmla="*/ 449 h 516"/>
                    <a:gd name="T50" fmla="*/ 161 w 228"/>
                    <a:gd name="T51" fmla="*/ 403 h 516"/>
                    <a:gd name="T52" fmla="*/ 156 w 228"/>
                    <a:gd name="T53" fmla="*/ 320 h 516"/>
                    <a:gd name="T54" fmla="*/ 152 w 228"/>
                    <a:gd name="T55" fmla="*/ 242 h 516"/>
                    <a:gd name="T56" fmla="*/ 150 w 228"/>
                    <a:gd name="T57" fmla="*/ 161 h 516"/>
                    <a:gd name="T58" fmla="*/ 145 w 228"/>
                    <a:gd name="T59" fmla="*/ 10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8" h="516">
                      <a:moveTo>
                        <a:pt x="145" y="109"/>
                      </a:moveTo>
                      <a:lnTo>
                        <a:pt x="156" y="44"/>
                      </a:lnTo>
                      <a:lnTo>
                        <a:pt x="191" y="0"/>
                      </a:lnTo>
                      <a:lnTo>
                        <a:pt x="211" y="11"/>
                      </a:lnTo>
                      <a:lnTo>
                        <a:pt x="228" y="39"/>
                      </a:lnTo>
                      <a:lnTo>
                        <a:pt x="219" y="70"/>
                      </a:lnTo>
                      <a:lnTo>
                        <a:pt x="202" y="87"/>
                      </a:lnTo>
                      <a:lnTo>
                        <a:pt x="185" y="142"/>
                      </a:lnTo>
                      <a:lnTo>
                        <a:pt x="178" y="194"/>
                      </a:lnTo>
                      <a:lnTo>
                        <a:pt x="178" y="264"/>
                      </a:lnTo>
                      <a:lnTo>
                        <a:pt x="174" y="325"/>
                      </a:lnTo>
                      <a:lnTo>
                        <a:pt x="178" y="403"/>
                      </a:lnTo>
                      <a:lnTo>
                        <a:pt x="185" y="447"/>
                      </a:lnTo>
                      <a:lnTo>
                        <a:pt x="189" y="466"/>
                      </a:lnTo>
                      <a:lnTo>
                        <a:pt x="180" y="477"/>
                      </a:lnTo>
                      <a:lnTo>
                        <a:pt x="152" y="481"/>
                      </a:lnTo>
                      <a:lnTo>
                        <a:pt x="102" y="488"/>
                      </a:lnTo>
                      <a:lnTo>
                        <a:pt x="57" y="510"/>
                      </a:lnTo>
                      <a:lnTo>
                        <a:pt x="35" y="516"/>
                      </a:lnTo>
                      <a:lnTo>
                        <a:pt x="0" y="494"/>
                      </a:lnTo>
                      <a:lnTo>
                        <a:pt x="0" y="483"/>
                      </a:lnTo>
                      <a:lnTo>
                        <a:pt x="33" y="477"/>
                      </a:lnTo>
                      <a:lnTo>
                        <a:pt x="119" y="466"/>
                      </a:lnTo>
                      <a:lnTo>
                        <a:pt x="156" y="466"/>
                      </a:lnTo>
                      <a:lnTo>
                        <a:pt x="163" y="449"/>
                      </a:lnTo>
                      <a:lnTo>
                        <a:pt x="161" y="403"/>
                      </a:lnTo>
                      <a:lnTo>
                        <a:pt x="156" y="320"/>
                      </a:lnTo>
                      <a:lnTo>
                        <a:pt x="152" y="242"/>
                      </a:lnTo>
                      <a:lnTo>
                        <a:pt x="150" y="161"/>
                      </a:lnTo>
                      <a:lnTo>
                        <a:pt x="14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28" name="Freeform 28">
                  <a:extLst>
                    <a:ext uri="{FF2B5EF4-FFF2-40B4-BE49-F238E27FC236}">
                      <a16:creationId xmlns:a16="http://schemas.microsoft.com/office/drawing/2014/main" id="{05C79114-F6FB-CBB2-3260-ED2819370E70}"/>
                    </a:ext>
                  </a:extLst>
                </p:cNvPr>
                <p:cNvSpPr>
                  <a:spLocks noChangeAspect="1"/>
                </p:cNvSpPr>
                <p:nvPr/>
              </p:nvSpPr>
              <p:spPr bwMode="auto">
                <a:xfrm>
                  <a:off x="2203" y="1799"/>
                  <a:ext cx="152" cy="570"/>
                </a:xfrm>
                <a:custGeom>
                  <a:avLst/>
                  <a:gdLst>
                    <a:gd name="T0" fmla="*/ 63 w 152"/>
                    <a:gd name="T1" fmla="*/ 52 h 570"/>
                    <a:gd name="T2" fmla="*/ 89 w 152"/>
                    <a:gd name="T3" fmla="*/ 4 h 570"/>
                    <a:gd name="T4" fmla="*/ 128 w 152"/>
                    <a:gd name="T5" fmla="*/ 0 h 570"/>
                    <a:gd name="T6" fmla="*/ 152 w 152"/>
                    <a:gd name="T7" fmla="*/ 33 h 570"/>
                    <a:gd name="T8" fmla="*/ 146 w 152"/>
                    <a:gd name="T9" fmla="*/ 70 h 570"/>
                    <a:gd name="T10" fmla="*/ 122 w 152"/>
                    <a:gd name="T11" fmla="*/ 82 h 570"/>
                    <a:gd name="T12" fmla="*/ 95 w 152"/>
                    <a:gd name="T13" fmla="*/ 103 h 570"/>
                    <a:gd name="T14" fmla="*/ 72 w 152"/>
                    <a:gd name="T15" fmla="*/ 138 h 570"/>
                    <a:gd name="T16" fmla="*/ 57 w 152"/>
                    <a:gd name="T17" fmla="*/ 175 h 570"/>
                    <a:gd name="T18" fmla="*/ 41 w 152"/>
                    <a:gd name="T19" fmla="*/ 239 h 570"/>
                    <a:gd name="T20" fmla="*/ 24 w 152"/>
                    <a:gd name="T21" fmla="*/ 321 h 570"/>
                    <a:gd name="T22" fmla="*/ 24 w 152"/>
                    <a:gd name="T23" fmla="*/ 407 h 570"/>
                    <a:gd name="T24" fmla="*/ 41 w 152"/>
                    <a:gd name="T25" fmla="*/ 461 h 570"/>
                    <a:gd name="T26" fmla="*/ 52 w 152"/>
                    <a:gd name="T27" fmla="*/ 502 h 570"/>
                    <a:gd name="T28" fmla="*/ 67 w 152"/>
                    <a:gd name="T29" fmla="*/ 529 h 570"/>
                    <a:gd name="T30" fmla="*/ 67 w 152"/>
                    <a:gd name="T31" fmla="*/ 558 h 570"/>
                    <a:gd name="T32" fmla="*/ 46 w 152"/>
                    <a:gd name="T33" fmla="*/ 570 h 570"/>
                    <a:gd name="T34" fmla="*/ 28 w 152"/>
                    <a:gd name="T35" fmla="*/ 549 h 570"/>
                    <a:gd name="T36" fmla="*/ 7 w 152"/>
                    <a:gd name="T37" fmla="*/ 519 h 570"/>
                    <a:gd name="T38" fmla="*/ 11 w 152"/>
                    <a:gd name="T39" fmla="*/ 490 h 570"/>
                    <a:gd name="T40" fmla="*/ 6 w 152"/>
                    <a:gd name="T41" fmla="*/ 403 h 570"/>
                    <a:gd name="T42" fmla="*/ 0 w 152"/>
                    <a:gd name="T43" fmla="*/ 338 h 570"/>
                    <a:gd name="T44" fmla="*/ 2 w 152"/>
                    <a:gd name="T45" fmla="*/ 272 h 570"/>
                    <a:gd name="T46" fmla="*/ 13 w 152"/>
                    <a:gd name="T47" fmla="*/ 181 h 570"/>
                    <a:gd name="T48" fmla="*/ 39 w 152"/>
                    <a:gd name="T49" fmla="*/ 109 h 570"/>
                    <a:gd name="T50" fmla="*/ 63 w 152"/>
                    <a:gd name="T51" fmla="*/ 5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570">
                      <a:moveTo>
                        <a:pt x="63" y="52"/>
                      </a:moveTo>
                      <a:lnTo>
                        <a:pt x="89" y="4"/>
                      </a:lnTo>
                      <a:lnTo>
                        <a:pt x="128" y="0"/>
                      </a:lnTo>
                      <a:lnTo>
                        <a:pt x="152" y="33"/>
                      </a:lnTo>
                      <a:lnTo>
                        <a:pt x="146" y="70"/>
                      </a:lnTo>
                      <a:lnTo>
                        <a:pt x="122" y="82"/>
                      </a:lnTo>
                      <a:lnTo>
                        <a:pt x="95" y="103"/>
                      </a:lnTo>
                      <a:lnTo>
                        <a:pt x="72" y="138"/>
                      </a:lnTo>
                      <a:lnTo>
                        <a:pt x="57" y="175"/>
                      </a:lnTo>
                      <a:lnTo>
                        <a:pt x="41" y="239"/>
                      </a:lnTo>
                      <a:lnTo>
                        <a:pt x="24" y="321"/>
                      </a:lnTo>
                      <a:lnTo>
                        <a:pt x="24" y="407"/>
                      </a:lnTo>
                      <a:lnTo>
                        <a:pt x="41" y="461"/>
                      </a:lnTo>
                      <a:lnTo>
                        <a:pt x="52" y="502"/>
                      </a:lnTo>
                      <a:lnTo>
                        <a:pt x="67" y="529"/>
                      </a:lnTo>
                      <a:lnTo>
                        <a:pt x="67" y="558"/>
                      </a:lnTo>
                      <a:lnTo>
                        <a:pt x="46" y="570"/>
                      </a:lnTo>
                      <a:lnTo>
                        <a:pt x="28" y="549"/>
                      </a:lnTo>
                      <a:lnTo>
                        <a:pt x="7" y="519"/>
                      </a:lnTo>
                      <a:lnTo>
                        <a:pt x="11" y="490"/>
                      </a:lnTo>
                      <a:lnTo>
                        <a:pt x="6" y="403"/>
                      </a:lnTo>
                      <a:lnTo>
                        <a:pt x="0" y="338"/>
                      </a:lnTo>
                      <a:lnTo>
                        <a:pt x="2" y="272"/>
                      </a:lnTo>
                      <a:lnTo>
                        <a:pt x="13" y="181"/>
                      </a:lnTo>
                      <a:lnTo>
                        <a:pt x="39" y="109"/>
                      </a:lnTo>
                      <a:lnTo>
                        <a:pt x="63"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29" name="Freeform 29">
                  <a:extLst>
                    <a:ext uri="{FF2B5EF4-FFF2-40B4-BE49-F238E27FC236}">
                      <a16:creationId xmlns:a16="http://schemas.microsoft.com/office/drawing/2014/main" id="{791C1C52-1AE6-CBBC-6A68-1CEDD1E11025}"/>
                    </a:ext>
                  </a:extLst>
                </p:cNvPr>
                <p:cNvSpPr>
                  <a:spLocks noChangeAspect="1"/>
                </p:cNvSpPr>
                <p:nvPr/>
              </p:nvSpPr>
              <p:spPr bwMode="auto">
                <a:xfrm>
                  <a:off x="2161" y="1440"/>
                  <a:ext cx="284" cy="313"/>
                </a:xfrm>
                <a:custGeom>
                  <a:avLst/>
                  <a:gdLst>
                    <a:gd name="T0" fmla="*/ 72 w 284"/>
                    <a:gd name="T1" fmla="*/ 152 h 313"/>
                    <a:gd name="T2" fmla="*/ 67 w 284"/>
                    <a:gd name="T3" fmla="*/ 108 h 313"/>
                    <a:gd name="T4" fmla="*/ 67 w 284"/>
                    <a:gd name="T5" fmla="*/ 63 h 313"/>
                    <a:gd name="T6" fmla="*/ 78 w 284"/>
                    <a:gd name="T7" fmla="*/ 30 h 313"/>
                    <a:gd name="T8" fmla="*/ 100 w 284"/>
                    <a:gd name="T9" fmla="*/ 12 h 313"/>
                    <a:gd name="T10" fmla="*/ 145 w 284"/>
                    <a:gd name="T11" fmla="*/ 0 h 313"/>
                    <a:gd name="T12" fmla="*/ 178 w 284"/>
                    <a:gd name="T13" fmla="*/ 2 h 313"/>
                    <a:gd name="T14" fmla="*/ 213 w 284"/>
                    <a:gd name="T15" fmla="*/ 17 h 313"/>
                    <a:gd name="T16" fmla="*/ 241 w 284"/>
                    <a:gd name="T17" fmla="*/ 52 h 313"/>
                    <a:gd name="T18" fmla="*/ 262 w 284"/>
                    <a:gd name="T19" fmla="*/ 91 h 313"/>
                    <a:gd name="T20" fmla="*/ 275 w 284"/>
                    <a:gd name="T21" fmla="*/ 145 h 313"/>
                    <a:gd name="T22" fmla="*/ 284 w 284"/>
                    <a:gd name="T23" fmla="*/ 197 h 313"/>
                    <a:gd name="T24" fmla="*/ 284 w 284"/>
                    <a:gd name="T25" fmla="*/ 236 h 313"/>
                    <a:gd name="T26" fmla="*/ 273 w 284"/>
                    <a:gd name="T27" fmla="*/ 278 h 313"/>
                    <a:gd name="T28" fmla="*/ 247 w 284"/>
                    <a:gd name="T29" fmla="*/ 302 h 313"/>
                    <a:gd name="T30" fmla="*/ 208 w 284"/>
                    <a:gd name="T31" fmla="*/ 313 h 313"/>
                    <a:gd name="T32" fmla="*/ 184 w 284"/>
                    <a:gd name="T33" fmla="*/ 312 h 313"/>
                    <a:gd name="T34" fmla="*/ 156 w 284"/>
                    <a:gd name="T35" fmla="*/ 295 h 313"/>
                    <a:gd name="T36" fmla="*/ 128 w 284"/>
                    <a:gd name="T37" fmla="*/ 258 h 313"/>
                    <a:gd name="T38" fmla="*/ 106 w 284"/>
                    <a:gd name="T39" fmla="*/ 223 h 313"/>
                    <a:gd name="T40" fmla="*/ 35 w 284"/>
                    <a:gd name="T41" fmla="*/ 245 h 313"/>
                    <a:gd name="T42" fmla="*/ 13 w 284"/>
                    <a:gd name="T43" fmla="*/ 252 h 313"/>
                    <a:gd name="T44" fmla="*/ 0 w 284"/>
                    <a:gd name="T45" fmla="*/ 247 h 313"/>
                    <a:gd name="T46" fmla="*/ 2 w 284"/>
                    <a:gd name="T47" fmla="*/ 234 h 313"/>
                    <a:gd name="T48" fmla="*/ 85 w 284"/>
                    <a:gd name="T49" fmla="*/ 197 h 313"/>
                    <a:gd name="T50" fmla="*/ 72 w 284"/>
                    <a:gd name="T51" fmla="*/ 15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 h="313">
                      <a:moveTo>
                        <a:pt x="72" y="152"/>
                      </a:moveTo>
                      <a:lnTo>
                        <a:pt x="67" y="108"/>
                      </a:lnTo>
                      <a:lnTo>
                        <a:pt x="67" y="63"/>
                      </a:lnTo>
                      <a:lnTo>
                        <a:pt x="78" y="30"/>
                      </a:lnTo>
                      <a:lnTo>
                        <a:pt x="100" y="12"/>
                      </a:lnTo>
                      <a:lnTo>
                        <a:pt x="145" y="0"/>
                      </a:lnTo>
                      <a:lnTo>
                        <a:pt x="178" y="2"/>
                      </a:lnTo>
                      <a:lnTo>
                        <a:pt x="213" y="17"/>
                      </a:lnTo>
                      <a:lnTo>
                        <a:pt x="241" y="52"/>
                      </a:lnTo>
                      <a:lnTo>
                        <a:pt x="262" y="91"/>
                      </a:lnTo>
                      <a:lnTo>
                        <a:pt x="275" y="145"/>
                      </a:lnTo>
                      <a:lnTo>
                        <a:pt x="284" y="197"/>
                      </a:lnTo>
                      <a:lnTo>
                        <a:pt x="284" y="236"/>
                      </a:lnTo>
                      <a:lnTo>
                        <a:pt x="273" y="278"/>
                      </a:lnTo>
                      <a:lnTo>
                        <a:pt x="247" y="302"/>
                      </a:lnTo>
                      <a:lnTo>
                        <a:pt x="208" y="313"/>
                      </a:lnTo>
                      <a:lnTo>
                        <a:pt x="184" y="312"/>
                      </a:lnTo>
                      <a:lnTo>
                        <a:pt x="156" y="295"/>
                      </a:lnTo>
                      <a:lnTo>
                        <a:pt x="128" y="258"/>
                      </a:lnTo>
                      <a:lnTo>
                        <a:pt x="106" y="223"/>
                      </a:lnTo>
                      <a:lnTo>
                        <a:pt x="35" y="245"/>
                      </a:lnTo>
                      <a:lnTo>
                        <a:pt x="13" y="252"/>
                      </a:lnTo>
                      <a:lnTo>
                        <a:pt x="0" y="247"/>
                      </a:lnTo>
                      <a:lnTo>
                        <a:pt x="2" y="234"/>
                      </a:lnTo>
                      <a:lnTo>
                        <a:pt x="85" y="197"/>
                      </a:lnTo>
                      <a:lnTo>
                        <a:pt x="7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56030" name="Group 30">
              <a:extLst>
                <a:ext uri="{FF2B5EF4-FFF2-40B4-BE49-F238E27FC236}">
                  <a16:creationId xmlns:a16="http://schemas.microsoft.com/office/drawing/2014/main" id="{6D0883DB-42E2-4A27-777A-7F5B8F1A373C}"/>
                </a:ext>
              </a:extLst>
            </p:cNvPr>
            <p:cNvGrpSpPr>
              <a:grpSpLocks noChangeAspect="1"/>
            </p:cNvGrpSpPr>
            <p:nvPr/>
          </p:nvGrpSpPr>
          <p:grpSpPr bwMode="auto">
            <a:xfrm>
              <a:off x="1248" y="1824"/>
              <a:ext cx="3435" cy="980"/>
              <a:chOff x="1248" y="1824"/>
              <a:chExt cx="3435" cy="980"/>
            </a:xfrm>
          </p:grpSpPr>
          <p:sp>
            <p:nvSpPr>
              <p:cNvPr id="256031" name="Freeform 31">
                <a:extLst>
                  <a:ext uri="{FF2B5EF4-FFF2-40B4-BE49-F238E27FC236}">
                    <a16:creationId xmlns:a16="http://schemas.microsoft.com/office/drawing/2014/main" id="{EB6EDD58-3462-FE42-95E8-70EB5D5C3F61}"/>
                  </a:ext>
                </a:extLst>
              </p:cNvPr>
              <p:cNvSpPr>
                <a:spLocks noChangeAspect="1"/>
              </p:cNvSpPr>
              <p:nvPr/>
            </p:nvSpPr>
            <p:spPr bwMode="auto">
              <a:xfrm>
                <a:off x="3888" y="1863"/>
                <a:ext cx="795" cy="941"/>
              </a:xfrm>
              <a:custGeom>
                <a:avLst/>
                <a:gdLst>
                  <a:gd name="T0" fmla="*/ 78 w 795"/>
                  <a:gd name="T1" fmla="*/ 476 h 941"/>
                  <a:gd name="T2" fmla="*/ 45 w 795"/>
                  <a:gd name="T3" fmla="*/ 524 h 941"/>
                  <a:gd name="T4" fmla="*/ 13 w 795"/>
                  <a:gd name="T5" fmla="*/ 607 h 941"/>
                  <a:gd name="T6" fmla="*/ 0 w 795"/>
                  <a:gd name="T7" fmla="*/ 713 h 941"/>
                  <a:gd name="T8" fmla="*/ 12 w 795"/>
                  <a:gd name="T9" fmla="*/ 792 h 941"/>
                  <a:gd name="T10" fmla="*/ 52 w 795"/>
                  <a:gd name="T11" fmla="*/ 857 h 941"/>
                  <a:gd name="T12" fmla="*/ 106 w 795"/>
                  <a:gd name="T13" fmla="*/ 913 h 941"/>
                  <a:gd name="T14" fmla="*/ 164 w 795"/>
                  <a:gd name="T15" fmla="*/ 941 h 941"/>
                  <a:gd name="T16" fmla="*/ 238 w 795"/>
                  <a:gd name="T17" fmla="*/ 929 h 941"/>
                  <a:gd name="T18" fmla="*/ 299 w 795"/>
                  <a:gd name="T19" fmla="*/ 913 h 941"/>
                  <a:gd name="T20" fmla="*/ 351 w 795"/>
                  <a:gd name="T21" fmla="*/ 885 h 941"/>
                  <a:gd name="T22" fmla="*/ 395 w 795"/>
                  <a:gd name="T23" fmla="*/ 822 h 941"/>
                  <a:gd name="T24" fmla="*/ 421 w 795"/>
                  <a:gd name="T25" fmla="*/ 765 h 941"/>
                  <a:gd name="T26" fmla="*/ 425 w 795"/>
                  <a:gd name="T27" fmla="*/ 689 h 941"/>
                  <a:gd name="T28" fmla="*/ 425 w 795"/>
                  <a:gd name="T29" fmla="*/ 652 h 941"/>
                  <a:gd name="T30" fmla="*/ 469 w 795"/>
                  <a:gd name="T31" fmla="*/ 713 h 941"/>
                  <a:gd name="T32" fmla="*/ 553 w 795"/>
                  <a:gd name="T33" fmla="*/ 757 h 941"/>
                  <a:gd name="T34" fmla="*/ 593 w 795"/>
                  <a:gd name="T35" fmla="*/ 765 h 941"/>
                  <a:gd name="T36" fmla="*/ 662 w 795"/>
                  <a:gd name="T37" fmla="*/ 753 h 941"/>
                  <a:gd name="T38" fmla="*/ 710 w 795"/>
                  <a:gd name="T39" fmla="*/ 733 h 941"/>
                  <a:gd name="T40" fmla="*/ 747 w 795"/>
                  <a:gd name="T41" fmla="*/ 670 h 941"/>
                  <a:gd name="T42" fmla="*/ 790 w 795"/>
                  <a:gd name="T43" fmla="*/ 611 h 941"/>
                  <a:gd name="T44" fmla="*/ 792 w 795"/>
                  <a:gd name="T45" fmla="*/ 522 h 941"/>
                  <a:gd name="T46" fmla="*/ 795 w 795"/>
                  <a:gd name="T47" fmla="*/ 457 h 941"/>
                  <a:gd name="T48" fmla="*/ 792 w 795"/>
                  <a:gd name="T49" fmla="*/ 400 h 941"/>
                  <a:gd name="T50" fmla="*/ 738 w 795"/>
                  <a:gd name="T51" fmla="*/ 320 h 941"/>
                  <a:gd name="T52" fmla="*/ 686 w 795"/>
                  <a:gd name="T53" fmla="*/ 283 h 941"/>
                  <a:gd name="T54" fmla="*/ 625 w 795"/>
                  <a:gd name="T55" fmla="*/ 266 h 941"/>
                  <a:gd name="T56" fmla="*/ 555 w 795"/>
                  <a:gd name="T57" fmla="*/ 266 h 941"/>
                  <a:gd name="T58" fmla="*/ 499 w 795"/>
                  <a:gd name="T59" fmla="*/ 276 h 941"/>
                  <a:gd name="T60" fmla="*/ 475 w 795"/>
                  <a:gd name="T61" fmla="*/ 309 h 941"/>
                  <a:gd name="T62" fmla="*/ 445 w 795"/>
                  <a:gd name="T63" fmla="*/ 335 h 941"/>
                  <a:gd name="T64" fmla="*/ 447 w 795"/>
                  <a:gd name="T65" fmla="*/ 251 h 941"/>
                  <a:gd name="T66" fmla="*/ 440 w 795"/>
                  <a:gd name="T67" fmla="*/ 157 h 941"/>
                  <a:gd name="T68" fmla="*/ 388 w 795"/>
                  <a:gd name="T69" fmla="*/ 83 h 941"/>
                  <a:gd name="T70" fmla="*/ 343 w 795"/>
                  <a:gd name="T71" fmla="*/ 38 h 941"/>
                  <a:gd name="T72" fmla="*/ 293 w 795"/>
                  <a:gd name="T73" fmla="*/ 7 h 941"/>
                  <a:gd name="T74" fmla="*/ 258 w 795"/>
                  <a:gd name="T75" fmla="*/ 0 h 941"/>
                  <a:gd name="T76" fmla="*/ 206 w 795"/>
                  <a:gd name="T77" fmla="*/ 1 h 941"/>
                  <a:gd name="T78" fmla="*/ 156 w 795"/>
                  <a:gd name="T79" fmla="*/ 16 h 941"/>
                  <a:gd name="T80" fmla="*/ 102 w 795"/>
                  <a:gd name="T81" fmla="*/ 44 h 941"/>
                  <a:gd name="T82" fmla="*/ 63 w 795"/>
                  <a:gd name="T83" fmla="*/ 96 h 941"/>
                  <a:gd name="T84" fmla="*/ 43 w 795"/>
                  <a:gd name="T85" fmla="*/ 148 h 941"/>
                  <a:gd name="T86" fmla="*/ 36 w 795"/>
                  <a:gd name="T87" fmla="*/ 240 h 941"/>
                  <a:gd name="T88" fmla="*/ 32 w 795"/>
                  <a:gd name="T89" fmla="*/ 285 h 941"/>
                  <a:gd name="T90" fmla="*/ 47 w 795"/>
                  <a:gd name="T91" fmla="*/ 340 h 941"/>
                  <a:gd name="T92" fmla="*/ 62 w 795"/>
                  <a:gd name="T93" fmla="*/ 376 h 941"/>
                  <a:gd name="T94" fmla="*/ 73 w 795"/>
                  <a:gd name="T95" fmla="*/ 400 h 941"/>
                  <a:gd name="T96" fmla="*/ 78 w 795"/>
                  <a:gd name="T97" fmla="*/ 476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5" h="941">
                    <a:moveTo>
                      <a:pt x="78" y="476"/>
                    </a:moveTo>
                    <a:lnTo>
                      <a:pt x="45" y="524"/>
                    </a:lnTo>
                    <a:lnTo>
                      <a:pt x="13" y="607"/>
                    </a:lnTo>
                    <a:lnTo>
                      <a:pt x="0" y="713"/>
                    </a:lnTo>
                    <a:lnTo>
                      <a:pt x="12" y="792"/>
                    </a:lnTo>
                    <a:lnTo>
                      <a:pt x="52" y="857"/>
                    </a:lnTo>
                    <a:lnTo>
                      <a:pt x="106" y="913"/>
                    </a:lnTo>
                    <a:lnTo>
                      <a:pt x="164" y="941"/>
                    </a:lnTo>
                    <a:lnTo>
                      <a:pt x="238" y="929"/>
                    </a:lnTo>
                    <a:lnTo>
                      <a:pt x="299" y="913"/>
                    </a:lnTo>
                    <a:lnTo>
                      <a:pt x="351" y="885"/>
                    </a:lnTo>
                    <a:lnTo>
                      <a:pt x="395" y="822"/>
                    </a:lnTo>
                    <a:lnTo>
                      <a:pt x="421" y="765"/>
                    </a:lnTo>
                    <a:lnTo>
                      <a:pt x="425" y="689"/>
                    </a:lnTo>
                    <a:lnTo>
                      <a:pt x="425" y="652"/>
                    </a:lnTo>
                    <a:lnTo>
                      <a:pt x="469" y="713"/>
                    </a:lnTo>
                    <a:lnTo>
                      <a:pt x="553" y="757"/>
                    </a:lnTo>
                    <a:lnTo>
                      <a:pt x="593" y="765"/>
                    </a:lnTo>
                    <a:lnTo>
                      <a:pt x="662" y="753"/>
                    </a:lnTo>
                    <a:lnTo>
                      <a:pt x="710" y="733"/>
                    </a:lnTo>
                    <a:lnTo>
                      <a:pt x="747" y="670"/>
                    </a:lnTo>
                    <a:lnTo>
                      <a:pt x="790" y="611"/>
                    </a:lnTo>
                    <a:lnTo>
                      <a:pt x="792" y="522"/>
                    </a:lnTo>
                    <a:lnTo>
                      <a:pt x="795" y="457"/>
                    </a:lnTo>
                    <a:lnTo>
                      <a:pt x="792" y="400"/>
                    </a:lnTo>
                    <a:lnTo>
                      <a:pt x="738" y="320"/>
                    </a:lnTo>
                    <a:lnTo>
                      <a:pt x="686" y="283"/>
                    </a:lnTo>
                    <a:lnTo>
                      <a:pt x="625" y="266"/>
                    </a:lnTo>
                    <a:lnTo>
                      <a:pt x="555" y="266"/>
                    </a:lnTo>
                    <a:lnTo>
                      <a:pt x="499" y="276"/>
                    </a:lnTo>
                    <a:lnTo>
                      <a:pt x="475" y="309"/>
                    </a:lnTo>
                    <a:lnTo>
                      <a:pt x="445" y="335"/>
                    </a:lnTo>
                    <a:lnTo>
                      <a:pt x="447" y="251"/>
                    </a:lnTo>
                    <a:lnTo>
                      <a:pt x="440" y="157"/>
                    </a:lnTo>
                    <a:lnTo>
                      <a:pt x="388" y="83"/>
                    </a:lnTo>
                    <a:lnTo>
                      <a:pt x="343" y="38"/>
                    </a:lnTo>
                    <a:lnTo>
                      <a:pt x="293" y="7"/>
                    </a:lnTo>
                    <a:lnTo>
                      <a:pt x="258" y="0"/>
                    </a:lnTo>
                    <a:lnTo>
                      <a:pt x="206" y="1"/>
                    </a:lnTo>
                    <a:lnTo>
                      <a:pt x="156" y="16"/>
                    </a:lnTo>
                    <a:lnTo>
                      <a:pt x="102" y="44"/>
                    </a:lnTo>
                    <a:lnTo>
                      <a:pt x="63" y="96"/>
                    </a:lnTo>
                    <a:lnTo>
                      <a:pt x="43" y="148"/>
                    </a:lnTo>
                    <a:lnTo>
                      <a:pt x="36" y="240"/>
                    </a:lnTo>
                    <a:lnTo>
                      <a:pt x="32" y="285"/>
                    </a:lnTo>
                    <a:lnTo>
                      <a:pt x="47" y="340"/>
                    </a:lnTo>
                    <a:lnTo>
                      <a:pt x="62" y="376"/>
                    </a:lnTo>
                    <a:lnTo>
                      <a:pt x="73" y="400"/>
                    </a:lnTo>
                    <a:lnTo>
                      <a:pt x="78" y="47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32" name="Freeform 32">
                <a:extLst>
                  <a:ext uri="{FF2B5EF4-FFF2-40B4-BE49-F238E27FC236}">
                    <a16:creationId xmlns:a16="http://schemas.microsoft.com/office/drawing/2014/main" id="{86999763-5F3A-DC4D-573F-670A5C995B84}"/>
                  </a:ext>
                </a:extLst>
              </p:cNvPr>
              <p:cNvSpPr>
                <a:spLocks noChangeAspect="1"/>
              </p:cNvSpPr>
              <p:nvPr/>
            </p:nvSpPr>
            <p:spPr bwMode="auto">
              <a:xfrm>
                <a:off x="3870" y="1824"/>
                <a:ext cx="796" cy="938"/>
              </a:xfrm>
              <a:custGeom>
                <a:avLst/>
                <a:gdLst>
                  <a:gd name="T0" fmla="*/ 74 w 796"/>
                  <a:gd name="T1" fmla="*/ 475 h 938"/>
                  <a:gd name="T2" fmla="*/ 48 w 796"/>
                  <a:gd name="T3" fmla="*/ 528 h 938"/>
                  <a:gd name="T4" fmla="*/ 13 w 796"/>
                  <a:gd name="T5" fmla="*/ 604 h 938"/>
                  <a:gd name="T6" fmla="*/ 0 w 796"/>
                  <a:gd name="T7" fmla="*/ 708 h 938"/>
                  <a:gd name="T8" fmla="*/ 17 w 796"/>
                  <a:gd name="T9" fmla="*/ 797 h 938"/>
                  <a:gd name="T10" fmla="*/ 48 w 796"/>
                  <a:gd name="T11" fmla="*/ 855 h 938"/>
                  <a:gd name="T12" fmla="*/ 111 w 796"/>
                  <a:gd name="T13" fmla="*/ 914 h 938"/>
                  <a:gd name="T14" fmla="*/ 165 w 796"/>
                  <a:gd name="T15" fmla="*/ 938 h 938"/>
                  <a:gd name="T16" fmla="*/ 233 w 796"/>
                  <a:gd name="T17" fmla="*/ 929 h 938"/>
                  <a:gd name="T18" fmla="*/ 302 w 796"/>
                  <a:gd name="T19" fmla="*/ 918 h 938"/>
                  <a:gd name="T20" fmla="*/ 354 w 796"/>
                  <a:gd name="T21" fmla="*/ 882 h 938"/>
                  <a:gd name="T22" fmla="*/ 389 w 796"/>
                  <a:gd name="T23" fmla="*/ 821 h 938"/>
                  <a:gd name="T24" fmla="*/ 422 w 796"/>
                  <a:gd name="T25" fmla="*/ 764 h 938"/>
                  <a:gd name="T26" fmla="*/ 420 w 796"/>
                  <a:gd name="T27" fmla="*/ 686 h 938"/>
                  <a:gd name="T28" fmla="*/ 428 w 796"/>
                  <a:gd name="T29" fmla="*/ 653 h 938"/>
                  <a:gd name="T30" fmla="*/ 466 w 796"/>
                  <a:gd name="T31" fmla="*/ 712 h 938"/>
                  <a:gd name="T32" fmla="*/ 555 w 796"/>
                  <a:gd name="T33" fmla="*/ 762 h 938"/>
                  <a:gd name="T34" fmla="*/ 591 w 796"/>
                  <a:gd name="T35" fmla="*/ 762 h 938"/>
                  <a:gd name="T36" fmla="*/ 663 w 796"/>
                  <a:gd name="T37" fmla="*/ 751 h 938"/>
                  <a:gd name="T38" fmla="*/ 705 w 796"/>
                  <a:gd name="T39" fmla="*/ 732 h 938"/>
                  <a:gd name="T40" fmla="*/ 748 w 796"/>
                  <a:gd name="T41" fmla="*/ 665 h 938"/>
                  <a:gd name="T42" fmla="*/ 787 w 796"/>
                  <a:gd name="T43" fmla="*/ 610 h 938"/>
                  <a:gd name="T44" fmla="*/ 794 w 796"/>
                  <a:gd name="T45" fmla="*/ 519 h 938"/>
                  <a:gd name="T46" fmla="*/ 796 w 796"/>
                  <a:gd name="T47" fmla="*/ 462 h 938"/>
                  <a:gd name="T48" fmla="*/ 787 w 796"/>
                  <a:gd name="T49" fmla="*/ 399 h 938"/>
                  <a:gd name="T50" fmla="*/ 733 w 796"/>
                  <a:gd name="T51" fmla="*/ 319 h 938"/>
                  <a:gd name="T52" fmla="*/ 687 w 796"/>
                  <a:gd name="T53" fmla="*/ 280 h 938"/>
                  <a:gd name="T54" fmla="*/ 622 w 796"/>
                  <a:gd name="T55" fmla="*/ 273 h 938"/>
                  <a:gd name="T56" fmla="*/ 557 w 796"/>
                  <a:gd name="T57" fmla="*/ 263 h 938"/>
                  <a:gd name="T58" fmla="*/ 494 w 796"/>
                  <a:gd name="T59" fmla="*/ 273 h 938"/>
                  <a:gd name="T60" fmla="*/ 476 w 796"/>
                  <a:gd name="T61" fmla="*/ 308 h 938"/>
                  <a:gd name="T62" fmla="*/ 441 w 796"/>
                  <a:gd name="T63" fmla="*/ 332 h 938"/>
                  <a:gd name="T64" fmla="*/ 444 w 796"/>
                  <a:gd name="T65" fmla="*/ 248 h 938"/>
                  <a:gd name="T66" fmla="*/ 435 w 796"/>
                  <a:gd name="T67" fmla="*/ 154 h 938"/>
                  <a:gd name="T68" fmla="*/ 387 w 796"/>
                  <a:gd name="T69" fmla="*/ 78 h 938"/>
                  <a:gd name="T70" fmla="*/ 346 w 796"/>
                  <a:gd name="T71" fmla="*/ 35 h 938"/>
                  <a:gd name="T72" fmla="*/ 296 w 796"/>
                  <a:gd name="T73" fmla="*/ 6 h 938"/>
                  <a:gd name="T74" fmla="*/ 255 w 796"/>
                  <a:gd name="T75" fmla="*/ 4 h 938"/>
                  <a:gd name="T76" fmla="*/ 202 w 796"/>
                  <a:gd name="T77" fmla="*/ 0 h 938"/>
                  <a:gd name="T78" fmla="*/ 159 w 796"/>
                  <a:gd name="T79" fmla="*/ 13 h 938"/>
                  <a:gd name="T80" fmla="*/ 104 w 796"/>
                  <a:gd name="T81" fmla="*/ 41 h 938"/>
                  <a:gd name="T82" fmla="*/ 67 w 796"/>
                  <a:gd name="T83" fmla="*/ 91 h 938"/>
                  <a:gd name="T84" fmla="*/ 46 w 796"/>
                  <a:gd name="T85" fmla="*/ 146 h 938"/>
                  <a:gd name="T86" fmla="*/ 31 w 796"/>
                  <a:gd name="T87" fmla="*/ 245 h 938"/>
                  <a:gd name="T88" fmla="*/ 26 w 796"/>
                  <a:gd name="T89" fmla="*/ 284 h 938"/>
                  <a:gd name="T90" fmla="*/ 41 w 796"/>
                  <a:gd name="T91" fmla="*/ 339 h 938"/>
                  <a:gd name="T92" fmla="*/ 67 w 796"/>
                  <a:gd name="T93" fmla="*/ 378 h 938"/>
                  <a:gd name="T94" fmla="*/ 74 w 796"/>
                  <a:gd name="T95" fmla="*/ 399 h 938"/>
                  <a:gd name="T96" fmla="*/ 74 w 796"/>
                  <a:gd name="T97" fmla="*/ 475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938">
                    <a:moveTo>
                      <a:pt x="74" y="475"/>
                    </a:moveTo>
                    <a:lnTo>
                      <a:pt x="48" y="528"/>
                    </a:lnTo>
                    <a:lnTo>
                      <a:pt x="13" y="604"/>
                    </a:lnTo>
                    <a:lnTo>
                      <a:pt x="0" y="708"/>
                    </a:lnTo>
                    <a:lnTo>
                      <a:pt x="17" y="797"/>
                    </a:lnTo>
                    <a:lnTo>
                      <a:pt x="48" y="855"/>
                    </a:lnTo>
                    <a:lnTo>
                      <a:pt x="111" y="914"/>
                    </a:lnTo>
                    <a:lnTo>
                      <a:pt x="165" y="938"/>
                    </a:lnTo>
                    <a:lnTo>
                      <a:pt x="233" y="929"/>
                    </a:lnTo>
                    <a:lnTo>
                      <a:pt x="302" y="918"/>
                    </a:lnTo>
                    <a:lnTo>
                      <a:pt x="354" y="882"/>
                    </a:lnTo>
                    <a:lnTo>
                      <a:pt x="389" y="821"/>
                    </a:lnTo>
                    <a:lnTo>
                      <a:pt x="422" y="764"/>
                    </a:lnTo>
                    <a:lnTo>
                      <a:pt x="420" y="686"/>
                    </a:lnTo>
                    <a:lnTo>
                      <a:pt x="428" y="653"/>
                    </a:lnTo>
                    <a:lnTo>
                      <a:pt x="466" y="712"/>
                    </a:lnTo>
                    <a:lnTo>
                      <a:pt x="555" y="762"/>
                    </a:lnTo>
                    <a:lnTo>
                      <a:pt x="591" y="762"/>
                    </a:lnTo>
                    <a:lnTo>
                      <a:pt x="663" y="751"/>
                    </a:lnTo>
                    <a:lnTo>
                      <a:pt x="705" y="732"/>
                    </a:lnTo>
                    <a:lnTo>
                      <a:pt x="748" y="665"/>
                    </a:lnTo>
                    <a:lnTo>
                      <a:pt x="787" y="610"/>
                    </a:lnTo>
                    <a:lnTo>
                      <a:pt x="794" y="519"/>
                    </a:lnTo>
                    <a:lnTo>
                      <a:pt x="796" y="462"/>
                    </a:lnTo>
                    <a:lnTo>
                      <a:pt x="787" y="399"/>
                    </a:lnTo>
                    <a:lnTo>
                      <a:pt x="733" y="319"/>
                    </a:lnTo>
                    <a:lnTo>
                      <a:pt x="687" y="280"/>
                    </a:lnTo>
                    <a:lnTo>
                      <a:pt x="622" y="273"/>
                    </a:lnTo>
                    <a:lnTo>
                      <a:pt x="557" y="263"/>
                    </a:lnTo>
                    <a:lnTo>
                      <a:pt x="494" y="273"/>
                    </a:lnTo>
                    <a:lnTo>
                      <a:pt x="476" y="308"/>
                    </a:lnTo>
                    <a:lnTo>
                      <a:pt x="441" y="332"/>
                    </a:lnTo>
                    <a:lnTo>
                      <a:pt x="444" y="248"/>
                    </a:lnTo>
                    <a:lnTo>
                      <a:pt x="435" y="154"/>
                    </a:lnTo>
                    <a:lnTo>
                      <a:pt x="387" y="78"/>
                    </a:lnTo>
                    <a:lnTo>
                      <a:pt x="346" y="35"/>
                    </a:lnTo>
                    <a:lnTo>
                      <a:pt x="296" y="6"/>
                    </a:lnTo>
                    <a:lnTo>
                      <a:pt x="255" y="4"/>
                    </a:lnTo>
                    <a:lnTo>
                      <a:pt x="202" y="0"/>
                    </a:lnTo>
                    <a:lnTo>
                      <a:pt x="159" y="13"/>
                    </a:lnTo>
                    <a:lnTo>
                      <a:pt x="104" y="41"/>
                    </a:lnTo>
                    <a:lnTo>
                      <a:pt x="67" y="91"/>
                    </a:lnTo>
                    <a:lnTo>
                      <a:pt x="46" y="146"/>
                    </a:lnTo>
                    <a:lnTo>
                      <a:pt x="31" y="245"/>
                    </a:lnTo>
                    <a:lnTo>
                      <a:pt x="26" y="284"/>
                    </a:lnTo>
                    <a:lnTo>
                      <a:pt x="41" y="339"/>
                    </a:lnTo>
                    <a:lnTo>
                      <a:pt x="67" y="378"/>
                    </a:lnTo>
                    <a:lnTo>
                      <a:pt x="74" y="399"/>
                    </a:lnTo>
                    <a:lnTo>
                      <a:pt x="74" y="47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33" name="Freeform 33">
                <a:extLst>
                  <a:ext uri="{FF2B5EF4-FFF2-40B4-BE49-F238E27FC236}">
                    <a16:creationId xmlns:a16="http://schemas.microsoft.com/office/drawing/2014/main" id="{3C1BEAD1-5C2E-3C63-5952-F6DCE85B490F}"/>
                  </a:ext>
                </a:extLst>
              </p:cNvPr>
              <p:cNvSpPr>
                <a:spLocks noChangeAspect="1"/>
              </p:cNvSpPr>
              <p:nvPr/>
            </p:nvSpPr>
            <p:spPr bwMode="auto">
              <a:xfrm>
                <a:off x="1248" y="1975"/>
                <a:ext cx="2870" cy="406"/>
              </a:xfrm>
              <a:custGeom>
                <a:avLst/>
                <a:gdLst>
                  <a:gd name="T0" fmla="*/ 2869 w 2870"/>
                  <a:gd name="T1" fmla="*/ 328 h 406"/>
                  <a:gd name="T2" fmla="*/ 2870 w 2870"/>
                  <a:gd name="T3" fmla="*/ 313 h 406"/>
                  <a:gd name="T4" fmla="*/ 2867 w 2870"/>
                  <a:gd name="T5" fmla="*/ 299 h 406"/>
                  <a:gd name="T6" fmla="*/ 2862 w 2870"/>
                  <a:gd name="T7" fmla="*/ 286 h 406"/>
                  <a:gd name="T8" fmla="*/ 2854 w 2870"/>
                  <a:gd name="T9" fmla="*/ 272 h 406"/>
                  <a:gd name="T10" fmla="*/ 2845 w 2870"/>
                  <a:gd name="T11" fmla="*/ 261 h 406"/>
                  <a:gd name="T12" fmla="*/ 2833 w 2870"/>
                  <a:gd name="T13" fmla="*/ 251 h 406"/>
                  <a:gd name="T14" fmla="*/ 2821 w 2870"/>
                  <a:gd name="T15" fmla="*/ 244 h 406"/>
                  <a:gd name="T16" fmla="*/ 2807 w 2870"/>
                  <a:gd name="T17" fmla="*/ 239 h 406"/>
                  <a:gd name="T18" fmla="*/ 2792 w 2870"/>
                  <a:gd name="T19" fmla="*/ 236 h 406"/>
                  <a:gd name="T20" fmla="*/ 93 w 2870"/>
                  <a:gd name="T21" fmla="*/ 0 h 406"/>
                  <a:gd name="T22" fmla="*/ 78 w 2870"/>
                  <a:gd name="T23" fmla="*/ 0 h 406"/>
                  <a:gd name="T24" fmla="*/ 63 w 2870"/>
                  <a:gd name="T25" fmla="*/ 3 h 406"/>
                  <a:gd name="T26" fmla="*/ 50 w 2870"/>
                  <a:gd name="T27" fmla="*/ 8 h 406"/>
                  <a:gd name="T28" fmla="*/ 36 w 2870"/>
                  <a:gd name="T29" fmla="*/ 15 h 406"/>
                  <a:gd name="T30" fmla="*/ 25 w 2870"/>
                  <a:gd name="T31" fmla="*/ 24 h 406"/>
                  <a:gd name="T32" fmla="*/ 15 w 2870"/>
                  <a:gd name="T33" fmla="*/ 37 h 406"/>
                  <a:gd name="T34" fmla="*/ 8 w 2870"/>
                  <a:gd name="T35" fmla="*/ 49 h 406"/>
                  <a:gd name="T36" fmla="*/ 3 w 2870"/>
                  <a:gd name="T37" fmla="*/ 63 h 406"/>
                  <a:gd name="T38" fmla="*/ 1 w 2870"/>
                  <a:gd name="T39" fmla="*/ 78 h 406"/>
                  <a:gd name="T40" fmla="*/ 1 w 2870"/>
                  <a:gd name="T41" fmla="*/ 78 h 406"/>
                  <a:gd name="T42" fmla="*/ 0 w 2870"/>
                  <a:gd name="T43" fmla="*/ 93 h 406"/>
                  <a:gd name="T44" fmla="*/ 3 w 2870"/>
                  <a:gd name="T45" fmla="*/ 107 h 406"/>
                  <a:gd name="T46" fmla="*/ 8 w 2870"/>
                  <a:gd name="T47" fmla="*/ 120 h 406"/>
                  <a:gd name="T48" fmla="*/ 16 w 2870"/>
                  <a:gd name="T49" fmla="*/ 134 h 406"/>
                  <a:gd name="T50" fmla="*/ 25 w 2870"/>
                  <a:gd name="T51" fmla="*/ 145 h 406"/>
                  <a:gd name="T52" fmla="*/ 37 w 2870"/>
                  <a:gd name="T53" fmla="*/ 155 h 406"/>
                  <a:gd name="T54" fmla="*/ 49 w 2870"/>
                  <a:gd name="T55" fmla="*/ 162 h 406"/>
                  <a:gd name="T56" fmla="*/ 63 w 2870"/>
                  <a:gd name="T57" fmla="*/ 167 h 406"/>
                  <a:gd name="T58" fmla="*/ 78 w 2870"/>
                  <a:gd name="T59" fmla="*/ 170 h 406"/>
                  <a:gd name="T60" fmla="*/ 2777 w 2870"/>
                  <a:gd name="T61" fmla="*/ 406 h 406"/>
                  <a:gd name="T62" fmla="*/ 2792 w 2870"/>
                  <a:gd name="T63" fmla="*/ 406 h 406"/>
                  <a:gd name="T64" fmla="*/ 2807 w 2870"/>
                  <a:gd name="T65" fmla="*/ 403 h 406"/>
                  <a:gd name="T66" fmla="*/ 2820 w 2870"/>
                  <a:gd name="T67" fmla="*/ 398 h 406"/>
                  <a:gd name="T68" fmla="*/ 2834 w 2870"/>
                  <a:gd name="T69" fmla="*/ 391 h 406"/>
                  <a:gd name="T70" fmla="*/ 2845 w 2870"/>
                  <a:gd name="T71" fmla="*/ 381 h 406"/>
                  <a:gd name="T72" fmla="*/ 2855 w 2870"/>
                  <a:gd name="T73" fmla="*/ 369 h 406"/>
                  <a:gd name="T74" fmla="*/ 2862 w 2870"/>
                  <a:gd name="T75" fmla="*/ 357 h 406"/>
                  <a:gd name="T76" fmla="*/ 2867 w 2870"/>
                  <a:gd name="T77" fmla="*/ 343 h 406"/>
                  <a:gd name="T78" fmla="*/ 2869 w 2870"/>
                  <a:gd name="T79" fmla="*/ 32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0" h="406">
                    <a:moveTo>
                      <a:pt x="2869" y="328"/>
                    </a:moveTo>
                    <a:lnTo>
                      <a:pt x="2870" y="313"/>
                    </a:lnTo>
                    <a:lnTo>
                      <a:pt x="2867" y="299"/>
                    </a:lnTo>
                    <a:lnTo>
                      <a:pt x="2862" y="286"/>
                    </a:lnTo>
                    <a:lnTo>
                      <a:pt x="2854" y="272"/>
                    </a:lnTo>
                    <a:lnTo>
                      <a:pt x="2845" y="261"/>
                    </a:lnTo>
                    <a:lnTo>
                      <a:pt x="2833" y="251"/>
                    </a:lnTo>
                    <a:lnTo>
                      <a:pt x="2821" y="244"/>
                    </a:lnTo>
                    <a:lnTo>
                      <a:pt x="2807" y="239"/>
                    </a:lnTo>
                    <a:lnTo>
                      <a:pt x="2792" y="236"/>
                    </a:lnTo>
                    <a:lnTo>
                      <a:pt x="93" y="0"/>
                    </a:lnTo>
                    <a:lnTo>
                      <a:pt x="78" y="0"/>
                    </a:lnTo>
                    <a:lnTo>
                      <a:pt x="63" y="3"/>
                    </a:lnTo>
                    <a:lnTo>
                      <a:pt x="50" y="8"/>
                    </a:lnTo>
                    <a:lnTo>
                      <a:pt x="36" y="15"/>
                    </a:lnTo>
                    <a:lnTo>
                      <a:pt x="25" y="24"/>
                    </a:lnTo>
                    <a:lnTo>
                      <a:pt x="15" y="37"/>
                    </a:lnTo>
                    <a:lnTo>
                      <a:pt x="8" y="49"/>
                    </a:lnTo>
                    <a:lnTo>
                      <a:pt x="3" y="63"/>
                    </a:lnTo>
                    <a:lnTo>
                      <a:pt x="1" y="78"/>
                    </a:lnTo>
                    <a:lnTo>
                      <a:pt x="1" y="78"/>
                    </a:lnTo>
                    <a:lnTo>
                      <a:pt x="0" y="93"/>
                    </a:lnTo>
                    <a:lnTo>
                      <a:pt x="3" y="107"/>
                    </a:lnTo>
                    <a:lnTo>
                      <a:pt x="8" y="120"/>
                    </a:lnTo>
                    <a:lnTo>
                      <a:pt x="16" y="134"/>
                    </a:lnTo>
                    <a:lnTo>
                      <a:pt x="25" y="145"/>
                    </a:lnTo>
                    <a:lnTo>
                      <a:pt x="37" y="155"/>
                    </a:lnTo>
                    <a:lnTo>
                      <a:pt x="49" y="162"/>
                    </a:lnTo>
                    <a:lnTo>
                      <a:pt x="63" y="167"/>
                    </a:lnTo>
                    <a:lnTo>
                      <a:pt x="78" y="170"/>
                    </a:lnTo>
                    <a:lnTo>
                      <a:pt x="2777" y="406"/>
                    </a:lnTo>
                    <a:lnTo>
                      <a:pt x="2792" y="406"/>
                    </a:lnTo>
                    <a:lnTo>
                      <a:pt x="2807" y="403"/>
                    </a:lnTo>
                    <a:lnTo>
                      <a:pt x="2820" y="398"/>
                    </a:lnTo>
                    <a:lnTo>
                      <a:pt x="2834" y="391"/>
                    </a:lnTo>
                    <a:lnTo>
                      <a:pt x="2845" y="381"/>
                    </a:lnTo>
                    <a:lnTo>
                      <a:pt x="2855" y="369"/>
                    </a:lnTo>
                    <a:lnTo>
                      <a:pt x="2862" y="357"/>
                    </a:lnTo>
                    <a:lnTo>
                      <a:pt x="2867" y="343"/>
                    </a:lnTo>
                    <a:lnTo>
                      <a:pt x="2869" y="328"/>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34" name="Freeform 34">
                <a:extLst>
                  <a:ext uri="{FF2B5EF4-FFF2-40B4-BE49-F238E27FC236}">
                    <a16:creationId xmlns:a16="http://schemas.microsoft.com/office/drawing/2014/main" id="{FA306B49-B740-FB28-AF7E-3FCC6D77C173}"/>
                  </a:ext>
                </a:extLst>
              </p:cNvPr>
              <p:cNvSpPr>
                <a:spLocks noChangeAspect="1"/>
              </p:cNvSpPr>
              <p:nvPr/>
            </p:nvSpPr>
            <p:spPr bwMode="auto">
              <a:xfrm>
                <a:off x="4370" y="2228"/>
                <a:ext cx="176" cy="210"/>
              </a:xfrm>
              <a:custGeom>
                <a:avLst/>
                <a:gdLst>
                  <a:gd name="T0" fmla="*/ 79 w 176"/>
                  <a:gd name="T1" fmla="*/ 210 h 210"/>
                  <a:gd name="T2" fmla="*/ 94 w 176"/>
                  <a:gd name="T3" fmla="*/ 209 h 210"/>
                  <a:gd name="T4" fmla="*/ 109 w 176"/>
                  <a:gd name="T5" fmla="*/ 206 h 210"/>
                  <a:gd name="T6" fmla="*/ 124 w 176"/>
                  <a:gd name="T7" fmla="*/ 199 h 210"/>
                  <a:gd name="T8" fmla="*/ 138 w 176"/>
                  <a:gd name="T9" fmla="*/ 190 h 210"/>
                  <a:gd name="T10" fmla="*/ 149 w 176"/>
                  <a:gd name="T11" fmla="*/ 178 h 210"/>
                  <a:gd name="T12" fmla="*/ 159 w 176"/>
                  <a:gd name="T13" fmla="*/ 163 h 210"/>
                  <a:gd name="T14" fmla="*/ 168 w 176"/>
                  <a:gd name="T15" fmla="*/ 148 h 210"/>
                  <a:gd name="T16" fmla="*/ 173 w 176"/>
                  <a:gd name="T17" fmla="*/ 131 h 210"/>
                  <a:gd name="T18" fmla="*/ 176 w 176"/>
                  <a:gd name="T19" fmla="*/ 113 h 210"/>
                  <a:gd name="T20" fmla="*/ 176 w 176"/>
                  <a:gd name="T21" fmla="*/ 95 h 210"/>
                  <a:gd name="T22" fmla="*/ 174 w 176"/>
                  <a:gd name="T23" fmla="*/ 76 h 210"/>
                  <a:gd name="T24" fmla="*/ 168 w 176"/>
                  <a:gd name="T25" fmla="*/ 60 h 210"/>
                  <a:gd name="T26" fmla="*/ 161 w 176"/>
                  <a:gd name="T27" fmla="*/ 44 h 210"/>
                  <a:gd name="T28" fmla="*/ 152 w 176"/>
                  <a:gd name="T29" fmla="*/ 30 h 210"/>
                  <a:gd name="T30" fmla="*/ 140 w 176"/>
                  <a:gd name="T31" fmla="*/ 18 h 210"/>
                  <a:gd name="T32" fmla="*/ 127 w 176"/>
                  <a:gd name="T33" fmla="*/ 9 h 210"/>
                  <a:gd name="T34" fmla="*/ 112 w 176"/>
                  <a:gd name="T35" fmla="*/ 4 h 210"/>
                  <a:gd name="T36" fmla="*/ 97 w 176"/>
                  <a:gd name="T37" fmla="*/ 0 h 210"/>
                  <a:gd name="T38" fmla="*/ 82 w 176"/>
                  <a:gd name="T39" fmla="*/ 1 h 210"/>
                  <a:gd name="T40" fmla="*/ 67 w 176"/>
                  <a:gd name="T41" fmla="*/ 4 h 210"/>
                  <a:gd name="T42" fmla="*/ 52 w 176"/>
                  <a:gd name="T43" fmla="*/ 11 h 210"/>
                  <a:gd name="T44" fmla="*/ 38 w 176"/>
                  <a:gd name="T45" fmla="*/ 20 h 210"/>
                  <a:gd name="T46" fmla="*/ 27 w 176"/>
                  <a:gd name="T47" fmla="*/ 32 h 210"/>
                  <a:gd name="T48" fmla="*/ 17 w 176"/>
                  <a:gd name="T49" fmla="*/ 47 h 210"/>
                  <a:gd name="T50" fmla="*/ 8 w 176"/>
                  <a:gd name="T51" fmla="*/ 62 h 210"/>
                  <a:gd name="T52" fmla="*/ 3 w 176"/>
                  <a:gd name="T53" fmla="*/ 79 h 210"/>
                  <a:gd name="T54" fmla="*/ 0 w 176"/>
                  <a:gd name="T55" fmla="*/ 97 h 210"/>
                  <a:gd name="T56" fmla="*/ 0 w 176"/>
                  <a:gd name="T57" fmla="*/ 115 h 210"/>
                  <a:gd name="T58" fmla="*/ 2 w 176"/>
                  <a:gd name="T59" fmla="*/ 134 h 210"/>
                  <a:gd name="T60" fmla="*/ 8 w 176"/>
                  <a:gd name="T61" fmla="*/ 150 h 210"/>
                  <a:gd name="T62" fmla="*/ 15 w 176"/>
                  <a:gd name="T63" fmla="*/ 166 h 210"/>
                  <a:gd name="T64" fmla="*/ 24 w 176"/>
                  <a:gd name="T65" fmla="*/ 180 h 210"/>
                  <a:gd name="T66" fmla="*/ 36 w 176"/>
                  <a:gd name="T67" fmla="*/ 192 h 210"/>
                  <a:gd name="T68" fmla="*/ 49 w 176"/>
                  <a:gd name="T69" fmla="*/ 201 h 210"/>
                  <a:gd name="T70" fmla="*/ 64 w 176"/>
                  <a:gd name="T71" fmla="*/ 206 h 210"/>
                  <a:gd name="T72" fmla="*/ 79 w 176"/>
                  <a:gd name="T73"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210">
                    <a:moveTo>
                      <a:pt x="79" y="210"/>
                    </a:moveTo>
                    <a:lnTo>
                      <a:pt x="94" y="209"/>
                    </a:lnTo>
                    <a:lnTo>
                      <a:pt x="109" y="206"/>
                    </a:lnTo>
                    <a:lnTo>
                      <a:pt x="124" y="199"/>
                    </a:lnTo>
                    <a:lnTo>
                      <a:pt x="138" y="190"/>
                    </a:lnTo>
                    <a:lnTo>
                      <a:pt x="149" y="178"/>
                    </a:lnTo>
                    <a:lnTo>
                      <a:pt x="159" y="163"/>
                    </a:lnTo>
                    <a:lnTo>
                      <a:pt x="168" y="148"/>
                    </a:lnTo>
                    <a:lnTo>
                      <a:pt x="173" y="131"/>
                    </a:lnTo>
                    <a:lnTo>
                      <a:pt x="176" y="113"/>
                    </a:lnTo>
                    <a:lnTo>
                      <a:pt x="176" y="95"/>
                    </a:lnTo>
                    <a:lnTo>
                      <a:pt x="174" y="76"/>
                    </a:lnTo>
                    <a:lnTo>
                      <a:pt x="168" y="60"/>
                    </a:lnTo>
                    <a:lnTo>
                      <a:pt x="161" y="44"/>
                    </a:lnTo>
                    <a:lnTo>
                      <a:pt x="152" y="30"/>
                    </a:lnTo>
                    <a:lnTo>
                      <a:pt x="140" y="18"/>
                    </a:lnTo>
                    <a:lnTo>
                      <a:pt x="127" y="9"/>
                    </a:lnTo>
                    <a:lnTo>
                      <a:pt x="112" y="4"/>
                    </a:lnTo>
                    <a:lnTo>
                      <a:pt x="97" y="0"/>
                    </a:lnTo>
                    <a:lnTo>
                      <a:pt x="82" y="1"/>
                    </a:lnTo>
                    <a:lnTo>
                      <a:pt x="67" y="4"/>
                    </a:lnTo>
                    <a:lnTo>
                      <a:pt x="52" y="11"/>
                    </a:lnTo>
                    <a:lnTo>
                      <a:pt x="38" y="20"/>
                    </a:lnTo>
                    <a:lnTo>
                      <a:pt x="27" y="32"/>
                    </a:lnTo>
                    <a:lnTo>
                      <a:pt x="17" y="47"/>
                    </a:lnTo>
                    <a:lnTo>
                      <a:pt x="8" y="62"/>
                    </a:lnTo>
                    <a:lnTo>
                      <a:pt x="3" y="79"/>
                    </a:lnTo>
                    <a:lnTo>
                      <a:pt x="0" y="97"/>
                    </a:lnTo>
                    <a:lnTo>
                      <a:pt x="0" y="115"/>
                    </a:lnTo>
                    <a:lnTo>
                      <a:pt x="2" y="134"/>
                    </a:lnTo>
                    <a:lnTo>
                      <a:pt x="8" y="150"/>
                    </a:lnTo>
                    <a:lnTo>
                      <a:pt x="15" y="166"/>
                    </a:lnTo>
                    <a:lnTo>
                      <a:pt x="24" y="180"/>
                    </a:lnTo>
                    <a:lnTo>
                      <a:pt x="36" y="192"/>
                    </a:lnTo>
                    <a:lnTo>
                      <a:pt x="49" y="201"/>
                    </a:lnTo>
                    <a:lnTo>
                      <a:pt x="64" y="206"/>
                    </a:lnTo>
                    <a:lnTo>
                      <a:pt x="79" y="2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256035" name="Group 35">
                <a:extLst>
                  <a:ext uri="{FF2B5EF4-FFF2-40B4-BE49-F238E27FC236}">
                    <a16:creationId xmlns:a16="http://schemas.microsoft.com/office/drawing/2014/main" id="{0C89867C-6292-66BB-8BBA-A4AF53FAEAC5}"/>
                  </a:ext>
                </a:extLst>
              </p:cNvPr>
              <p:cNvGrpSpPr>
                <a:grpSpLocks noChangeAspect="1"/>
              </p:cNvGrpSpPr>
              <p:nvPr/>
            </p:nvGrpSpPr>
            <p:grpSpPr bwMode="auto">
              <a:xfrm>
                <a:off x="1443" y="2102"/>
                <a:ext cx="969" cy="424"/>
                <a:chOff x="1426" y="2079"/>
                <a:chExt cx="969" cy="424"/>
              </a:xfrm>
            </p:grpSpPr>
            <p:sp>
              <p:nvSpPr>
                <p:cNvPr id="256036" name="Freeform 36">
                  <a:extLst>
                    <a:ext uri="{FF2B5EF4-FFF2-40B4-BE49-F238E27FC236}">
                      <a16:creationId xmlns:a16="http://schemas.microsoft.com/office/drawing/2014/main" id="{7A8DFC56-0FB3-CFAC-6B3B-F3E3E3B7444E}"/>
                    </a:ext>
                  </a:extLst>
                </p:cNvPr>
                <p:cNvSpPr>
                  <a:spLocks noChangeAspect="1"/>
                </p:cNvSpPr>
                <p:nvPr/>
              </p:nvSpPr>
              <p:spPr bwMode="auto">
                <a:xfrm>
                  <a:off x="1426" y="2079"/>
                  <a:ext cx="182" cy="312"/>
                </a:xfrm>
                <a:custGeom>
                  <a:avLst/>
                  <a:gdLst>
                    <a:gd name="T0" fmla="*/ 182 w 182"/>
                    <a:gd name="T1" fmla="*/ 13 h 312"/>
                    <a:gd name="T2" fmla="*/ 26 w 182"/>
                    <a:gd name="T3" fmla="*/ 0 h 312"/>
                    <a:gd name="T4" fmla="*/ 0 w 182"/>
                    <a:gd name="T5" fmla="*/ 299 h 312"/>
                    <a:gd name="T6" fmla="*/ 156 w 182"/>
                    <a:gd name="T7" fmla="*/ 312 h 312"/>
                    <a:gd name="T8" fmla="*/ 182 w 182"/>
                    <a:gd name="T9" fmla="*/ 13 h 312"/>
                  </a:gdLst>
                  <a:ahLst/>
                  <a:cxnLst>
                    <a:cxn ang="0">
                      <a:pos x="T0" y="T1"/>
                    </a:cxn>
                    <a:cxn ang="0">
                      <a:pos x="T2" y="T3"/>
                    </a:cxn>
                    <a:cxn ang="0">
                      <a:pos x="T4" y="T5"/>
                    </a:cxn>
                    <a:cxn ang="0">
                      <a:pos x="T6" y="T7"/>
                    </a:cxn>
                    <a:cxn ang="0">
                      <a:pos x="T8" y="T9"/>
                    </a:cxn>
                  </a:cxnLst>
                  <a:rect l="0" t="0" r="r" b="b"/>
                  <a:pathLst>
                    <a:path w="182" h="312">
                      <a:moveTo>
                        <a:pt x="182" y="13"/>
                      </a:moveTo>
                      <a:lnTo>
                        <a:pt x="26" y="0"/>
                      </a:lnTo>
                      <a:lnTo>
                        <a:pt x="0" y="299"/>
                      </a:lnTo>
                      <a:lnTo>
                        <a:pt x="156" y="312"/>
                      </a:lnTo>
                      <a:lnTo>
                        <a:pt x="182" y="13"/>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37" name="Freeform 37">
                  <a:extLst>
                    <a:ext uri="{FF2B5EF4-FFF2-40B4-BE49-F238E27FC236}">
                      <a16:creationId xmlns:a16="http://schemas.microsoft.com/office/drawing/2014/main" id="{431034BF-E903-4860-CC52-B3883826A216}"/>
                    </a:ext>
                  </a:extLst>
                </p:cNvPr>
                <p:cNvSpPr>
                  <a:spLocks noChangeAspect="1"/>
                </p:cNvSpPr>
                <p:nvPr/>
              </p:nvSpPr>
              <p:spPr bwMode="auto">
                <a:xfrm>
                  <a:off x="1738" y="2118"/>
                  <a:ext cx="194" cy="229"/>
                </a:xfrm>
                <a:custGeom>
                  <a:avLst/>
                  <a:gdLst>
                    <a:gd name="T0" fmla="*/ 194 w 194"/>
                    <a:gd name="T1" fmla="*/ 15 h 229"/>
                    <a:gd name="T2" fmla="*/ 19 w 194"/>
                    <a:gd name="T3" fmla="*/ 0 h 229"/>
                    <a:gd name="T4" fmla="*/ 0 w 194"/>
                    <a:gd name="T5" fmla="*/ 214 h 229"/>
                    <a:gd name="T6" fmla="*/ 175 w 194"/>
                    <a:gd name="T7" fmla="*/ 229 h 229"/>
                    <a:gd name="T8" fmla="*/ 194 w 194"/>
                    <a:gd name="T9" fmla="*/ 15 h 229"/>
                  </a:gdLst>
                  <a:ahLst/>
                  <a:cxnLst>
                    <a:cxn ang="0">
                      <a:pos x="T0" y="T1"/>
                    </a:cxn>
                    <a:cxn ang="0">
                      <a:pos x="T2" y="T3"/>
                    </a:cxn>
                    <a:cxn ang="0">
                      <a:pos x="T4" y="T5"/>
                    </a:cxn>
                    <a:cxn ang="0">
                      <a:pos x="T6" y="T7"/>
                    </a:cxn>
                    <a:cxn ang="0">
                      <a:pos x="T8" y="T9"/>
                    </a:cxn>
                  </a:cxnLst>
                  <a:rect l="0" t="0" r="r" b="b"/>
                  <a:pathLst>
                    <a:path w="194" h="229">
                      <a:moveTo>
                        <a:pt x="194" y="15"/>
                      </a:moveTo>
                      <a:lnTo>
                        <a:pt x="19" y="0"/>
                      </a:lnTo>
                      <a:lnTo>
                        <a:pt x="0" y="214"/>
                      </a:lnTo>
                      <a:lnTo>
                        <a:pt x="175" y="229"/>
                      </a:lnTo>
                      <a:lnTo>
                        <a:pt x="194"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38" name="Freeform 38">
                  <a:extLst>
                    <a:ext uri="{FF2B5EF4-FFF2-40B4-BE49-F238E27FC236}">
                      <a16:creationId xmlns:a16="http://schemas.microsoft.com/office/drawing/2014/main" id="{229CE0F8-575F-0F7E-D9CF-90A553C1E79E}"/>
                    </a:ext>
                  </a:extLst>
                </p:cNvPr>
                <p:cNvSpPr>
                  <a:spLocks noChangeAspect="1"/>
                </p:cNvSpPr>
                <p:nvPr/>
              </p:nvSpPr>
              <p:spPr bwMode="auto">
                <a:xfrm>
                  <a:off x="2039" y="2150"/>
                  <a:ext cx="197" cy="353"/>
                </a:xfrm>
                <a:custGeom>
                  <a:avLst/>
                  <a:gdLst>
                    <a:gd name="T0" fmla="*/ 197 w 197"/>
                    <a:gd name="T1" fmla="*/ 15 h 353"/>
                    <a:gd name="T2" fmla="*/ 29 w 197"/>
                    <a:gd name="T3" fmla="*/ 0 h 353"/>
                    <a:gd name="T4" fmla="*/ 0 w 197"/>
                    <a:gd name="T5" fmla="*/ 338 h 353"/>
                    <a:gd name="T6" fmla="*/ 168 w 197"/>
                    <a:gd name="T7" fmla="*/ 353 h 353"/>
                    <a:gd name="T8" fmla="*/ 197 w 197"/>
                    <a:gd name="T9" fmla="*/ 15 h 353"/>
                  </a:gdLst>
                  <a:ahLst/>
                  <a:cxnLst>
                    <a:cxn ang="0">
                      <a:pos x="T0" y="T1"/>
                    </a:cxn>
                    <a:cxn ang="0">
                      <a:pos x="T2" y="T3"/>
                    </a:cxn>
                    <a:cxn ang="0">
                      <a:pos x="T4" y="T5"/>
                    </a:cxn>
                    <a:cxn ang="0">
                      <a:pos x="T6" y="T7"/>
                    </a:cxn>
                    <a:cxn ang="0">
                      <a:pos x="T8" y="T9"/>
                    </a:cxn>
                  </a:cxnLst>
                  <a:rect l="0" t="0" r="r" b="b"/>
                  <a:pathLst>
                    <a:path w="197" h="353">
                      <a:moveTo>
                        <a:pt x="197" y="15"/>
                      </a:moveTo>
                      <a:lnTo>
                        <a:pt x="29" y="0"/>
                      </a:lnTo>
                      <a:lnTo>
                        <a:pt x="0" y="338"/>
                      </a:lnTo>
                      <a:lnTo>
                        <a:pt x="168" y="353"/>
                      </a:lnTo>
                      <a:lnTo>
                        <a:pt x="19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39" name="Freeform 39">
                  <a:extLst>
                    <a:ext uri="{FF2B5EF4-FFF2-40B4-BE49-F238E27FC236}">
                      <a16:creationId xmlns:a16="http://schemas.microsoft.com/office/drawing/2014/main" id="{213BA8C3-1E14-17FB-EB7A-4AAD8A28230B}"/>
                    </a:ext>
                  </a:extLst>
                </p:cNvPr>
                <p:cNvSpPr>
                  <a:spLocks noChangeAspect="1"/>
                </p:cNvSpPr>
                <p:nvPr/>
              </p:nvSpPr>
              <p:spPr bwMode="auto">
                <a:xfrm>
                  <a:off x="2208" y="2169"/>
                  <a:ext cx="187" cy="212"/>
                </a:xfrm>
                <a:custGeom>
                  <a:avLst/>
                  <a:gdLst>
                    <a:gd name="T0" fmla="*/ 187 w 187"/>
                    <a:gd name="T1" fmla="*/ 15 h 212"/>
                    <a:gd name="T2" fmla="*/ 17 w 187"/>
                    <a:gd name="T3" fmla="*/ 0 h 212"/>
                    <a:gd name="T4" fmla="*/ 0 w 187"/>
                    <a:gd name="T5" fmla="*/ 197 h 212"/>
                    <a:gd name="T6" fmla="*/ 170 w 187"/>
                    <a:gd name="T7" fmla="*/ 212 h 212"/>
                    <a:gd name="T8" fmla="*/ 187 w 187"/>
                    <a:gd name="T9" fmla="*/ 15 h 212"/>
                  </a:gdLst>
                  <a:ahLst/>
                  <a:cxnLst>
                    <a:cxn ang="0">
                      <a:pos x="T0" y="T1"/>
                    </a:cxn>
                    <a:cxn ang="0">
                      <a:pos x="T2" y="T3"/>
                    </a:cxn>
                    <a:cxn ang="0">
                      <a:pos x="T4" y="T5"/>
                    </a:cxn>
                    <a:cxn ang="0">
                      <a:pos x="T6" y="T7"/>
                    </a:cxn>
                    <a:cxn ang="0">
                      <a:pos x="T8" y="T9"/>
                    </a:cxn>
                  </a:cxnLst>
                  <a:rect l="0" t="0" r="r" b="b"/>
                  <a:pathLst>
                    <a:path w="187" h="212">
                      <a:moveTo>
                        <a:pt x="187" y="15"/>
                      </a:moveTo>
                      <a:lnTo>
                        <a:pt x="17" y="0"/>
                      </a:lnTo>
                      <a:lnTo>
                        <a:pt x="0" y="197"/>
                      </a:lnTo>
                      <a:lnTo>
                        <a:pt x="170" y="212"/>
                      </a:lnTo>
                      <a:lnTo>
                        <a:pt x="18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56040" name="Group 40">
                <a:extLst>
                  <a:ext uri="{FF2B5EF4-FFF2-40B4-BE49-F238E27FC236}">
                    <a16:creationId xmlns:a16="http://schemas.microsoft.com/office/drawing/2014/main" id="{25D00F23-489C-FFD0-12B0-FD259569E965}"/>
                  </a:ext>
                </a:extLst>
              </p:cNvPr>
              <p:cNvGrpSpPr>
                <a:grpSpLocks noChangeAspect="1"/>
              </p:cNvGrpSpPr>
              <p:nvPr/>
            </p:nvGrpSpPr>
            <p:grpSpPr bwMode="auto">
              <a:xfrm>
                <a:off x="1404" y="2054"/>
                <a:ext cx="968" cy="430"/>
                <a:chOff x="1387" y="2031"/>
                <a:chExt cx="968" cy="430"/>
              </a:xfrm>
            </p:grpSpPr>
            <p:sp>
              <p:nvSpPr>
                <p:cNvPr id="256041" name="Freeform 41">
                  <a:extLst>
                    <a:ext uri="{FF2B5EF4-FFF2-40B4-BE49-F238E27FC236}">
                      <a16:creationId xmlns:a16="http://schemas.microsoft.com/office/drawing/2014/main" id="{D8FB399C-CB88-CCD2-5E12-8E8BE4CC487A}"/>
                    </a:ext>
                  </a:extLst>
                </p:cNvPr>
                <p:cNvSpPr>
                  <a:spLocks noChangeAspect="1"/>
                </p:cNvSpPr>
                <p:nvPr/>
              </p:nvSpPr>
              <p:spPr bwMode="auto">
                <a:xfrm>
                  <a:off x="1387" y="2031"/>
                  <a:ext cx="193" cy="322"/>
                </a:xfrm>
                <a:custGeom>
                  <a:avLst/>
                  <a:gdLst>
                    <a:gd name="T0" fmla="*/ 193 w 193"/>
                    <a:gd name="T1" fmla="*/ 15 h 322"/>
                    <a:gd name="T2" fmla="*/ 27 w 193"/>
                    <a:gd name="T3" fmla="*/ 0 h 322"/>
                    <a:gd name="T4" fmla="*/ 0 w 193"/>
                    <a:gd name="T5" fmla="*/ 307 h 322"/>
                    <a:gd name="T6" fmla="*/ 166 w 193"/>
                    <a:gd name="T7" fmla="*/ 322 h 322"/>
                    <a:gd name="T8" fmla="*/ 193 w 193"/>
                    <a:gd name="T9" fmla="*/ 15 h 322"/>
                  </a:gdLst>
                  <a:ahLst/>
                  <a:cxnLst>
                    <a:cxn ang="0">
                      <a:pos x="T0" y="T1"/>
                    </a:cxn>
                    <a:cxn ang="0">
                      <a:pos x="T2" y="T3"/>
                    </a:cxn>
                    <a:cxn ang="0">
                      <a:pos x="T4" y="T5"/>
                    </a:cxn>
                    <a:cxn ang="0">
                      <a:pos x="T6" y="T7"/>
                    </a:cxn>
                    <a:cxn ang="0">
                      <a:pos x="T8" y="T9"/>
                    </a:cxn>
                  </a:cxnLst>
                  <a:rect l="0" t="0" r="r" b="b"/>
                  <a:pathLst>
                    <a:path w="193" h="322">
                      <a:moveTo>
                        <a:pt x="193" y="15"/>
                      </a:moveTo>
                      <a:lnTo>
                        <a:pt x="27" y="0"/>
                      </a:lnTo>
                      <a:lnTo>
                        <a:pt x="0" y="307"/>
                      </a:lnTo>
                      <a:lnTo>
                        <a:pt x="166" y="322"/>
                      </a:lnTo>
                      <a:lnTo>
                        <a:pt x="193"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42" name="Freeform 42">
                  <a:extLst>
                    <a:ext uri="{FF2B5EF4-FFF2-40B4-BE49-F238E27FC236}">
                      <a16:creationId xmlns:a16="http://schemas.microsoft.com/office/drawing/2014/main" id="{50F5E389-F290-A4ED-5E9C-ACBABF3168B2}"/>
                    </a:ext>
                  </a:extLst>
                </p:cNvPr>
                <p:cNvSpPr>
                  <a:spLocks noChangeAspect="1"/>
                </p:cNvSpPr>
                <p:nvPr/>
              </p:nvSpPr>
              <p:spPr bwMode="auto">
                <a:xfrm>
                  <a:off x="1714" y="2077"/>
                  <a:ext cx="187" cy="229"/>
                </a:xfrm>
                <a:custGeom>
                  <a:avLst/>
                  <a:gdLst>
                    <a:gd name="T0" fmla="*/ 187 w 187"/>
                    <a:gd name="T1" fmla="*/ 15 h 229"/>
                    <a:gd name="T2" fmla="*/ 19 w 187"/>
                    <a:gd name="T3" fmla="*/ 0 h 229"/>
                    <a:gd name="T4" fmla="*/ 0 w 187"/>
                    <a:gd name="T5" fmla="*/ 214 h 229"/>
                    <a:gd name="T6" fmla="*/ 168 w 187"/>
                    <a:gd name="T7" fmla="*/ 229 h 229"/>
                    <a:gd name="T8" fmla="*/ 187 w 187"/>
                    <a:gd name="T9" fmla="*/ 15 h 229"/>
                  </a:gdLst>
                  <a:ahLst/>
                  <a:cxnLst>
                    <a:cxn ang="0">
                      <a:pos x="T0" y="T1"/>
                    </a:cxn>
                    <a:cxn ang="0">
                      <a:pos x="T2" y="T3"/>
                    </a:cxn>
                    <a:cxn ang="0">
                      <a:pos x="T4" y="T5"/>
                    </a:cxn>
                    <a:cxn ang="0">
                      <a:pos x="T6" y="T7"/>
                    </a:cxn>
                    <a:cxn ang="0">
                      <a:pos x="T8" y="T9"/>
                    </a:cxn>
                  </a:cxnLst>
                  <a:rect l="0" t="0" r="r" b="b"/>
                  <a:pathLst>
                    <a:path w="187" h="229">
                      <a:moveTo>
                        <a:pt x="187" y="15"/>
                      </a:moveTo>
                      <a:lnTo>
                        <a:pt x="19" y="0"/>
                      </a:lnTo>
                      <a:lnTo>
                        <a:pt x="0" y="214"/>
                      </a:lnTo>
                      <a:lnTo>
                        <a:pt x="168" y="229"/>
                      </a:lnTo>
                      <a:lnTo>
                        <a:pt x="187"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43" name="Freeform 43">
                  <a:extLst>
                    <a:ext uri="{FF2B5EF4-FFF2-40B4-BE49-F238E27FC236}">
                      <a16:creationId xmlns:a16="http://schemas.microsoft.com/office/drawing/2014/main" id="{8408EC3F-056D-82D6-DC4E-A87DC61FE646}"/>
                    </a:ext>
                  </a:extLst>
                </p:cNvPr>
                <p:cNvSpPr>
                  <a:spLocks noChangeAspect="1"/>
                </p:cNvSpPr>
                <p:nvPr/>
              </p:nvSpPr>
              <p:spPr bwMode="auto">
                <a:xfrm>
                  <a:off x="2014" y="2114"/>
                  <a:ext cx="185" cy="347"/>
                </a:xfrm>
                <a:custGeom>
                  <a:avLst/>
                  <a:gdLst>
                    <a:gd name="T0" fmla="*/ 185 w 185"/>
                    <a:gd name="T1" fmla="*/ 13 h 347"/>
                    <a:gd name="T2" fmla="*/ 29 w 185"/>
                    <a:gd name="T3" fmla="*/ 0 h 347"/>
                    <a:gd name="T4" fmla="*/ 0 w 185"/>
                    <a:gd name="T5" fmla="*/ 333 h 347"/>
                    <a:gd name="T6" fmla="*/ 156 w 185"/>
                    <a:gd name="T7" fmla="*/ 347 h 347"/>
                    <a:gd name="T8" fmla="*/ 185 w 185"/>
                    <a:gd name="T9" fmla="*/ 13 h 347"/>
                  </a:gdLst>
                  <a:ahLst/>
                  <a:cxnLst>
                    <a:cxn ang="0">
                      <a:pos x="T0" y="T1"/>
                    </a:cxn>
                    <a:cxn ang="0">
                      <a:pos x="T2" y="T3"/>
                    </a:cxn>
                    <a:cxn ang="0">
                      <a:pos x="T4" y="T5"/>
                    </a:cxn>
                    <a:cxn ang="0">
                      <a:pos x="T6" y="T7"/>
                    </a:cxn>
                    <a:cxn ang="0">
                      <a:pos x="T8" y="T9"/>
                    </a:cxn>
                  </a:cxnLst>
                  <a:rect l="0" t="0" r="r" b="b"/>
                  <a:pathLst>
                    <a:path w="185" h="347">
                      <a:moveTo>
                        <a:pt x="185" y="13"/>
                      </a:moveTo>
                      <a:lnTo>
                        <a:pt x="29" y="0"/>
                      </a:lnTo>
                      <a:lnTo>
                        <a:pt x="0" y="333"/>
                      </a:lnTo>
                      <a:lnTo>
                        <a:pt x="156" y="347"/>
                      </a:lnTo>
                      <a:lnTo>
                        <a:pt x="185" y="13"/>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44" name="Freeform 44">
                  <a:extLst>
                    <a:ext uri="{FF2B5EF4-FFF2-40B4-BE49-F238E27FC236}">
                      <a16:creationId xmlns:a16="http://schemas.microsoft.com/office/drawing/2014/main" id="{2566EBEB-D4BE-B32D-7A29-8A9BF2A0629A}"/>
                    </a:ext>
                  </a:extLst>
                </p:cNvPr>
                <p:cNvSpPr>
                  <a:spLocks noChangeAspect="1"/>
                </p:cNvSpPr>
                <p:nvPr/>
              </p:nvSpPr>
              <p:spPr bwMode="auto">
                <a:xfrm>
                  <a:off x="2176" y="2122"/>
                  <a:ext cx="179" cy="223"/>
                </a:xfrm>
                <a:custGeom>
                  <a:avLst/>
                  <a:gdLst>
                    <a:gd name="T0" fmla="*/ 179 w 179"/>
                    <a:gd name="T1" fmla="*/ 14 h 223"/>
                    <a:gd name="T2" fmla="*/ 18 w 179"/>
                    <a:gd name="T3" fmla="*/ 0 h 223"/>
                    <a:gd name="T4" fmla="*/ 0 w 179"/>
                    <a:gd name="T5" fmla="*/ 209 h 223"/>
                    <a:gd name="T6" fmla="*/ 161 w 179"/>
                    <a:gd name="T7" fmla="*/ 223 h 223"/>
                    <a:gd name="T8" fmla="*/ 179 w 179"/>
                    <a:gd name="T9" fmla="*/ 14 h 223"/>
                  </a:gdLst>
                  <a:ahLst/>
                  <a:cxnLst>
                    <a:cxn ang="0">
                      <a:pos x="T0" y="T1"/>
                    </a:cxn>
                    <a:cxn ang="0">
                      <a:pos x="T2" y="T3"/>
                    </a:cxn>
                    <a:cxn ang="0">
                      <a:pos x="T4" y="T5"/>
                    </a:cxn>
                    <a:cxn ang="0">
                      <a:pos x="T6" y="T7"/>
                    </a:cxn>
                    <a:cxn ang="0">
                      <a:pos x="T8" y="T9"/>
                    </a:cxn>
                  </a:cxnLst>
                  <a:rect l="0" t="0" r="r" b="b"/>
                  <a:pathLst>
                    <a:path w="179" h="223">
                      <a:moveTo>
                        <a:pt x="179" y="14"/>
                      </a:moveTo>
                      <a:lnTo>
                        <a:pt x="18" y="0"/>
                      </a:lnTo>
                      <a:lnTo>
                        <a:pt x="0" y="209"/>
                      </a:lnTo>
                      <a:lnTo>
                        <a:pt x="161" y="223"/>
                      </a:lnTo>
                      <a:lnTo>
                        <a:pt x="179" y="1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56045" name="Group 45">
              <a:extLst>
                <a:ext uri="{FF2B5EF4-FFF2-40B4-BE49-F238E27FC236}">
                  <a16:creationId xmlns:a16="http://schemas.microsoft.com/office/drawing/2014/main" id="{E29DE9C5-ECDB-6152-98F4-C305EE273A8F}"/>
                </a:ext>
              </a:extLst>
            </p:cNvPr>
            <p:cNvGrpSpPr>
              <a:grpSpLocks noChangeAspect="1"/>
            </p:cNvGrpSpPr>
            <p:nvPr/>
          </p:nvGrpSpPr>
          <p:grpSpPr bwMode="auto">
            <a:xfrm>
              <a:off x="1694" y="1793"/>
              <a:ext cx="2152" cy="606"/>
              <a:chOff x="1694" y="1793"/>
              <a:chExt cx="2152" cy="606"/>
            </a:xfrm>
          </p:grpSpPr>
          <p:sp>
            <p:nvSpPr>
              <p:cNvPr id="256046" name="Freeform 46">
                <a:extLst>
                  <a:ext uri="{FF2B5EF4-FFF2-40B4-BE49-F238E27FC236}">
                    <a16:creationId xmlns:a16="http://schemas.microsoft.com/office/drawing/2014/main" id="{FE1BD2D5-A27B-4B20-0B0A-2F7F27313DE1}"/>
                  </a:ext>
                </a:extLst>
              </p:cNvPr>
              <p:cNvSpPr>
                <a:spLocks noChangeAspect="1"/>
              </p:cNvSpPr>
              <p:nvPr/>
            </p:nvSpPr>
            <p:spPr bwMode="auto">
              <a:xfrm>
                <a:off x="2443" y="1793"/>
                <a:ext cx="146" cy="493"/>
              </a:xfrm>
              <a:custGeom>
                <a:avLst/>
                <a:gdLst>
                  <a:gd name="T0" fmla="*/ 0 w 146"/>
                  <a:gd name="T1" fmla="*/ 20 h 493"/>
                  <a:gd name="T2" fmla="*/ 13 w 146"/>
                  <a:gd name="T3" fmla="*/ 3 h 493"/>
                  <a:gd name="T4" fmla="*/ 33 w 146"/>
                  <a:gd name="T5" fmla="*/ 0 h 493"/>
                  <a:gd name="T6" fmla="*/ 55 w 146"/>
                  <a:gd name="T7" fmla="*/ 16 h 493"/>
                  <a:gd name="T8" fmla="*/ 85 w 146"/>
                  <a:gd name="T9" fmla="*/ 61 h 493"/>
                  <a:gd name="T10" fmla="*/ 107 w 146"/>
                  <a:gd name="T11" fmla="*/ 126 h 493"/>
                  <a:gd name="T12" fmla="*/ 127 w 146"/>
                  <a:gd name="T13" fmla="*/ 203 h 493"/>
                  <a:gd name="T14" fmla="*/ 140 w 146"/>
                  <a:gd name="T15" fmla="*/ 289 h 493"/>
                  <a:gd name="T16" fmla="*/ 146 w 146"/>
                  <a:gd name="T17" fmla="*/ 361 h 493"/>
                  <a:gd name="T18" fmla="*/ 140 w 146"/>
                  <a:gd name="T19" fmla="*/ 428 h 493"/>
                  <a:gd name="T20" fmla="*/ 122 w 146"/>
                  <a:gd name="T21" fmla="*/ 467 h 493"/>
                  <a:gd name="T22" fmla="*/ 90 w 146"/>
                  <a:gd name="T23" fmla="*/ 493 h 493"/>
                  <a:gd name="T24" fmla="*/ 55 w 146"/>
                  <a:gd name="T25" fmla="*/ 493 h 493"/>
                  <a:gd name="T26" fmla="*/ 39 w 146"/>
                  <a:gd name="T27" fmla="*/ 481 h 493"/>
                  <a:gd name="T28" fmla="*/ 39 w 146"/>
                  <a:gd name="T29" fmla="*/ 455 h 493"/>
                  <a:gd name="T30" fmla="*/ 55 w 146"/>
                  <a:gd name="T31" fmla="*/ 431 h 493"/>
                  <a:gd name="T32" fmla="*/ 96 w 146"/>
                  <a:gd name="T33" fmla="*/ 455 h 493"/>
                  <a:gd name="T34" fmla="*/ 113 w 146"/>
                  <a:gd name="T35" fmla="*/ 439 h 493"/>
                  <a:gd name="T36" fmla="*/ 124 w 146"/>
                  <a:gd name="T37" fmla="*/ 378 h 493"/>
                  <a:gd name="T38" fmla="*/ 116 w 146"/>
                  <a:gd name="T39" fmla="*/ 311 h 493"/>
                  <a:gd name="T40" fmla="*/ 96 w 146"/>
                  <a:gd name="T41" fmla="*/ 250 h 493"/>
                  <a:gd name="T42" fmla="*/ 66 w 146"/>
                  <a:gd name="T43" fmla="*/ 164 h 493"/>
                  <a:gd name="T44" fmla="*/ 29 w 146"/>
                  <a:gd name="T45" fmla="*/ 116 h 493"/>
                  <a:gd name="T46" fmla="*/ 2 w 146"/>
                  <a:gd name="T47" fmla="*/ 64 h 493"/>
                  <a:gd name="T48" fmla="*/ 0 w 146"/>
                  <a:gd name="T49"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493">
                    <a:moveTo>
                      <a:pt x="0" y="20"/>
                    </a:moveTo>
                    <a:lnTo>
                      <a:pt x="13" y="3"/>
                    </a:lnTo>
                    <a:lnTo>
                      <a:pt x="33" y="0"/>
                    </a:lnTo>
                    <a:lnTo>
                      <a:pt x="55" y="16"/>
                    </a:lnTo>
                    <a:lnTo>
                      <a:pt x="85" y="61"/>
                    </a:lnTo>
                    <a:lnTo>
                      <a:pt x="107" y="126"/>
                    </a:lnTo>
                    <a:lnTo>
                      <a:pt x="127" y="203"/>
                    </a:lnTo>
                    <a:lnTo>
                      <a:pt x="140" y="289"/>
                    </a:lnTo>
                    <a:lnTo>
                      <a:pt x="146" y="361"/>
                    </a:lnTo>
                    <a:lnTo>
                      <a:pt x="140" y="428"/>
                    </a:lnTo>
                    <a:lnTo>
                      <a:pt x="122" y="467"/>
                    </a:lnTo>
                    <a:lnTo>
                      <a:pt x="90" y="493"/>
                    </a:lnTo>
                    <a:lnTo>
                      <a:pt x="55" y="493"/>
                    </a:lnTo>
                    <a:lnTo>
                      <a:pt x="39" y="481"/>
                    </a:lnTo>
                    <a:lnTo>
                      <a:pt x="39" y="455"/>
                    </a:lnTo>
                    <a:lnTo>
                      <a:pt x="55" y="431"/>
                    </a:lnTo>
                    <a:lnTo>
                      <a:pt x="96" y="455"/>
                    </a:lnTo>
                    <a:lnTo>
                      <a:pt x="113" y="439"/>
                    </a:lnTo>
                    <a:lnTo>
                      <a:pt x="124" y="378"/>
                    </a:lnTo>
                    <a:lnTo>
                      <a:pt x="116" y="311"/>
                    </a:lnTo>
                    <a:lnTo>
                      <a:pt x="96" y="250"/>
                    </a:lnTo>
                    <a:lnTo>
                      <a:pt x="66" y="164"/>
                    </a:lnTo>
                    <a:lnTo>
                      <a:pt x="29" y="116"/>
                    </a:lnTo>
                    <a:lnTo>
                      <a:pt x="2" y="64"/>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47" name="Freeform 47">
                <a:extLst>
                  <a:ext uri="{FF2B5EF4-FFF2-40B4-BE49-F238E27FC236}">
                    <a16:creationId xmlns:a16="http://schemas.microsoft.com/office/drawing/2014/main" id="{587D6E8F-641A-B1E2-6516-CD20E58F46DF}"/>
                  </a:ext>
                </a:extLst>
              </p:cNvPr>
              <p:cNvSpPr>
                <a:spLocks noChangeAspect="1"/>
              </p:cNvSpPr>
              <p:nvPr/>
            </p:nvSpPr>
            <p:spPr bwMode="auto">
              <a:xfrm>
                <a:off x="2911" y="1887"/>
                <a:ext cx="272" cy="437"/>
              </a:xfrm>
              <a:custGeom>
                <a:avLst/>
                <a:gdLst>
                  <a:gd name="T0" fmla="*/ 96 w 272"/>
                  <a:gd name="T1" fmla="*/ 14 h 437"/>
                  <a:gd name="T2" fmla="*/ 122 w 272"/>
                  <a:gd name="T3" fmla="*/ 0 h 437"/>
                  <a:gd name="T4" fmla="*/ 141 w 272"/>
                  <a:gd name="T5" fmla="*/ 0 h 437"/>
                  <a:gd name="T6" fmla="*/ 185 w 272"/>
                  <a:gd name="T7" fmla="*/ 48 h 437"/>
                  <a:gd name="T8" fmla="*/ 211 w 272"/>
                  <a:gd name="T9" fmla="*/ 94 h 437"/>
                  <a:gd name="T10" fmla="*/ 246 w 272"/>
                  <a:gd name="T11" fmla="*/ 153 h 437"/>
                  <a:gd name="T12" fmla="*/ 268 w 272"/>
                  <a:gd name="T13" fmla="*/ 214 h 437"/>
                  <a:gd name="T14" fmla="*/ 272 w 272"/>
                  <a:gd name="T15" fmla="*/ 281 h 437"/>
                  <a:gd name="T16" fmla="*/ 263 w 272"/>
                  <a:gd name="T17" fmla="*/ 298 h 437"/>
                  <a:gd name="T18" fmla="*/ 196 w 272"/>
                  <a:gd name="T19" fmla="*/ 327 h 437"/>
                  <a:gd name="T20" fmla="*/ 129 w 272"/>
                  <a:gd name="T21" fmla="*/ 366 h 437"/>
                  <a:gd name="T22" fmla="*/ 83 w 272"/>
                  <a:gd name="T23" fmla="*/ 403 h 437"/>
                  <a:gd name="T24" fmla="*/ 74 w 272"/>
                  <a:gd name="T25" fmla="*/ 416 h 437"/>
                  <a:gd name="T26" fmla="*/ 44 w 272"/>
                  <a:gd name="T27" fmla="*/ 437 h 437"/>
                  <a:gd name="T28" fmla="*/ 18 w 272"/>
                  <a:gd name="T29" fmla="*/ 427 h 437"/>
                  <a:gd name="T30" fmla="*/ 2 w 272"/>
                  <a:gd name="T31" fmla="*/ 399 h 437"/>
                  <a:gd name="T32" fmla="*/ 0 w 272"/>
                  <a:gd name="T33" fmla="*/ 383 h 437"/>
                  <a:gd name="T34" fmla="*/ 7 w 272"/>
                  <a:gd name="T35" fmla="*/ 372 h 437"/>
                  <a:gd name="T36" fmla="*/ 33 w 272"/>
                  <a:gd name="T37" fmla="*/ 370 h 437"/>
                  <a:gd name="T38" fmla="*/ 57 w 272"/>
                  <a:gd name="T39" fmla="*/ 366 h 437"/>
                  <a:gd name="T40" fmla="*/ 122 w 272"/>
                  <a:gd name="T41" fmla="*/ 344 h 437"/>
                  <a:gd name="T42" fmla="*/ 179 w 272"/>
                  <a:gd name="T43" fmla="*/ 314 h 437"/>
                  <a:gd name="T44" fmla="*/ 228 w 272"/>
                  <a:gd name="T45" fmla="*/ 281 h 437"/>
                  <a:gd name="T46" fmla="*/ 244 w 272"/>
                  <a:gd name="T47" fmla="*/ 259 h 437"/>
                  <a:gd name="T48" fmla="*/ 235 w 272"/>
                  <a:gd name="T49" fmla="*/ 211 h 437"/>
                  <a:gd name="T50" fmla="*/ 202 w 272"/>
                  <a:gd name="T51" fmla="*/ 155 h 437"/>
                  <a:gd name="T52" fmla="*/ 163 w 272"/>
                  <a:gd name="T53" fmla="*/ 114 h 437"/>
                  <a:gd name="T54" fmla="*/ 122 w 272"/>
                  <a:gd name="T55" fmla="*/ 94 h 437"/>
                  <a:gd name="T56" fmla="*/ 89 w 272"/>
                  <a:gd name="T57" fmla="*/ 61 h 437"/>
                  <a:gd name="T58" fmla="*/ 91 w 272"/>
                  <a:gd name="T59" fmla="*/ 31 h 437"/>
                  <a:gd name="T60" fmla="*/ 96 w 272"/>
                  <a:gd name="T61" fmla="*/ 1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437">
                    <a:moveTo>
                      <a:pt x="96" y="14"/>
                    </a:moveTo>
                    <a:lnTo>
                      <a:pt x="122" y="0"/>
                    </a:lnTo>
                    <a:lnTo>
                      <a:pt x="141" y="0"/>
                    </a:lnTo>
                    <a:lnTo>
                      <a:pt x="185" y="48"/>
                    </a:lnTo>
                    <a:lnTo>
                      <a:pt x="211" y="94"/>
                    </a:lnTo>
                    <a:lnTo>
                      <a:pt x="246" y="153"/>
                    </a:lnTo>
                    <a:lnTo>
                      <a:pt x="268" y="214"/>
                    </a:lnTo>
                    <a:lnTo>
                      <a:pt x="272" y="281"/>
                    </a:lnTo>
                    <a:lnTo>
                      <a:pt x="263" y="298"/>
                    </a:lnTo>
                    <a:lnTo>
                      <a:pt x="196" y="327"/>
                    </a:lnTo>
                    <a:lnTo>
                      <a:pt x="129" y="366"/>
                    </a:lnTo>
                    <a:lnTo>
                      <a:pt x="83" y="403"/>
                    </a:lnTo>
                    <a:lnTo>
                      <a:pt x="74" y="416"/>
                    </a:lnTo>
                    <a:lnTo>
                      <a:pt x="44" y="437"/>
                    </a:lnTo>
                    <a:lnTo>
                      <a:pt x="18" y="427"/>
                    </a:lnTo>
                    <a:lnTo>
                      <a:pt x="2" y="399"/>
                    </a:lnTo>
                    <a:lnTo>
                      <a:pt x="0" y="383"/>
                    </a:lnTo>
                    <a:lnTo>
                      <a:pt x="7" y="372"/>
                    </a:lnTo>
                    <a:lnTo>
                      <a:pt x="33" y="370"/>
                    </a:lnTo>
                    <a:lnTo>
                      <a:pt x="57" y="366"/>
                    </a:lnTo>
                    <a:lnTo>
                      <a:pt x="122" y="344"/>
                    </a:lnTo>
                    <a:lnTo>
                      <a:pt x="179" y="314"/>
                    </a:lnTo>
                    <a:lnTo>
                      <a:pt x="228" y="281"/>
                    </a:lnTo>
                    <a:lnTo>
                      <a:pt x="244" y="259"/>
                    </a:lnTo>
                    <a:lnTo>
                      <a:pt x="235" y="211"/>
                    </a:lnTo>
                    <a:lnTo>
                      <a:pt x="202" y="155"/>
                    </a:lnTo>
                    <a:lnTo>
                      <a:pt x="163" y="114"/>
                    </a:lnTo>
                    <a:lnTo>
                      <a:pt x="122" y="94"/>
                    </a:lnTo>
                    <a:lnTo>
                      <a:pt x="89" y="61"/>
                    </a:lnTo>
                    <a:lnTo>
                      <a:pt x="91" y="31"/>
                    </a:lnTo>
                    <a:lnTo>
                      <a:pt x="9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48" name="Freeform 48">
                <a:extLst>
                  <a:ext uri="{FF2B5EF4-FFF2-40B4-BE49-F238E27FC236}">
                    <a16:creationId xmlns:a16="http://schemas.microsoft.com/office/drawing/2014/main" id="{28B2FC50-902D-AEF4-580D-62F28D3C9859}"/>
                  </a:ext>
                </a:extLst>
              </p:cNvPr>
              <p:cNvSpPr>
                <a:spLocks noChangeAspect="1"/>
              </p:cNvSpPr>
              <p:nvPr/>
            </p:nvSpPr>
            <p:spPr bwMode="auto">
              <a:xfrm>
                <a:off x="3571" y="1948"/>
                <a:ext cx="275" cy="451"/>
              </a:xfrm>
              <a:custGeom>
                <a:avLst/>
                <a:gdLst>
                  <a:gd name="T0" fmla="*/ 78 w 275"/>
                  <a:gd name="T1" fmla="*/ 17 h 451"/>
                  <a:gd name="T2" fmla="*/ 102 w 275"/>
                  <a:gd name="T3" fmla="*/ 0 h 451"/>
                  <a:gd name="T4" fmla="*/ 163 w 275"/>
                  <a:gd name="T5" fmla="*/ 17 h 451"/>
                  <a:gd name="T6" fmla="*/ 200 w 275"/>
                  <a:gd name="T7" fmla="*/ 60 h 451"/>
                  <a:gd name="T8" fmla="*/ 222 w 275"/>
                  <a:gd name="T9" fmla="*/ 115 h 451"/>
                  <a:gd name="T10" fmla="*/ 250 w 275"/>
                  <a:gd name="T11" fmla="*/ 171 h 451"/>
                  <a:gd name="T12" fmla="*/ 275 w 275"/>
                  <a:gd name="T13" fmla="*/ 232 h 451"/>
                  <a:gd name="T14" fmla="*/ 273 w 275"/>
                  <a:gd name="T15" fmla="*/ 260 h 451"/>
                  <a:gd name="T16" fmla="*/ 252 w 275"/>
                  <a:gd name="T17" fmla="*/ 296 h 451"/>
                  <a:gd name="T18" fmla="*/ 180 w 275"/>
                  <a:gd name="T19" fmla="*/ 355 h 451"/>
                  <a:gd name="T20" fmla="*/ 113 w 275"/>
                  <a:gd name="T21" fmla="*/ 396 h 451"/>
                  <a:gd name="T22" fmla="*/ 111 w 275"/>
                  <a:gd name="T23" fmla="*/ 416 h 451"/>
                  <a:gd name="T24" fmla="*/ 105 w 275"/>
                  <a:gd name="T25" fmla="*/ 427 h 451"/>
                  <a:gd name="T26" fmla="*/ 78 w 275"/>
                  <a:gd name="T27" fmla="*/ 446 h 451"/>
                  <a:gd name="T28" fmla="*/ 46 w 275"/>
                  <a:gd name="T29" fmla="*/ 451 h 451"/>
                  <a:gd name="T30" fmla="*/ 22 w 275"/>
                  <a:gd name="T31" fmla="*/ 438 h 451"/>
                  <a:gd name="T32" fmla="*/ 1 w 275"/>
                  <a:gd name="T33" fmla="*/ 416 h 451"/>
                  <a:gd name="T34" fmla="*/ 0 w 275"/>
                  <a:gd name="T35" fmla="*/ 399 h 451"/>
                  <a:gd name="T36" fmla="*/ 13 w 275"/>
                  <a:gd name="T37" fmla="*/ 390 h 451"/>
                  <a:gd name="T38" fmla="*/ 50 w 275"/>
                  <a:gd name="T39" fmla="*/ 396 h 451"/>
                  <a:gd name="T40" fmla="*/ 83 w 275"/>
                  <a:gd name="T41" fmla="*/ 388 h 451"/>
                  <a:gd name="T42" fmla="*/ 91 w 275"/>
                  <a:gd name="T43" fmla="*/ 377 h 451"/>
                  <a:gd name="T44" fmla="*/ 124 w 275"/>
                  <a:gd name="T45" fmla="*/ 362 h 451"/>
                  <a:gd name="T46" fmla="*/ 180 w 275"/>
                  <a:gd name="T47" fmla="*/ 323 h 451"/>
                  <a:gd name="T48" fmla="*/ 222 w 275"/>
                  <a:gd name="T49" fmla="*/ 290 h 451"/>
                  <a:gd name="T50" fmla="*/ 235 w 275"/>
                  <a:gd name="T51" fmla="*/ 251 h 451"/>
                  <a:gd name="T52" fmla="*/ 222 w 275"/>
                  <a:gd name="T53" fmla="*/ 188 h 451"/>
                  <a:gd name="T54" fmla="*/ 180 w 275"/>
                  <a:gd name="T55" fmla="*/ 121 h 451"/>
                  <a:gd name="T56" fmla="*/ 128 w 275"/>
                  <a:gd name="T57" fmla="*/ 90 h 451"/>
                  <a:gd name="T58" fmla="*/ 91 w 275"/>
                  <a:gd name="T59" fmla="*/ 82 h 451"/>
                  <a:gd name="T60" fmla="*/ 78 w 275"/>
                  <a:gd name="T61" fmla="*/ 51 h 451"/>
                  <a:gd name="T62" fmla="*/ 78 w 275"/>
                  <a:gd name="T63" fmla="*/ 1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451">
                    <a:moveTo>
                      <a:pt x="78" y="17"/>
                    </a:moveTo>
                    <a:lnTo>
                      <a:pt x="102" y="0"/>
                    </a:lnTo>
                    <a:lnTo>
                      <a:pt x="163" y="17"/>
                    </a:lnTo>
                    <a:lnTo>
                      <a:pt x="200" y="60"/>
                    </a:lnTo>
                    <a:lnTo>
                      <a:pt x="222" y="115"/>
                    </a:lnTo>
                    <a:lnTo>
                      <a:pt x="250" y="171"/>
                    </a:lnTo>
                    <a:lnTo>
                      <a:pt x="275" y="232"/>
                    </a:lnTo>
                    <a:lnTo>
                      <a:pt x="273" y="260"/>
                    </a:lnTo>
                    <a:lnTo>
                      <a:pt x="252" y="296"/>
                    </a:lnTo>
                    <a:lnTo>
                      <a:pt x="180" y="355"/>
                    </a:lnTo>
                    <a:lnTo>
                      <a:pt x="113" y="396"/>
                    </a:lnTo>
                    <a:lnTo>
                      <a:pt x="111" y="416"/>
                    </a:lnTo>
                    <a:lnTo>
                      <a:pt x="105" y="427"/>
                    </a:lnTo>
                    <a:lnTo>
                      <a:pt x="78" y="446"/>
                    </a:lnTo>
                    <a:lnTo>
                      <a:pt x="46" y="451"/>
                    </a:lnTo>
                    <a:lnTo>
                      <a:pt x="22" y="438"/>
                    </a:lnTo>
                    <a:lnTo>
                      <a:pt x="1" y="416"/>
                    </a:lnTo>
                    <a:lnTo>
                      <a:pt x="0" y="399"/>
                    </a:lnTo>
                    <a:lnTo>
                      <a:pt x="13" y="390"/>
                    </a:lnTo>
                    <a:lnTo>
                      <a:pt x="50" y="396"/>
                    </a:lnTo>
                    <a:lnTo>
                      <a:pt x="83" y="388"/>
                    </a:lnTo>
                    <a:lnTo>
                      <a:pt x="91" y="377"/>
                    </a:lnTo>
                    <a:lnTo>
                      <a:pt x="124" y="362"/>
                    </a:lnTo>
                    <a:lnTo>
                      <a:pt x="180" y="323"/>
                    </a:lnTo>
                    <a:lnTo>
                      <a:pt x="222" y="290"/>
                    </a:lnTo>
                    <a:lnTo>
                      <a:pt x="235" y="251"/>
                    </a:lnTo>
                    <a:lnTo>
                      <a:pt x="222" y="188"/>
                    </a:lnTo>
                    <a:lnTo>
                      <a:pt x="180" y="121"/>
                    </a:lnTo>
                    <a:lnTo>
                      <a:pt x="128" y="90"/>
                    </a:lnTo>
                    <a:lnTo>
                      <a:pt x="91" y="82"/>
                    </a:lnTo>
                    <a:lnTo>
                      <a:pt x="78" y="51"/>
                    </a:lnTo>
                    <a:lnTo>
                      <a:pt x="78"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049" name="Freeform 49">
                <a:extLst>
                  <a:ext uri="{FF2B5EF4-FFF2-40B4-BE49-F238E27FC236}">
                    <a16:creationId xmlns:a16="http://schemas.microsoft.com/office/drawing/2014/main" id="{43896BFD-7E7A-70C6-C293-953521C8F9A2}"/>
                  </a:ext>
                </a:extLst>
              </p:cNvPr>
              <p:cNvSpPr>
                <a:spLocks noChangeAspect="1"/>
              </p:cNvSpPr>
              <p:nvPr/>
            </p:nvSpPr>
            <p:spPr bwMode="auto">
              <a:xfrm>
                <a:off x="1694" y="1843"/>
                <a:ext cx="226" cy="444"/>
              </a:xfrm>
              <a:custGeom>
                <a:avLst/>
                <a:gdLst>
                  <a:gd name="T0" fmla="*/ 20 w 226"/>
                  <a:gd name="T1" fmla="*/ 81 h 444"/>
                  <a:gd name="T2" fmla="*/ 0 w 226"/>
                  <a:gd name="T3" fmla="*/ 43 h 444"/>
                  <a:gd name="T4" fmla="*/ 6 w 226"/>
                  <a:gd name="T5" fmla="*/ 9 h 444"/>
                  <a:gd name="T6" fmla="*/ 28 w 226"/>
                  <a:gd name="T7" fmla="*/ 0 h 444"/>
                  <a:gd name="T8" fmla="*/ 50 w 226"/>
                  <a:gd name="T9" fmla="*/ 6 h 444"/>
                  <a:gd name="T10" fmla="*/ 87 w 226"/>
                  <a:gd name="T11" fmla="*/ 33 h 444"/>
                  <a:gd name="T12" fmla="*/ 117 w 226"/>
                  <a:gd name="T13" fmla="*/ 81 h 444"/>
                  <a:gd name="T14" fmla="*/ 161 w 226"/>
                  <a:gd name="T15" fmla="*/ 165 h 444"/>
                  <a:gd name="T16" fmla="*/ 195 w 226"/>
                  <a:gd name="T17" fmla="*/ 216 h 444"/>
                  <a:gd name="T18" fmla="*/ 217 w 226"/>
                  <a:gd name="T19" fmla="*/ 266 h 444"/>
                  <a:gd name="T20" fmla="*/ 226 w 226"/>
                  <a:gd name="T21" fmla="*/ 292 h 444"/>
                  <a:gd name="T22" fmla="*/ 209 w 226"/>
                  <a:gd name="T23" fmla="*/ 311 h 444"/>
                  <a:gd name="T24" fmla="*/ 159 w 226"/>
                  <a:gd name="T25" fmla="*/ 316 h 444"/>
                  <a:gd name="T26" fmla="*/ 98 w 226"/>
                  <a:gd name="T27" fmla="*/ 331 h 444"/>
                  <a:gd name="T28" fmla="*/ 72 w 226"/>
                  <a:gd name="T29" fmla="*/ 344 h 444"/>
                  <a:gd name="T30" fmla="*/ 61 w 226"/>
                  <a:gd name="T31" fmla="*/ 383 h 444"/>
                  <a:gd name="T32" fmla="*/ 72 w 226"/>
                  <a:gd name="T33" fmla="*/ 400 h 444"/>
                  <a:gd name="T34" fmla="*/ 65 w 226"/>
                  <a:gd name="T35" fmla="*/ 426 h 444"/>
                  <a:gd name="T36" fmla="*/ 31 w 226"/>
                  <a:gd name="T37" fmla="*/ 444 h 444"/>
                  <a:gd name="T38" fmla="*/ 26 w 226"/>
                  <a:gd name="T39" fmla="*/ 431 h 444"/>
                  <a:gd name="T40" fmla="*/ 9 w 226"/>
                  <a:gd name="T41" fmla="*/ 409 h 444"/>
                  <a:gd name="T42" fmla="*/ 6 w 226"/>
                  <a:gd name="T43" fmla="*/ 377 h 444"/>
                  <a:gd name="T44" fmla="*/ 20 w 226"/>
                  <a:gd name="T45" fmla="*/ 361 h 444"/>
                  <a:gd name="T46" fmla="*/ 48 w 226"/>
                  <a:gd name="T47" fmla="*/ 337 h 444"/>
                  <a:gd name="T48" fmla="*/ 87 w 226"/>
                  <a:gd name="T49" fmla="*/ 303 h 444"/>
                  <a:gd name="T50" fmla="*/ 144 w 226"/>
                  <a:gd name="T51" fmla="*/ 292 h 444"/>
                  <a:gd name="T52" fmla="*/ 182 w 226"/>
                  <a:gd name="T53" fmla="*/ 278 h 444"/>
                  <a:gd name="T54" fmla="*/ 172 w 226"/>
                  <a:gd name="T55" fmla="*/ 250 h 444"/>
                  <a:gd name="T56" fmla="*/ 133 w 226"/>
                  <a:gd name="T57" fmla="*/ 205 h 444"/>
                  <a:gd name="T58" fmla="*/ 70 w 226"/>
                  <a:gd name="T59" fmla="*/ 161 h 444"/>
                  <a:gd name="T60" fmla="*/ 28 w 226"/>
                  <a:gd name="T61" fmla="*/ 109 h 444"/>
                  <a:gd name="T62" fmla="*/ 20 w 226"/>
                  <a:gd name="T63" fmla="*/ 8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444">
                    <a:moveTo>
                      <a:pt x="20" y="81"/>
                    </a:moveTo>
                    <a:lnTo>
                      <a:pt x="0" y="43"/>
                    </a:lnTo>
                    <a:lnTo>
                      <a:pt x="6" y="9"/>
                    </a:lnTo>
                    <a:lnTo>
                      <a:pt x="28" y="0"/>
                    </a:lnTo>
                    <a:lnTo>
                      <a:pt x="50" y="6"/>
                    </a:lnTo>
                    <a:lnTo>
                      <a:pt x="87" y="33"/>
                    </a:lnTo>
                    <a:lnTo>
                      <a:pt x="117" y="81"/>
                    </a:lnTo>
                    <a:lnTo>
                      <a:pt x="161" y="165"/>
                    </a:lnTo>
                    <a:lnTo>
                      <a:pt x="195" y="216"/>
                    </a:lnTo>
                    <a:lnTo>
                      <a:pt x="217" y="266"/>
                    </a:lnTo>
                    <a:lnTo>
                      <a:pt x="226" y="292"/>
                    </a:lnTo>
                    <a:lnTo>
                      <a:pt x="209" y="311"/>
                    </a:lnTo>
                    <a:lnTo>
                      <a:pt x="159" y="316"/>
                    </a:lnTo>
                    <a:lnTo>
                      <a:pt x="98" y="331"/>
                    </a:lnTo>
                    <a:lnTo>
                      <a:pt x="72" y="344"/>
                    </a:lnTo>
                    <a:lnTo>
                      <a:pt x="61" y="383"/>
                    </a:lnTo>
                    <a:lnTo>
                      <a:pt x="72" y="400"/>
                    </a:lnTo>
                    <a:lnTo>
                      <a:pt x="65" y="426"/>
                    </a:lnTo>
                    <a:lnTo>
                      <a:pt x="31" y="444"/>
                    </a:lnTo>
                    <a:lnTo>
                      <a:pt x="26" y="431"/>
                    </a:lnTo>
                    <a:lnTo>
                      <a:pt x="9" y="409"/>
                    </a:lnTo>
                    <a:lnTo>
                      <a:pt x="6" y="377"/>
                    </a:lnTo>
                    <a:lnTo>
                      <a:pt x="20" y="361"/>
                    </a:lnTo>
                    <a:lnTo>
                      <a:pt x="48" y="337"/>
                    </a:lnTo>
                    <a:lnTo>
                      <a:pt x="87" y="303"/>
                    </a:lnTo>
                    <a:lnTo>
                      <a:pt x="144" y="292"/>
                    </a:lnTo>
                    <a:lnTo>
                      <a:pt x="182" y="278"/>
                    </a:lnTo>
                    <a:lnTo>
                      <a:pt x="172" y="250"/>
                    </a:lnTo>
                    <a:lnTo>
                      <a:pt x="133" y="205"/>
                    </a:lnTo>
                    <a:lnTo>
                      <a:pt x="70" y="161"/>
                    </a:lnTo>
                    <a:lnTo>
                      <a:pt x="28" y="109"/>
                    </a:lnTo>
                    <a:lnTo>
                      <a:pt x="20"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
        <p:nvSpPr>
          <p:cNvPr id="256050" name="Rectangle 50">
            <a:extLst>
              <a:ext uri="{FF2B5EF4-FFF2-40B4-BE49-F238E27FC236}">
                <a16:creationId xmlns:a16="http://schemas.microsoft.com/office/drawing/2014/main" id="{8943D0ED-81B7-0E20-E729-77F1F841810D}"/>
              </a:ext>
            </a:extLst>
          </p:cNvPr>
          <p:cNvSpPr>
            <a:spLocks noGrp="1" noChangeArrowheads="1"/>
          </p:cNvSpPr>
          <p:nvPr>
            <p:ph type="title"/>
          </p:nvPr>
        </p:nvSpPr>
        <p:spPr/>
        <p:txBody>
          <a:bodyPr/>
          <a:lstStyle/>
          <a:p>
            <a:r>
              <a:rPr lang="en-US" altLang="en-US"/>
              <a:t>One Claim Per Stay</a:t>
            </a:r>
          </a:p>
        </p:txBody>
      </p:sp>
      <p:sp>
        <p:nvSpPr>
          <p:cNvPr id="256051" name="Rectangle 51">
            <a:extLst>
              <a:ext uri="{FF2B5EF4-FFF2-40B4-BE49-F238E27FC236}">
                <a16:creationId xmlns:a16="http://schemas.microsoft.com/office/drawing/2014/main" id="{8A561C40-57B2-3279-058D-B54E6131DEC0}"/>
              </a:ext>
            </a:extLst>
          </p:cNvPr>
          <p:cNvSpPr>
            <a:spLocks noGrp="1" noChangeArrowheads="1"/>
          </p:cNvSpPr>
          <p:nvPr>
            <p:ph type="body" idx="1"/>
          </p:nvPr>
        </p:nvSpPr>
        <p:spPr/>
        <p:txBody>
          <a:bodyPr/>
          <a:lstStyle/>
          <a:p>
            <a:r>
              <a:rPr lang="en-US" altLang="en-US"/>
              <a:t>Submit only one claim for an entire inpatient stay</a:t>
            </a:r>
          </a:p>
          <a:p>
            <a:pPr lvl="1"/>
            <a:r>
              <a:rPr lang="en-US" altLang="en-US"/>
              <a:t>Elimination of:</a:t>
            </a:r>
          </a:p>
          <a:p>
            <a:pPr lvl="2"/>
            <a:r>
              <a:rPr lang="en-US" altLang="en-US"/>
              <a:t>Late charge billing on 115 TOB</a:t>
            </a:r>
          </a:p>
          <a:p>
            <a:pPr lvl="2"/>
            <a:r>
              <a:rPr lang="en-US" altLang="en-US"/>
              <a:t>Split billing</a:t>
            </a:r>
          </a:p>
          <a:p>
            <a:pPr lvl="1"/>
            <a:r>
              <a:rPr lang="en-US" altLang="en-US"/>
              <a:t>New rules for: </a:t>
            </a:r>
          </a:p>
          <a:p>
            <a:pPr lvl="2"/>
            <a:r>
              <a:rPr lang="en-US" altLang="en-US"/>
              <a:t>Interim billing</a:t>
            </a:r>
          </a:p>
          <a:p>
            <a:pPr lvl="2"/>
            <a:r>
              <a:rPr lang="en-US" altLang="en-US"/>
              <a:t>Interrupted Stay billing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7028" name="Group 4">
            <a:extLst>
              <a:ext uri="{FF2B5EF4-FFF2-40B4-BE49-F238E27FC236}">
                <a16:creationId xmlns:a16="http://schemas.microsoft.com/office/drawing/2014/main" id="{F2F8D807-4019-42DE-1E72-D28B1147A0EE}"/>
              </a:ext>
              <a:ext uri="{C183D7F6-B498-43B3-948B-1728B52AA6E4}">
                <adec:decorative xmlns:adec="http://schemas.microsoft.com/office/drawing/2017/decorative" val="1"/>
              </a:ext>
            </a:extLst>
          </p:cNvPr>
          <p:cNvGrpSpPr>
            <a:grpSpLocks noChangeAspect="1"/>
          </p:cNvGrpSpPr>
          <p:nvPr/>
        </p:nvGrpSpPr>
        <p:grpSpPr bwMode="auto">
          <a:xfrm>
            <a:off x="6629400" y="5838825"/>
            <a:ext cx="2057400" cy="669925"/>
            <a:chOff x="1121" y="1463"/>
            <a:chExt cx="3562" cy="1484"/>
          </a:xfrm>
        </p:grpSpPr>
        <p:grpSp>
          <p:nvGrpSpPr>
            <p:cNvPr id="257029" name="Group 5">
              <a:extLst>
                <a:ext uri="{FF2B5EF4-FFF2-40B4-BE49-F238E27FC236}">
                  <a16:creationId xmlns:a16="http://schemas.microsoft.com/office/drawing/2014/main" id="{66D40D65-0A36-8F79-12EA-5CF90C8B3647}"/>
                </a:ext>
              </a:extLst>
            </p:cNvPr>
            <p:cNvGrpSpPr>
              <a:grpSpLocks noChangeAspect="1"/>
            </p:cNvGrpSpPr>
            <p:nvPr/>
          </p:nvGrpSpPr>
          <p:grpSpPr bwMode="auto">
            <a:xfrm>
              <a:off x="1121" y="1463"/>
              <a:ext cx="2774" cy="1484"/>
              <a:chOff x="1121" y="1463"/>
              <a:chExt cx="2774" cy="1484"/>
            </a:xfrm>
          </p:grpSpPr>
          <p:grpSp>
            <p:nvGrpSpPr>
              <p:cNvPr id="257030" name="Group 6">
                <a:extLst>
                  <a:ext uri="{FF2B5EF4-FFF2-40B4-BE49-F238E27FC236}">
                    <a16:creationId xmlns:a16="http://schemas.microsoft.com/office/drawing/2014/main" id="{216C4C02-7D7F-9F92-B1EA-AEF4AA7711FF}"/>
                  </a:ext>
                </a:extLst>
              </p:cNvPr>
              <p:cNvGrpSpPr>
                <a:grpSpLocks noChangeAspect="1"/>
              </p:cNvGrpSpPr>
              <p:nvPr/>
            </p:nvGrpSpPr>
            <p:grpSpPr bwMode="auto">
              <a:xfrm>
                <a:off x="1121" y="1493"/>
                <a:ext cx="717" cy="1421"/>
                <a:chOff x="1104" y="1470"/>
                <a:chExt cx="717" cy="1421"/>
              </a:xfrm>
            </p:grpSpPr>
            <p:sp>
              <p:nvSpPr>
                <p:cNvPr id="257031" name="Freeform 7">
                  <a:extLst>
                    <a:ext uri="{FF2B5EF4-FFF2-40B4-BE49-F238E27FC236}">
                      <a16:creationId xmlns:a16="http://schemas.microsoft.com/office/drawing/2014/main" id="{DDC0B0CA-8FF3-3C35-1E47-7CC5560EDDA1}"/>
                    </a:ext>
                  </a:extLst>
                </p:cNvPr>
                <p:cNvSpPr>
                  <a:spLocks noChangeAspect="1"/>
                </p:cNvSpPr>
                <p:nvPr/>
              </p:nvSpPr>
              <p:spPr bwMode="auto">
                <a:xfrm>
                  <a:off x="1432" y="1470"/>
                  <a:ext cx="295" cy="315"/>
                </a:xfrm>
                <a:custGeom>
                  <a:avLst/>
                  <a:gdLst>
                    <a:gd name="T0" fmla="*/ 99 w 295"/>
                    <a:gd name="T1" fmla="*/ 150 h 315"/>
                    <a:gd name="T2" fmla="*/ 93 w 295"/>
                    <a:gd name="T3" fmla="*/ 105 h 315"/>
                    <a:gd name="T4" fmla="*/ 93 w 295"/>
                    <a:gd name="T5" fmla="*/ 61 h 315"/>
                    <a:gd name="T6" fmla="*/ 106 w 295"/>
                    <a:gd name="T7" fmla="*/ 25 h 315"/>
                    <a:gd name="T8" fmla="*/ 134 w 295"/>
                    <a:gd name="T9" fmla="*/ 9 h 315"/>
                    <a:gd name="T10" fmla="*/ 173 w 295"/>
                    <a:gd name="T11" fmla="*/ 0 h 315"/>
                    <a:gd name="T12" fmla="*/ 221 w 295"/>
                    <a:gd name="T13" fmla="*/ 16 h 315"/>
                    <a:gd name="T14" fmla="*/ 256 w 295"/>
                    <a:gd name="T15" fmla="*/ 64 h 315"/>
                    <a:gd name="T16" fmla="*/ 284 w 295"/>
                    <a:gd name="T17" fmla="*/ 137 h 315"/>
                    <a:gd name="T18" fmla="*/ 294 w 295"/>
                    <a:gd name="T19" fmla="*/ 192 h 315"/>
                    <a:gd name="T20" fmla="*/ 295 w 295"/>
                    <a:gd name="T21" fmla="*/ 261 h 315"/>
                    <a:gd name="T22" fmla="*/ 279 w 295"/>
                    <a:gd name="T23" fmla="*/ 298 h 315"/>
                    <a:gd name="T24" fmla="*/ 255 w 295"/>
                    <a:gd name="T25" fmla="*/ 315 h 315"/>
                    <a:gd name="T26" fmla="*/ 206 w 295"/>
                    <a:gd name="T27" fmla="*/ 315 h 315"/>
                    <a:gd name="T28" fmla="*/ 171 w 295"/>
                    <a:gd name="T29" fmla="*/ 292 h 315"/>
                    <a:gd name="T30" fmla="*/ 138 w 295"/>
                    <a:gd name="T31" fmla="*/ 244 h 315"/>
                    <a:gd name="T32" fmla="*/ 112 w 295"/>
                    <a:gd name="T33" fmla="*/ 205 h 315"/>
                    <a:gd name="T34" fmla="*/ 10 w 295"/>
                    <a:gd name="T35" fmla="*/ 194 h 315"/>
                    <a:gd name="T36" fmla="*/ 0 w 295"/>
                    <a:gd name="T37" fmla="*/ 177 h 315"/>
                    <a:gd name="T38" fmla="*/ 4 w 295"/>
                    <a:gd name="T39" fmla="*/ 166 h 315"/>
                    <a:gd name="T40" fmla="*/ 104 w 295"/>
                    <a:gd name="T41" fmla="*/ 164 h 315"/>
                    <a:gd name="T42" fmla="*/ 99 w 295"/>
                    <a:gd name="T43" fmla="*/ 15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315">
                      <a:moveTo>
                        <a:pt x="99" y="150"/>
                      </a:moveTo>
                      <a:lnTo>
                        <a:pt x="93" y="105"/>
                      </a:lnTo>
                      <a:lnTo>
                        <a:pt x="93" y="61"/>
                      </a:lnTo>
                      <a:lnTo>
                        <a:pt x="106" y="25"/>
                      </a:lnTo>
                      <a:lnTo>
                        <a:pt x="134" y="9"/>
                      </a:lnTo>
                      <a:lnTo>
                        <a:pt x="173" y="0"/>
                      </a:lnTo>
                      <a:lnTo>
                        <a:pt x="221" y="16"/>
                      </a:lnTo>
                      <a:lnTo>
                        <a:pt x="256" y="64"/>
                      </a:lnTo>
                      <a:lnTo>
                        <a:pt x="284" y="137"/>
                      </a:lnTo>
                      <a:lnTo>
                        <a:pt x="294" y="192"/>
                      </a:lnTo>
                      <a:lnTo>
                        <a:pt x="295" y="261"/>
                      </a:lnTo>
                      <a:lnTo>
                        <a:pt x="279" y="298"/>
                      </a:lnTo>
                      <a:lnTo>
                        <a:pt x="255" y="315"/>
                      </a:lnTo>
                      <a:lnTo>
                        <a:pt x="206" y="315"/>
                      </a:lnTo>
                      <a:lnTo>
                        <a:pt x="171" y="292"/>
                      </a:lnTo>
                      <a:lnTo>
                        <a:pt x="138" y="244"/>
                      </a:lnTo>
                      <a:lnTo>
                        <a:pt x="112" y="205"/>
                      </a:lnTo>
                      <a:lnTo>
                        <a:pt x="10" y="194"/>
                      </a:lnTo>
                      <a:lnTo>
                        <a:pt x="0" y="177"/>
                      </a:lnTo>
                      <a:lnTo>
                        <a:pt x="4" y="166"/>
                      </a:lnTo>
                      <a:lnTo>
                        <a:pt x="104" y="164"/>
                      </a:lnTo>
                      <a:lnTo>
                        <a:pt x="99"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32" name="Freeform 8">
                  <a:extLst>
                    <a:ext uri="{FF2B5EF4-FFF2-40B4-BE49-F238E27FC236}">
                      <a16:creationId xmlns:a16="http://schemas.microsoft.com/office/drawing/2014/main" id="{8A9FAE09-CA1D-A1D5-044A-712FB0C7D7EE}"/>
                    </a:ext>
                  </a:extLst>
                </p:cNvPr>
                <p:cNvSpPr>
                  <a:spLocks noChangeAspect="1"/>
                </p:cNvSpPr>
                <p:nvPr/>
              </p:nvSpPr>
              <p:spPr bwMode="auto">
                <a:xfrm>
                  <a:off x="1104" y="1703"/>
                  <a:ext cx="578" cy="209"/>
                </a:xfrm>
                <a:custGeom>
                  <a:avLst/>
                  <a:gdLst>
                    <a:gd name="T0" fmla="*/ 576 w 578"/>
                    <a:gd name="T1" fmla="*/ 176 h 209"/>
                    <a:gd name="T2" fmla="*/ 500 w 578"/>
                    <a:gd name="T3" fmla="*/ 150 h 209"/>
                    <a:gd name="T4" fmla="*/ 471 w 578"/>
                    <a:gd name="T5" fmla="*/ 143 h 209"/>
                    <a:gd name="T6" fmla="*/ 383 w 578"/>
                    <a:gd name="T7" fmla="*/ 121 h 209"/>
                    <a:gd name="T8" fmla="*/ 209 w 578"/>
                    <a:gd name="T9" fmla="*/ 71 h 209"/>
                    <a:gd name="T10" fmla="*/ 94 w 578"/>
                    <a:gd name="T11" fmla="*/ 37 h 209"/>
                    <a:gd name="T12" fmla="*/ 17 w 578"/>
                    <a:gd name="T13" fmla="*/ 0 h 209"/>
                    <a:gd name="T14" fmla="*/ 0 w 578"/>
                    <a:gd name="T15" fmla="*/ 10 h 209"/>
                    <a:gd name="T16" fmla="*/ 11 w 578"/>
                    <a:gd name="T17" fmla="*/ 26 h 209"/>
                    <a:gd name="T18" fmla="*/ 67 w 578"/>
                    <a:gd name="T19" fmla="*/ 54 h 209"/>
                    <a:gd name="T20" fmla="*/ 104 w 578"/>
                    <a:gd name="T21" fmla="*/ 61 h 209"/>
                    <a:gd name="T22" fmla="*/ 89 w 578"/>
                    <a:gd name="T23" fmla="*/ 78 h 209"/>
                    <a:gd name="T24" fmla="*/ 94 w 578"/>
                    <a:gd name="T25" fmla="*/ 104 h 209"/>
                    <a:gd name="T26" fmla="*/ 139 w 578"/>
                    <a:gd name="T27" fmla="*/ 134 h 209"/>
                    <a:gd name="T28" fmla="*/ 187 w 578"/>
                    <a:gd name="T29" fmla="*/ 145 h 209"/>
                    <a:gd name="T30" fmla="*/ 215 w 578"/>
                    <a:gd name="T31" fmla="*/ 126 h 209"/>
                    <a:gd name="T32" fmla="*/ 226 w 578"/>
                    <a:gd name="T33" fmla="*/ 100 h 209"/>
                    <a:gd name="T34" fmla="*/ 289 w 578"/>
                    <a:gd name="T35" fmla="*/ 111 h 209"/>
                    <a:gd name="T36" fmla="*/ 350 w 578"/>
                    <a:gd name="T37" fmla="*/ 137 h 209"/>
                    <a:gd name="T38" fmla="*/ 422 w 578"/>
                    <a:gd name="T39" fmla="*/ 161 h 209"/>
                    <a:gd name="T40" fmla="*/ 476 w 578"/>
                    <a:gd name="T41" fmla="*/ 187 h 209"/>
                    <a:gd name="T42" fmla="*/ 532 w 578"/>
                    <a:gd name="T43" fmla="*/ 206 h 209"/>
                    <a:gd name="T44" fmla="*/ 561 w 578"/>
                    <a:gd name="T45" fmla="*/ 209 h 209"/>
                    <a:gd name="T46" fmla="*/ 578 w 578"/>
                    <a:gd name="T47" fmla="*/ 195 h 209"/>
                    <a:gd name="T48" fmla="*/ 576 w 578"/>
                    <a:gd name="T49" fmla="*/ 17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209">
                      <a:moveTo>
                        <a:pt x="576" y="176"/>
                      </a:moveTo>
                      <a:lnTo>
                        <a:pt x="500" y="150"/>
                      </a:lnTo>
                      <a:lnTo>
                        <a:pt x="471" y="143"/>
                      </a:lnTo>
                      <a:lnTo>
                        <a:pt x="383" y="121"/>
                      </a:lnTo>
                      <a:lnTo>
                        <a:pt x="209" y="71"/>
                      </a:lnTo>
                      <a:lnTo>
                        <a:pt x="94" y="37"/>
                      </a:lnTo>
                      <a:lnTo>
                        <a:pt x="17" y="0"/>
                      </a:lnTo>
                      <a:lnTo>
                        <a:pt x="0" y="10"/>
                      </a:lnTo>
                      <a:lnTo>
                        <a:pt x="11" y="26"/>
                      </a:lnTo>
                      <a:lnTo>
                        <a:pt x="67" y="54"/>
                      </a:lnTo>
                      <a:lnTo>
                        <a:pt x="104" y="61"/>
                      </a:lnTo>
                      <a:lnTo>
                        <a:pt x="89" y="78"/>
                      </a:lnTo>
                      <a:lnTo>
                        <a:pt x="94" y="104"/>
                      </a:lnTo>
                      <a:lnTo>
                        <a:pt x="139" y="134"/>
                      </a:lnTo>
                      <a:lnTo>
                        <a:pt x="187" y="145"/>
                      </a:lnTo>
                      <a:lnTo>
                        <a:pt x="215" y="126"/>
                      </a:lnTo>
                      <a:lnTo>
                        <a:pt x="226" y="100"/>
                      </a:lnTo>
                      <a:lnTo>
                        <a:pt x="289" y="111"/>
                      </a:lnTo>
                      <a:lnTo>
                        <a:pt x="350" y="137"/>
                      </a:lnTo>
                      <a:lnTo>
                        <a:pt x="422" y="161"/>
                      </a:lnTo>
                      <a:lnTo>
                        <a:pt x="476" y="187"/>
                      </a:lnTo>
                      <a:lnTo>
                        <a:pt x="532" y="206"/>
                      </a:lnTo>
                      <a:lnTo>
                        <a:pt x="561" y="209"/>
                      </a:lnTo>
                      <a:lnTo>
                        <a:pt x="578" y="195"/>
                      </a:lnTo>
                      <a:lnTo>
                        <a:pt x="576" y="1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33" name="Freeform 9">
                  <a:extLst>
                    <a:ext uri="{FF2B5EF4-FFF2-40B4-BE49-F238E27FC236}">
                      <a16:creationId xmlns:a16="http://schemas.microsoft.com/office/drawing/2014/main" id="{15365412-1599-4E6F-98E9-5A2122B73AA4}"/>
                    </a:ext>
                  </a:extLst>
                </p:cNvPr>
                <p:cNvSpPr>
                  <a:spLocks noChangeAspect="1"/>
                </p:cNvSpPr>
                <p:nvPr/>
              </p:nvSpPr>
              <p:spPr bwMode="auto">
                <a:xfrm>
                  <a:off x="1630" y="1808"/>
                  <a:ext cx="191" cy="606"/>
                </a:xfrm>
                <a:custGeom>
                  <a:avLst/>
                  <a:gdLst>
                    <a:gd name="T0" fmla="*/ 28 w 191"/>
                    <a:gd name="T1" fmla="*/ 30 h 606"/>
                    <a:gd name="T2" fmla="*/ 41 w 191"/>
                    <a:gd name="T3" fmla="*/ 7 h 606"/>
                    <a:gd name="T4" fmla="*/ 75 w 191"/>
                    <a:gd name="T5" fmla="*/ 0 h 606"/>
                    <a:gd name="T6" fmla="*/ 117 w 191"/>
                    <a:gd name="T7" fmla="*/ 22 h 606"/>
                    <a:gd name="T8" fmla="*/ 156 w 191"/>
                    <a:gd name="T9" fmla="*/ 94 h 606"/>
                    <a:gd name="T10" fmla="*/ 173 w 191"/>
                    <a:gd name="T11" fmla="*/ 150 h 606"/>
                    <a:gd name="T12" fmla="*/ 186 w 191"/>
                    <a:gd name="T13" fmla="*/ 217 h 606"/>
                    <a:gd name="T14" fmla="*/ 191 w 191"/>
                    <a:gd name="T15" fmla="*/ 308 h 606"/>
                    <a:gd name="T16" fmla="*/ 190 w 191"/>
                    <a:gd name="T17" fmla="*/ 389 h 606"/>
                    <a:gd name="T18" fmla="*/ 186 w 191"/>
                    <a:gd name="T19" fmla="*/ 485 h 606"/>
                    <a:gd name="T20" fmla="*/ 180 w 191"/>
                    <a:gd name="T21" fmla="*/ 558 h 606"/>
                    <a:gd name="T22" fmla="*/ 164 w 191"/>
                    <a:gd name="T23" fmla="*/ 589 h 606"/>
                    <a:gd name="T24" fmla="*/ 136 w 191"/>
                    <a:gd name="T25" fmla="*/ 600 h 606"/>
                    <a:gd name="T26" fmla="*/ 102 w 191"/>
                    <a:gd name="T27" fmla="*/ 606 h 606"/>
                    <a:gd name="T28" fmla="*/ 58 w 191"/>
                    <a:gd name="T29" fmla="*/ 595 h 606"/>
                    <a:gd name="T30" fmla="*/ 25 w 191"/>
                    <a:gd name="T31" fmla="*/ 580 h 606"/>
                    <a:gd name="T32" fmla="*/ 8 w 191"/>
                    <a:gd name="T33" fmla="*/ 547 h 606"/>
                    <a:gd name="T34" fmla="*/ 0 w 191"/>
                    <a:gd name="T35" fmla="*/ 485 h 606"/>
                    <a:gd name="T36" fmla="*/ 2 w 191"/>
                    <a:gd name="T37" fmla="*/ 411 h 606"/>
                    <a:gd name="T38" fmla="*/ 19 w 191"/>
                    <a:gd name="T39" fmla="*/ 361 h 606"/>
                    <a:gd name="T40" fmla="*/ 25 w 191"/>
                    <a:gd name="T41" fmla="*/ 283 h 606"/>
                    <a:gd name="T42" fmla="*/ 23 w 191"/>
                    <a:gd name="T43" fmla="*/ 245 h 606"/>
                    <a:gd name="T44" fmla="*/ 13 w 191"/>
                    <a:gd name="T45" fmla="*/ 200 h 606"/>
                    <a:gd name="T46" fmla="*/ 6 w 191"/>
                    <a:gd name="T47" fmla="*/ 156 h 606"/>
                    <a:gd name="T48" fmla="*/ 2 w 191"/>
                    <a:gd name="T49" fmla="*/ 102 h 606"/>
                    <a:gd name="T50" fmla="*/ 2 w 191"/>
                    <a:gd name="T51" fmla="*/ 63 h 606"/>
                    <a:gd name="T52" fmla="*/ 17 w 191"/>
                    <a:gd name="T53" fmla="*/ 41 h 606"/>
                    <a:gd name="T54" fmla="*/ 28 w 191"/>
                    <a:gd name="T55" fmla="*/ 3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1" h="606">
                      <a:moveTo>
                        <a:pt x="28" y="30"/>
                      </a:moveTo>
                      <a:lnTo>
                        <a:pt x="41" y="7"/>
                      </a:lnTo>
                      <a:lnTo>
                        <a:pt x="75" y="0"/>
                      </a:lnTo>
                      <a:lnTo>
                        <a:pt x="117" y="22"/>
                      </a:lnTo>
                      <a:lnTo>
                        <a:pt x="156" y="94"/>
                      </a:lnTo>
                      <a:lnTo>
                        <a:pt x="173" y="150"/>
                      </a:lnTo>
                      <a:lnTo>
                        <a:pt x="186" y="217"/>
                      </a:lnTo>
                      <a:lnTo>
                        <a:pt x="191" y="308"/>
                      </a:lnTo>
                      <a:lnTo>
                        <a:pt x="190" y="389"/>
                      </a:lnTo>
                      <a:lnTo>
                        <a:pt x="186" y="485"/>
                      </a:lnTo>
                      <a:lnTo>
                        <a:pt x="180" y="558"/>
                      </a:lnTo>
                      <a:lnTo>
                        <a:pt x="164" y="589"/>
                      </a:lnTo>
                      <a:lnTo>
                        <a:pt x="136" y="600"/>
                      </a:lnTo>
                      <a:lnTo>
                        <a:pt x="102" y="606"/>
                      </a:lnTo>
                      <a:lnTo>
                        <a:pt x="58" y="595"/>
                      </a:lnTo>
                      <a:lnTo>
                        <a:pt x="25" y="580"/>
                      </a:lnTo>
                      <a:lnTo>
                        <a:pt x="8" y="547"/>
                      </a:lnTo>
                      <a:lnTo>
                        <a:pt x="0" y="485"/>
                      </a:lnTo>
                      <a:lnTo>
                        <a:pt x="2" y="411"/>
                      </a:lnTo>
                      <a:lnTo>
                        <a:pt x="19" y="361"/>
                      </a:lnTo>
                      <a:lnTo>
                        <a:pt x="25" y="283"/>
                      </a:lnTo>
                      <a:lnTo>
                        <a:pt x="23" y="245"/>
                      </a:lnTo>
                      <a:lnTo>
                        <a:pt x="13" y="200"/>
                      </a:lnTo>
                      <a:lnTo>
                        <a:pt x="6" y="156"/>
                      </a:lnTo>
                      <a:lnTo>
                        <a:pt x="2" y="102"/>
                      </a:lnTo>
                      <a:lnTo>
                        <a:pt x="2" y="63"/>
                      </a:lnTo>
                      <a:lnTo>
                        <a:pt x="17" y="41"/>
                      </a:lnTo>
                      <a:lnTo>
                        <a:pt x="2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34" name="Freeform 10">
                  <a:extLst>
                    <a:ext uri="{FF2B5EF4-FFF2-40B4-BE49-F238E27FC236}">
                      <a16:creationId xmlns:a16="http://schemas.microsoft.com/office/drawing/2014/main" id="{782A645E-EC72-DC44-1F51-37927B117A25}"/>
                    </a:ext>
                  </a:extLst>
                </p:cNvPr>
                <p:cNvSpPr>
                  <a:spLocks noChangeAspect="1"/>
                </p:cNvSpPr>
                <p:nvPr/>
              </p:nvSpPr>
              <p:spPr bwMode="auto">
                <a:xfrm>
                  <a:off x="1571" y="2313"/>
                  <a:ext cx="244" cy="578"/>
                </a:xfrm>
                <a:custGeom>
                  <a:avLst/>
                  <a:gdLst>
                    <a:gd name="T0" fmla="*/ 153 w 244"/>
                    <a:gd name="T1" fmla="*/ 0 h 578"/>
                    <a:gd name="T2" fmla="*/ 198 w 244"/>
                    <a:gd name="T3" fmla="*/ 11 h 578"/>
                    <a:gd name="T4" fmla="*/ 205 w 244"/>
                    <a:gd name="T5" fmla="*/ 46 h 578"/>
                    <a:gd name="T6" fmla="*/ 209 w 244"/>
                    <a:gd name="T7" fmla="*/ 111 h 578"/>
                    <a:gd name="T8" fmla="*/ 198 w 244"/>
                    <a:gd name="T9" fmla="*/ 189 h 578"/>
                    <a:gd name="T10" fmla="*/ 189 w 244"/>
                    <a:gd name="T11" fmla="*/ 274 h 578"/>
                    <a:gd name="T12" fmla="*/ 181 w 244"/>
                    <a:gd name="T13" fmla="*/ 369 h 578"/>
                    <a:gd name="T14" fmla="*/ 187 w 244"/>
                    <a:gd name="T15" fmla="*/ 417 h 578"/>
                    <a:gd name="T16" fmla="*/ 200 w 244"/>
                    <a:gd name="T17" fmla="*/ 463 h 578"/>
                    <a:gd name="T18" fmla="*/ 231 w 244"/>
                    <a:gd name="T19" fmla="*/ 506 h 578"/>
                    <a:gd name="T20" fmla="*/ 244 w 244"/>
                    <a:gd name="T21" fmla="*/ 524 h 578"/>
                    <a:gd name="T22" fmla="*/ 238 w 244"/>
                    <a:gd name="T23" fmla="*/ 541 h 578"/>
                    <a:gd name="T24" fmla="*/ 203 w 244"/>
                    <a:gd name="T25" fmla="*/ 541 h 578"/>
                    <a:gd name="T26" fmla="*/ 150 w 244"/>
                    <a:gd name="T27" fmla="*/ 550 h 578"/>
                    <a:gd name="T28" fmla="*/ 78 w 244"/>
                    <a:gd name="T29" fmla="*/ 569 h 578"/>
                    <a:gd name="T30" fmla="*/ 33 w 244"/>
                    <a:gd name="T31" fmla="*/ 578 h 578"/>
                    <a:gd name="T32" fmla="*/ 6 w 244"/>
                    <a:gd name="T33" fmla="*/ 558 h 578"/>
                    <a:gd name="T34" fmla="*/ 0 w 244"/>
                    <a:gd name="T35" fmla="*/ 528 h 578"/>
                    <a:gd name="T36" fmla="*/ 33 w 244"/>
                    <a:gd name="T37" fmla="*/ 519 h 578"/>
                    <a:gd name="T38" fmla="*/ 92 w 244"/>
                    <a:gd name="T39" fmla="*/ 517 h 578"/>
                    <a:gd name="T40" fmla="*/ 159 w 244"/>
                    <a:gd name="T41" fmla="*/ 517 h 578"/>
                    <a:gd name="T42" fmla="*/ 209 w 244"/>
                    <a:gd name="T43" fmla="*/ 519 h 578"/>
                    <a:gd name="T44" fmla="*/ 205 w 244"/>
                    <a:gd name="T45" fmla="*/ 511 h 578"/>
                    <a:gd name="T46" fmla="*/ 183 w 244"/>
                    <a:gd name="T47" fmla="*/ 489 h 578"/>
                    <a:gd name="T48" fmla="*/ 165 w 244"/>
                    <a:gd name="T49" fmla="*/ 450 h 578"/>
                    <a:gd name="T50" fmla="*/ 150 w 244"/>
                    <a:gd name="T51" fmla="*/ 400 h 578"/>
                    <a:gd name="T52" fmla="*/ 150 w 244"/>
                    <a:gd name="T53" fmla="*/ 367 h 578"/>
                    <a:gd name="T54" fmla="*/ 159 w 244"/>
                    <a:gd name="T55" fmla="*/ 267 h 578"/>
                    <a:gd name="T56" fmla="*/ 159 w 244"/>
                    <a:gd name="T57" fmla="*/ 195 h 578"/>
                    <a:gd name="T58" fmla="*/ 153 w 244"/>
                    <a:gd name="T59" fmla="*/ 117 h 578"/>
                    <a:gd name="T60" fmla="*/ 142 w 244"/>
                    <a:gd name="T61" fmla="*/ 80 h 578"/>
                    <a:gd name="T62" fmla="*/ 133 w 244"/>
                    <a:gd name="T63" fmla="*/ 33 h 578"/>
                    <a:gd name="T64" fmla="*/ 148 w 244"/>
                    <a:gd name="T65" fmla="*/ 11 h 578"/>
                    <a:gd name="T66" fmla="*/ 153 w 244"/>
                    <a:gd name="T6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78">
                      <a:moveTo>
                        <a:pt x="153" y="0"/>
                      </a:moveTo>
                      <a:lnTo>
                        <a:pt x="198" y="11"/>
                      </a:lnTo>
                      <a:lnTo>
                        <a:pt x="205" y="46"/>
                      </a:lnTo>
                      <a:lnTo>
                        <a:pt x="209" y="111"/>
                      </a:lnTo>
                      <a:lnTo>
                        <a:pt x="198" y="189"/>
                      </a:lnTo>
                      <a:lnTo>
                        <a:pt x="189" y="274"/>
                      </a:lnTo>
                      <a:lnTo>
                        <a:pt x="181" y="369"/>
                      </a:lnTo>
                      <a:lnTo>
                        <a:pt x="187" y="417"/>
                      </a:lnTo>
                      <a:lnTo>
                        <a:pt x="200" y="463"/>
                      </a:lnTo>
                      <a:lnTo>
                        <a:pt x="231" y="506"/>
                      </a:lnTo>
                      <a:lnTo>
                        <a:pt x="244" y="524"/>
                      </a:lnTo>
                      <a:lnTo>
                        <a:pt x="238" y="541"/>
                      </a:lnTo>
                      <a:lnTo>
                        <a:pt x="203" y="541"/>
                      </a:lnTo>
                      <a:lnTo>
                        <a:pt x="150" y="550"/>
                      </a:lnTo>
                      <a:lnTo>
                        <a:pt x="78" y="569"/>
                      </a:lnTo>
                      <a:lnTo>
                        <a:pt x="33" y="578"/>
                      </a:lnTo>
                      <a:lnTo>
                        <a:pt x="6" y="558"/>
                      </a:lnTo>
                      <a:lnTo>
                        <a:pt x="0" y="528"/>
                      </a:lnTo>
                      <a:lnTo>
                        <a:pt x="33" y="519"/>
                      </a:lnTo>
                      <a:lnTo>
                        <a:pt x="92" y="517"/>
                      </a:lnTo>
                      <a:lnTo>
                        <a:pt x="159" y="517"/>
                      </a:lnTo>
                      <a:lnTo>
                        <a:pt x="209" y="519"/>
                      </a:lnTo>
                      <a:lnTo>
                        <a:pt x="205" y="511"/>
                      </a:lnTo>
                      <a:lnTo>
                        <a:pt x="183" y="489"/>
                      </a:lnTo>
                      <a:lnTo>
                        <a:pt x="165" y="450"/>
                      </a:lnTo>
                      <a:lnTo>
                        <a:pt x="150" y="400"/>
                      </a:lnTo>
                      <a:lnTo>
                        <a:pt x="150" y="367"/>
                      </a:lnTo>
                      <a:lnTo>
                        <a:pt x="159" y="267"/>
                      </a:lnTo>
                      <a:lnTo>
                        <a:pt x="159" y="195"/>
                      </a:lnTo>
                      <a:lnTo>
                        <a:pt x="153" y="117"/>
                      </a:lnTo>
                      <a:lnTo>
                        <a:pt x="142" y="80"/>
                      </a:lnTo>
                      <a:lnTo>
                        <a:pt x="133" y="33"/>
                      </a:lnTo>
                      <a:lnTo>
                        <a:pt x="148" y="11"/>
                      </a:lnTo>
                      <a:lnTo>
                        <a:pt x="1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35" name="Freeform 11">
                  <a:extLst>
                    <a:ext uri="{FF2B5EF4-FFF2-40B4-BE49-F238E27FC236}">
                      <a16:creationId xmlns:a16="http://schemas.microsoft.com/office/drawing/2014/main" id="{0036FD6C-4BEB-1AFD-F89D-658C8F0DB6B6}"/>
                    </a:ext>
                  </a:extLst>
                </p:cNvPr>
                <p:cNvSpPr>
                  <a:spLocks noChangeAspect="1"/>
                </p:cNvSpPr>
                <p:nvPr/>
              </p:nvSpPr>
              <p:spPr bwMode="auto">
                <a:xfrm>
                  <a:off x="1473" y="2239"/>
                  <a:ext cx="244" cy="566"/>
                </a:xfrm>
                <a:custGeom>
                  <a:avLst/>
                  <a:gdLst>
                    <a:gd name="T0" fmla="*/ 190 w 244"/>
                    <a:gd name="T1" fmla="*/ 0 h 566"/>
                    <a:gd name="T2" fmla="*/ 233 w 244"/>
                    <a:gd name="T3" fmla="*/ 13 h 566"/>
                    <a:gd name="T4" fmla="*/ 238 w 244"/>
                    <a:gd name="T5" fmla="*/ 48 h 566"/>
                    <a:gd name="T6" fmla="*/ 238 w 244"/>
                    <a:gd name="T7" fmla="*/ 115 h 566"/>
                    <a:gd name="T8" fmla="*/ 222 w 244"/>
                    <a:gd name="T9" fmla="*/ 191 h 566"/>
                    <a:gd name="T10" fmla="*/ 205 w 244"/>
                    <a:gd name="T11" fmla="*/ 276 h 566"/>
                    <a:gd name="T12" fmla="*/ 192 w 244"/>
                    <a:gd name="T13" fmla="*/ 368 h 566"/>
                    <a:gd name="T14" fmla="*/ 194 w 244"/>
                    <a:gd name="T15" fmla="*/ 416 h 566"/>
                    <a:gd name="T16" fmla="*/ 203 w 244"/>
                    <a:gd name="T17" fmla="*/ 464 h 566"/>
                    <a:gd name="T18" fmla="*/ 233 w 244"/>
                    <a:gd name="T19" fmla="*/ 509 h 566"/>
                    <a:gd name="T20" fmla="*/ 244 w 244"/>
                    <a:gd name="T21" fmla="*/ 527 h 566"/>
                    <a:gd name="T22" fmla="*/ 237 w 244"/>
                    <a:gd name="T23" fmla="*/ 544 h 566"/>
                    <a:gd name="T24" fmla="*/ 201 w 244"/>
                    <a:gd name="T25" fmla="*/ 542 h 566"/>
                    <a:gd name="T26" fmla="*/ 148 w 244"/>
                    <a:gd name="T27" fmla="*/ 548 h 566"/>
                    <a:gd name="T28" fmla="*/ 76 w 244"/>
                    <a:gd name="T29" fmla="*/ 560 h 566"/>
                    <a:gd name="T30" fmla="*/ 30 w 244"/>
                    <a:gd name="T31" fmla="*/ 566 h 566"/>
                    <a:gd name="T32" fmla="*/ 4 w 244"/>
                    <a:gd name="T33" fmla="*/ 544 h 566"/>
                    <a:gd name="T34" fmla="*/ 0 w 244"/>
                    <a:gd name="T35" fmla="*/ 514 h 566"/>
                    <a:gd name="T36" fmla="*/ 33 w 244"/>
                    <a:gd name="T37" fmla="*/ 507 h 566"/>
                    <a:gd name="T38" fmla="*/ 92 w 244"/>
                    <a:gd name="T39" fmla="*/ 511 h 566"/>
                    <a:gd name="T40" fmla="*/ 159 w 244"/>
                    <a:gd name="T41" fmla="*/ 514 h 566"/>
                    <a:gd name="T42" fmla="*/ 209 w 244"/>
                    <a:gd name="T43" fmla="*/ 520 h 566"/>
                    <a:gd name="T44" fmla="*/ 207 w 244"/>
                    <a:gd name="T45" fmla="*/ 512 h 566"/>
                    <a:gd name="T46" fmla="*/ 185 w 244"/>
                    <a:gd name="T47" fmla="*/ 488 h 566"/>
                    <a:gd name="T48" fmla="*/ 170 w 244"/>
                    <a:gd name="T49" fmla="*/ 448 h 566"/>
                    <a:gd name="T50" fmla="*/ 159 w 244"/>
                    <a:gd name="T51" fmla="*/ 398 h 566"/>
                    <a:gd name="T52" fmla="*/ 161 w 244"/>
                    <a:gd name="T53" fmla="*/ 364 h 566"/>
                    <a:gd name="T54" fmla="*/ 177 w 244"/>
                    <a:gd name="T55" fmla="*/ 265 h 566"/>
                    <a:gd name="T56" fmla="*/ 183 w 244"/>
                    <a:gd name="T57" fmla="*/ 194 h 566"/>
                    <a:gd name="T58" fmla="*/ 181 w 244"/>
                    <a:gd name="T59" fmla="*/ 115 h 566"/>
                    <a:gd name="T60" fmla="*/ 174 w 244"/>
                    <a:gd name="T61" fmla="*/ 78 h 566"/>
                    <a:gd name="T62" fmla="*/ 168 w 244"/>
                    <a:gd name="T63" fmla="*/ 31 h 566"/>
                    <a:gd name="T64" fmla="*/ 183 w 244"/>
                    <a:gd name="T65" fmla="*/ 9 h 566"/>
                    <a:gd name="T66" fmla="*/ 190 w 244"/>
                    <a:gd name="T6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66">
                      <a:moveTo>
                        <a:pt x="190" y="0"/>
                      </a:moveTo>
                      <a:lnTo>
                        <a:pt x="233" y="13"/>
                      </a:lnTo>
                      <a:lnTo>
                        <a:pt x="238" y="48"/>
                      </a:lnTo>
                      <a:lnTo>
                        <a:pt x="238" y="115"/>
                      </a:lnTo>
                      <a:lnTo>
                        <a:pt x="222" y="191"/>
                      </a:lnTo>
                      <a:lnTo>
                        <a:pt x="205" y="276"/>
                      </a:lnTo>
                      <a:lnTo>
                        <a:pt x="192" y="368"/>
                      </a:lnTo>
                      <a:lnTo>
                        <a:pt x="194" y="416"/>
                      </a:lnTo>
                      <a:lnTo>
                        <a:pt x="203" y="464"/>
                      </a:lnTo>
                      <a:lnTo>
                        <a:pt x="233" y="509"/>
                      </a:lnTo>
                      <a:lnTo>
                        <a:pt x="244" y="527"/>
                      </a:lnTo>
                      <a:lnTo>
                        <a:pt x="237" y="544"/>
                      </a:lnTo>
                      <a:lnTo>
                        <a:pt x="201" y="542"/>
                      </a:lnTo>
                      <a:lnTo>
                        <a:pt x="148" y="548"/>
                      </a:lnTo>
                      <a:lnTo>
                        <a:pt x="76" y="560"/>
                      </a:lnTo>
                      <a:lnTo>
                        <a:pt x="30" y="566"/>
                      </a:lnTo>
                      <a:lnTo>
                        <a:pt x="4" y="544"/>
                      </a:lnTo>
                      <a:lnTo>
                        <a:pt x="0" y="514"/>
                      </a:lnTo>
                      <a:lnTo>
                        <a:pt x="33" y="507"/>
                      </a:lnTo>
                      <a:lnTo>
                        <a:pt x="92" y="511"/>
                      </a:lnTo>
                      <a:lnTo>
                        <a:pt x="159" y="514"/>
                      </a:lnTo>
                      <a:lnTo>
                        <a:pt x="209" y="520"/>
                      </a:lnTo>
                      <a:lnTo>
                        <a:pt x="207" y="512"/>
                      </a:lnTo>
                      <a:lnTo>
                        <a:pt x="185" y="488"/>
                      </a:lnTo>
                      <a:lnTo>
                        <a:pt x="170" y="448"/>
                      </a:lnTo>
                      <a:lnTo>
                        <a:pt x="159" y="398"/>
                      </a:lnTo>
                      <a:lnTo>
                        <a:pt x="161" y="364"/>
                      </a:lnTo>
                      <a:lnTo>
                        <a:pt x="177" y="265"/>
                      </a:lnTo>
                      <a:lnTo>
                        <a:pt x="183" y="194"/>
                      </a:lnTo>
                      <a:lnTo>
                        <a:pt x="181" y="115"/>
                      </a:lnTo>
                      <a:lnTo>
                        <a:pt x="174" y="78"/>
                      </a:lnTo>
                      <a:lnTo>
                        <a:pt x="168" y="31"/>
                      </a:lnTo>
                      <a:lnTo>
                        <a:pt x="183" y="9"/>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57036" name="Group 12">
                <a:extLst>
                  <a:ext uri="{FF2B5EF4-FFF2-40B4-BE49-F238E27FC236}">
                    <a16:creationId xmlns:a16="http://schemas.microsoft.com/office/drawing/2014/main" id="{2D9813A7-F098-ECF1-D175-35C88FB949EB}"/>
                  </a:ext>
                </a:extLst>
              </p:cNvPr>
              <p:cNvGrpSpPr>
                <a:grpSpLocks noChangeAspect="1"/>
              </p:cNvGrpSpPr>
              <p:nvPr/>
            </p:nvGrpSpPr>
            <p:grpSpPr bwMode="auto">
              <a:xfrm>
                <a:off x="3390" y="1636"/>
                <a:ext cx="505" cy="1294"/>
                <a:chOff x="3373" y="1613"/>
                <a:chExt cx="505" cy="1294"/>
              </a:xfrm>
            </p:grpSpPr>
            <p:sp>
              <p:nvSpPr>
                <p:cNvPr id="257037" name="Freeform 13">
                  <a:extLst>
                    <a:ext uri="{FF2B5EF4-FFF2-40B4-BE49-F238E27FC236}">
                      <a16:creationId xmlns:a16="http://schemas.microsoft.com/office/drawing/2014/main" id="{5350EB78-3E86-2EB7-4E8F-DDF2C40D6DEE}"/>
                    </a:ext>
                  </a:extLst>
                </p:cNvPr>
                <p:cNvSpPr>
                  <a:spLocks noChangeAspect="1"/>
                </p:cNvSpPr>
                <p:nvPr/>
              </p:nvSpPr>
              <p:spPr bwMode="auto">
                <a:xfrm>
                  <a:off x="3504" y="1931"/>
                  <a:ext cx="208" cy="522"/>
                </a:xfrm>
                <a:custGeom>
                  <a:avLst/>
                  <a:gdLst>
                    <a:gd name="T0" fmla="*/ 56 w 208"/>
                    <a:gd name="T1" fmla="*/ 22 h 522"/>
                    <a:gd name="T2" fmla="*/ 78 w 208"/>
                    <a:gd name="T3" fmla="*/ 6 h 522"/>
                    <a:gd name="T4" fmla="*/ 106 w 208"/>
                    <a:gd name="T5" fmla="*/ 0 h 522"/>
                    <a:gd name="T6" fmla="*/ 128 w 208"/>
                    <a:gd name="T7" fmla="*/ 4 h 522"/>
                    <a:gd name="T8" fmla="*/ 147 w 208"/>
                    <a:gd name="T9" fmla="*/ 28 h 522"/>
                    <a:gd name="T10" fmla="*/ 162 w 208"/>
                    <a:gd name="T11" fmla="*/ 78 h 522"/>
                    <a:gd name="T12" fmla="*/ 175 w 208"/>
                    <a:gd name="T13" fmla="*/ 144 h 522"/>
                    <a:gd name="T14" fmla="*/ 189 w 208"/>
                    <a:gd name="T15" fmla="*/ 209 h 522"/>
                    <a:gd name="T16" fmla="*/ 201 w 208"/>
                    <a:gd name="T17" fmla="*/ 265 h 522"/>
                    <a:gd name="T18" fmla="*/ 201 w 208"/>
                    <a:gd name="T19" fmla="*/ 328 h 522"/>
                    <a:gd name="T20" fmla="*/ 208 w 208"/>
                    <a:gd name="T21" fmla="*/ 405 h 522"/>
                    <a:gd name="T22" fmla="*/ 201 w 208"/>
                    <a:gd name="T23" fmla="*/ 450 h 522"/>
                    <a:gd name="T24" fmla="*/ 191 w 208"/>
                    <a:gd name="T25" fmla="*/ 489 h 522"/>
                    <a:gd name="T26" fmla="*/ 158 w 208"/>
                    <a:gd name="T27" fmla="*/ 511 h 522"/>
                    <a:gd name="T28" fmla="*/ 97 w 208"/>
                    <a:gd name="T29" fmla="*/ 522 h 522"/>
                    <a:gd name="T30" fmla="*/ 52 w 208"/>
                    <a:gd name="T31" fmla="*/ 509 h 522"/>
                    <a:gd name="T32" fmla="*/ 11 w 208"/>
                    <a:gd name="T33" fmla="*/ 478 h 522"/>
                    <a:gd name="T34" fmla="*/ 0 w 208"/>
                    <a:gd name="T35" fmla="*/ 428 h 522"/>
                    <a:gd name="T36" fmla="*/ 0 w 208"/>
                    <a:gd name="T37" fmla="*/ 376 h 522"/>
                    <a:gd name="T38" fmla="*/ 13 w 208"/>
                    <a:gd name="T39" fmla="*/ 281 h 522"/>
                    <a:gd name="T40" fmla="*/ 13 w 208"/>
                    <a:gd name="T41" fmla="*/ 205 h 522"/>
                    <a:gd name="T42" fmla="*/ 17 w 208"/>
                    <a:gd name="T43" fmla="*/ 133 h 522"/>
                    <a:gd name="T44" fmla="*/ 33 w 208"/>
                    <a:gd name="T45" fmla="*/ 87 h 522"/>
                    <a:gd name="T46" fmla="*/ 52 w 208"/>
                    <a:gd name="T47" fmla="*/ 56 h 522"/>
                    <a:gd name="T48" fmla="*/ 56 w 208"/>
                    <a:gd name="T49" fmla="*/ 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522">
                      <a:moveTo>
                        <a:pt x="56" y="22"/>
                      </a:moveTo>
                      <a:lnTo>
                        <a:pt x="78" y="6"/>
                      </a:lnTo>
                      <a:lnTo>
                        <a:pt x="106" y="0"/>
                      </a:lnTo>
                      <a:lnTo>
                        <a:pt x="128" y="4"/>
                      </a:lnTo>
                      <a:lnTo>
                        <a:pt x="147" y="28"/>
                      </a:lnTo>
                      <a:lnTo>
                        <a:pt x="162" y="78"/>
                      </a:lnTo>
                      <a:lnTo>
                        <a:pt x="175" y="144"/>
                      </a:lnTo>
                      <a:lnTo>
                        <a:pt x="189" y="209"/>
                      </a:lnTo>
                      <a:lnTo>
                        <a:pt x="201" y="265"/>
                      </a:lnTo>
                      <a:lnTo>
                        <a:pt x="201" y="328"/>
                      </a:lnTo>
                      <a:lnTo>
                        <a:pt x="208" y="405"/>
                      </a:lnTo>
                      <a:lnTo>
                        <a:pt x="201" y="450"/>
                      </a:lnTo>
                      <a:lnTo>
                        <a:pt x="191" y="489"/>
                      </a:lnTo>
                      <a:lnTo>
                        <a:pt x="158" y="511"/>
                      </a:lnTo>
                      <a:lnTo>
                        <a:pt x="97" y="522"/>
                      </a:lnTo>
                      <a:lnTo>
                        <a:pt x="52" y="509"/>
                      </a:lnTo>
                      <a:lnTo>
                        <a:pt x="11" y="478"/>
                      </a:lnTo>
                      <a:lnTo>
                        <a:pt x="0" y="428"/>
                      </a:lnTo>
                      <a:lnTo>
                        <a:pt x="0" y="376"/>
                      </a:lnTo>
                      <a:lnTo>
                        <a:pt x="13" y="281"/>
                      </a:lnTo>
                      <a:lnTo>
                        <a:pt x="13" y="205"/>
                      </a:lnTo>
                      <a:lnTo>
                        <a:pt x="17" y="133"/>
                      </a:lnTo>
                      <a:lnTo>
                        <a:pt x="33" y="87"/>
                      </a:lnTo>
                      <a:lnTo>
                        <a:pt x="52" y="56"/>
                      </a:lnTo>
                      <a:lnTo>
                        <a:pt x="5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38" name="Freeform 14">
                  <a:extLst>
                    <a:ext uri="{FF2B5EF4-FFF2-40B4-BE49-F238E27FC236}">
                      <a16:creationId xmlns:a16="http://schemas.microsoft.com/office/drawing/2014/main" id="{87958AE9-2E37-51F8-2A39-ABCC2000DE34}"/>
                    </a:ext>
                  </a:extLst>
                </p:cNvPr>
                <p:cNvSpPr>
                  <a:spLocks noChangeAspect="1"/>
                </p:cNvSpPr>
                <p:nvPr/>
              </p:nvSpPr>
              <p:spPr bwMode="auto">
                <a:xfrm>
                  <a:off x="3628" y="2357"/>
                  <a:ext cx="250" cy="517"/>
                </a:xfrm>
                <a:custGeom>
                  <a:avLst/>
                  <a:gdLst>
                    <a:gd name="T0" fmla="*/ 0 w 250"/>
                    <a:gd name="T1" fmla="*/ 45 h 517"/>
                    <a:gd name="T2" fmla="*/ 2 w 250"/>
                    <a:gd name="T3" fmla="*/ 6 h 517"/>
                    <a:gd name="T4" fmla="*/ 22 w 250"/>
                    <a:gd name="T5" fmla="*/ 0 h 517"/>
                    <a:gd name="T6" fmla="*/ 61 w 250"/>
                    <a:gd name="T7" fmla="*/ 2 h 517"/>
                    <a:gd name="T8" fmla="*/ 72 w 250"/>
                    <a:gd name="T9" fmla="*/ 36 h 517"/>
                    <a:gd name="T10" fmla="*/ 105 w 250"/>
                    <a:gd name="T11" fmla="*/ 106 h 517"/>
                    <a:gd name="T12" fmla="*/ 122 w 250"/>
                    <a:gd name="T13" fmla="*/ 162 h 517"/>
                    <a:gd name="T14" fmla="*/ 133 w 250"/>
                    <a:gd name="T15" fmla="*/ 228 h 517"/>
                    <a:gd name="T16" fmla="*/ 130 w 250"/>
                    <a:gd name="T17" fmla="*/ 267 h 517"/>
                    <a:gd name="T18" fmla="*/ 107 w 250"/>
                    <a:gd name="T19" fmla="*/ 328 h 517"/>
                    <a:gd name="T20" fmla="*/ 85 w 250"/>
                    <a:gd name="T21" fmla="*/ 386 h 517"/>
                    <a:gd name="T22" fmla="*/ 78 w 250"/>
                    <a:gd name="T23" fmla="*/ 434 h 517"/>
                    <a:gd name="T24" fmla="*/ 78 w 250"/>
                    <a:gd name="T25" fmla="*/ 453 h 517"/>
                    <a:gd name="T26" fmla="*/ 102 w 250"/>
                    <a:gd name="T27" fmla="*/ 456 h 517"/>
                    <a:gd name="T28" fmla="*/ 133 w 250"/>
                    <a:gd name="T29" fmla="*/ 445 h 517"/>
                    <a:gd name="T30" fmla="*/ 217 w 250"/>
                    <a:gd name="T31" fmla="*/ 453 h 517"/>
                    <a:gd name="T32" fmla="*/ 250 w 250"/>
                    <a:gd name="T33" fmla="*/ 473 h 517"/>
                    <a:gd name="T34" fmla="*/ 244 w 250"/>
                    <a:gd name="T35" fmla="*/ 486 h 517"/>
                    <a:gd name="T36" fmla="*/ 200 w 250"/>
                    <a:gd name="T37" fmla="*/ 512 h 517"/>
                    <a:gd name="T38" fmla="*/ 174 w 250"/>
                    <a:gd name="T39" fmla="*/ 517 h 517"/>
                    <a:gd name="T40" fmla="*/ 150 w 250"/>
                    <a:gd name="T41" fmla="*/ 495 h 517"/>
                    <a:gd name="T42" fmla="*/ 94 w 250"/>
                    <a:gd name="T43" fmla="*/ 484 h 517"/>
                    <a:gd name="T44" fmla="*/ 46 w 250"/>
                    <a:gd name="T45" fmla="*/ 484 h 517"/>
                    <a:gd name="T46" fmla="*/ 30 w 250"/>
                    <a:gd name="T47" fmla="*/ 479 h 517"/>
                    <a:gd name="T48" fmla="*/ 28 w 250"/>
                    <a:gd name="T49" fmla="*/ 462 h 517"/>
                    <a:gd name="T50" fmla="*/ 57 w 250"/>
                    <a:gd name="T51" fmla="*/ 375 h 517"/>
                    <a:gd name="T52" fmla="*/ 85 w 250"/>
                    <a:gd name="T53" fmla="*/ 308 h 517"/>
                    <a:gd name="T54" fmla="*/ 96 w 250"/>
                    <a:gd name="T55" fmla="*/ 264 h 517"/>
                    <a:gd name="T56" fmla="*/ 96 w 250"/>
                    <a:gd name="T57" fmla="*/ 202 h 517"/>
                    <a:gd name="T58" fmla="*/ 74 w 250"/>
                    <a:gd name="T59" fmla="*/ 147 h 517"/>
                    <a:gd name="T60" fmla="*/ 28 w 250"/>
                    <a:gd name="T61" fmla="*/ 89 h 517"/>
                    <a:gd name="T62" fmla="*/ 7 w 250"/>
                    <a:gd name="T63" fmla="*/ 62 h 517"/>
                    <a:gd name="T64" fmla="*/ 0 w 250"/>
                    <a:gd name="T65" fmla="*/ 45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517">
                      <a:moveTo>
                        <a:pt x="0" y="45"/>
                      </a:moveTo>
                      <a:lnTo>
                        <a:pt x="2" y="6"/>
                      </a:lnTo>
                      <a:lnTo>
                        <a:pt x="22" y="0"/>
                      </a:lnTo>
                      <a:lnTo>
                        <a:pt x="61" y="2"/>
                      </a:lnTo>
                      <a:lnTo>
                        <a:pt x="72" y="36"/>
                      </a:lnTo>
                      <a:lnTo>
                        <a:pt x="105" y="106"/>
                      </a:lnTo>
                      <a:lnTo>
                        <a:pt x="122" y="162"/>
                      </a:lnTo>
                      <a:lnTo>
                        <a:pt x="133" y="228"/>
                      </a:lnTo>
                      <a:lnTo>
                        <a:pt x="130" y="267"/>
                      </a:lnTo>
                      <a:lnTo>
                        <a:pt x="107" y="328"/>
                      </a:lnTo>
                      <a:lnTo>
                        <a:pt x="85" y="386"/>
                      </a:lnTo>
                      <a:lnTo>
                        <a:pt x="78" y="434"/>
                      </a:lnTo>
                      <a:lnTo>
                        <a:pt x="78" y="453"/>
                      </a:lnTo>
                      <a:lnTo>
                        <a:pt x="102" y="456"/>
                      </a:lnTo>
                      <a:lnTo>
                        <a:pt x="133" y="445"/>
                      </a:lnTo>
                      <a:lnTo>
                        <a:pt x="217" y="453"/>
                      </a:lnTo>
                      <a:lnTo>
                        <a:pt x="250" y="473"/>
                      </a:lnTo>
                      <a:lnTo>
                        <a:pt x="244" y="486"/>
                      </a:lnTo>
                      <a:lnTo>
                        <a:pt x="200" y="512"/>
                      </a:lnTo>
                      <a:lnTo>
                        <a:pt x="174" y="517"/>
                      </a:lnTo>
                      <a:lnTo>
                        <a:pt x="150" y="495"/>
                      </a:lnTo>
                      <a:lnTo>
                        <a:pt x="94" y="484"/>
                      </a:lnTo>
                      <a:lnTo>
                        <a:pt x="46" y="484"/>
                      </a:lnTo>
                      <a:lnTo>
                        <a:pt x="30" y="479"/>
                      </a:lnTo>
                      <a:lnTo>
                        <a:pt x="28" y="462"/>
                      </a:lnTo>
                      <a:lnTo>
                        <a:pt x="57" y="375"/>
                      </a:lnTo>
                      <a:lnTo>
                        <a:pt x="85" y="308"/>
                      </a:lnTo>
                      <a:lnTo>
                        <a:pt x="96" y="264"/>
                      </a:lnTo>
                      <a:lnTo>
                        <a:pt x="96" y="202"/>
                      </a:lnTo>
                      <a:lnTo>
                        <a:pt x="74" y="147"/>
                      </a:lnTo>
                      <a:lnTo>
                        <a:pt x="28" y="89"/>
                      </a:lnTo>
                      <a:lnTo>
                        <a:pt x="7" y="62"/>
                      </a:ln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39" name="Freeform 15">
                  <a:extLst>
                    <a:ext uri="{FF2B5EF4-FFF2-40B4-BE49-F238E27FC236}">
                      <a16:creationId xmlns:a16="http://schemas.microsoft.com/office/drawing/2014/main" id="{39A5895B-ACAF-CBD0-1666-AC5B22EB7556}"/>
                    </a:ext>
                  </a:extLst>
                </p:cNvPr>
                <p:cNvSpPr>
                  <a:spLocks noChangeAspect="1"/>
                </p:cNvSpPr>
                <p:nvPr/>
              </p:nvSpPr>
              <p:spPr bwMode="auto">
                <a:xfrm>
                  <a:off x="3373" y="2364"/>
                  <a:ext cx="222" cy="543"/>
                </a:xfrm>
                <a:custGeom>
                  <a:avLst/>
                  <a:gdLst>
                    <a:gd name="T0" fmla="*/ 131 w 222"/>
                    <a:gd name="T1" fmla="*/ 88 h 543"/>
                    <a:gd name="T2" fmla="*/ 144 w 222"/>
                    <a:gd name="T3" fmla="*/ 43 h 543"/>
                    <a:gd name="T4" fmla="*/ 172 w 222"/>
                    <a:gd name="T5" fmla="*/ 0 h 543"/>
                    <a:gd name="T6" fmla="*/ 198 w 222"/>
                    <a:gd name="T7" fmla="*/ 0 h 543"/>
                    <a:gd name="T8" fmla="*/ 222 w 222"/>
                    <a:gd name="T9" fmla="*/ 23 h 543"/>
                    <a:gd name="T10" fmla="*/ 220 w 222"/>
                    <a:gd name="T11" fmla="*/ 50 h 543"/>
                    <a:gd name="T12" fmla="*/ 187 w 222"/>
                    <a:gd name="T13" fmla="*/ 89 h 543"/>
                    <a:gd name="T14" fmla="*/ 154 w 222"/>
                    <a:gd name="T15" fmla="*/ 160 h 543"/>
                    <a:gd name="T16" fmla="*/ 139 w 222"/>
                    <a:gd name="T17" fmla="*/ 223 h 543"/>
                    <a:gd name="T18" fmla="*/ 137 w 222"/>
                    <a:gd name="T19" fmla="*/ 295 h 543"/>
                    <a:gd name="T20" fmla="*/ 154 w 222"/>
                    <a:gd name="T21" fmla="*/ 377 h 543"/>
                    <a:gd name="T22" fmla="*/ 170 w 222"/>
                    <a:gd name="T23" fmla="*/ 423 h 543"/>
                    <a:gd name="T24" fmla="*/ 187 w 222"/>
                    <a:gd name="T25" fmla="*/ 460 h 543"/>
                    <a:gd name="T26" fmla="*/ 192 w 222"/>
                    <a:gd name="T27" fmla="*/ 479 h 543"/>
                    <a:gd name="T28" fmla="*/ 189 w 222"/>
                    <a:gd name="T29" fmla="*/ 505 h 543"/>
                    <a:gd name="T30" fmla="*/ 161 w 222"/>
                    <a:gd name="T31" fmla="*/ 506 h 543"/>
                    <a:gd name="T32" fmla="*/ 94 w 222"/>
                    <a:gd name="T33" fmla="*/ 521 h 543"/>
                    <a:gd name="T34" fmla="*/ 33 w 222"/>
                    <a:gd name="T35" fmla="*/ 543 h 543"/>
                    <a:gd name="T36" fmla="*/ 20 w 222"/>
                    <a:gd name="T37" fmla="*/ 534 h 543"/>
                    <a:gd name="T38" fmla="*/ 0 w 222"/>
                    <a:gd name="T39" fmla="*/ 510 h 543"/>
                    <a:gd name="T40" fmla="*/ 6 w 222"/>
                    <a:gd name="T41" fmla="*/ 495 h 543"/>
                    <a:gd name="T42" fmla="*/ 65 w 222"/>
                    <a:gd name="T43" fmla="*/ 488 h 543"/>
                    <a:gd name="T44" fmla="*/ 117 w 222"/>
                    <a:gd name="T45" fmla="*/ 488 h 543"/>
                    <a:gd name="T46" fmla="*/ 144 w 222"/>
                    <a:gd name="T47" fmla="*/ 488 h 543"/>
                    <a:gd name="T48" fmla="*/ 161 w 222"/>
                    <a:gd name="T49" fmla="*/ 473 h 543"/>
                    <a:gd name="T50" fmla="*/ 154 w 222"/>
                    <a:gd name="T51" fmla="*/ 440 h 543"/>
                    <a:gd name="T52" fmla="*/ 126 w 222"/>
                    <a:gd name="T53" fmla="*/ 373 h 543"/>
                    <a:gd name="T54" fmla="*/ 109 w 222"/>
                    <a:gd name="T55" fmla="*/ 310 h 543"/>
                    <a:gd name="T56" fmla="*/ 104 w 222"/>
                    <a:gd name="T57" fmla="*/ 245 h 543"/>
                    <a:gd name="T58" fmla="*/ 109 w 222"/>
                    <a:gd name="T59" fmla="*/ 184 h 543"/>
                    <a:gd name="T60" fmla="*/ 120 w 222"/>
                    <a:gd name="T61" fmla="*/ 132 h 543"/>
                    <a:gd name="T62" fmla="*/ 131 w 222"/>
                    <a:gd name="T63" fmla="*/ 8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543">
                      <a:moveTo>
                        <a:pt x="131" y="88"/>
                      </a:moveTo>
                      <a:lnTo>
                        <a:pt x="144" y="43"/>
                      </a:lnTo>
                      <a:lnTo>
                        <a:pt x="172" y="0"/>
                      </a:lnTo>
                      <a:lnTo>
                        <a:pt x="198" y="0"/>
                      </a:lnTo>
                      <a:lnTo>
                        <a:pt x="222" y="23"/>
                      </a:lnTo>
                      <a:lnTo>
                        <a:pt x="220" y="50"/>
                      </a:lnTo>
                      <a:lnTo>
                        <a:pt x="187" y="89"/>
                      </a:lnTo>
                      <a:lnTo>
                        <a:pt x="154" y="160"/>
                      </a:lnTo>
                      <a:lnTo>
                        <a:pt x="139" y="223"/>
                      </a:lnTo>
                      <a:lnTo>
                        <a:pt x="137" y="295"/>
                      </a:lnTo>
                      <a:lnTo>
                        <a:pt x="154" y="377"/>
                      </a:lnTo>
                      <a:lnTo>
                        <a:pt x="170" y="423"/>
                      </a:lnTo>
                      <a:lnTo>
                        <a:pt x="187" y="460"/>
                      </a:lnTo>
                      <a:lnTo>
                        <a:pt x="192" y="479"/>
                      </a:lnTo>
                      <a:lnTo>
                        <a:pt x="189" y="505"/>
                      </a:lnTo>
                      <a:lnTo>
                        <a:pt x="161" y="506"/>
                      </a:lnTo>
                      <a:lnTo>
                        <a:pt x="94" y="521"/>
                      </a:lnTo>
                      <a:lnTo>
                        <a:pt x="33" y="543"/>
                      </a:lnTo>
                      <a:lnTo>
                        <a:pt x="20" y="534"/>
                      </a:lnTo>
                      <a:lnTo>
                        <a:pt x="0" y="510"/>
                      </a:lnTo>
                      <a:lnTo>
                        <a:pt x="6" y="495"/>
                      </a:lnTo>
                      <a:lnTo>
                        <a:pt x="65" y="488"/>
                      </a:lnTo>
                      <a:lnTo>
                        <a:pt x="117" y="488"/>
                      </a:lnTo>
                      <a:lnTo>
                        <a:pt x="144" y="488"/>
                      </a:lnTo>
                      <a:lnTo>
                        <a:pt x="161" y="473"/>
                      </a:lnTo>
                      <a:lnTo>
                        <a:pt x="154" y="440"/>
                      </a:lnTo>
                      <a:lnTo>
                        <a:pt x="126" y="373"/>
                      </a:lnTo>
                      <a:lnTo>
                        <a:pt x="109" y="310"/>
                      </a:lnTo>
                      <a:lnTo>
                        <a:pt x="104" y="245"/>
                      </a:lnTo>
                      <a:lnTo>
                        <a:pt x="109" y="184"/>
                      </a:lnTo>
                      <a:lnTo>
                        <a:pt x="120" y="132"/>
                      </a:lnTo>
                      <a:lnTo>
                        <a:pt x="13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40" name="Freeform 16">
                  <a:extLst>
                    <a:ext uri="{FF2B5EF4-FFF2-40B4-BE49-F238E27FC236}">
                      <a16:creationId xmlns:a16="http://schemas.microsoft.com/office/drawing/2014/main" id="{5941B294-4EC7-4EAE-1516-0E8C0C1B0DEE}"/>
                    </a:ext>
                  </a:extLst>
                </p:cNvPr>
                <p:cNvSpPr>
                  <a:spLocks noChangeAspect="1"/>
                </p:cNvSpPr>
                <p:nvPr/>
              </p:nvSpPr>
              <p:spPr bwMode="auto">
                <a:xfrm>
                  <a:off x="3405" y="1942"/>
                  <a:ext cx="158" cy="437"/>
                </a:xfrm>
                <a:custGeom>
                  <a:avLst/>
                  <a:gdLst>
                    <a:gd name="T0" fmla="*/ 80 w 158"/>
                    <a:gd name="T1" fmla="*/ 11 h 437"/>
                    <a:gd name="T2" fmla="*/ 111 w 158"/>
                    <a:gd name="T3" fmla="*/ 0 h 437"/>
                    <a:gd name="T4" fmla="*/ 145 w 158"/>
                    <a:gd name="T5" fmla="*/ 3 h 437"/>
                    <a:gd name="T6" fmla="*/ 158 w 158"/>
                    <a:gd name="T7" fmla="*/ 22 h 437"/>
                    <a:gd name="T8" fmla="*/ 150 w 158"/>
                    <a:gd name="T9" fmla="*/ 72 h 437"/>
                    <a:gd name="T10" fmla="*/ 113 w 158"/>
                    <a:gd name="T11" fmla="*/ 88 h 437"/>
                    <a:gd name="T12" fmla="*/ 69 w 158"/>
                    <a:gd name="T13" fmla="*/ 120 h 437"/>
                    <a:gd name="T14" fmla="*/ 52 w 158"/>
                    <a:gd name="T15" fmla="*/ 164 h 437"/>
                    <a:gd name="T16" fmla="*/ 39 w 158"/>
                    <a:gd name="T17" fmla="*/ 205 h 437"/>
                    <a:gd name="T18" fmla="*/ 35 w 158"/>
                    <a:gd name="T19" fmla="*/ 266 h 437"/>
                    <a:gd name="T20" fmla="*/ 41 w 158"/>
                    <a:gd name="T21" fmla="*/ 325 h 437"/>
                    <a:gd name="T22" fmla="*/ 50 w 158"/>
                    <a:gd name="T23" fmla="*/ 349 h 437"/>
                    <a:gd name="T24" fmla="*/ 63 w 158"/>
                    <a:gd name="T25" fmla="*/ 366 h 437"/>
                    <a:gd name="T26" fmla="*/ 85 w 158"/>
                    <a:gd name="T27" fmla="*/ 372 h 437"/>
                    <a:gd name="T28" fmla="*/ 85 w 158"/>
                    <a:gd name="T29" fmla="*/ 399 h 437"/>
                    <a:gd name="T30" fmla="*/ 52 w 158"/>
                    <a:gd name="T31" fmla="*/ 425 h 437"/>
                    <a:gd name="T32" fmla="*/ 35 w 158"/>
                    <a:gd name="T33" fmla="*/ 437 h 437"/>
                    <a:gd name="T34" fmla="*/ 13 w 158"/>
                    <a:gd name="T35" fmla="*/ 420 h 437"/>
                    <a:gd name="T36" fmla="*/ 0 w 158"/>
                    <a:gd name="T37" fmla="*/ 372 h 437"/>
                    <a:gd name="T38" fmla="*/ 0 w 158"/>
                    <a:gd name="T39" fmla="*/ 311 h 437"/>
                    <a:gd name="T40" fmla="*/ 2 w 158"/>
                    <a:gd name="T41" fmla="*/ 233 h 437"/>
                    <a:gd name="T42" fmla="*/ 24 w 158"/>
                    <a:gd name="T43" fmla="*/ 153 h 437"/>
                    <a:gd name="T44" fmla="*/ 50 w 158"/>
                    <a:gd name="T45" fmla="*/ 87 h 437"/>
                    <a:gd name="T46" fmla="*/ 69 w 158"/>
                    <a:gd name="T47" fmla="*/ 37 h 437"/>
                    <a:gd name="T48" fmla="*/ 80 w 158"/>
                    <a:gd name="T49" fmla="*/ 1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437">
                      <a:moveTo>
                        <a:pt x="80" y="11"/>
                      </a:moveTo>
                      <a:lnTo>
                        <a:pt x="111" y="0"/>
                      </a:lnTo>
                      <a:lnTo>
                        <a:pt x="145" y="3"/>
                      </a:lnTo>
                      <a:lnTo>
                        <a:pt x="158" y="22"/>
                      </a:lnTo>
                      <a:lnTo>
                        <a:pt x="150" y="72"/>
                      </a:lnTo>
                      <a:lnTo>
                        <a:pt x="113" y="88"/>
                      </a:lnTo>
                      <a:lnTo>
                        <a:pt x="69" y="120"/>
                      </a:lnTo>
                      <a:lnTo>
                        <a:pt x="52" y="164"/>
                      </a:lnTo>
                      <a:lnTo>
                        <a:pt x="39" y="205"/>
                      </a:lnTo>
                      <a:lnTo>
                        <a:pt x="35" y="266"/>
                      </a:lnTo>
                      <a:lnTo>
                        <a:pt x="41" y="325"/>
                      </a:lnTo>
                      <a:lnTo>
                        <a:pt x="50" y="349"/>
                      </a:lnTo>
                      <a:lnTo>
                        <a:pt x="63" y="366"/>
                      </a:lnTo>
                      <a:lnTo>
                        <a:pt x="85" y="372"/>
                      </a:lnTo>
                      <a:lnTo>
                        <a:pt x="85" y="399"/>
                      </a:lnTo>
                      <a:lnTo>
                        <a:pt x="52" y="425"/>
                      </a:lnTo>
                      <a:lnTo>
                        <a:pt x="35" y="437"/>
                      </a:lnTo>
                      <a:lnTo>
                        <a:pt x="13" y="420"/>
                      </a:lnTo>
                      <a:lnTo>
                        <a:pt x="0" y="372"/>
                      </a:lnTo>
                      <a:lnTo>
                        <a:pt x="0" y="311"/>
                      </a:lnTo>
                      <a:lnTo>
                        <a:pt x="2" y="233"/>
                      </a:lnTo>
                      <a:lnTo>
                        <a:pt x="24" y="153"/>
                      </a:lnTo>
                      <a:lnTo>
                        <a:pt x="50" y="87"/>
                      </a:lnTo>
                      <a:lnTo>
                        <a:pt x="69" y="37"/>
                      </a:lnTo>
                      <a:lnTo>
                        <a:pt x="8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41" name="Freeform 17">
                  <a:extLst>
                    <a:ext uri="{FF2B5EF4-FFF2-40B4-BE49-F238E27FC236}">
                      <a16:creationId xmlns:a16="http://schemas.microsoft.com/office/drawing/2014/main" id="{C4BB2E02-F803-9645-B7E6-23AA29E7B73F}"/>
                    </a:ext>
                  </a:extLst>
                </p:cNvPr>
                <p:cNvSpPr>
                  <a:spLocks noChangeAspect="1"/>
                </p:cNvSpPr>
                <p:nvPr/>
              </p:nvSpPr>
              <p:spPr bwMode="auto">
                <a:xfrm>
                  <a:off x="3391" y="1613"/>
                  <a:ext cx="271" cy="310"/>
                </a:xfrm>
                <a:custGeom>
                  <a:avLst/>
                  <a:gdLst>
                    <a:gd name="T0" fmla="*/ 142 w 271"/>
                    <a:gd name="T1" fmla="*/ 4 h 310"/>
                    <a:gd name="T2" fmla="*/ 168 w 271"/>
                    <a:gd name="T3" fmla="*/ 0 h 310"/>
                    <a:gd name="T4" fmla="*/ 204 w 271"/>
                    <a:gd name="T5" fmla="*/ 15 h 310"/>
                    <a:gd name="T6" fmla="*/ 245 w 271"/>
                    <a:gd name="T7" fmla="*/ 63 h 310"/>
                    <a:gd name="T8" fmla="*/ 271 w 271"/>
                    <a:gd name="T9" fmla="*/ 134 h 310"/>
                    <a:gd name="T10" fmla="*/ 267 w 271"/>
                    <a:gd name="T11" fmla="*/ 180 h 310"/>
                    <a:gd name="T12" fmla="*/ 259 w 271"/>
                    <a:gd name="T13" fmla="*/ 238 h 310"/>
                    <a:gd name="T14" fmla="*/ 241 w 271"/>
                    <a:gd name="T15" fmla="*/ 278 h 310"/>
                    <a:gd name="T16" fmla="*/ 202 w 271"/>
                    <a:gd name="T17" fmla="*/ 310 h 310"/>
                    <a:gd name="T18" fmla="*/ 161 w 271"/>
                    <a:gd name="T19" fmla="*/ 303 h 310"/>
                    <a:gd name="T20" fmla="*/ 116 w 271"/>
                    <a:gd name="T21" fmla="*/ 271 h 310"/>
                    <a:gd name="T22" fmla="*/ 96 w 271"/>
                    <a:gd name="T23" fmla="*/ 223 h 310"/>
                    <a:gd name="T24" fmla="*/ 79 w 271"/>
                    <a:gd name="T25" fmla="*/ 191 h 310"/>
                    <a:gd name="T26" fmla="*/ 31 w 271"/>
                    <a:gd name="T27" fmla="*/ 212 h 310"/>
                    <a:gd name="T28" fmla="*/ 9 w 271"/>
                    <a:gd name="T29" fmla="*/ 212 h 310"/>
                    <a:gd name="T30" fmla="*/ 0 w 271"/>
                    <a:gd name="T31" fmla="*/ 208 h 310"/>
                    <a:gd name="T32" fmla="*/ 7 w 271"/>
                    <a:gd name="T33" fmla="*/ 191 h 310"/>
                    <a:gd name="T34" fmla="*/ 53 w 271"/>
                    <a:gd name="T35" fmla="*/ 178 h 310"/>
                    <a:gd name="T36" fmla="*/ 76 w 271"/>
                    <a:gd name="T37" fmla="*/ 174 h 310"/>
                    <a:gd name="T38" fmla="*/ 74 w 271"/>
                    <a:gd name="T39" fmla="*/ 137 h 310"/>
                    <a:gd name="T40" fmla="*/ 85 w 271"/>
                    <a:gd name="T41" fmla="*/ 100 h 310"/>
                    <a:gd name="T42" fmla="*/ 96 w 271"/>
                    <a:gd name="T43" fmla="*/ 61 h 310"/>
                    <a:gd name="T44" fmla="*/ 118 w 271"/>
                    <a:gd name="T45" fmla="*/ 18 h 310"/>
                    <a:gd name="T46" fmla="*/ 142 w 271"/>
                    <a:gd name="T47" fmla="*/ 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310">
                      <a:moveTo>
                        <a:pt x="142" y="4"/>
                      </a:moveTo>
                      <a:lnTo>
                        <a:pt x="168" y="0"/>
                      </a:lnTo>
                      <a:lnTo>
                        <a:pt x="204" y="15"/>
                      </a:lnTo>
                      <a:lnTo>
                        <a:pt x="245" y="63"/>
                      </a:lnTo>
                      <a:lnTo>
                        <a:pt x="271" y="134"/>
                      </a:lnTo>
                      <a:lnTo>
                        <a:pt x="267" y="180"/>
                      </a:lnTo>
                      <a:lnTo>
                        <a:pt x="259" y="238"/>
                      </a:lnTo>
                      <a:lnTo>
                        <a:pt x="241" y="278"/>
                      </a:lnTo>
                      <a:lnTo>
                        <a:pt x="202" y="310"/>
                      </a:lnTo>
                      <a:lnTo>
                        <a:pt x="161" y="303"/>
                      </a:lnTo>
                      <a:lnTo>
                        <a:pt x="116" y="271"/>
                      </a:lnTo>
                      <a:lnTo>
                        <a:pt x="96" y="223"/>
                      </a:lnTo>
                      <a:lnTo>
                        <a:pt x="79" y="191"/>
                      </a:lnTo>
                      <a:lnTo>
                        <a:pt x="31" y="212"/>
                      </a:lnTo>
                      <a:lnTo>
                        <a:pt x="9" y="212"/>
                      </a:lnTo>
                      <a:lnTo>
                        <a:pt x="0" y="208"/>
                      </a:lnTo>
                      <a:lnTo>
                        <a:pt x="7" y="191"/>
                      </a:lnTo>
                      <a:lnTo>
                        <a:pt x="53" y="178"/>
                      </a:lnTo>
                      <a:lnTo>
                        <a:pt x="76" y="174"/>
                      </a:lnTo>
                      <a:lnTo>
                        <a:pt x="74" y="137"/>
                      </a:lnTo>
                      <a:lnTo>
                        <a:pt x="85" y="100"/>
                      </a:lnTo>
                      <a:lnTo>
                        <a:pt x="96" y="61"/>
                      </a:lnTo>
                      <a:lnTo>
                        <a:pt x="118" y="18"/>
                      </a:lnTo>
                      <a:lnTo>
                        <a:pt x="14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57042" name="Group 18">
                <a:extLst>
                  <a:ext uri="{FF2B5EF4-FFF2-40B4-BE49-F238E27FC236}">
                    <a16:creationId xmlns:a16="http://schemas.microsoft.com/office/drawing/2014/main" id="{D7C65FBA-B574-C9DD-D5E7-E631E2581CF7}"/>
                  </a:ext>
                </a:extLst>
              </p:cNvPr>
              <p:cNvGrpSpPr>
                <a:grpSpLocks noChangeAspect="1"/>
              </p:cNvGrpSpPr>
              <p:nvPr/>
            </p:nvGrpSpPr>
            <p:grpSpPr bwMode="auto">
              <a:xfrm>
                <a:off x="2714" y="1531"/>
                <a:ext cx="423" cy="1416"/>
                <a:chOff x="2697" y="1508"/>
                <a:chExt cx="423" cy="1416"/>
              </a:xfrm>
            </p:grpSpPr>
            <p:sp>
              <p:nvSpPr>
                <p:cNvPr id="257043" name="Freeform 19">
                  <a:extLst>
                    <a:ext uri="{FF2B5EF4-FFF2-40B4-BE49-F238E27FC236}">
                      <a16:creationId xmlns:a16="http://schemas.microsoft.com/office/drawing/2014/main" id="{786AD5BE-8EB4-D385-EE5A-ED5EAD575CBC}"/>
                    </a:ext>
                  </a:extLst>
                </p:cNvPr>
                <p:cNvSpPr>
                  <a:spLocks noChangeAspect="1"/>
                </p:cNvSpPr>
                <p:nvPr/>
              </p:nvSpPr>
              <p:spPr bwMode="auto">
                <a:xfrm>
                  <a:off x="2839" y="1852"/>
                  <a:ext cx="207" cy="606"/>
                </a:xfrm>
                <a:custGeom>
                  <a:avLst/>
                  <a:gdLst>
                    <a:gd name="T0" fmla="*/ 71 w 207"/>
                    <a:gd name="T1" fmla="*/ 52 h 606"/>
                    <a:gd name="T2" fmla="*/ 96 w 207"/>
                    <a:gd name="T3" fmla="*/ 13 h 606"/>
                    <a:gd name="T4" fmla="*/ 122 w 207"/>
                    <a:gd name="T5" fmla="*/ 0 h 606"/>
                    <a:gd name="T6" fmla="*/ 144 w 207"/>
                    <a:gd name="T7" fmla="*/ 7 h 606"/>
                    <a:gd name="T8" fmla="*/ 172 w 207"/>
                    <a:gd name="T9" fmla="*/ 41 h 606"/>
                    <a:gd name="T10" fmla="*/ 194 w 207"/>
                    <a:gd name="T11" fmla="*/ 94 h 606"/>
                    <a:gd name="T12" fmla="*/ 207 w 207"/>
                    <a:gd name="T13" fmla="*/ 163 h 606"/>
                    <a:gd name="T14" fmla="*/ 207 w 207"/>
                    <a:gd name="T15" fmla="*/ 261 h 606"/>
                    <a:gd name="T16" fmla="*/ 196 w 207"/>
                    <a:gd name="T17" fmla="*/ 374 h 606"/>
                    <a:gd name="T18" fmla="*/ 188 w 207"/>
                    <a:gd name="T19" fmla="*/ 489 h 606"/>
                    <a:gd name="T20" fmla="*/ 172 w 207"/>
                    <a:gd name="T21" fmla="*/ 545 h 606"/>
                    <a:gd name="T22" fmla="*/ 155 w 207"/>
                    <a:gd name="T23" fmla="*/ 574 h 606"/>
                    <a:gd name="T24" fmla="*/ 135 w 207"/>
                    <a:gd name="T25" fmla="*/ 595 h 606"/>
                    <a:gd name="T26" fmla="*/ 107 w 207"/>
                    <a:gd name="T27" fmla="*/ 606 h 606"/>
                    <a:gd name="T28" fmla="*/ 57 w 207"/>
                    <a:gd name="T29" fmla="*/ 606 h 606"/>
                    <a:gd name="T30" fmla="*/ 28 w 207"/>
                    <a:gd name="T31" fmla="*/ 595 h 606"/>
                    <a:gd name="T32" fmla="*/ 4 w 207"/>
                    <a:gd name="T33" fmla="*/ 545 h 606"/>
                    <a:gd name="T34" fmla="*/ 0 w 207"/>
                    <a:gd name="T35" fmla="*/ 474 h 606"/>
                    <a:gd name="T36" fmla="*/ 0 w 207"/>
                    <a:gd name="T37" fmla="*/ 385 h 606"/>
                    <a:gd name="T38" fmla="*/ 11 w 207"/>
                    <a:gd name="T39" fmla="*/ 267 h 606"/>
                    <a:gd name="T40" fmla="*/ 26 w 207"/>
                    <a:gd name="T41" fmla="*/ 172 h 606"/>
                    <a:gd name="T42" fmla="*/ 49 w 207"/>
                    <a:gd name="T43" fmla="*/ 89 h 606"/>
                    <a:gd name="T44" fmla="*/ 71 w 207"/>
                    <a:gd name="T45" fmla="*/ 5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06">
                      <a:moveTo>
                        <a:pt x="71" y="52"/>
                      </a:moveTo>
                      <a:lnTo>
                        <a:pt x="96" y="13"/>
                      </a:lnTo>
                      <a:lnTo>
                        <a:pt x="122" y="0"/>
                      </a:lnTo>
                      <a:lnTo>
                        <a:pt x="144" y="7"/>
                      </a:lnTo>
                      <a:lnTo>
                        <a:pt x="172" y="41"/>
                      </a:lnTo>
                      <a:lnTo>
                        <a:pt x="194" y="94"/>
                      </a:lnTo>
                      <a:lnTo>
                        <a:pt x="207" y="163"/>
                      </a:lnTo>
                      <a:lnTo>
                        <a:pt x="207" y="261"/>
                      </a:lnTo>
                      <a:lnTo>
                        <a:pt x="196" y="374"/>
                      </a:lnTo>
                      <a:lnTo>
                        <a:pt x="188" y="489"/>
                      </a:lnTo>
                      <a:lnTo>
                        <a:pt x="172" y="545"/>
                      </a:lnTo>
                      <a:lnTo>
                        <a:pt x="155" y="574"/>
                      </a:lnTo>
                      <a:lnTo>
                        <a:pt x="135" y="595"/>
                      </a:lnTo>
                      <a:lnTo>
                        <a:pt x="107" y="606"/>
                      </a:lnTo>
                      <a:lnTo>
                        <a:pt x="57" y="606"/>
                      </a:lnTo>
                      <a:lnTo>
                        <a:pt x="28" y="595"/>
                      </a:lnTo>
                      <a:lnTo>
                        <a:pt x="4" y="545"/>
                      </a:lnTo>
                      <a:lnTo>
                        <a:pt x="0" y="474"/>
                      </a:lnTo>
                      <a:lnTo>
                        <a:pt x="0" y="385"/>
                      </a:lnTo>
                      <a:lnTo>
                        <a:pt x="11" y="267"/>
                      </a:lnTo>
                      <a:lnTo>
                        <a:pt x="26" y="172"/>
                      </a:lnTo>
                      <a:lnTo>
                        <a:pt x="49" y="89"/>
                      </a:lnTo>
                      <a:lnTo>
                        <a:pt x="71"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44" name="Freeform 20">
                  <a:extLst>
                    <a:ext uri="{FF2B5EF4-FFF2-40B4-BE49-F238E27FC236}">
                      <a16:creationId xmlns:a16="http://schemas.microsoft.com/office/drawing/2014/main" id="{9A41A4C2-E81D-7FCB-6A85-74F374AA25C4}"/>
                    </a:ext>
                  </a:extLst>
                </p:cNvPr>
                <p:cNvSpPr>
                  <a:spLocks noChangeAspect="1"/>
                </p:cNvSpPr>
                <p:nvPr/>
              </p:nvSpPr>
              <p:spPr bwMode="auto">
                <a:xfrm>
                  <a:off x="2747" y="1858"/>
                  <a:ext cx="192" cy="532"/>
                </a:xfrm>
                <a:custGeom>
                  <a:avLst/>
                  <a:gdLst>
                    <a:gd name="T0" fmla="*/ 101 w 192"/>
                    <a:gd name="T1" fmla="*/ 43 h 532"/>
                    <a:gd name="T2" fmla="*/ 132 w 192"/>
                    <a:gd name="T3" fmla="*/ 0 h 532"/>
                    <a:gd name="T4" fmla="*/ 172 w 192"/>
                    <a:gd name="T5" fmla="*/ 0 h 532"/>
                    <a:gd name="T6" fmla="*/ 192 w 192"/>
                    <a:gd name="T7" fmla="*/ 33 h 532"/>
                    <a:gd name="T8" fmla="*/ 183 w 192"/>
                    <a:gd name="T9" fmla="*/ 69 h 532"/>
                    <a:gd name="T10" fmla="*/ 159 w 192"/>
                    <a:gd name="T11" fmla="*/ 76 h 532"/>
                    <a:gd name="T12" fmla="*/ 128 w 192"/>
                    <a:gd name="T13" fmla="*/ 94 h 532"/>
                    <a:gd name="T14" fmla="*/ 102 w 192"/>
                    <a:gd name="T15" fmla="*/ 124 h 532"/>
                    <a:gd name="T16" fmla="*/ 84 w 192"/>
                    <a:gd name="T17" fmla="*/ 157 h 532"/>
                    <a:gd name="T18" fmla="*/ 62 w 192"/>
                    <a:gd name="T19" fmla="*/ 217 h 532"/>
                    <a:gd name="T20" fmla="*/ 36 w 192"/>
                    <a:gd name="T21" fmla="*/ 293 h 532"/>
                    <a:gd name="T22" fmla="*/ 28 w 192"/>
                    <a:gd name="T23" fmla="*/ 374 h 532"/>
                    <a:gd name="T24" fmla="*/ 39 w 192"/>
                    <a:gd name="T25" fmla="*/ 428 h 532"/>
                    <a:gd name="T26" fmla="*/ 45 w 192"/>
                    <a:gd name="T27" fmla="*/ 467 h 532"/>
                    <a:gd name="T28" fmla="*/ 58 w 192"/>
                    <a:gd name="T29" fmla="*/ 495 h 532"/>
                    <a:gd name="T30" fmla="*/ 54 w 192"/>
                    <a:gd name="T31" fmla="*/ 523 h 532"/>
                    <a:gd name="T32" fmla="*/ 34 w 192"/>
                    <a:gd name="T33" fmla="*/ 532 h 532"/>
                    <a:gd name="T34" fmla="*/ 17 w 192"/>
                    <a:gd name="T35" fmla="*/ 510 h 532"/>
                    <a:gd name="T36" fmla="*/ 0 w 192"/>
                    <a:gd name="T37" fmla="*/ 478 h 532"/>
                    <a:gd name="T38" fmla="*/ 6 w 192"/>
                    <a:gd name="T39" fmla="*/ 452 h 532"/>
                    <a:gd name="T40" fmla="*/ 10 w 192"/>
                    <a:gd name="T41" fmla="*/ 369 h 532"/>
                    <a:gd name="T42" fmla="*/ 10 w 192"/>
                    <a:gd name="T43" fmla="*/ 308 h 532"/>
                    <a:gd name="T44" fmla="*/ 19 w 192"/>
                    <a:gd name="T45" fmla="*/ 245 h 532"/>
                    <a:gd name="T46" fmla="*/ 39 w 192"/>
                    <a:gd name="T47" fmla="*/ 159 h 532"/>
                    <a:gd name="T48" fmla="*/ 73 w 192"/>
                    <a:gd name="T49" fmla="*/ 93 h 532"/>
                    <a:gd name="T50" fmla="*/ 101 w 192"/>
                    <a:gd name="T51" fmla="*/ 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532">
                      <a:moveTo>
                        <a:pt x="101" y="43"/>
                      </a:moveTo>
                      <a:lnTo>
                        <a:pt x="132" y="0"/>
                      </a:lnTo>
                      <a:lnTo>
                        <a:pt x="172" y="0"/>
                      </a:lnTo>
                      <a:lnTo>
                        <a:pt x="192" y="33"/>
                      </a:lnTo>
                      <a:lnTo>
                        <a:pt x="183" y="69"/>
                      </a:lnTo>
                      <a:lnTo>
                        <a:pt x="159" y="76"/>
                      </a:lnTo>
                      <a:lnTo>
                        <a:pt x="128" y="94"/>
                      </a:lnTo>
                      <a:lnTo>
                        <a:pt x="102" y="124"/>
                      </a:lnTo>
                      <a:lnTo>
                        <a:pt x="84" y="157"/>
                      </a:lnTo>
                      <a:lnTo>
                        <a:pt x="62" y="217"/>
                      </a:lnTo>
                      <a:lnTo>
                        <a:pt x="36" y="293"/>
                      </a:lnTo>
                      <a:lnTo>
                        <a:pt x="28" y="374"/>
                      </a:lnTo>
                      <a:lnTo>
                        <a:pt x="39" y="428"/>
                      </a:lnTo>
                      <a:lnTo>
                        <a:pt x="45" y="467"/>
                      </a:lnTo>
                      <a:lnTo>
                        <a:pt x="58" y="495"/>
                      </a:lnTo>
                      <a:lnTo>
                        <a:pt x="54" y="523"/>
                      </a:lnTo>
                      <a:lnTo>
                        <a:pt x="34" y="532"/>
                      </a:lnTo>
                      <a:lnTo>
                        <a:pt x="17" y="510"/>
                      </a:lnTo>
                      <a:lnTo>
                        <a:pt x="0" y="478"/>
                      </a:lnTo>
                      <a:lnTo>
                        <a:pt x="6" y="452"/>
                      </a:lnTo>
                      <a:lnTo>
                        <a:pt x="10" y="369"/>
                      </a:lnTo>
                      <a:lnTo>
                        <a:pt x="10" y="308"/>
                      </a:lnTo>
                      <a:lnTo>
                        <a:pt x="19" y="245"/>
                      </a:lnTo>
                      <a:lnTo>
                        <a:pt x="39" y="159"/>
                      </a:lnTo>
                      <a:lnTo>
                        <a:pt x="73" y="93"/>
                      </a:lnTo>
                      <a:lnTo>
                        <a:pt x="10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45" name="Freeform 21">
                  <a:extLst>
                    <a:ext uri="{FF2B5EF4-FFF2-40B4-BE49-F238E27FC236}">
                      <a16:creationId xmlns:a16="http://schemas.microsoft.com/office/drawing/2014/main" id="{54408595-180F-39A9-46D2-649AFC857D8A}"/>
                    </a:ext>
                  </a:extLst>
                </p:cNvPr>
                <p:cNvSpPr>
                  <a:spLocks noChangeAspect="1"/>
                </p:cNvSpPr>
                <p:nvPr/>
              </p:nvSpPr>
              <p:spPr bwMode="auto">
                <a:xfrm>
                  <a:off x="2697" y="2329"/>
                  <a:ext cx="214" cy="547"/>
                </a:xfrm>
                <a:custGeom>
                  <a:avLst/>
                  <a:gdLst>
                    <a:gd name="T0" fmla="*/ 180 w 214"/>
                    <a:gd name="T1" fmla="*/ 0 h 547"/>
                    <a:gd name="T2" fmla="*/ 214 w 214"/>
                    <a:gd name="T3" fmla="*/ 28 h 547"/>
                    <a:gd name="T4" fmla="*/ 213 w 214"/>
                    <a:gd name="T5" fmla="*/ 75 h 547"/>
                    <a:gd name="T6" fmla="*/ 198 w 214"/>
                    <a:gd name="T7" fmla="*/ 117 h 547"/>
                    <a:gd name="T8" fmla="*/ 178 w 214"/>
                    <a:gd name="T9" fmla="*/ 197 h 547"/>
                    <a:gd name="T10" fmla="*/ 163 w 214"/>
                    <a:gd name="T11" fmla="*/ 279 h 547"/>
                    <a:gd name="T12" fmla="*/ 163 w 214"/>
                    <a:gd name="T13" fmla="*/ 342 h 547"/>
                    <a:gd name="T14" fmla="*/ 169 w 214"/>
                    <a:gd name="T15" fmla="*/ 425 h 547"/>
                    <a:gd name="T16" fmla="*/ 180 w 214"/>
                    <a:gd name="T17" fmla="*/ 473 h 547"/>
                    <a:gd name="T18" fmla="*/ 198 w 214"/>
                    <a:gd name="T19" fmla="*/ 496 h 547"/>
                    <a:gd name="T20" fmla="*/ 198 w 214"/>
                    <a:gd name="T21" fmla="*/ 525 h 547"/>
                    <a:gd name="T22" fmla="*/ 169 w 214"/>
                    <a:gd name="T23" fmla="*/ 531 h 547"/>
                    <a:gd name="T24" fmla="*/ 130 w 214"/>
                    <a:gd name="T25" fmla="*/ 542 h 547"/>
                    <a:gd name="T26" fmla="*/ 80 w 214"/>
                    <a:gd name="T27" fmla="*/ 547 h 547"/>
                    <a:gd name="T28" fmla="*/ 19 w 214"/>
                    <a:gd name="T29" fmla="*/ 547 h 547"/>
                    <a:gd name="T30" fmla="*/ 0 w 214"/>
                    <a:gd name="T31" fmla="*/ 531 h 547"/>
                    <a:gd name="T32" fmla="*/ 13 w 214"/>
                    <a:gd name="T33" fmla="*/ 512 h 547"/>
                    <a:gd name="T34" fmla="*/ 67 w 214"/>
                    <a:gd name="T35" fmla="*/ 514 h 547"/>
                    <a:gd name="T36" fmla="*/ 102 w 214"/>
                    <a:gd name="T37" fmla="*/ 514 h 547"/>
                    <a:gd name="T38" fmla="*/ 147 w 214"/>
                    <a:gd name="T39" fmla="*/ 507 h 547"/>
                    <a:gd name="T40" fmla="*/ 158 w 214"/>
                    <a:gd name="T41" fmla="*/ 492 h 547"/>
                    <a:gd name="T42" fmla="*/ 152 w 214"/>
                    <a:gd name="T43" fmla="*/ 453 h 547"/>
                    <a:gd name="T44" fmla="*/ 136 w 214"/>
                    <a:gd name="T45" fmla="*/ 379 h 547"/>
                    <a:gd name="T46" fmla="*/ 136 w 214"/>
                    <a:gd name="T47" fmla="*/ 303 h 547"/>
                    <a:gd name="T48" fmla="*/ 141 w 214"/>
                    <a:gd name="T49" fmla="*/ 208 h 547"/>
                    <a:gd name="T50" fmla="*/ 147 w 214"/>
                    <a:gd name="T51" fmla="*/ 112 h 547"/>
                    <a:gd name="T52" fmla="*/ 162 w 214"/>
                    <a:gd name="T53" fmla="*/ 39 h 547"/>
                    <a:gd name="T54" fmla="*/ 175 w 214"/>
                    <a:gd name="T55" fmla="*/ 13 h 547"/>
                    <a:gd name="T56" fmla="*/ 180 w 214"/>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547">
                      <a:moveTo>
                        <a:pt x="180" y="0"/>
                      </a:moveTo>
                      <a:lnTo>
                        <a:pt x="214" y="28"/>
                      </a:lnTo>
                      <a:lnTo>
                        <a:pt x="213" y="75"/>
                      </a:lnTo>
                      <a:lnTo>
                        <a:pt x="198" y="117"/>
                      </a:lnTo>
                      <a:lnTo>
                        <a:pt x="178" y="197"/>
                      </a:lnTo>
                      <a:lnTo>
                        <a:pt x="163" y="279"/>
                      </a:lnTo>
                      <a:lnTo>
                        <a:pt x="163" y="342"/>
                      </a:lnTo>
                      <a:lnTo>
                        <a:pt x="169" y="425"/>
                      </a:lnTo>
                      <a:lnTo>
                        <a:pt x="180" y="473"/>
                      </a:lnTo>
                      <a:lnTo>
                        <a:pt x="198" y="496"/>
                      </a:lnTo>
                      <a:lnTo>
                        <a:pt x="198" y="525"/>
                      </a:lnTo>
                      <a:lnTo>
                        <a:pt x="169" y="531"/>
                      </a:lnTo>
                      <a:lnTo>
                        <a:pt x="130" y="542"/>
                      </a:lnTo>
                      <a:lnTo>
                        <a:pt x="80" y="547"/>
                      </a:lnTo>
                      <a:lnTo>
                        <a:pt x="19" y="547"/>
                      </a:lnTo>
                      <a:lnTo>
                        <a:pt x="0" y="531"/>
                      </a:lnTo>
                      <a:lnTo>
                        <a:pt x="13" y="512"/>
                      </a:lnTo>
                      <a:lnTo>
                        <a:pt x="67" y="514"/>
                      </a:lnTo>
                      <a:lnTo>
                        <a:pt x="102" y="514"/>
                      </a:lnTo>
                      <a:lnTo>
                        <a:pt x="147" y="507"/>
                      </a:lnTo>
                      <a:lnTo>
                        <a:pt x="158" y="492"/>
                      </a:lnTo>
                      <a:lnTo>
                        <a:pt x="152" y="453"/>
                      </a:lnTo>
                      <a:lnTo>
                        <a:pt x="136" y="379"/>
                      </a:lnTo>
                      <a:lnTo>
                        <a:pt x="136" y="303"/>
                      </a:lnTo>
                      <a:lnTo>
                        <a:pt x="141" y="208"/>
                      </a:lnTo>
                      <a:lnTo>
                        <a:pt x="147" y="112"/>
                      </a:lnTo>
                      <a:lnTo>
                        <a:pt x="162" y="39"/>
                      </a:lnTo>
                      <a:lnTo>
                        <a:pt x="175" y="13"/>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46" name="Freeform 22">
                  <a:extLst>
                    <a:ext uri="{FF2B5EF4-FFF2-40B4-BE49-F238E27FC236}">
                      <a16:creationId xmlns:a16="http://schemas.microsoft.com/office/drawing/2014/main" id="{76D07D01-40D2-D16F-B86A-0ED132727278}"/>
                    </a:ext>
                  </a:extLst>
                </p:cNvPr>
                <p:cNvSpPr>
                  <a:spLocks noChangeAspect="1"/>
                </p:cNvSpPr>
                <p:nvPr/>
              </p:nvSpPr>
              <p:spPr bwMode="auto">
                <a:xfrm>
                  <a:off x="2877" y="2342"/>
                  <a:ext cx="149" cy="582"/>
                </a:xfrm>
                <a:custGeom>
                  <a:avLst/>
                  <a:gdLst>
                    <a:gd name="T0" fmla="*/ 101 w 149"/>
                    <a:gd name="T1" fmla="*/ 11 h 582"/>
                    <a:gd name="T2" fmla="*/ 68 w 149"/>
                    <a:gd name="T3" fmla="*/ 0 h 582"/>
                    <a:gd name="T4" fmla="*/ 49 w 149"/>
                    <a:gd name="T5" fmla="*/ 26 h 582"/>
                    <a:gd name="T6" fmla="*/ 45 w 149"/>
                    <a:gd name="T7" fmla="*/ 67 h 582"/>
                    <a:gd name="T8" fmla="*/ 57 w 149"/>
                    <a:gd name="T9" fmla="*/ 104 h 582"/>
                    <a:gd name="T10" fmla="*/ 73 w 149"/>
                    <a:gd name="T11" fmla="*/ 143 h 582"/>
                    <a:gd name="T12" fmla="*/ 88 w 149"/>
                    <a:gd name="T13" fmla="*/ 204 h 582"/>
                    <a:gd name="T14" fmla="*/ 90 w 149"/>
                    <a:gd name="T15" fmla="*/ 265 h 582"/>
                    <a:gd name="T16" fmla="*/ 90 w 149"/>
                    <a:gd name="T17" fmla="*/ 328 h 582"/>
                    <a:gd name="T18" fmla="*/ 94 w 149"/>
                    <a:gd name="T19" fmla="*/ 460 h 582"/>
                    <a:gd name="T20" fmla="*/ 99 w 149"/>
                    <a:gd name="T21" fmla="*/ 495 h 582"/>
                    <a:gd name="T22" fmla="*/ 51 w 149"/>
                    <a:gd name="T23" fmla="*/ 515 h 582"/>
                    <a:gd name="T24" fmla="*/ 16 w 149"/>
                    <a:gd name="T25" fmla="*/ 550 h 582"/>
                    <a:gd name="T26" fmla="*/ 0 w 149"/>
                    <a:gd name="T27" fmla="*/ 565 h 582"/>
                    <a:gd name="T28" fmla="*/ 10 w 149"/>
                    <a:gd name="T29" fmla="*/ 576 h 582"/>
                    <a:gd name="T30" fmla="*/ 57 w 149"/>
                    <a:gd name="T31" fmla="*/ 582 h 582"/>
                    <a:gd name="T32" fmla="*/ 68 w 149"/>
                    <a:gd name="T33" fmla="*/ 549 h 582"/>
                    <a:gd name="T34" fmla="*/ 106 w 149"/>
                    <a:gd name="T35" fmla="*/ 517 h 582"/>
                    <a:gd name="T36" fmla="*/ 140 w 149"/>
                    <a:gd name="T37" fmla="*/ 499 h 582"/>
                    <a:gd name="T38" fmla="*/ 149 w 149"/>
                    <a:gd name="T39" fmla="*/ 484 h 582"/>
                    <a:gd name="T40" fmla="*/ 134 w 149"/>
                    <a:gd name="T41" fmla="*/ 471 h 582"/>
                    <a:gd name="T42" fmla="*/ 121 w 149"/>
                    <a:gd name="T43" fmla="*/ 445 h 582"/>
                    <a:gd name="T44" fmla="*/ 121 w 149"/>
                    <a:gd name="T45" fmla="*/ 384 h 582"/>
                    <a:gd name="T46" fmla="*/ 116 w 149"/>
                    <a:gd name="T47" fmla="*/ 272 h 582"/>
                    <a:gd name="T48" fmla="*/ 112 w 149"/>
                    <a:gd name="T49" fmla="*/ 183 h 582"/>
                    <a:gd name="T50" fmla="*/ 112 w 149"/>
                    <a:gd name="T51" fmla="*/ 111 h 582"/>
                    <a:gd name="T52" fmla="*/ 112 w 149"/>
                    <a:gd name="T53" fmla="*/ 43 h 582"/>
                    <a:gd name="T54" fmla="*/ 101 w 149"/>
                    <a:gd name="T55" fmla="*/ 11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582">
                      <a:moveTo>
                        <a:pt x="101" y="11"/>
                      </a:moveTo>
                      <a:lnTo>
                        <a:pt x="68" y="0"/>
                      </a:lnTo>
                      <a:lnTo>
                        <a:pt x="49" y="26"/>
                      </a:lnTo>
                      <a:lnTo>
                        <a:pt x="45" y="67"/>
                      </a:lnTo>
                      <a:lnTo>
                        <a:pt x="57" y="104"/>
                      </a:lnTo>
                      <a:lnTo>
                        <a:pt x="73" y="143"/>
                      </a:lnTo>
                      <a:lnTo>
                        <a:pt x="88" y="204"/>
                      </a:lnTo>
                      <a:lnTo>
                        <a:pt x="90" y="265"/>
                      </a:lnTo>
                      <a:lnTo>
                        <a:pt x="90" y="328"/>
                      </a:lnTo>
                      <a:lnTo>
                        <a:pt x="94" y="460"/>
                      </a:lnTo>
                      <a:lnTo>
                        <a:pt x="99" y="495"/>
                      </a:lnTo>
                      <a:lnTo>
                        <a:pt x="51" y="515"/>
                      </a:lnTo>
                      <a:lnTo>
                        <a:pt x="16" y="550"/>
                      </a:lnTo>
                      <a:lnTo>
                        <a:pt x="0" y="565"/>
                      </a:lnTo>
                      <a:lnTo>
                        <a:pt x="10" y="576"/>
                      </a:lnTo>
                      <a:lnTo>
                        <a:pt x="57" y="582"/>
                      </a:lnTo>
                      <a:lnTo>
                        <a:pt x="68" y="549"/>
                      </a:lnTo>
                      <a:lnTo>
                        <a:pt x="106" y="517"/>
                      </a:lnTo>
                      <a:lnTo>
                        <a:pt x="140" y="499"/>
                      </a:lnTo>
                      <a:lnTo>
                        <a:pt x="149" y="484"/>
                      </a:lnTo>
                      <a:lnTo>
                        <a:pt x="134" y="471"/>
                      </a:lnTo>
                      <a:lnTo>
                        <a:pt x="121" y="445"/>
                      </a:lnTo>
                      <a:lnTo>
                        <a:pt x="121" y="384"/>
                      </a:lnTo>
                      <a:lnTo>
                        <a:pt x="116" y="272"/>
                      </a:lnTo>
                      <a:lnTo>
                        <a:pt x="112" y="183"/>
                      </a:lnTo>
                      <a:lnTo>
                        <a:pt x="112" y="111"/>
                      </a:lnTo>
                      <a:lnTo>
                        <a:pt x="112" y="43"/>
                      </a:ln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47" name="Freeform 23">
                  <a:extLst>
                    <a:ext uri="{FF2B5EF4-FFF2-40B4-BE49-F238E27FC236}">
                      <a16:creationId xmlns:a16="http://schemas.microsoft.com/office/drawing/2014/main" id="{6785577D-B3B3-D8F9-A169-F4BC91CC4BCD}"/>
                    </a:ext>
                  </a:extLst>
                </p:cNvPr>
                <p:cNvSpPr>
                  <a:spLocks noChangeAspect="1"/>
                </p:cNvSpPr>
                <p:nvPr/>
              </p:nvSpPr>
              <p:spPr bwMode="auto">
                <a:xfrm>
                  <a:off x="2835" y="1508"/>
                  <a:ext cx="285" cy="322"/>
                </a:xfrm>
                <a:custGeom>
                  <a:avLst/>
                  <a:gdLst>
                    <a:gd name="T0" fmla="*/ 266 w 285"/>
                    <a:gd name="T1" fmla="*/ 183 h 322"/>
                    <a:gd name="T2" fmla="*/ 275 w 285"/>
                    <a:gd name="T3" fmla="*/ 146 h 322"/>
                    <a:gd name="T4" fmla="*/ 285 w 285"/>
                    <a:gd name="T5" fmla="*/ 94 h 322"/>
                    <a:gd name="T6" fmla="*/ 262 w 285"/>
                    <a:gd name="T7" fmla="*/ 44 h 322"/>
                    <a:gd name="T8" fmla="*/ 217 w 285"/>
                    <a:gd name="T9" fmla="*/ 0 h 322"/>
                    <a:gd name="T10" fmla="*/ 179 w 285"/>
                    <a:gd name="T11" fmla="*/ 4 h 322"/>
                    <a:gd name="T12" fmla="*/ 147 w 285"/>
                    <a:gd name="T13" fmla="*/ 28 h 322"/>
                    <a:gd name="T14" fmla="*/ 108 w 285"/>
                    <a:gd name="T15" fmla="*/ 75 h 322"/>
                    <a:gd name="T16" fmla="*/ 86 w 285"/>
                    <a:gd name="T17" fmla="*/ 127 h 322"/>
                    <a:gd name="T18" fmla="*/ 60 w 285"/>
                    <a:gd name="T19" fmla="*/ 145 h 322"/>
                    <a:gd name="T20" fmla="*/ 18 w 285"/>
                    <a:gd name="T21" fmla="*/ 158 h 322"/>
                    <a:gd name="T22" fmla="*/ 0 w 285"/>
                    <a:gd name="T23" fmla="*/ 179 h 322"/>
                    <a:gd name="T24" fmla="*/ 9 w 285"/>
                    <a:gd name="T25" fmla="*/ 189 h 322"/>
                    <a:gd name="T26" fmla="*/ 49 w 285"/>
                    <a:gd name="T27" fmla="*/ 177 h 322"/>
                    <a:gd name="T28" fmla="*/ 72 w 285"/>
                    <a:gd name="T29" fmla="*/ 176 h 322"/>
                    <a:gd name="T30" fmla="*/ 68 w 285"/>
                    <a:gd name="T31" fmla="*/ 224 h 322"/>
                    <a:gd name="T32" fmla="*/ 76 w 285"/>
                    <a:gd name="T33" fmla="*/ 274 h 322"/>
                    <a:gd name="T34" fmla="*/ 92 w 285"/>
                    <a:gd name="T35" fmla="*/ 303 h 322"/>
                    <a:gd name="T36" fmla="*/ 115 w 285"/>
                    <a:gd name="T37" fmla="*/ 322 h 322"/>
                    <a:gd name="T38" fmla="*/ 170 w 285"/>
                    <a:gd name="T39" fmla="*/ 306 h 322"/>
                    <a:gd name="T40" fmla="*/ 221 w 285"/>
                    <a:gd name="T41" fmla="*/ 274 h 322"/>
                    <a:gd name="T42" fmla="*/ 250 w 285"/>
                    <a:gd name="T43" fmla="*/ 233 h 322"/>
                    <a:gd name="T44" fmla="*/ 266 w 285"/>
                    <a:gd name="T45" fmla="*/ 1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322">
                      <a:moveTo>
                        <a:pt x="266" y="183"/>
                      </a:moveTo>
                      <a:lnTo>
                        <a:pt x="275" y="146"/>
                      </a:lnTo>
                      <a:lnTo>
                        <a:pt x="285" y="94"/>
                      </a:lnTo>
                      <a:lnTo>
                        <a:pt x="262" y="44"/>
                      </a:lnTo>
                      <a:lnTo>
                        <a:pt x="217" y="0"/>
                      </a:lnTo>
                      <a:lnTo>
                        <a:pt x="179" y="4"/>
                      </a:lnTo>
                      <a:lnTo>
                        <a:pt x="147" y="28"/>
                      </a:lnTo>
                      <a:lnTo>
                        <a:pt x="108" y="75"/>
                      </a:lnTo>
                      <a:lnTo>
                        <a:pt x="86" y="127"/>
                      </a:lnTo>
                      <a:lnTo>
                        <a:pt x="60" y="145"/>
                      </a:lnTo>
                      <a:lnTo>
                        <a:pt x="18" y="158"/>
                      </a:lnTo>
                      <a:lnTo>
                        <a:pt x="0" y="179"/>
                      </a:lnTo>
                      <a:lnTo>
                        <a:pt x="9" y="189"/>
                      </a:lnTo>
                      <a:lnTo>
                        <a:pt x="49" y="177"/>
                      </a:lnTo>
                      <a:lnTo>
                        <a:pt x="72" y="176"/>
                      </a:lnTo>
                      <a:lnTo>
                        <a:pt x="68" y="224"/>
                      </a:lnTo>
                      <a:lnTo>
                        <a:pt x="76" y="274"/>
                      </a:lnTo>
                      <a:lnTo>
                        <a:pt x="92" y="303"/>
                      </a:lnTo>
                      <a:lnTo>
                        <a:pt x="115" y="322"/>
                      </a:lnTo>
                      <a:lnTo>
                        <a:pt x="170" y="306"/>
                      </a:lnTo>
                      <a:lnTo>
                        <a:pt x="221" y="274"/>
                      </a:lnTo>
                      <a:lnTo>
                        <a:pt x="250" y="233"/>
                      </a:lnTo>
                      <a:lnTo>
                        <a:pt x="266"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57048" name="Group 24">
                <a:extLst>
                  <a:ext uri="{FF2B5EF4-FFF2-40B4-BE49-F238E27FC236}">
                    <a16:creationId xmlns:a16="http://schemas.microsoft.com/office/drawing/2014/main" id="{B4271282-B414-70B6-5E17-0B9F96286127}"/>
                  </a:ext>
                </a:extLst>
              </p:cNvPr>
              <p:cNvGrpSpPr>
                <a:grpSpLocks noChangeAspect="1"/>
              </p:cNvGrpSpPr>
              <p:nvPr/>
            </p:nvGrpSpPr>
            <p:grpSpPr bwMode="auto">
              <a:xfrm>
                <a:off x="2165" y="1463"/>
                <a:ext cx="351" cy="1456"/>
                <a:chOff x="2148" y="1440"/>
                <a:chExt cx="351" cy="1456"/>
              </a:xfrm>
            </p:grpSpPr>
            <p:sp>
              <p:nvSpPr>
                <p:cNvPr id="257049" name="Freeform 25">
                  <a:extLst>
                    <a:ext uri="{FF2B5EF4-FFF2-40B4-BE49-F238E27FC236}">
                      <a16:creationId xmlns:a16="http://schemas.microsoft.com/office/drawing/2014/main" id="{2D9B74FB-923C-C27C-3A71-9E1352010D7A}"/>
                    </a:ext>
                  </a:extLst>
                </p:cNvPr>
                <p:cNvSpPr>
                  <a:spLocks noChangeAspect="1"/>
                </p:cNvSpPr>
                <p:nvPr/>
              </p:nvSpPr>
              <p:spPr bwMode="auto">
                <a:xfrm>
                  <a:off x="2291" y="1775"/>
                  <a:ext cx="207" cy="634"/>
                </a:xfrm>
                <a:custGeom>
                  <a:avLst/>
                  <a:gdLst>
                    <a:gd name="T0" fmla="*/ 34 w 207"/>
                    <a:gd name="T1" fmla="*/ 48 h 634"/>
                    <a:gd name="T2" fmla="*/ 50 w 207"/>
                    <a:gd name="T3" fmla="*/ 17 h 634"/>
                    <a:gd name="T4" fmla="*/ 78 w 207"/>
                    <a:gd name="T5" fmla="*/ 0 h 634"/>
                    <a:gd name="T6" fmla="*/ 108 w 207"/>
                    <a:gd name="T7" fmla="*/ 0 h 634"/>
                    <a:gd name="T8" fmla="*/ 161 w 207"/>
                    <a:gd name="T9" fmla="*/ 11 h 634"/>
                    <a:gd name="T10" fmla="*/ 174 w 207"/>
                    <a:gd name="T11" fmla="*/ 61 h 634"/>
                    <a:gd name="T12" fmla="*/ 195 w 207"/>
                    <a:gd name="T13" fmla="*/ 165 h 634"/>
                    <a:gd name="T14" fmla="*/ 202 w 207"/>
                    <a:gd name="T15" fmla="*/ 250 h 634"/>
                    <a:gd name="T16" fmla="*/ 207 w 207"/>
                    <a:gd name="T17" fmla="*/ 334 h 634"/>
                    <a:gd name="T18" fmla="*/ 207 w 207"/>
                    <a:gd name="T19" fmla="*/ 456 h 634"/>
                    <a:gd name="T20" fmla="*/ 195 w 207"/>
                    <a:gd name="T21" fmla="*/ 567 h 634"/>
                    <a:gd name="T22" fmla="*/ 172 w 207"/>
                    <a:gd name="T23" fmla="*/ 628 h 634"/>
                    <a:gd name="T24" fmla="*/ 134 w 207"/>
                    <a:gd name="T25" fmla="*/ 634 h 634"/>
                    <a:gd name="T26" fmla="*/ 52 w 207"/>
                    <a:gd name="T27" fmla="*/ 634 h 634"/>
                    <a:gd name="T28" fmla="*/ 13 w 207"/>
                    <a:gd name="T29" fmla="*/ 601 h 634"/>
                    <a:gd name="T30" fmla="*/ 0 w 207"/>
                    <a:gd name="T31" fmla="*/ 523 h 634"/>
                    <a:gd name="T32" fmla="*/ 6 w 207"/>
                    <a:gd name="T33" fmla="*/ 421 h 634"/>
                    <a:gd name="T34" fmla="*/ 13 w 207"/>
                    <a:gd name="T35" fmla="*/ 339 h 634"/>
                    <a:gd name="T36" fmla="*/ 36 w 207"/>
                    <a:gd name="T37" fmla="*/ 289 h 634"/>
                    <a:gd name="T38" fmla="*/ 36 w 207"/>
                    <a:gd name="T39" fmla="*/ 217 h 634"/>
                    <a:gd name="T40" fmla="*/ 36 w 207"/>
                    <a:gd name="T41" fmla="*/ 139 h 634"/>
                    <a:gd name="T42" fmla="*/ 30 w 207"/>
                    <a:gd name="T43" fmla="*/ 82 h 634"/>
                    <a:gd name="T44" fmla="*/ 34 w 207"/>
                    <a:gd name="T45" fmla="*/ 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34">
                      <a:moveTo>
                        <a:pt x="34" y="48"/>
                      </a:moveTo>
                      <a:lnTo>
                        <a:pt x="50" y="17"/>
                      </a:lnTo>
                      <a:lnTo>
                        <a:pt x="78" y="0"/>
                      </a:lnTo>
                      <a:lnTo>
                        <a:pt x="108" y="0"/>
                      </a:lnTo>
                      <a:lnTo>
                        <a:pt x="161" y="11"/>
                      </a:lnTo>
                      <a:lnTo>
                        <a:pt x="174" y="61"/>
                      </a:lnTo>
                      <a:lnTo>
                        <a:pt x="195" y="165"/>
                      </a:lnTo>
                      <a:lnTo>
                        <a:pt x="202" y="250"/>
                      </a:lnTo>
                      <a:lnTo>
                        <a:pt x="207" y="334"/>
                      </a:lnTo>
                      <a:lnTo>
                        <a:pt x="207" y="456"/>
                      </a:lnTo>
                      <a:lnTo>
                        <a:pt x="195" y="567"/>
                      </a:lnTo>
                      <a:lnTo>
                        <a:pt x="172" y="628"/>
                      </a:lnTo>
                      <a:lnTo>
                        <a:pt x="134" y="634"/>
                      </a:lnTo>
                      <a:lnTo>
                        <a:pt x="52" y="634"/>
                      </a:lnTo>
                      <a:lnTo>
                        <a:pt x="13" y="601"/>
                      </a:lnTo>
                      <a:lnTo>
                        <a:pt x="0" y="523"/>
                      </a:lnTo>
                      <a:lnTo>
                        <a:pt x="6" y="421"/>
                      </a:lnTo>
                      <a:lnTo>
                        <a:pt x="13" y="339"/>
                      </a:lnTo>
                      <a:lnTo>
                        <a:pt x="36" y="289"/>
                      </a:lnTo>
                      <a:lnTo>
                        <a:pt x="36" y="217"/>
                      </a:lnTo>
                      <a:lnTo>
                        <a:pt x="36" y="139"/>
                      </a:lnTo>
                      <a:lnTo>
                        <a:pt x="30" y="82"/>
                      </a:lnTo>
                      <a:lnTo>
                        <a:pt x="3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50" name="Freeform 26">
                  <a:extLst>
                    <a:ext uri="{FF2B5EF4-FFF2-40B4-BE49-F238E27FC236}">
                      <a16:creationId xmlns:a16="http://schemas.microsoft.com/office/drawing/2014/main" id="{EB44D11A-A8F7-EE46-88D6-A5015C752E91}"/>
                    </a:ext>
                  </a:extLst>
                </p:cNvPr>
                <p:cNvSpPr>
                  <a:spLocks noChangeAspect="1"/>
                </p:cNvSpPr>
                <p:nvPr/>
              </p:nvSpPr>
              <p:spPr bwMode="auto">
                <a:xfrm>
                  <a:off x="2277" y="2313"/>
                  <a:ext cx="222" cy="583"/>
                </a:xfrm>
                <a:custGeom>
                  <a:avLst/>
                  <a:gdLst>
                    <a:gd name="T0" fmla="*/ 139 w 222"/>
                    <a:gd name="T1" fmla="*/ 0 h 583"/>
                    <a:gd name="T2" fmla="*/ 172 w 222"/>
                    <a:gd name="T3" fmla="*/ 23 h 583"/>
                    <a:gd name="T4" fmla="*/ 183 w 222"/>
                    <a:gd name="T5" fmla="*/ 58 h 583"/>
                    <a:gd name="T6" fmla="*/ 187 w 222"/>
                    <a:gd name="T7" fmla="*/ 139 h 583"/>
                    <a:gd name="T8" fmla="*/ 194 w 222"/>
                    <a:gd name="T9" fmla="*/ 217 h 583"/>
                    <a:gd name="T10" fmla="*/ 203 w 222"/>
                    <a:gd name="T11" fmla="*/ 308 h 583"/>
                    <a:gd name="T12" fmla="*/ 209 w 222"/>
                    <a:gd name="T13" fmla="*/ 400 h 583"/>
                    <a:gd name="T14" fmla="*/ 211 w 222"/>
                    <a:gd name="T15" fmla="*/ 461 h 583"/>
                    <a:gd name="T16" fmla="*/ 220 w 222"/>
                    <a:gd name="T17" fmla="*/ 495 h 583"/>
                    <a:gd name="T18" fmla="*/ 222 w 222"/>
                    <a:gd name="T19" fmla="*/ 511 h 583"/>
                    <a:gd name="T20" fmla="*/ 209 w 222"/>
                    <a:gd name="T21" fmla="*/ 524 h 583"/>
                    <a:gd name="T22" fmla="*/ 178 w 222"/>
                    <a:gd name="T23" fmla="*/ 530 h 583"/>
                    <a:gd name="T24" fmla="*/ 128 w 222"/>
                    <a:gd name="T25" fmla="*/ 541 h 583"/>
                    <a:gd name="T26" fmla="*/ 78 w 222"/>
                    <a:gd name="T27" fmla="*/ 567 h 583"/>
                    <a:gd name="T28" fmla="*/ 39 w 222"/>
                    <a:gd name="T29" fmla="*/ 583 h 583"/>
                    <a:gd name="T30" fmla="*/ 17 w 222"/>
                    <a:gd name="T31" fmla="*/ 572 h 583"/>
                    <a:gd name="T32" fmla="*/ 0 w 222"/>
                    <a:gd name="T33" fmla="*/ 545 h 583"/>
                    <a:gd name="T34" fmla="*/ 20 w 222"/>
                    <a:gd name="T35" fmla="*/ 530 h 583"/>
                    <a:gd name="T36" fmla="*/ 81 w 222"/>
                    <a:gd name="T37" fmla="*/ 519 h 583"/>
                    <a:gd name="T38" fmla="*/ 150 w 222"/>
                    <a:gd name="T39" fmla="*/ 511 h 583"/>
                    <a:gd name="T40" fmla="*/ 181 w 222"/>
                    <a:gd name="T41" fmla="*/ 511 h 583"/>
                    <a:gd name="T42" fmla="*/ 189 w 222"/>
                    <a:gd name="T43" fmla="*/ 491 h 583"/>
                    <a:gd name="T44" fmla="*/ 187 w 222"/>
                    <a:gd name="T45" fmla="*/ 434 h 583"/>
                    <a:gd name="T46" fmla="*/ 178 w 222"/>
                    <a:gd name="T47" fmla="*/ 345 h 583"/>
                    <a:gd name="T48" fmla="*/ 165 w 222"/>
                    <a:gd name="T49" fmla="*/ 252 h 583"/>
                    <a:gd name="T50" fmla="*/ 154 w 222"/>
                    <a:gd name="T51" fmla="*/ 158 h 583"/>
                    <a:gd name="T52" fmla="*/ 122 w 222"/>
                    <a:gd name="T53" fmla="*/ 86 h 583"/>
                    <a:gd name="T54" fmla="*/ 105 w 222"/>
                    <a:gd name="T55" fmla="*/ 30 h 583"/>
                    <a:gd name="T56" fmla="*/ 117 w 222"/>
                    <a:gd name="T57" fmla="*/ 12 h 583"/>
                    <a:gd name="T58" fmla="*/ 139 w 222"/>
                    <a:gd name="T5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583">
                      <a:moveTo>
                        <a:pt x="139" y="0"/>
                      </a:moveTo>
                      <a:lnTo>
                        <a:pt x="172" y="23"/>
                      </a:lnTo>
                      <a:lnTo>
                        <a:pt x="183" y="58"/>
                      </a:lnTo>
                      <a:lnTo>
                        <a:pt x="187" y="139"/>
                      </a:lnTo>
                      <a:lnTo>
                        <a:pt x="194" y="217"/>
                      </a:lnTo>
                      <a:lnTo>
                        <a:pt x="203" y="308"/>
                      </a:lnTo>
                      <a:lnTo>
                        <a:pt x="209" y="400"/>
                      </a:lnTo>
                      <a:lnTo>
                        <a:pt x="211" y="461"/>
                      </a:lnTo>
                      <a:lnTo>
                        <a:pt x="220" y="495"/>
                      </a:lnTo>
                      <a:lnTo>
                        <a:pt x="222" y="511"/>
                      </a:lnTo>
                      <a:lnTo>
                        <a:pt x="209" y="524"/>
                      </a:lnTo>
                      <a:lnTo>
                        <a:pt x="178" y="530"/>
                      </a:lnTo>
                      <a:lnTo>
                        <a:pt x="128" y="541"/>
                      </a:lnTo>
                      <a:lnTo>
                        <a:pt x="78" y="567"/>
                      </a:lnTo>
                      <a:lnTo>
                        <a:pt x="39" y="583"/>
                      </a:lnTo>
                      <a:lnTo>
                        <a:pt x="17" y="572"/>
                      </a:lnTo>
                      <a:lnTo>
                        <a:pt x="0" y="545"/>
                      </a:lnTo>
                      <a:lnTo>
                        <a:pt x="20" y="530"/>
                      </a:lnTo>
                      <a:lnTo>
                        <a:pt x="81" y="519"/>
                      </a:lnTo>
                      <a:lnTo>
                        <a:pt x="150" y="511"/>
                      </a:lnTo>
                      <a:lnTo>
                        <a:pt x="181" y="511"/>
                      </a:lnTo>
                      <a:lnTo>
                        <a:pt x="189" y="491"/>
                      </a:lnTo>
                      <a:lnTo>
                        <a:pt x="187" y="434"/>
                      </a:lnTo>
                      <a:lnTo>
                        <a:pt x="178" y="345"/>
                      </a:lnTo>
                      <a:lnTo>
                        <a:pt x="165" y="252"/>
                      </a:lnTo>
                      <a:lnTo>
                        <a:pt x="154" y="158"/>
                      </a:lnTo>
                      <a:lnTo>
                        <a:pt x="122" y="86"/>
                      </a:lnTo>
                      <a:lnTo>
                        <a:pt x="105" y="30"/>
                      </a:lnTo>
                      <a:lnTo>
                        <a:pt x="117" y="12"/>
                      </a:lnTo>
                      <a:lnTo>
                        <a:pt x="1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51" name="Freeform 27">
                  <a:extLst>
                    <a:ext uri="{FF2B5EF4-FFF2-40B4-BE49-F238E27FC236}">
                      <a16:creationId xmlns:a16="http://schemas.microsoft.com/office/drawing/2014/main" id="{F6E9C129-4C38-CA7B-BE7D-458261048602}"/>
                    </a:ext>
                  </a:extLst>
                </p:cNvPr>
                <p:cNvSpPr>
                  <a:spLocks noChangeAspect="1"/>
                </p:cNvSpPr>
                <p:nvPr/>
              </p:nvSpPr>
              <p:spPr bwMode="auto">
                <a:xfrm>
                  <a:off x="2148" y="2327"/>
                  <a:ext cx="228" cy="516"/>
                </a:xfrm>
                <a:custGeom>
                  <a:avLst/>
                  <a:gdLst>
                    <a:gd name="T0" fmla="*/ 145 w 228"/>
                    <a:gd name="T1" fmla="*/ 109 h 516"/>
                    <a:gd name="T2" fmla="*/ 156 w 228"/>
                    <a:gd name="T3" fmla="*/ 44 h 516"/>
                    <a:gd name="T4" fmla="*/ 191 w 228"/>
                    <a:gd name="T5" fmla="*/ 0 h 516"/>
                    <a:gd name="T6" fmla="*/ 211 w 228"/>
                    <a:gd name="T7" fmla="*/ 11 h 516"/>
                    <a:gd name="T8" fmla="*/ 228 w 228"/>
                    <a:gd name="T9" fmla="*/ 39 h 516"/>
                    <a:gd name="T10" fmla="*/ 219 w 228"/>
                    <a:gd name="T11" fmla="*/ 70 h 516"/>
                    <a:gd name="T12" fmla="*/ 202 w 228"/>
                    <a:gd name="T13" fmla="*/ 87 h 516"/>
                    <a:gd name="T14" fmla="*/ 185 w 228"/>
                    <a:gd name="T15" fmla="*/ 142 h 516"/>
                    <a:gd name="T16" fmla="*/ 178 w 228"/>
                    <a:gd name="T17" fmla="*/ 194 h 516"/>
                    <a:gd name="T18" fmla="*/ 178 w 228"/>
                    <a:gd name="T19" fmla="*/ 264 h 516"/>
                    <a:gd name="T20" fmla="*/ 174 w 228"/>
                    <a:gd name="T21" fmla="*/ 325 h 516"/>
                    <a:gd name="T22" fmla="*/ 178 w 228"/>
                    <a:gd name="T23" fmla="*/ 403 h 516"/>
                    <a:gd name="T24" fmla="*/ 185 w 228"/>
                    <a:gd name="T25" fmla="*/ 447 h 516"/>
                    <a:gd name="T26" fmla="*/ 189 w 228"/>
                    <a:gd name="T27" fmla="*/ 466 h 516"/>
                    <a:gd name="T28" fmla="*/ 180 w 228"/>
                    <a:gd name="T29" fmla="*/ 477 h 516"/>
                    <a:gd name="T30" fmla="*/ 152 w 228"/>
                    <a:gd name="T31" fmla="*/ 481 h 516"/>
                    <a:gd name="T32" fmla="*/ 102 w 228"/>
                    <a:gd name="T33" fmla="*/ 488 h 516"/>
                    <a:gd name="T34" fmla="*/ 57 w 228"/>
                    <a:gd name="T35" fmla="*/ 510 h 516"/>
                    <a:gd name="T36" fmla="*/ 35 w 228"/>
                    <a:gd name="T37" fmla="*/ 516 h 516"/>
                    <a:gd name="T38" fmla="*/ 0 w 228"/>
                    <a:gd name="T39" fmla="*/ 494 h 516"/>
                    <a:gd name="T40" fmla="*/ 0 w 228"/>
                    <a:gd name="T41" fmla="*/ 483 h 516"/>
                    <a:gd name="T42" fmla="*/ 33 w 228"/>
                    <a:gd name="T43" fmla="*/ 477 h 516"/>
                    <a:gd name="T44" fmla="*/ 119 w 228"/>
                    <a:gd name="T45" fmla="*/ 466 h 516"/>
                    <a:gd name="T46" fmla="*/ 156 w 228"/>
                    <a:gd name="T47" fmla="*/ 466 h 516"/>
                    <a:gd name="T48" fmla="*/ 163 w 228"/>
                    <a:gd name="T49" fmla="*/ 449 h 516"/>
                    <a:gd name="T50" fmla="*/ 161 w 228"/>
                    <a:gd name="T51" fmla="*/ 403 h 516"/>
                    <a:gd name="T52" fmla="*/ 156 w 228"/>
                    <a:gd name="T53" fmla="*/ 320 h 516"/>
                    <a:gd name="T54" fmla="*/ 152 w 228"/>
                    <a:gd name="T55" fmla="*/ 242 h 516"/>
                    <a:gd name="T56" fmla="*/ 150 w 228"/>
                    <a:gd name="T57" fmla="*/ 161 h 516"/>
                    <a:gd name="T58" fmla="*/ 145 w 228"/>
                    <a:gd name="T59" fmla="*/ 10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8" h="516">
                      <a:moveTo>
                        <a:pt x="145" y="109"/>
                      </a:moveTo>
                      <a:lnTo>
                        <a:pt x="156" y="44"/>
                      </a:lnTo>
                      <a:lnTo>
                        <a:pt x="191" y="0"/>
                      </a:lnTo>
                      <a:lnTo>
                        <a:pt x="211" y="11"/>
                      </a:lnTo>
                      <a:lnTo>
                        <a:pt x="228" y="39"/>
                      </a:lnTo>
                      <a:lnTo>
                        <a:pt x="219" y="70"/>
                      </a:lnTo>
                      <a:lnTo>
                        <a:pt x="202" y="87"/>
                      </a:lnTo>
                      <a:lnTo>
                        <a:pt x="185" y="142"/>
                      </a:lnTo>
                      <a:lnTo>
                        <a:pt x="178" y="194"/>
                      </a:lnTo>
                      <a:lnTo>
                        <a:pt x="178" y="264"/>
                      </a:lnTo>
                      <a:lnTo>
                        <a:pt x="174" y="325"/>
                      </a:lnTo>
                      <a:lnTo>
                        <a:pt x="178" y="403"/>
                      </a:lnTo>
                      <a:lnTo>
                        <a:pt x="185" y="447"/>
                      </a:lnTo>
                      <a:lnTo>
                        <a:pt x="189" y="466"/>
                      </a:lnTo>
                      <a:lnTo>
                        <a:pt x="180" y="477"/>
                      </a:lnTo>
                      <a:lnTo>
                        <a:pt x="152" y="481"/>
                      </a:lnTo>
                      <a:lnTo>
                        <a:pt x="102" y="488"/>
                      </a:lnTo>
                      <a:lnTo>
                        <a:pt x="57" y="510"/>
                      </a:lnTo>
                      <a:lnTo>
                        <a:pt x="35" y="516"/>
                      </a:lnTo>
                      <a:lnTo>
                        <a:pt x="0" y="494"/>
                      </a:lnTo>
                      <a:lnTo>
                        <a:pt x="0" y="483"/>
                      </a:lnTo>
                      <a:lnTo>
                        <a:pt x="33" y="477"/>
                      </a:lnTo>
                      <a:lnTo>
                        <a:pt x="119" y="466"/>
                      </a:lnTo>
                      <a:lnTo>
                        <a:pt x="156" y="466"/>
                      </a:lnTo>
                      <a:lnTo>
                        <a:pt x="163" y="449"/>
                      </a:lnTo>
                      <a:lnTo>
                        <a:pt x="161" y="403"/>
                      </a:lnTo>
                      <a:lnTo>
                        <a:pt x="156" y="320"/>
                      </a:lnTo>
                      <a:lnTo>
                        <a:pt x="152" y="242"/>
                      </a:lnTo>
                      <a:lnTo>
                        <a:pt x="150" y="161"/>
                      </a:lnTo>
                      <a:lnTo>
                        <a:pt x="14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52" name="Freeform 28">
                  <a:extLst>
                    <a:ext uri="{FF2B5EF4-FFF2-40B4-BE49-F238E27FC236}">
                      <a16:creationId xmlns:a16="http://schemas.microsoft.com/office/drawing/2014/main" id="{F3794896-2940-7C84-52CD-B7B06A052A2F}"/>
                    </a:ext>
                  </a:extLst>
                </p:cNvPr>
                <p:cNvSpPr>
                  <a:spLocks noChangeAspect="1"/>
                </p:cNvSpPr>
                <p:nvPr/>
              </p:nvSpPr>
              <p:spPr bwMode="auto">
                <a:xfrm>
                  <a:off x="2203" y="1799"/>
                  <a:ext cx="152" cy="570"/>
                </a:xfrm>
                <a:custGeom>
                  <a:avLst/>
                  <a:gdLst>
                    <a:gd name="T0" fmla="*/ 63 w 152"/>
                    <a:gd name="T1" fmla="*/ 52 h 570"/>
                    <a:gd name="T2" fmla="*/ 89 w 152"/>
                    <a:gd name="T3" fmla="*/ 4 h 570"/>
                    <a:gd name="T4" fmla="*/ 128 w 152"/>
                    <a:gd name="T5" fmla="*/ 0 h 570"/>
                    <a:gd name="T6" fmla="*/ 152 w 152"/>
                    <a:gd name="T7" fmla="*/ 33 h 570"/>
                    <a:gd name="T8" fmla="*/ 146 w 152"/>
                    <a:gd name="T9" fmla="*/ 70 h 570"/>
                    <a:gd name="T10" fmla="*/ 122 w 152"/>
                    <a:gd name="T11" fmla="*/ 82 h 570"/>
                    <a:gd name="T12" fmla="*/ 95 w 152"/>
                    <a:gd name="T13" fmla="*/ 103 h 570"/>
                    <a:gd name="T14" fmla="*/ 72 w 152"/>
                    <a:gd name="T15" fmla="*/ 138 h 570"/>
                    <a:gd name="T16" fmla="*/ 57 w 152"/>
                    <a:gd name="T17" fmla="*/ 175 h 570"/>
                    <a:gd name="T18" fmla="*/ 41 w 152"/>
                    <a:gd name="T19" fmla="*/ 239 h 570"/>
                    <a:gd name="T20" fmla="*/ 24 w 152"/>
                    <a:gd name="T21" fmla="*/ 321 h 570"/>
                    <a:gd name="T22" fmla="*/ 24 w 152"/>
                    <a:gd name="T23" fmla="*/ 407 h 570"/>
                    <a:gd name="T24" fmla="*/ 41 w 152"/>
                    <a:gd name="T25" fmla="*/ 461 h 570"/>
                    <a:gd name="T26" fmla="*/ 52 w 152"/>
                    <a:gd name="T27" fmla="*/ 502 h 570"/>
                    <a:gd name="T28" fmla="*/ 67 w 152"/>
                    <a:gd name="T29" fmla="*/ 529 h 570"/>
                    <a:gd name="T30" fmla="*/ 67 w 152"/>
                    <a:gd name="T31" fmla="*/ 558 h 570"/>
                    <a:gd name="T32" fmla="*/ 46 w 152"/>
                    <a:gd name="T33" fmla="*/ 570 h 570"/>
                    <a:gd name="T34" fmla="*/ 28 w 152"/>
                    <a:gd name="T35" fmla="*/ 549 h 570"/>
                    <a:gd name="T36" fmla="*/ 7 w 152"/>
                    <a:gd name="T37" fmla="*/ 519 h 570"/>
                    <a:gd name="T38" fmla="*/ 11 w 152"/>
                    <a:gd name="T39" fmla="*/ 490 h 570"/>
                    <a:gd name="T40" fmla="*/ 6 w 152"/>
                    <a:gd name="T41" fmla="*/ 403 h 570"/>
                    <a:gd name="T42" fmla="*/ 0 w 152"/>
                    <a:gd name="T43" fmla="*/ 338 h 570"/>
                    <a:gd name="T44" fmla="*/ 2 w 152"/>
                    <a:gd name="T45" fmla="*/ 272 h 570"/>
                    <a:gd name="T46" fmla="*/ 13 w 152"/>
                    <a:gd name="T47" fmla="*/ 181 h 570"/>
                    <a:gd name="T48" fmla="*/ 39 w 152"/>
                    <a:gd name="T49" fmla="*/ 109 h 570"/>
                    <a:gd name="T50" fmla="*/ 63 w 152"/>
                    <a:gd name="T51" fmla="*/ 5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570">
                      <a:moveTo>
                        <a:pt x="63" y="52"/>
                      </a:moveTo>
                      <a:lnTo>
                        <a:pt x="89" y="4"/>
                      </a:lnTo>
                      <a:lnTo>
                        <a:pt x="128" y="0"/>
                      </a:lnTo>
                      <a:lnTo>
                        <a:pt x="152" y="33"/>
                      </a:lnTo>
                      <a:lnTo>
                        <a:pt x="146" y="70"/>
                      </a:lnTo>
                      <a:lnTo>
                        <a:pt x="122" y="82"/>
                      </a:lnTo>
                      <a:lnTo>
                        <a:pt x="95" y="103"/>
                      </a:lnTo>
                      <a:lnTo>
                        <a:pt x="72" y="138"/>
                      </a:lnTo>
                      <a:lnTo>
                        <a:pt x="57" y="175"/>
                      </a:lnTo>
                      <a:lnTo>
                        <a:pt x="41" y="239"/>
                      </a:lnTo>
                      <a:lnTo>
                        <a:pt x="24" y="321"/>
                      </a:lnTo>
                      <a:lnTo>
                        <a:pt x="24" y="407"/>
                      </a:lnTo>
                      <a:lnTo>
                        <a:pt x="41" y="461"/>
                      </a:lnTo>
                      <a:lnTo>
                        <a:pt x="52" y="502"/>
                      </a:lnTo>
                      <a:lnTo>
                        <a:pt x="67" y="529"/>
                      </a:lnTo>
                      <a:lnTo>
                        <a:pt x="67" y="558"/>
                      </a:lnTo>
                      <a:lnTo>
                        <a:pt x="46" y="570"/>
                      </a:lnTo>
                      <a:lnTo>
                        <a:pt x="28" y="549"/>
                      </a:lnTo>
                      <a:lnTo>
                        <a:pt x="7" y="519"/>
                      </a:lnTo>
                      <a:lnTo>
                        <a:pt x="11" y="490"/>
                      </a:lnTo>
                      <a:lnTo>
                        <a:pt x="6" y="403"/>
                      </a:lnTo>
                      <a:lnTo>
                        <a:pt x="0" y="338"/>
                      </a:lnTo>
                      <a:lnTo>
                        <a:pt x="2" y="272"/>
                      </a:lnTo>
                      <a:lnTo>
                        <a:pt x="13" y="181"/>
                      </a:lnTo>
                      <a:lnTo>
                        <a:pt x="39" y="109"/>
                      </a:lnTo>
                      <a:lnTo>
                        <a:pt x="63"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53" name="Freeform 29">
                  <a:extLst>
                    <a:ext uri="{FF2B5EF4-FFF2-40B4-BE49-F238E27FC236}">
                      <a16:creationId xmlns:a16="http://schemas.microsoft.com/office/drawing/2014/main" id="{E1C720B8-FEDF-1576-210F-BD6CFECB3DB1}"/>
                    </a:ext>
                  </a:extLst>
                </p:cNvPr>
                <p:cNvSpPr>
                  <a:spLocks noChangeAspect="1"/>
                </p:cNvSpPr>
                <p:nvPr/>
              </p:nvSpPr>
              <p:spPr bwMode="auto">
                <a:xfrm>
                  <a:off x="2161" y="1440"/>
                  <a:ext cx="284" cy="313"/>
                </a:xfrm>
                <a:custGeom>
                  <a:avLst/>
                  <a:gdLst>
                    <a:gd name="T0" fmla="*/ 72 w 284"/>
                    <a:gd name="T1" fmla="*/ 152 h 313"/>
                    <a:gd name="T2" fmla="*/ 67 w 284"/>
                    <a:gd name="T3" fmla="*/ 108 h 313"/>
                    <a:gd name="T4" fmla="*/ 67 w 284"/>
                    <a:gd name="T5" fmla="*/ 63 h 313"/>
                    <a:gd name="T6" fmla="*/ 78 w 284"/>
                    <a:gd name="T7" fmla="*/ 30 h 313"/>
                    <a:gd name="T8" fmla="*/ 100 w 284"/>
                    <a:gd name="T9" fmla="*/ 12 h 313"/>
                    <a:gd name="T10" fmla="*/ 145 w 284"/>
                    <a:gd name="T11" fmla="*/ 0 h 313"/>
                    <a:gd name="T12" fmla="*/ 178 w 284"/>
                    <a:gd name="T13" fmla="*/ 2 h 313"/>
                    <a:gd name="T14" fmla="*/ 213 w 284"/>
                    <a:gd name="T15" fmla="*/ 17 h 313"/>
                    <a:gd name="T16" fmla="*/ 241 w 284"/>
                    <a:gd name="T17" fmla="*/ 52 h 313"/>
                    <a:gd name="T18" fmla="*/ 262 w 284"/>
                    <a:gd name="T19" fmla="*/ 91 h 313"/>
                    <a:gd name="T20" fmla="*/ 275 w 284"/>
                    <a:gd name="T21" fmla="*/ 145 h 313"/>
                    <a:gd name="T22" fmla="*/ 284 w 284"/>
                    <a:gd name="T23" fmla="*/ 197 h 313"/>
                    <a:gd name="T24" fmla="*/ 284 w 284"/>
                    <a:gd name="T25" fmla="*/ 236 h 313"/>
                    <a:gd name="T26" fmla="*/ 273 w 284"/>
                    <a:gd name="T27" fmla="*/ 278 h 313"/>
                    <a:gd name="T28" fmla="*/ 247 w 284"/>
                    <a:gd name="T29" fmla="*/ 302 h 313"/>
                    <a:gd name="T30" fmla="*/ 208 w 284"/>
                    <a:gd name="T31" fmla="*/ 313 h 313"/>
                    <a:gd name="T32" fmla="*/ 184 w 284"/>
                    <a:gd name="T33" fmla="*/ 312 h 313"/>
                    <a:gd name="T34" fmla="*/ 156 w 284"/>
                    <a:gd name="T35" fmla="*/ 295 h 313"/>
                    <a:gd name="T36" fmla="*/ 128 w 284"/>
                    <a:gd name="T37" fmla="*/ 258 h 313"/>
                    <a:gd name="T38" fmla="*/ 106 w 284"/>
                    <a:gd name="T39" fmla="*/ 223 h 313"/>
                    <a:gd name="T40" fmla="*/ 35 w 284"/>
                    <a:gd name="T41" fmla="*/ 245 h 313"/>
                    <a:gd name="T42" fmla="*/ 13 w 284"/>
                    <a:gd name="T43" fmla="*/ 252 h 313"/>
                    <a:gd name="T44" fmla="*/ 0 w 284"/>
                    <a:gd name="T45" fmla="*/ 247 h 313"/>
                    <a:gd name="T46" fmla="*/ 2 w 284"/>
                    <a:gd name="T47" fmla="*/ 234 h 313"/>
                    <a:gd name="T48" fmla="*/ 85 w 284"/>
                    <a:gd name="T49" fmla="*/ 197 h 313"/>
                    <a:gd name="T50" fmla="*/ 72 w 284"/>
                    <a:gd name="T51" fmla="*/ 15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 h="313">
                      <a:moveTo>
                        <a:pt x="72" y="152"/>
                      </a:moveTo>
                      <a:lnTo>
                        <a:pt x="67" y="108"/>
                      </a:lnTo>
                      <a:lnTo>
                        <a:pt x="67" y="63"/>
                      </a:lnTo>
                      <a:lnTo>
                        <a:pt x="78" y="30"/>
                      </a:lnTo>
                      <a:lnTo>
                        <a:pt x="100" y="12"/>
                      </a:lnTo>
                      <a:lnTo>
                        <a:pt x="145" y="0"/>
                      </a:lnTo>
                      <a:lnTo>
                        <a:pt x="178" y="2"/>
                      </a:lnTo>
                      <a:lnTo>
                        <a:pt x="213" y="17"/>
                      </a:lnTo>
                      <a:lnTo>
                        <a:pt x="241" y="52"/>
                      </a:lnTo>
                      <a:lnTo>
                        <a:pt x="262" y="91"/>
                      </a:lnTo>
                      <a:lnTo>
                        <a:pt x="275" y="145"/>
                      </a:lnTo>
                      <a:lnTo>
                        <a:pt x="284" y="197"/>
                      </a:lnTo>
                      <a:lnTo>
                        <a:pt x="284" y="236"/>
                      </a:lnTo>
                      <a:lnTo>
                        <a:pt x="273" y="278"/>
                      </a:lnTo>
                      <a:lnTo>
                        <a:pt x="247" y="302"/>
                      </a:lnTo>
                      <a:lnTo>
                        <a:pt x="208" y="313"/>
                      </a:lnTo>
                      <a:lnTo>
                        <a:pt x="184" y="312"/>
                      </a:lnTo>
                      <a:lnTo>
                        <a:pt x="156" y="295"/>
                      </a:lnTo>
                      <a:lnTo>
                        <a:pt x="128" y="258"/>
                      </a:lnTo>
                      <a:lnTo>
                        <a:pt x="106" y="223"/>
                      </a:lnTo>
                      <a:lnTo>
                        <a:pt x="35" y="245"/>
                      </a:lnTo>
                      <a:lnTo>
                        <a:pt x="13" y="252"/>
                      </a:lnTo>
                      <a:lnTo>
                        <a:pt x="0" y="247"/>
                      </a:lnTo>
                      <a:lnTo>
                        <a:pt x="2" y="234"/>
                      </a:lnTo>
                      <a:lnTo>
                        <a:pt x="85" y="197"/>
                      </a:lnTo>
                      <a:lnTo>
                        <a:pt x="7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57054" name="Group 30">
              <a:extLst>
                <a:ext uri="{FF2B5EF4-FFF2-40B4-BE49-F238E27FC236}">
                  <a16:creationId xmlns:a16="http://schemas.microsoft.com/office/drawing/2014/main" id="{A2541ECD-E5E1-27A2-15B7-2C42D3C248EB}"/>
                </a:ext>
              </a:extLst>
            </p:cNvPr>
            <p:cNvGrpSpPr>
              <a:grpSpLocks noChangeAspect="1"/>
            </p:cNvGrpSpPr>
            <p:nvPr/>
          </p:nvGrpSpPr>
          <p:grpSpPr bwMode="auto">
            <a:xfrm>
              <a:off x="1248" y="1824"/>
              <a:ext cx="3435" cy="980"/>
              <a:chOff x="1248" y="1824"/>
              <a:chExt cx="3435" cy="980"/>
            </a:xfrm>
          </p:grpSpPr>
          <p:sp>
            <p:nvSpPr>
              <p:cNvPr id="257055" name="Freeform 31">
                <a:extLst>
                  <a:ext uri="{FF2B5EF4-FFF2-40B4-BE49-F238E27FC236}">
                    <a16:creationId xmlns:a16="http://schemas.microsoft.com/office/drawing/2014/main" id="{4E0C13FE-918E-E561-36E2-48AA349DE8EA}"/>
                  </a:ext>
                </a:extLst>
              </p:cNvPr>
              <p:cNvSpPr>
                <a:spLocks noChangeAspect="1"/>
              </p:cNvSpPr>
              <p:nvPr/>
            </p:nvSpPr>
            <p:spPr bwMode="auto">
              <a:xfrm>
                <a:off x="3888" y="1863"/>
                <a:ext cx="795" cy="941"/>
              </a:xfrm>
              <a:custGeom>
                <a:avLst/>
                <a:gdLst>
                  <a:gd name="T0" fmla="*/ 78 w 795"/>
                  <a:gd name="T1" fmla="*/ 476 h 941"/>
                  <a:gd name="T2" fmla="*/ 45 w 795"/>
                  <a:gd name="T3" fmla="*/ 524 h 941"/>
                  <a:gd name="T4" fmla="*/ 13 w 795"/>
                  <a:gd name="T5" fmla="*/ 607 h 941"/>
                  <a:gd name="T6" fmla="*/ 0 w 795"/>
                  <a:gd name="T7" fmla="*/ 713 h 941"/>
                  <a:gd name="T8" fmla="*/ 12 w 795"/>
                  <a:gd name="T9" fmla="*/ 792 h 941"/>
                  <a:gd name="T10" fmla="*/ 52 w 795"/>
                  <a:gd name="T11" fmla="*/ 857 h 941"/>
                  <a:gd name="T12" fmla="*/ 106 w 795"/>
                  <a:gd name="T13" fmla="*/ 913 h 941"/>
                  <a:gd name="T14" fmla="*/ 164 w 795"/>
                  <a:gd name="T15" fmla="*/ 941 h 941"/>
                  <a:gd name="T16" fmla="*/ 238 w 795"/>
                  <a:gd name="T17" fmla="*/ 929 h 941"/>
                  <a:gd name="T18" fmla="*/ 299 w 795"/>
                  <a:gd name="T19" fmla="*/ 913 h 941"/>
                  <a:gd name="T20" fmla="*/ 351 w 795"/>
                  <a:gd name="T21" fmla="*/ 885 h 941"/>
                  <a:gd name="T22" fmla="*/ 395 w 795"/>
                  <a:gd name="T23" fmla="*/ 822 h 941"/>
                  <a:gd name="T24" fmla="*/ 421 w 795"/>
                  <a:gd name="T25" fmla="*/ 765 h 941"/>
                  <a:gd name="T26" fmla="*/ 425 w 795"/>
                  <a:gd name="T27" fmla="*/ 689 h 941"/>
                  <a:gd name="T28" fmla="*/ 425 w 795"/>
                  <a:gd name="T29" fmla="*/ 652 h 941"/>
                  <a:gd name="T30" fmla="*/ 469 w 795"/>
                  <a:gd name="T31" fmla="*/ 713 h 941"/>
                  <a:gd name="T32" fmla="*/ 553 w 795"/>
                  <a:gd name="T33" fmla="*/ 757 h 941"/>
                  <a:gd name="T34" fmla="*/ 593 w 795"/>
                  <a:gd name="T35" fmla="*/ 765 h 941"/>
                  <a:gd name="T36" fmla="*/ 662 w 795"/>
                  <a:gd name="T37" fmla="*/ 753 h 941"/>
                  <a:gd name="T38" fmla="*/ 710 w 795"/>
                  <a:gd name="T39" fmla="*/ 733 h 941"/>
                  <a:gd name="T40" fmla="*/ 747 w 795"/>
                  <a:gd name="T41" fmla="*/ 670 h 941"/>
                  <a:gd name="T42" fmla="*/ 790 w 795"/>
                  <a:gd name="T43" fmla="*/ 611 h 941"/>
                  <a:gd name="T44" fmla="*/ 792 w 795"/>
                  <a:gd name="T45" fmla="*/ 522 h 941"/>
                  <a:gd name="T46" fmla="*/ 795 w 795"/>
                  <a:gd name="T47" fmla="*/ 457 h 941"/>
                  <a:gd name="T48" fmla="*/ 792 w 795"/>
                  <a:gd name="T49" fmla="*/ 400 h 941"/>
                  <a:gd name="T50" fmla="*/ 738 w 795"/>
                  <a:gd name="T51" fmla="*/ 320 h 941"/>
                  <a:gd name="T52" fmla="*/ 686 w 795"/>
                  <a:gd name="T53" fmla="*/ 283 h 941"/>
                  <a:gd name="T54" fmla="*/ 625 w 795"/>
                  <a:gd name="T55" fmla="*/ 266 h 941"/>
                  <a:gd name="T56" fmla="*/ 555 w 795"/>
                  <a:gd name="T57" fmla="*/ 266 h 941"/>
                  <a:gd name="T58" fmla="*/ 499 w 795"/>
                  <a:gd name="T59" fmla="*/ 276 h 941"/>
                  <a:gd name="T60" fmla="*/ 475 w 795"/>
                  <a:gd name="T61" fmla="*/ 309 h 941"/>
                  <a:gd name="T62" fmla="*/ 445 w 795"/>
                  <a:gd name="T63" fmla="*/ 335 h 941"/>
                  <a:gd name="T64" fmla="*/ 447 w 795"/>
                  <a:gd name="T65" fmla="*/ 251 h 941"/>
                  <a:gd name="T66" fmla="*/ 440 w 795"/>
                  <a:gd name="T67" fmla="*/ 157 h 941"/>
                  <a:gd name="T68" fmla="*/ 388 w 795"/>
                  <a:gd name="T69" fmla="*/ 83 h 941"/>
                  <a:gd name="T70" fmla="*/ 343 w 795"/>
                  <a:gd name="T71" fmla="*/ 38 h 941"/>
                  <a:gd name="T72" fmla="*/ 293 w 795"/>
                  <a:gd name="T73" fmla="*/ 7 h 941"/>
                  <a:gd name="T74" fmla="*/ 258 w 795"/>
                  <a:gd name="T75" fmla="*/ 0 h 941"/>
                  <a:gd name="T76" fmla="*/ 206 w 795"/>
                  <a:gd name="T77" fmla="*/ 1 h 941"/>
                  <a:gd name="T78" fmla="*/ 156 w 795"/>
                  <a:gd name="T79" fmla="*/ 16 h 941"/>
                  <a:gd name="T80" fmla="*/ 102 w 795"/>
                  <a:gd name="T81" fmla="*/ 44 h 941"/>
                  <a:gd name="T82" fmla="*/ 63 w 795"/>
                  <a:gd name="T83" fmla="*/ 96 h 941"/>
                  <a:gd name="T84" fmla="*/ 43 w 795"/>
                  <a:gd name="T85" fmla="*/ 148 h 941"/>
                  <a:gd name="T86" fmla="*/ 36 w 795"/>
                  <a:gd name="T87" fmla="*/ 240 h 941"/>
                  <a:gd name="T88" fmla="*/ 32 w 795"/>
                  <a:gd name="T89" fmla="*/ 285 h 941"/>
                  <a:gd name="T90" fmla="*/ 47 w 795"/>
                  <a:gd name="T91" fmla="*/ 340 h 941"/>
                  <a:gd name="T92" fmla="*/ 62 w 795"/>
                  <a:gd name="T93" fmla="*/ 376 h 941"/>
                  <a:gd name="T94" fmla="*/ 73 w 795"/>
                  <a:gd name="T95" fmla="*/ 400 h 941"/>
                  <a:gd name="T96" fmla="*/ 78 w 795"/>
                  <a:gd name="T97" fmla="*/ 476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5" h="941">
                    <a:moveTo>
                      <a:pt x="78" y="476"/>
                    </a:moveTo>
                    <a:lnTo>
                      <a:pt x="45" y="524"/>
                    </a:lnTo>
                    <a:lnTo>
                      <a:pt x="13" y="607"/>
                    </a:lnTo>
                    <a:lnTo>
                      <a:pt x="0" y="713"/>
                    </a:lnTo>
                    <a:lnTo>
                      <a:pt x="12" y="792"/>
                    </a:lnTo>
                    <a:lnTo>
                      <a:pt x="52" y="857"/>
                    </a:lnTo>
                    <a:lnTo>
                      <a:pt x="106" y="913"/>
                    </a:lnTo>
                    <a:lnTo>
                      <a:pt x="164" y="941"/>
                    </a:lnTo>
                    <a:lnTo>
                      <a:pt x="238" y="929"/>
                    </a:lnTo>
                    <a:lnTo>
                      <a:pt x="299" y="913"/>
                    </a:lnTo>
                    <a:lnTo>
                      <a:pt x="351" y="885"/>
                    </a:lnTo>
                    <a:lnTo>
                      <a:pt x="395" y="822"/>
                    </a:lnTo>
                    <a:lnTo>
                      <a:pt x="421" y="765"/>
                    </a:lnTo>
                    <a:lnTo>
                      <a:pt x="425" y="689"/>
                    </a:lnTo>
                    <a:lnTo>
                      <a:pt x="425" y="652"/>
                    </a:lnTo>
                    <a:lnTo>
                      <a:pt x="469" y="713"/>
                    </a:lnTo>
                    <a:lnTo>
                      <a:pt x="553" y="757"/>
                    </a:lnTo>
                    <a:lnTo>
                      <a:pt x="593" y="765"/>
                    </a:lnTo>
                    <a:lnTo>
                      <a:pt x="662" y="753"/>
                    </a:lnTo>
                    <a:lnTo>
                      <a:pt x="710" y="733"/>
                    </a:lnTo>
                    <a:lnTo>
                      <a:pt x="747" y="670"/>
                    </a:lnTo>
                    <a:lnTo>
                      <a:pt x="790" y="611"/>
                    </a:lnTo>
                    <a:lnTo>
                      <a:pt x="792" y="522"/>
                    </a:lnTo>
                    <a:lnTo>
                      <a:pt x="795" y="457"/>
                    </a:lnTo>
                    <a:lnTo>
                      <a:pt x="792" y="400"/>
                    </a:lnTo>
                    <a:lnTo>
                      <a:pt x="738" y="320"/>
                    </a:lnTo>
                    <a:lnTo>
                      <a:pt x="686" y="283"/>
                    </a:lnTo>
                    <a:lnTo>
                      <a:pt x="625" y="266"/>
                    </a:lnTo>
                    <a:lnTo>
                      <a:pt x="555" y="266"/>
                    </a:lnTo>
                    <a:lnTo>
                      <a:pt x="499" y="276"/>
                    </a:lnTo>
                    <a:lnTo>
                      <a:pt x="475" y="309"/>
                    </a:lnTo>
                    <a:lnTo>
                      <a:pt x="445" y="335"/>
                    </a:lnTo>
                    <a:lnTo>
                      <a:pt x="447" y="251"/>
                    </a:lnTo>
                    <a:lnTo>
                      <a:pt x="440" y="157"/>
                    </a:lnTo>
                    <a:lnTo>
                      <a:pt x="388" y="83"/>
                    </a:lnTo>
                    <a:lnTo>
                      <a:pt x="343" y="38"/>
                    </a:lnTo>
                    <a:lnTo>
                      <a:pt x="293" y="7"/>
                    </a:lnTo>
                    <a:lnTo>
                      <a:pt x="258" y="0"/>
                    </a:lnTo>
                    <a:lnTo>
                      <a:pt x="206" y="1"/>
                    </a:lnTo>
                    <a:lnTo>
                      <a:pt x="156" y="16"/>
                    </a:lnTo>
                    <a:lnTo>
                      <a:pt x="102" y="44"/>
                    </a:lnTo>
                    <a:lnTo>
                      <a:pt x="63" y="96"/>
                    </a:lnTo>
                    <a:lnTo>
                      <a:pt x="43" y="148"/>
                    </a:lnTo>
                    <a:lnTo>
                      <a:pt x="36" y="240"/>
                    </a:lnTo>
                    <a:lnTo>
                      <a:pt x="32" y="285"/>
                    </a:lnTo>
                    <a:lnTo>
                      <a:pt x="47" y="340"/>
                    </a:lnTo>
                    <a:lnTo>
                      <a:pt x="62" y="376"/>
                    </a:lnTo>
                    <a:lnTo>
                      <a:pt x="73" y="400"/>
                    </a:lnTo>
                    <a:lnTo>
                      <a:pt x="78" y="47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56" name="Freeform 32">
                <a:extLst>
                  <a:ext uri="{FF2B5EF4-FFF2-40B4-BE49-F238E27FC236}">
                    <a16:creationId xmlns:a16="http://schemas.microsoft.com/office/drawing/2014/main" id="{78074287-F70B-7FC3-F489-AF6D487F2915}"/>
                  </a:ext>
                </a:extLst>
              </p:cNvPr>
              <p:cNvSpPr>
                <a:spLocks noChangeAspect="1"/>
              </p:cNvSpPr>
              <p:nvPr/>
            </p:nvSpPr>
            <p:spPr bwMode="auto">
              <a:xfrm>
                <a:off x="3870" y="1824"/>
                <a:ext cx="796" cy="938"/>
              </a:xfrm>
              <a:custGeom>
                <a:avLst/>
                <a:gdLst>
                  <a:gd name="T0" fmla="*/ 74 w 796"/>
                  <a:gd name="T1" fmla="*/ 475 h 938"/>
                  <a:gd name="T2" fmla="*/ 48 w 796"/>
                  <a:gd name="T3" fmla="*/ 528 h 938"/>
                  <a:gd name="T4" fmla="*/ 13 w 796"/>
                  <a:gd name="T5" fmla="*/ 604 h 938"/>
                  <a:gd name="T6" fmla="*/ 0 w 796"/>
                  <a:gd name="T7" fmla="*/ 708 h 938"/>
                  <a:gd name="T8" fmla="*/ 17 w 796"/>
                  <a:gd name="T9" fmla="*/ 797 h 938"/>
                  <a:gd name="T10" fmla="*/ 48 w 796"/>
                  <a:gd name="T11" fmla="*/ 855 h 938"/>
                  <a:gd name="T12" fmla="*/ 111 w 796"/>
                  <a:gd name="T13" fmla="*/ 914 h 938"/>
                  <a:gd name="T14" fmla="*/ 165 w 796"/>
                  <a:gd name="T15" fmla="*/ 938 h 938"/>
                  <a:gd name="T16" fmla="*/ 233 w 796"/>
                  <a:gd name="T17" fmla="*/ 929 h 938"/>
                  <a:gd name="T18" fmla="*/ 302 w 796"/>
                  <a:gd name="T19" fmla="*/ 918 h 938"/>
                  <a:gd name="T20" fmla="*/ 354 w 796"/>
                  <a:gd name="T21" fmla="*/ 882 h 938"/>
                  <a:gd name="T22" fmla="*/ 389 w 796"/>
                  <a:gd name="T23" fmla="*/ 821 h 938"/>
                  <a:gd name="T24" fmla="*/ 422 w 796"/>
                  <a:gd name="T25" fmla="*/ 764 h 938"/>
                  <a:gd name="T26" fmla="*/ 420 w 796"/>
                  <a:gd name="T27" fmla="*/ 686 h 938"/>
                  <a:gd name="T28" fmla="*/ 428 w 796"/>
                  <a:gd name="T29" fmla="*/ 653 h 938"/>
                  <a:gd name="T30" fmla="*/ 466 w 796"/>
                  <a:gd name="T31" fmla="*/ 712 h 938"/>
                  <a:gd name="T32" fmla="*/ 555 w 796"/>
                  <a:gd name="T33" fmla="*/ 762 h 938"/>
                  <a:gd name="T34" fmla="*/ 591 w 796"/>
                  <a:gd name="T35" fmla="*/ 762 h 938"/>
                  <a:gd name="T36" fmla="*/ 663 w 796"/>
                  <a:gd name="T37" fmla="*/ 751 h 938"/>
                  <a:gd name="T38" fmla="*/ 705 w 796"/>
                  <a:gd name="T39" fmla="*/ 732 h 938"/>
                  <a:gd name="T40" fmla="*/ 748 w 796"/>
                  <a:gd name="T41" fmla="*/ 665 h 938"/>
                  <a:gd name="T42" fmla="*/ 787 w 796"/>
                  <a:gd name="T43" fmla="*/ 610 h 938"/>
                  <a:gd name="T44" fmla="*/ 794 w 796"/>
                  <a:gd name="T45" fmla="*/ 519 h 938"/>
                  <a:gd name="T46" fmla="*/ 796 w 796"/>
                  <a:gd name="T47" fmla="*/ 462 h 938"/>
                  <a:gd name="T48" fmla="*/ 787 w 796"/>
                  <a:gd name="T49" fmla="*/ 399 h 938"/>
                  <a:gd name="T50" fmla="*/ 733 w 796"/>
                  <a:gd name="T51" fmla="*/ 319 h 938"/>
                  <a:gd name="T52" fmla="*/ 687 w 796"/>
                  <a:gd name="T53" fmla="*/ 280 h 938"/>
                  <a:gd name="T54" fmla="*/ 622 w 796"/>
                  <a:gd name="T55" fmla="*/ 273 h 938"/>
                  <a:gd name="T56" fmla="*/ 557 w 796"/>
                  <a:gd name="T57" fmla="*/ 263 h 938"/>
                  <a:gd name="T58" fmla="*/ 494 w 796"/>
                  <a:gd name="T59" fmla="*/ 273 h 938"/>
                  <a:gd name="T60" fmla="*/ 476 w 796"/>
                  <a:gd name="T61" fmla="*/ 308 h 938"/>
                  <a:gd name="T62" fmla="*/ 441 w 796"/>
                  <a:gd name="T63" fmla="*/ 332 h 938"/>
                  <a:gd name="T64" fmla="*/ 444 w 796"/>
                  <a:gd name="T65" fmla="*/ 248 h 938"/>
                  <a:gd name="T66" fmla="*/ 435 w 796"/>
                  <a:gd name="T67" fmla="*/ 154 h 938"/>
                  <a:gd name="T68" fmla="*/ 387 w 796"/>
                  <a:gd name="T69" fmla="*/ 78 h 938"/>
                  <a:gd name="T70" fmla="*/ 346 w 796"/>
                  <a:gd name="T71" fmla="*/ 35 h 938"/>
                  <a:gd name="T72" fmla="*/ 296 w 796"/>
                  <a:gd name="T73" fmla="*/ 6 h 938"/>
                  <a:gd name="T74" fmla="*/ 255 w 796"/>
                  <a:gd name="T75" fmla="*/ 4 h 938"/>
                  <a:gd name="T76" fmla="*/ 202 w 796"/>
                  <a:gd name="T77" fmla="*/ 0 h 938"/>
                  <a:gd name="T78" fmla="*/ 159 w 796"/>
                  <a:gd name="T79" fmla="*/ 13 h 938"/>
                  <a:gd name="T80" fmla="*/ 104 w 796"/>
                  <a:gd name="T81" fmla="*/ 41 h 938"/>
                  <a:gd name="T82" fmla="*/ 67 w 796"/>
                  <a:gd name="T83" fmla="*/ 91 h 938"/>
                  <a:gd name="T84" fmla="*/ 46 w 796"/>
                  <a:gd name="T85" fmla="*/ 146 h 938"/>
                  <a:gd name="T86" fmla="*/ 31 w 796"/>
                  <a:gd name="T87" fmla="*/ 245 h 938"/>
                  <a:gd name="T88" fmla="*/ 26 w 796"/>
                  <a:gd name="T89" fmla="*/ 284 h 938"/>
                  <a:gd name="T90" fmla="*/ 41 w 796"/>
                  <a:gd name="T91" fmla="*/ 339 h 938"/>
                  <a:gd name="T92" fmla="*/ 67 w 796"/>
                  <a:gd name="T93" fmla="*/ 378 h 938"/>
                  <a:gd name="T94" fmla="*/ 74 w 796"/>
                  <a:gd name="T95" fmla="*/ 399 h 938"/>
                  <a:gd name="T96" fmla="*/ 74 w 796"/>
                  <a:gd name="T97" fmla="*/ 475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938">
                    <a:moveTo>
                      <a:pt x="74" y="475"/>
                    </a:moveTo>
                    <a:lnTo>
                      <a:pt x="48" y="528"/>
                    </a:lnTo>
                    <a:lnTo>
                      <a:pt x="13" y="604"/>
                    </a:lnTo>
                    <a:lnTo>
                      <a:pt x="0" y="708"/>
                    </a:lnTo>
                    <a:lnTo>
                      <a:pt x="17" y="797"/>
                    </a:lnTo>
                    <a:lnTo>
                      <a:pt x="48" y="855"/>
                    </a:lnTo>
                    <a:lnTo>
                      <a:pt x="111" y="914"/>
                    </a:lnTo>
                    <a:lnTo>
                      <a:pt x="165" y="938"/>
                    </a:lnTo>
                    <a:lnTo>
                      <a:pt x="233" y="929"/>
                    </a:lnTo>
                    <a:lnTo>
                      <a:pt x="302" y="918"/>
                    </a:lnTo>
                    <a:lnTo>
                      <a:pt x="354" y="882"/>
                    </a:lnTo>
                    <a:lnTo>
                      <a:pt x="389" y="821"/>
                    </a:lnTo>
                    <a:lnTo>
                      <a:pt x="422" y="764"/>
                    </a:lnTo>
                    <a:lnTo>
                      <a:pt x="420" y="686"/>
                    </a:lnTo>
                    <a:lnTo>
                      <a:pt x="428" y="653"/>
                    </a:lnTo>
                    <a:lnTo>
                      <a:pt x="466" y="712"/>
                    </a:lnTo>
                    <a:lnTo>
                      <a:pt x="555" y="762"/>
                    </a:lnTo>
                    <a:lnTo>
                      <a:pt x="591" y="762"/>
                    </a:lnTo>
                    <a:lnTo>
                      <a:pt x="663" y="751"/>
                    </a:lnTo>
                    <a:lnTo>
                      <a:pt x="705" y="732"/>
                    </a:lnTo>
                    <a:lnTo>
                      <a:pt x="748" y="665"/>
                    </a:lnTo>
                    <a:lnTo>
                      <a:pt x="787" y="610"/>
                    </a:lnTo>
                    <a:lnTo>
                      <a:pt x="794" y="519"/>
                    </a:lnTo>
                    <a:lnTo>
                      <a:pt x="796" y="462"/>
                    </a:lnTo>
                    <a:lnTo>
                      <a:pt x="787" y="399"/>
                    </a:lnTo>
                    <a:lnTo>
                      <a:pt x="733" y="319"/>
                    </a:lnTo>
                    <a:lnTo>
                      <a:pt x="687" y="280"/>
                    </a:lnTo>
                    <a:lnTo>
                      <a:pt x="622" y="273"/>
                    </a:lnTo>
                    <a:lnTo>
                      <a:pt x="557" y="263"/>
                    </a:lnTo>
                    <a:lnTo>
                      <a:pt x="494" y="273"/>
                    </a:lnTo>
                    <a:lnTo>
                      <a:pt x="476" y="308"/>
                    </a:lnTo>
                    <a:lnTo>
                      <a:pt x="441" y="332"/>
                    </a:lnTo>
                    <a:lnTo>
                      <a:pt x="444" y="248"/>
                    </a:lnTo>
                    <a:lnTo>
                      <a:pt x="435" y="154"/>
                    </a:lnTo>
                    <a:lnTo>
                      <a:pt x="387" y="78"/>
                    </a:lnTo>
                    <a:lnTo>
                      <a:pt x="346" y="35"/>
                    </a:lnTo>
                    <a:lnTo>
                      <a:pt x="296" y="6"/>
                    </a:lnTo>
                    <a:lnTo>
                      <a:pt x="255" y="4"/>
                    </a:lnTo>
                    <a:lnTo>
                      <a:pt x="202" y="0"/>
                    </a:lnTo>
                    <a:lnTo>
                      <a:pt x="159" y="13"/>
                    </a:lnTo>
                    <a:lnTo>
                      <a:pt x="104" y="41"/>
                    </a:lnTo>
                    <a:lnTo>
                      <a:pt x="67" y="91"/>
                    </a:lnTo>
                    <a:lnTo>
                      <a:pt x="46" y="146"/>
                    </a:lnTo>
                    <a:lnTo>
                      <a:pt x="31" y="245"/>
                    </a:lnTo>
                    <a:lnTo>
                      <a:pt x="26" y="284"/>
                    </a:lnTo>
                    <a:lnTo>
                      <a:pt x="41" y="339"/>
                    </a:lnTo>
                    <a:lnTo>
                      <a:pt x="67" y="378"/>
                    </a:lnTo>
                    <a:lnTo>
                      <a:pt x="74" y="399"/>
                    </a:lnTo>
                    <a:lnTo>
                      <a:pt x="74" y="47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57" name="Freeform 33">
                <a:extLst>
                  <a:ext uri="{FF2B5EF4-FFF2-40B4-BE49-F238E27FC236}">
                    <a16:creationId xmlns:a16="http://schemas.microsoft.com/office/drawing/2014/main" id="{D547DB51-AA1B-13F1-4D1F-97DB862BB7ED}"/>
                  </a:ext>
                </a:extLst>
              </p:cNvPr>
              <p:cNvSpPr>
                <a:spLocks noChangeAspect="1"/>
              </p:cNvSpPr>
              <p:nvPr/>
            </p:nvSpPr>
            <p:spPr bwMode="auto">
              <a:xfrm>
                <a:off x="1248" y="1975"/>
                <a:ext cx="2870" cy="406"/>
              </a:xfrm>
              <a:custGeom>
                <a:avLst/>
                <a:gdLst>
                  <a:gd name="T0" fmla="*/ 2869 w 2870"/>
                  <a:gd name="T1" fmla="*/ 328 h 406"/>
                  <a:gd name="T2" fmla="*/ 2870 w 2870"/>
                  <a:gd name="T3" fmla="*/ 313 h 406"/>
                  <a:gd name="T4" fmla="*/ 2867 w 2870"/>
                  <a:gd name="T5" fmla="*/ 299 h 406"/>
                  <a:gd name="T6" fmla="*/ 2862 w 2870"/>
                  <a:gd name="T7" fmla="*/ 286 h 406"/>
                  <a:gd name="T8" fmla="*/ 2854 w 2870"/>
                  <a:gd name="T9" fmla="*/ 272 h 406"/>
                  <a:gd name="T10" fmla="*/ 2845 w 2870"/>
                  <a:gd name="T11" fmla="*/ 261 h 406"/>
                  <a:gd name="T12" fmla="*/ 2833 w 2870"/>
                  <a:gd name="T13" fmla="*/ 251 h 406"/>
                  <a:gd name="T14" fmla="*/ 2821 w 2870"/>
                  <a:gd name="T15" fmla="*/ 244 h 406"/>
                  <a:gd name="T16" fmla="*/ 2807 w 2870"/>
                  <a:gd name="T17" fmla="*/ 239 h 406"/>
                  <a:gd name="T18" fmla="*/ 2792 w 2870"/>
                  <a:gd name="T19" fmla="*/ 236 h 406"/>
                  <a:gd name="T20" fmla="*/ 93 w 2870"/>
                  <a:gd name="T21" fmla="*/ 0 h 406"/>
                  <a:gd name="T22" fmla="*/ 78 w 2870"/>
                  <a:gd name="T23" fmla="*/ 0 h 406"/>
                  <a:gd name="T24" fmla="*/ 63 w 2870"/>
                  <a:gd name="T25" fmla="*/ 3 h 406"/>
                  <a:gd name="T26" fmla="*/ 50 w 2870"/>
                  <a:gd name="T27" fmla="*/ 8 h 406"/>
                  <a:gd name="T28" fmla="*/ 36 w 2870"/>
                  <a:gd name="T29" fmla="*/ 15 h 406"/>
                  <a:gd name="T30" fmla="*/ 25 w 2870"/>
                  <a:gd name="T31" fmla="*/ 24 h 406"/>
                  <a:gd name="T32" fmla="*/ 15 w 2870"/>
                  <a:gd name="T33" fmla="*/ 37 h 406"/>
                  <a:gd name="T34" fmla="*/ 8 w 2870"/>
                  <a:gd name="T35" fmla="*/ 49 h 406"/>
                  <a:gd name="T36" fmla="*/ 3 w 2870"/>
                  <a:gd name="T37" fmla="*/ 63 h 406"/>
                  <a:gd name="T38" fmla="*/ 1 w 2870"/>
                  <a:gd name="T39" fmla="*/ 78 h 406"/>
                  <a:gd name="T40" fmla="*/ 1 w 2870"/>
                  <a:gd name="T41" fmla="*/ 78 h 406"/>
                  <a:gd name="T42" fmla="*/ 0 w 2870"/>
                  <a:gd name="T43" fmla="*/ 93 h 406"/>
                  <a:gd name="T44" fmla="*/ 3 w 2870"/>
                  <a:gd name="T45" fmla="*/ 107 h 406"/>
                  <a:gd name="T46" fmla="*/ 8 w 2870"/>
                  <a:gd name="T47" fmla="*/ 120 h 406"/>
                  <a:gd name="T48" fmla="*/ 16 w 2870"/>
                  <a:gd name="T49" fmla="*/ 134 h 406"/>
                  <a:gd name="T50" fmla="*/ 25 w 2870"/>
                  <a:gd name="T51" fmla="*/ 145 h 406"/>
                  <a:gd name="T52" fmla="*/ 37 w 2870"/>
                  <a:gd name="T53" fmla="*/ 155 h 406"/>
                  <a:gd name="T54" fmla="*/ 49 w 2870"/>
                  <a:gd name="T55" fmla="*/ 162 h 406"/>
                  <a:gd name="T56" fmla="*/ 63 w 2870"/>
                  <a:gd name="T57" fmla="*/ 167 h 406"/>
                  <a:gd name="T58" fmla="*/ 78 w 2870"/>
                  <a:gd name="T59" fmla="*/ 170 h 406"/>
                  <a:gd name="T60" fmla="*/ 2777 w 2870"/>
                  <a:gd name="T61" fmla="*/ 406 h 406"/>
                  <a:gd name="T62" fmla="*/ 2792 w 2870"/>
                  <a:gd name="T63" fmla="*/ 406 h 406"/>
                  <a:gd name="T64" fmla="*/ 2807 w 2870"/>
                  <a:gd name="T65" fmla="*/ 403 h 406"/>
                  <a:gd name="T66" fmla="*/ 2820 w 2870"/>
                  <a:gd name="T67" fmla="*/ 398 h 406"/>
                  <a:gd name="T68" fmla="*/ 2834 w 2870"/>
                  <a:gd name="T69" fmla="*/ 391 h 406"/>
                  <a:gd name="T70" fmla="*/ 2845 w 2870"/>
                  <a:gd name="T71" fmla="*/ 381 h 406"/>
                  <a:gd name="T72" fmla="*/ 2855 w 2870"/>
                  <a:gd name="T73" fmla="*/ 369 h 406"/>
                  <a:gd name="T74" fmla="*/ 2862 w 2870"/>
                  <a:gd name="T75" fmla="*/ 357 h 406"/>
                  <a:gd name="T76" fmla="*/ 2867 w 2870"/>
                  <a:gd name="T77" fmla="*/ 343 h 406"/>
                  <a:gd name="T78" fmla="*/ 2869 w 2870"/>
                  <a:gd name="T79" fmla="*/ 32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0" h="406">
                    <a:moveTo>
                      <a:pt x="2869" y="328"/>
                    </a:moveTo>
                    <a:lnTo>
                      <a:pt x="2870" y="313"/>
                    </a:lnTo>
                    <a:lnTo>
                      <a:pt x="2867" y="299"/>
                    </a:lnTo>
                    <a:lnTo>
                      <a:pt x="2862" y="286"/>
                    </a:lnTo>
                    <a:lnTo>
                      <a:pt x="2854" y="272"/>
                    </a:lnTo>
                    <a:lnTo>
                      <a:pt x="2845" y="261"/>
                    </a:lnTo>
                    <a:lnTo>
                      <a:pt x="2833" y="251"/>
                    </a:lnTo>
                    <a:lnTo>
                      <a:pt x="2821" y="244"/>
                    </a:lnTo>
                    <a:lnTo>
                      <a:pt x="2807" y="239"/>
                    </a:lnTo>
                    <a:lnTo>
                      <a:pt x="2792" y="236"/>
                    </a:lnTo>
                    <a:lnTo>
                      <a:pt x="93" y="0"/>
                    </a:lnTo>
                    <a:lnTo>
                      <a:pt x="78" y="0"/>
                    </a:lnTo>
                    <a:lnTo>
                      <a:pt x="63" y="3"/>
                    </a:lnTo>
                    <a:lnTo>
                      <a:pt x="50" y="8"/>
                    </a:lnTo>
                    <a:lnTo>
                      <a:pt x="36" y="15"/>
                    </a:lnTo>
                    <a:lnTo>
                      <a:pt x="25" y="24"/>
                    </a:lnTo>
                    <a:lnTo>
                      <a:pt x="15" y="37"/>
                    </a:lnTo>
                    <a:lnTo>
                      <a:pt x="8" y="49"/>
                    </a:lnTo>
                    <a:lnTo>
                      <a:pt x="3" y="63"/>
                    </a:lnTo>
                    <a:lnTo>
                      <a:pt x="1" y="78"/>
                    </a:lnTo>
                    <a:lnTo>
                      <a:pt x="1" y="78"/>
                    </a:lnTo>
                    <a:lnTo>
                      <a:pt x="0" y="93"/>
                    </a:lnTo>
                    <a:lnTo>
                      <a:pt x="3" y="107"/>
                    </a:lnTo>
                    <a:lnTo>
                      <a:pt x="8" y="120"/>
                    </a:lnTo>
                    <a:lnTo>
                      <a:pt x="16" y="134"/>
                    </a:lnTo>
                    <a:lnTo>
                      <a:pt x="25" y="145"/>
                    </a:lnTo>
                    <a:lnTo>
                      <a:pt x="37" y="155"/>
                    </a:lnTo>
                    <a:lnTo>
                      <a:pt x="49" y="162"/>
                    </a:lnTo>
                    <a:lnTo>
                      <a:pt x="63" y="167"/>
                    </a:lnTo>
                    <a:lnTo>
                      <a:pt x="78" y="170"/>
                    </a:lnTo>
                    <a:lnTo>
                      <a:pt x="2777" y="406"/>
                    </a:lnTo>
                    <a:lnTo>
                      <a:pt x="2792" y="406"/>
                    </a:lnTo>
                    <a:lnTo>
                      <a:pt x="2807" y="403"/>
                    </a:lnTo>
                    <a:lnTo>
                      <a:pt x="2820" y="398"/>
                    </a:lnTo>
                    <a:lnTo>
                      <a:pt x="2834" y="391"/>
                    </a:lnTo>
                    <a:lnTo>
                      <a:pt x="2845" y="381"/>
                    </a:lnTo>
                    <a:lnTo>
                      <a:pt x="2855" y="369"/>
                    </a:lnTo>
                    <a:lnTo>
                      <a:pt x="2862" y="357"/>
                    </a:lnTo>
                    <a:lnTo>
                      <a:pt x="2867" y="343"/>
                    </a:lnTo>
                    <a:lnTo>
                      <a:pt x="2869" y="328"/>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58" name="Freeform 34">
                <a:extLst>
                  <a:ext uri="{FF2B5EF4-FFF2-40B4-BE49-F238E27FC236}">
                    <a16:creationId xmlns:a16="http://schemas.microsoft.com/office/drawing/2014/main" id="{5A8A3AD0-0266-969C-E1F1-B0A0E722210F}"/>
                  </a:ext>
                </a:extLst>
              </p:cNvPr>
              <p:cNvSpPr>
                <a:spLocks noChangeAspect="1"/>
              </p:cNvSpPr>
              <p:nvPr/>
            </p:nvSpPr>
            <p:spPr bwMode="auto">
              <a:xfrm>
                <a:off x="4370" y="2228"/>
                <a:ext cx="176" cy="210"/>
              </a:xfrm>
              <a:custGeom>
                <a:avLst/>
                <a:gdLst>
                  <a:gd name="T0" fmla="*/ 79 w 176"/>
                  <a:gd name="T1" fmla="*/ 210 h 210"/>
                  <a:gd name="T2" fmla="*/ 94 w 176"/>
                  <a:gd name="T3" fmla="*/ 209 h 210"/>
                  <a:gd name="T4" fmla="*/ 109 w 176"/>
                  <a:gd name="T5" fmla="*/ 206 h 210"/>
                  <a:gd name="T6" fmla="*/ 124 w 176"/>
                  <a:gd name="T7" fmla="*/ 199 h 210"/>
                  <a:gd name="T8" fmla="*/ 138 w 176"/>
                  <a:gd name="T9" fmla="*/ 190 h 210"/>
                  <a:gd name="T10" fmla="*/ 149 w 176"/>
                  <a:gd name="T11" fmla="*/ 178 h 210"/>
                  <a:gd name="T12" fmla="*/ 159 w 176"/>
                  <a:gd name="T13" fmla="*/ 163 h 210"/>
                  <a:gd name="T14" fmla="*/ 168 w 176"/>
                  <a:gd name="T15" fmla="*/ 148 h 210"/>
                  <a:gd name="T16" fmla="*/ 173 w 176"/>
                  <a:gd name="T17" fmla="*/ 131 h 210"/>
                  <a:gd name="T18" fmla="*/ 176 w 176"/>
                  <a:gd name="T19" fmla="*/ 113 h 210"/>
                  <a:gd name="T20" fmla="*/ 176 w 176"/>
                  <a:gd name="T21" fmla="*/ 95 h 210"/>
                  <a:gd name="T22" fmla="*/ 174 w 176"/>
                  <a:gd name="T23" fmla="*/ 76 h 210"/>
                  <a:gd name="T24" fmla="*/ 168 w 176"/>
                  <a:gd name="T25" fmla="*/ 60 h 210"/>
                  <a:gd name="T26" fmla="*/ 161 w 176"/>
                  <a:gd name="T27" fmla="*/ 44 h 210"/>
                  <a:gd name="T28" fmla="*/ 152 w 176"/>
                  <a:gd name="T29" fmla="*/ 30 h 210"/>
                  <a:gd name="T30" fmla="*/ 140 w 176"/>
                  <a:gd name="T31" fmla="*/ 18 h 210"/>
                  <a:gd name="T32" fmla="*/ 127 w 176"/>
                  <a:gd name="T33" fmla="*/ 9 h 210"/>
                  <a:gd name="T34" fmla="*/ 112 w 176"/>
                  <a:gd name="T35" fmla="*/ 4 h 210"/>
                  <a:gd name="T36" fmla="*/ 97 w 176"/>
                  <a:gd name="T37" fmla="*/ 0 h 210"/>
                  <a:gd name="T38" fmla="*/ 82 w 176"/>
                  <a:gd name="T39" fmla="*/ 1 h 210"/>
                  <a:gd name="T40" fmla="*/ 67 w 176"/>
                  <a:gd name="T41" fmla="*/ 4 h 210"/>
                  <a:gd name="T42" fmla="*/ 52 w 176"/>
                  <a:gd name="T43" fmla="*/ 11 h 210"/>
                  <a:gd name="T44" fmla="*/ 38 w 176"/>
                  <a:gd name="T45" fmla="*/ 20 h 210"/>
                  <a:gd name="T46" fmla="*/ 27 w 176"/>
                  <a:gd name="T47" fmla="*/ 32 h 210"/>
                  <a:gd name="T48" fmla="*/ 17 w 176"/>
                  <a:gd name="T49" fmla="*/ 47 h 210"/>
                  <a:gd name="T50" fmla="*/ 8 w 176"/>
                  <a:gd name="T51" fmla="*/ 62 h 210"/>
                  <a:gd name="T52" fmla="*/ 3 w 176"/>
                  <a:gd name="T53" fmla="*/ 79 h 210"/>
                  <a:gd name="T54" fmla="*/ 0 w 176"/>
                  <a:gd name="T55" fmla="*/ 97 h 210"/>
                  <a:gd name="T56" fmla="*/ 0 w 176"/>
                  <a:gd name="T57" fmla="*/ 115 h 210"/>
                  <a:gd name="T58" fmla="*/ 2 w 176"/>
                  <a:gd name="T59" fmla="*/ 134 h 210"/>
                  <a:gd name="T60" fmla="*/ 8 w 176"/>
                  <a:gd name="T61" fmla="*/ 150 h 210"/>
                  <a:gd name="T62" fmla="*/ 15 w 176"/>
                  <a:gd name="T63" fmla="*/ 166 h 210"/>
                  <a:gd name="T64" fmla="*/ 24 w 176"/>
                  <a:gd name="T65" fmla="*/ 180 h 210"/>
                  <a:gd name="T66" fmla="*/ 36 w 176"/>
                  <a:gd name="T67" fmla="*/ 192 h 210"/>
                  <a:gd name="T68" fmla="*/ 49 w 176"/>
                  <a:gd name="T69" fmla="*/ 201 h 210"/>
                  <a:gd name="T70" fmla="*/ 64 w 176"/>
                  <a:gd name="T71" fmla="*/ 206 h 210"/>
                  <a:gd name="T72" fmla="*/ 79 w 176"/>
                  <a:gd name="T73"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210">
                    <a:moveTo>
                      <a:pt x="79" y="210"/>
                    </a:moveTo>
                    <a:lnTo>
                      <a:pt x="94" y="209"/>
                    </a:lnTo>
                    <a:lnTo>
                      <a:pt x="109" y="206"/>
                    </a:lnTo>
                    <a:lnTo>
                      <a:pt x="124" y="199"/>
                    </a:lnTo>
                    <a:lnTo>
                      <a:pt x="138" y="190"/>
                    </a:lnTo>
                    <a:lnTo>
                      <a:pt x="149" y="178"/>
                    </a:lnTo>
                    <a:lnTo>
                      <a:pt x="159" y="163"/>
                    </a:lnTo>
                    <a:lnTo>
                      <a:pt x="168" y="148"/>
                    </a:lnTo>
                    <a:lnTo>
                      <a:pt x="173" y="131"/>
                    </a:lnTo>
                    <a:lnTo>
                      <a:pt x="176" y="113"/>
                    </a:lnTo>
                    <a:lnTo>
                      <a:pt x="176" y="95"/>
                    </a:lnTo>
                    <a:lnTo>
                      <a:pt x="174" y="76"/>
                    </a:lnTo>
                    <a:lnTo>
                      <a:pt x="168" y="60"/>
                    </a:lnTo>
                    <a:lnTo>
                      <a:pt x="161" y="44"/>
                    </a:lnTo>
                    <a:lnTo>
                      <a:pt x="152" y="30"/>
                    </a:lnTo>
                    <a:lnTo>
                      <a:pt x="140" y="18"/>
                    </a:lnTo>
                    <a:lnTo>
                      <a:pt x="127" y="9"/>
                    </a:lnTo>
                    <a:lnTo>
                      <a:pt x="112" y="4"/>
                    </a:lnTo>
                    <a:lnTo>
                      <a:pt x="97" y="0"/>
                    </a:lnTo>
                    <a:lnTo>
                      <a:pt x="82" y="1"/>
                    </a:lnTo>
                    <a:lnTo>
                      <a:pt x="67" y="4"/>
                    </a:lnTo>
                    <a:lnTo>
                      <a:pt x="52" y="11"/>
                    </a:lnTo>
                    <a:lnTo>
                      <a:pt x="38" y="20"/>
                    </a:lnTo>
                    <a:lnTo>
                      <a:pt x="27" y="32"/>
                    </a:lnTo>
                    <a:lnTo>
                      <a:pt x="17" y="47"/>
                    </a:lnTo>
                    <a:lnTo>
                      <a:pt x="8" y="62"/>
                    </a:lnTo>
                    <a:lnTo>
                      <a:pt x="3" y="79"/>
                    </a:lnTo>
                    <a:lnTo>
                      <a:pt x="0" y="97"/>
                    </a:lnTo>
                    <a:lnTo>
                      <a:pt x="0" y="115"/>
                    </a:lnTo>
                    <a:lnTo>
                      <a:pt x="2" y="134"/>
                    </a:lnTo>
                    <a:lnTo>
                      <a:pt x="8" y="150"/>
                    </a:lnTo>
                    <a:lnTo>
                      <a:pt x="15" y="166"/>
                    </a:lnTo>
                    <a:lnTo>
                      <a:pt x="24" y="180"/>
                    </a:lnTo>
                    <a:lnTo>
                      <a:pt x="36" y="192"/>
                    </a:lnTo>
                    <a:lnTo>
                      <a:pt x="49" y="201"/>
                    </a:lnTo>
                    <a:lnTo>
                      <a:pt x="64" y="206"/>
                    </a:lnTo>
                    <a:lnTo>
                      <a:pt x="79" y="2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257059" name="Group 35">
                <a:extLst>
                  <a:ext uri="{FF2B5EF4-FFF2-40B4-BE49-F238E27FC236}">
                    <a16:creationId xmlns:a16="http://schemas.microsoft.com/office/drawing/2014/main" id="{979F12BE-7294-66BA-9208-A61E6719345F}"/>
                  </a:ext>
                </a:extLst>
              </p:cNvPr>
              <p:cNvGrpSpPr>
                <a:grpSpLocks noChangeAspect="1"/>
              </p:cNvGrpSpPr>
              <p:nvPr/>
            </p:nvGrpSpPr>
            <p:grpSpPr bwMode="auto">
              <a:xfrm>
                <a:off x="1443" y="2102"/>
                <a:ext cx="969" cy="424"/>
                <a:chOff x="1426" y="2079"/>
                <a:chExt cx="969" cy="424"/>
              </a:xfrm>
            </p:grpSpPr>
            <p:sp>
              <p:nvSpPr>
                <p:cNvPr id="257060" name="Freeform 36">
                  <a:extLst>
                    <a:ext uri="{FF2B5EF4-FFF2-40B4-BE49-F238E27FC236}">
                      <a16:creationId xmlns:a16="http://schemas.microsoft.com/office/drawing/2014/main" id="{57A7A4C1-0B9E-727E-1695-C25985DC9FCB}"/>
                    </a:ext>
                  </a:extLst>
                </p:cNvPr>
                <p:cNvSpPr>
                  <a:spLocks noChangeAspect="1"/>
                </p:cNvSpPr>
                <p:nvPr/>
              </p:nvSpPr>
              <p:spPr bwMode="auto">
                <a:xfrm>
                  <a:off x="1426" y="2079"/>
                  <a:ext cx="182" cy="312"/>
                </a:xfrm>
                <a:custGeom>
                  <a:avLst/>
                  <a:gdLst>
                    <a:gd name="T0" fmla="*/ 182 w 182"/>
                    <a:gd name="T1" fmla="*/ 13 h 312"/>
                    <a:gd name="T2" fmla="*/ 26 w 182"/>
                    <a:gd name="T3" fmla="*/ 0 h 312"/>
                    <a:gd name="T4" fmla="*/ 0 w 182"/>
                    <a:gd name="T5" fmla="*/ 299 h 312"/>
                    <a:gd name="T6" fmla="*/ 156 w 182"/>
                    <a:gd name="T7" fmla="*/ 312 h 312"/>
                    <a:gd name="T8" fmla="*/ 182 w 182"/>
                    <a:gd name="T9" fmla="*/ 13 h 312"/>
                  </a:gdLst>
                  <a:ahLst/>
                  <a:cxnLst>
                    <a:cxn ang="0">
                      <a:pos x="T0" y="T1"/>
                    </a:cxn>
                    <a:cxn ang="0">
                      <a:pos x="T2" y="T3"/>
                    </a:cxn>
                    <a:cxn ang="0">
                      <a:pos x="T4" y="T5"/>
                    </a:cxn>
                    <a:cxn ang="0">
                      <a:pos x="T6" y="T7"/>
                    </a:cxn>
                    <a:cxn ang="0">
                      <a:pos x="T8" y="T9"/>
                    </a:cxn>
                  </a:cxnLst>
                  <a:rect l="0" t="0" r="r" b="b"/>
                  <a:pathLst>
                    <a:path w="182" h="312">
                      <a:moveTo>
                        <a:pt x="182" y="13"/>
                      </a:moveTo>
                      <a:lnTo>
                        <a:pt x="26" y="0"/>
                      </a:lnTo>
                      <a:lnTo>
                        <a:pt x="0" y="299"/>
                      </a:lnTo>
                      <a:lnTo>
                        <a:pt x="156" y="312"/>
                      </a:lnTo>
                      <a:lnTo>
                        <a:pt x="182" y="13"/>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61" name="Freeform 37">
                  <a:extLst>
                    <a:ext uri="{FF2B5EF4-FFF2-40B4-BE49-F238E27FC236}">
                      <a16:creationId xmlns:a16="http://schemas.microsoft.com/office/drawing/2014/main" id="{DA4EBA74-7EF7-6D49-0F92-92086C042782}"/>
                    </a:ext>
                  </a:extLst>
                </p:cNvPr>
                <p:cNvSpPr>
                  <a:spLocks noChangeAspect="1"/>
                </p:cNvSpPr>
                <p:nvPr/>
              </p:nvSpPr>
              <p:spPr bwMode="auto">
                <a:xfrm>
                  <a:off x="1738" y="2118"/>
                  <a:ext cx="194" cy="229"/>
                </a:xfrm>
                <a:custGeom>
                  <a:avLst/>
                  <a:gdLst>
                    <a:gd name="T0" fmla="*/ 194 w 194"/>
                    <a:gd name="T1" fmla="*/ 15 h 229"/>
                    <a:gd name="T2" fmla="*/ 19 w 194"/>
                    <a:gd name="T3" fmla="*/ 0 h 229"/>
                    <a:gd name="T4" fmla="*/ 0 w 194"/>
                    <a:gd name="T5" fmla="*/ 214 h 229"/>
                    <a:gd name="T6" fmla="*/ 175 w 194"/>
                    <a:gd name="T7" fmla="*/ 229 h 229"/>
                    <a:gd name="T8" fmla="*/ 194 w 194"/>
                    <a:gd name="T9" fmla="*/ 15 h 229"/>
                  </a:gdLst>
                  <a:ahLst/>
                  <a:cxnLst>
                    <a:cxn ang="0">
                      <a:pos x="T0" y="T1"/>
                    </a:cxn>
                    <a:cxn ang="0">
                      <a:pos x="T2" y="T3"/>
                    </a:cxn>
                    <a:cxn ang="0">
                      <a:pos x="T4" y="T5"/>
                    </a:cxn>
                    <a:cxn ang="0">
                      <a:pos x="T6" y="T7"/>
                    </a:cxn>
                    <a:cxn ang="0">
                      <a:pos x="T8" y="T9"/>
                    </a:cxn>
                  </a:cxnLst>
                  <a:rect l="0" t="0" r="r" b="b"/>
                  <a:pathLst>
                    <a:path w="194" h="229">
                      <a:moveTo>
                        <a:pt x="194" y="15"/>
                      </a:moveTo>
                      <a:lnTo>
                        <a:pt x="19" y="0"/>
                      </a:lnTo>
                      <a:lnTo>
                        <a:pt x="0" y="214"/>
                      </a:lnTo>
                      <a:lnTo>
                        <a:pt x="175" y="229"/>
                      </a:lnTo>
                      <a:lnTo>
                        <a:pt x="194"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62" name="Freeform 38">
                  <a:extLst>
                    <a:ext uri="{FF2B5EF4-FFF2-40B4-BE49-F238E27FC236}">
                      <a16:creationId xmlns:a16="http://schemas.microsoft.com/office/drawing/2014/main" id="{C792BDAB-5FB1-48D2-18B1-C3773CE8AF9A}"/>
                    </a:ext>
                  </a:extLst>
                </p:cNvPr>
                <p:cNvSpPr>
                  <a:spLocks noChangeAspect="1"/>
                </p:cNvSpPr>
                <p:nvPr/>
              </p:nvSpPr>
              <p:spPr bwMode="auto">
                <a:xfrm>
                  <a:off x="2039" y="2150"/>
                  <a:ext cx="197" cy="353"/>
                </a:xfrm>
                <a:custGeom>
                  <a:avLst/>
                  <a:gdLst>
                    <a:gd name="T0" fmla="*/ 197 w 197"/>
                    <a:gd name="T1" fmla="*/ 15 h 353"/>
                    <a:gd name="T2" fmla="*/ 29 w 197"/>
                    <a:gd name="T3" fmla="*/ 0 h 353"/>
                    <a:gd name="T4" fmla="*/ 0 w 197"/>
                    <a:gd name="T5" fmla="*/ 338 h 353"/>
                    <a:gd name="T6" fmla="*/ 168 w 197"/>
                    <a:gd name="T7" fmla="*/ 353 h 353"/>
                    <a:gd name="T8" fmla="*/ 197 w 197"/>
                    <a:gd name="T9" fmla="*/ 15 h 353"/>
                  </a:gdLst>
                  <a:ahLst/>
                  <a:cxnLst>
                    <a:cxn ang="0">
                      <a:pos x="T0" y="T1"/>
                    </a:cxn>
                    <a:cxn ang="0">
                      <a:pos x="T2" y="T3"/>
                    </a:cxn>
                    <a:cxn ang="0">
                      <a:pos x="T4" y="T5"/>
                    </a:cxn>
                    <a:cxn ang="0">
                      <a:pos x="T6" y="T7"/>
                    </a:cxn>
                    <a:cxn ang="0">
                      <a:pos x="T8" y="T9"/>
                    </a:cxn>
                  </a:cxnLst>
                  <a:rect l="0" t="0" r="r" b="b"/>
                  <a:pathLst>
                    <a:path w="197" h="353">
                      <a:moveTo>
                        <a:pt x="197" y="15"/>
                      </a:moveTo>
                      <a:lnTo>
                        <a:pt x="29" y="0"/>
                      </a:lnTo>
                      <a:lnTo>
                        <a:pt x="0" y="338"/>
                      </a:lnTo>
                      <a:lnTo>
                        <a:pt x="168" y="353"/>
                      </a:lnTo>
                      <a:lnTo>
                        <a:pt x="19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63" name="Freeform 39">
                  <a:extLst>
                    <a:ext uri="{FF2B5EF4-FFF2-40B4-BE49-F238E27FC236}">
                      <a16:creationId xmlns:a16="http://schemas.microsoft.com/office/drawing/2014/main" id="{D26389B4-CFF6-C6DA-1ADF-0D4B73177114}"/>
                    </a:ext>
                  </a:extLst>
                </p:cNvPr>
                <p:cNvSpPr>
                  <a:spLocks noChangeAspect="1"/>
                </p:cNvSpPr>
                <p:nvPr/>
              </p:nvSpPr>
              <p:spPr bwMode="auto">
                <a:xfrm>
                  <a:off x="2208" y="2169"/>
                  <a:ext cx="187" cy="212"/>
                </a:xfrm>
                <a:custGeom>
                  <a:avLst/>
                  <a:gdLst>
                    <a:gd name="T0" fmla="*/ 187 w 187"/>
                    <a:gd name="T1" fmla="*/ 15 h 212"/>
                    <a:gd name="T2" fmla="*/ 17 w 187"/>
                    <a:gd name="T3" fmla="*/ 0 h 212"/>
                    <a:gd name="T4" fmla="*/ 0 w 187"/>
                    <a:gd name="T5" fmla="*/ 197 h 212"/>
                    <a:gd name="T6" fmla="*/ 170 w 187"/>
                    <a:gd name="T7" fmla="*/ 212 h 212"/>
                    <a:gd name="T8" fmla="*/ 187 w 187"/>
                    <a:gd name="T9" fmla="*/ 15 h 212"/>
                  </a:gdLst>
                  <a:ahLst/>
                  <a:cxnLst>
                    <a:cxn ang="0">
                      <a:pos x="T0" y="T1"/>
                    </a:cxn>
                    <a:cxn ang="0">
                      <a:pos x="T2" y="T3"/>
                    </a:cxn>
                    <a:cxn ang="0">
                      <a:pos x="T4" y="T5"/>
                    </a:cxn>
                    <a:cxn ang="0">
                      <a:pos x="T6" y="T7"/>
                    </a:cxn>
                    <a:cxn ang="0">
                      <a:pos x="T8" y="T9"/>
                    </a:cxn>
                  </a:cxnLst>
                  <a:rect l="0" t="0" r="r" b="b"/>
                  <a:pathLst>
                    <a:path w="187" h="212">
                      <a:moveTo>
                        <a:pt x="187" y="15"/>
                      </a:moveTo>
                      <a:lnTo>
                        <a:pt x="17" y="0"/>
                      </a:lnTo>
                      <a:lnTo>
                        <a:pt x="0" y="197"/>
                      </a:lnTo>
                      <a:lnTo>
                        <a:pt x="170" y="212"/>
                      </a:lnTo>
                      <a:lnTo>
                        <a:pt x="18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57064" name="Group 40">
                <a:extLst>
                  <a:ext uri="{FF2B5EF4-FFF2-40B4-BE49-F238E27FC236}">
                    <a16:creationId xmlns:a16="http://schemas.microsoft.com/office/drawing/2014/main" id="{953B0495-5374-512A-9102-32C6093E816D}"/>
                  </a:ext>
                </a:extLst>
              </p:cNvPr>
              <p:cNvGrpSpPr>
                <a:grpSpLocks noChangeAspect="1"/>
              </p:cNvGrpSpPr>
              <p:nvPr/>
            </p:nvGrpSpPr>
            <p:grpSpPr bwMode="auto">
              <a:xfrm>
                <a:off x="1404" y="2054"/>
                <a:ext cx="968" cy="430"/>
                <a:chOff x="1387" y="2031"/>
                <a:chExt cx="968" cy="430"/>
              </a:xfrm>
            </p:grpSpPr>
            <p:sp>
              <p:nvSpPr>
                <p:cNvPr id="257065" name="Freeform 41">
                  <a:extLst>
                    <a:ext uri="{FF2B5EF4-FFF2-40B4-BE49-F238E27FC236}">
                      <a16:creationId xmlns:a16="http://schemas.microsoft.com/office/drawing/2014/main" id="{8E9554FF-0DD5-4BC3-9CA6-BB078781109A}"/>
                    </a:ext>
                  </a:extLst>
                </p:cNvPr>
                <p:cNvSpPr>
                  <a:spLocks noChangeAspect="1"/>
                </p:cNvSpPr>
                <p:nvPr/>
              </p:nvSpPr>
              <p:spPr bwMode="auto">
                <a:xfrm>
                  <a:off x="1387" y="2031"/>
                  <a:ext cx="193" cy="322"/>
                </a:xfrm>
                <a:custGeom>
                  <a:avLst/>
                  <a:gdLst>
                    <a:gd name="T0" fmla="*/ 193 w 193"/>
                    <a:gd name="T1" fmla="*/ 15 h 322"/>
                    <a:gd name="T2" fmla="*/ 27 w 193"/>
                    <a:gd name="T3" fmla="*/ 0 h 322"/>
                    <a:gd name="T4" fmla="*/ 0 w 193"/>
                    <a:gd name="T5" fmla="*/ 307 h 322"/>
                    <a:gd name="T6" fmla="*/ 166 w 193"/>
                    <a:gd name="T7" fmla="*/ 322 h 322"/>
                    <a:gd name="T8" fmla="*/ 193 w 193"/>
                    <a:gd name="T9" fmla="*/ 15 h 322"/>
                  </a:gdLst>
                  <a:ahLst/>
                  <a:cxnLst>
                    <a:cxn ang="0">
                      <a:pos x="T0" y="T1"/>
                    </a:cxn>
                    <a:cxn ang="0">
                      <a:pos x="T2" y="T3"/>
                    </a:cxn>
                    <a:cxn ang="0">
                      <a:pos x="T4" y="T5"/>
                    </a:cxn>
                    <a:cxn ang="0">
                      <a:pos x="T6" y="T7"/>
                    </a:cxn>
                    <a:cxn ang="0">
                      <a:pos x="T8" y="T9"/>
                    </a:cxn>
                  </a:cxnLst>
                  <a:rect l="0" t="0" r="r" b="b"/>
                  <a:pathLst>
                    <a:path w="193" h="322">
                      <a:moveTo>
                        <a:pt x="193" y="15"/>
                      </a:moveTo>
                      <a:lnTo>
                        <a:pt x="27" y="0"/>
                      </a:lnTo>
                      <a:lnTo>
                        <a:pt x="0" y="307"/>
                      </a:lnTo>
                      <a:lnTo>
                        <a:pt x="166" y="322"/>
                      </a:lnTo>
                      <a:lnTo>
                        <a:pt x="193"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66" name="Freeform 42">
                  <a:extLst>
                    <a:ext uri="{FF2B5EF4-FFF2-40B4-BE49-F238E27FC236}">
                      <a16:creationId xmlns:a16="http://schemas.microsoft.com/office/drawing/2014/main" id="{4881FDFA-E3B5-5A4F-E837-40EB9FB2B637}"/>
                    </a:ext>
                  </a:extLst>
                </p:cNvPr>
                <p:cNvSpPr>
                  <a:spLocks noChangeAspect="1"/>
                </p:cNvSpPr>
                <p:nvPr/>
              </p:nvSpPr>
              <p:spPr bwMode="auto">
                <a:xfrm>
                  <a:off x="1714" y="2077"/>
                  <a:ext cx="187" cy="229"/>
                </a:xfrm>
                <a:custGeom>
                  <a:avLst/>
                  <a:gdLst>
                    <a:gd name="T0" fmla="*/ 187 w 187"/>
                    <a:gd name="T1" fmla="*/ 15 h 229"/>
                    <a:gd name="T2" fmla="*/ 19 w 187"/>
                    <a:gd name="T3" fmla="*/ 0 h 229"/>
                    <a:gd name="T4" fmla="*/ 0 w 187"/>
                    <a:gd name="T5" fmla="*/ 214 h 229"/>
                    <a:gd name="T6" fmla="*/ 168 w 187"/>
                    <a:gd name="T7" fmla="*/ 229 h 229"/>
                    <a:gd name="T8" fmla="*/ 187 w 187"/>
                    <a:gd name="T9" fmla="*/ 15 h 229"/>
                  </a:gdLst>
                  <a:ahLst/>
                  <a:cxnLst>
                    <a:cxn ang="0">
                      <a:pos x="T0" y="T1"/>
                    </a:cxn>
                    <a:cxn ang="0">
                      <a:pos x="T2" y="T3"/>
                    </a:cxn>
                    <a:cxn ang="0">
                      <a:pos x="T4" y="T5"/>
                    </a:cxn>
                    <a:cxn ang="0">
                      <a:pos x="T6" y="T7"/>
                    </a:cxn>
                    <a:cxn ang="0">
                      <a:pos x="T8" y="T9"/>
                    </a:cxn>
                  </a:cxnLst>
                  <a:rect l="0" t="0" r="r" b="b"/>
                  <a:pathLst>
                    <a:path w="187" h="229">
                      <a:moveTo>
                        <a:pt x="187" y="15"/>
                      </a:moveTo>
                      <a:lnTo>
                        <a:pt x="19" y="0"/>
                      </a:lnTo>
                      <a:lnTo>
                        <a:pt x="0" y="214"/>
                      </a:lnTo>
                      <a:lnTo>
                        <a:pt x="168" y="229"/>
                      </a:lnTo>
                      <a:lnTo>
                        <a:pt x="187"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67" name="Freeform 43">
                  <a:extLst>
                    <a:ext uri="{FF2B5EF4-FFF2-40B4-BE49-F238E27FC236}">
                      <a16:creationId xmlns:a16="http://schemas.microsoft.com/office/drawing/2014/main" id="{A704D18C-0C36-094C-0C98-F8FAE5F4CAAA}"/>
                    </a:ext>
                  </a:extLst>
                </p:cNvPr>
                <p:cNvSpPr>
                  <a:spLocks noChangeAspect="1"/>
                </p:cNvSpPr>
                <p:nvPr/>
              </p:nvSpPr>
              <p:spPr bwMode="auto">
                <a:xfrm>
                  <a:off x="2014" y="2114"/>
                  <a:ext cx="185" cy="347"/>
                </a:xfrm>
                <a:custGeom>
                  <a:avLst/>
                  <a:gdLst>
                    <a:gd name="T0" fmla="*/ 185 w 185"/>
                    <a:gd name="T1" fmla="*/ 13 h 347"/>
                    <a:gd name="T2" fmla="*/ 29 w 185"/>
                    <a:gd name="T3" fmla="*/ 0 h 347"/>
                    <a:gd name="T4" fmla="*/ 0 w 185"/>
                    <a:gd name="T5" fmla="*/ 333 h 347"/>
                    <a:gd name="T6" fmla="*/ 156 w 185"/>
                    <a:gd name="T7" fmla="*/ 347 h 347"/>
                    <a:gd name="T8" fmla="*/ 185 w 185"/>
                    <a:gd name="T9" fmla="*/ 13 h 347"/>
                  </a:gdLst>
                  <a:ahLst/>
                  <a:cxnLst>
                    <a:cxn ang="0">
                      <a:pos x="T0" y="T1"/>
                    </a:cxn>
                    <a:cxn ang="0">
                      <a:pos x="T2" y="T3"/>
                    </a:cxn>
                    <a:cxn ang="0">
                      <a:pos x="T4" y="T5"/>
                    </a:cxn>
                    <a:cxn ang="0">
                      <a:pos x="T6" y="T7"/>
                    </a:cxn>
                    <a:cxn ang="0">
                      <a:pos x="T8" y="T9"/>
                    </a:cxn>
                  </a:cxnLst>
                  <a:rect l="0" t="0" r="r" b="b"/>
                  <a:pathLst>
                    <a:path w="185" h="347">
                      <a:moveTo>
                        <a:pt x="185" y="13"/>
                      </a:moveTo>
                      <a:lnTo>
                        <a:pt x="29" y="0"/>
                      </a:lnTo>
                      <a:lnTo>
                        <a:pt x="0" y="333"/>
                      </a:lnTo>
                      <a:lnTo>
                        <a:pt x="156" y="347"/>
                      </a:lnTo>
                      <a:lnTo>
                        <a:pt x="185" y="13"/>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68" name="Freeform 44">
                  <a:extLst>
                    <a:ext uri="{FF2B5EF4-FFF2-40B4-BE49-F238E27FC236}">
                      <a16:creationId xmlns:a16="http://schemas.microsoft.com/office/drawing/2014/main" id="{F1000A88-19C2-AC96-9CE5-17C1F088A491}"/>
                    </a:ext>
                  </a:extLst>
                </p:cNvPr>
                <p:cNvSpPr>
                  <a:spLocks noChangeAspect="1"/>
                </p:cNvSpPr>
                <p:nvPr/>
              </p:nvSpPr>
              <p:spPr bwMode="auto">
                <a:xfrm>
                  <a:off x="2176" y="2122"/>
                  <a:ext cx="179" cy="223"/>
                </a:xfrm>
                <a:custGeom>
                  <a:avLst/>
                  <a:gdLst>
                    <a:gd name="T0" fmla="*/ 179 w 179"/>
                    <a:gd name="T1" fmla="*/ 14 h 223"/>
                    <a:gd name="T2" fmla="*/ 18 w 179"/>
                    <a:gd name="T3" fmla="*/ 0 h 223"/>
                    <a:gd name="T4" fmla="*/ 0 w 179"/>
                    <a:gd name="T5" fmla="*/ 209 h 223"/>
                    <a:gd name="T6" fmla="*/ 161 w 179"/>
                    <a:gd name="T7" fmla="*/ 223 h 223"/>
                    <a:gd name="T8" fmla="*/ 179 w 179"/>
                    <a:gd name="T9" fmla="*/ 14 h 223"/>
                  </a:gdLst>
                  <a:ahLst/>
                  <a:cxnLst>
                    <a:cxn ang="0">
                      <a:pos x="T0" y="T1"/>
                    </a:cxn>
                    <a:cxn ang="0">
                      <a:pos x="T2" y="T3"/>
                    </a:cxn>
                    <a:cxn ang="0">
                      <a:pos x="T4" y="T5"/>
                    </a:cxn>
                    <a:cxn ang="0">
                      <a:pos x="T6" y="T7"/>
                    </a:cxn>
                    <a:cxn ang="0">
                      <a:pos x="T8" y="T9"/>
                    </a:cxn>
                  </a:cxnLst>
                  <a:rect l="0" t="0" r="r" b="b"/>
                  <a:pathLst>
                    <a:path w="179" h="223">
                      <a:moveTo>
                        <a:pt x="179" y="14"/>
                      </a:moveTo>
                      <a:lnTo>
                        <a:pt x="18" y="0"/>
                      </a:lnTo>
                      <a:lnTo>
                        <a:pt x="0" y="209"/>
                      </a:lnTo>
                      <a:lnTo>
                        <a:pt x="161" y="223"/>
                      </a:lnTo>
                      <a:lnTo>
                        <a:pt x="179" y="1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57069" name="Group 45">
              <a:extLst>
                <a:ext uri="{FF2B5EF4-FFF2-40B4-BE49-F238E27FC236}">
                  <a16:creationId xmlns:a16="http://schemas.microsoft.com/office/drawing/2014/main" id="{6B8AB6B4-4118-6B87-E6EF-3377EB773BC4}"/>
                </a:ext>
              </a:extLst>
            </p:cNvPr>
            <p:cNvGrpSpPr>
              <a:grpSpLocks noChangeAspect="1"/>
            </p:cNvGrpSpPr>
            <p:nvPr/>
          </p:nvGrpSpPr>
          <p:grpSpPr bwMode="auto">
            <a:xfrm>
              <a:off x="1694" y="1793"/>
              <a:ext cx="2152" cy="606"/>
              <a:chOff x="1694" y="1793"/>
              <a:chExt cx="2152" cy="606"/>
            </a:xfrm>
          </p:grpSpPr>
          <p:sp>
            <p:nvSpPr>
              <p:cNvPr id="257070" name="Freeform 46">
                <a:extLst>
                  <a:ext uri="{FF2B5EF4-FFF2-40B4-BE49-F238E27FC236}">
                    <a16:creationId xmlns:a16="http://schemas.microsoft.com/office/drawing/2014/main" id="{59BB6273-B8A0-4B59-C68C-7D3FBFEF9662}"/>
                  </a:ext>
                </a:extLst>
              </p:cNvPr>
              <p:cNvSpPr>
                <a:spLocks noChangeAspect="1"/>
              </p:cNvSpPr>
              <p:nvPr/>
            </p:nvSpPr>
            <p:spPr bwMode="auto">
              <a:xfrm>
                <a:off x="2443" y="1793"/>
                <a:ext cx="146" cy="493"/>
              </a:xfrm>
              <a:custGeom>
                <a:avLst/>
                <a:gdLst>
                  <a:gd name="T0" fmla="*/ 0 w 146"/>
                  <a:gd name="T1" fmla="*/ 20 h 493"/>
                  <a:gd name="T2" fmla="*/ 13 w 146"/>
                  <a:gd name="T3" fmla="*/ 3 h 493"/>
                  <a:gd name="T4" fmla="*/ 33 w 146"/>
                  <a:gd name="T5" fmla="*/ 0 h 493"/>
                  <a:gd name="T6" fmla="*/ 55 w 146"/>
                  <a:gd name="T7" fmla="*/ 16 h 493"/>
                  <a:gd name="T8" fmla="*/ 85 w 146"/>
                  <a:gd name="T9" fmla="*/ 61 h 493"/>
                  <a:gd name="T10" fmla="*/ 107 w 146"/>
                  <a:gd name="T11" fmla="*/ 126 h 493"/>
                  <a:gd name="T12" fmla="*/ 127 w 146"/>
                  <a:gd name="T13" fmla="*/ 203 h 493"/>
                  <a:gd name="T14" fmla="*/ 140 w 146"/>
                  <a:gd name="T15" fmla="*/ 289 h 493"/>
                  <a:gd name="T16" fmla="*/ 146 w 146"/>
                  <a:gd name="T17" fmla="*/ 361 h 493"/>
                  <a:gd name="T18" fmla="*/ 140 w 146"/>
                  <a:gd name="T19" fmla="*/ 428 h 493"/>
                  <a:gd name="T20" fmla="*/ 122 w 146"/>
                  <a:gd name="T21" fmla="*/ 467 h 493"/>
                  <a:gd name="T22" fmla="*/ 90 w 146"/>
                  <a:gd name="T23" fmla="*/ 493 h 493"/>
                  <a:gd name="T24" fmla="*/ 55 w 146"/>
                  <a:gd name="T25" fmla="*/ 493 h 493"/>
                  <a:gd name="T26" fmla="*/ 39 w 146"/>
                  <a:gd name="T27" fmla="*/ 481 h 493"/>
                  <a:gd name="T28" fmla="*/ 39 w 146"/>
                  <a:gd name="T29" fmla="*/ 455 h 493"/>
                  <a:gd name="T30" fmla="*/ 55 w 146"/>
                  <a:gd name="T31" fmla="*/ 431 h 493"/>
                  <a:gd name="T32" fmla="*/ 96 w 146"/>
                  <a:gd name="T33" fmla="*/ 455 h 493"/>
                  <a:gd name="T34" fmla="*/ 113 w 146"/>
                  <a:gd name="T35" fmla="*/ 439 h 493"/>
                  <a:gd name="T36" fmla="*/ 124 w 146"/>
                  <a:gd name="T37" fmla="*/ 378 h 493"/>
                  <a:gd name="T38" fmla="*/ 116 w 146"/>
                  <a:gd name="T39" fmla="*/ 311 h 493"/>
                  <a:gd name="T40" fmla="*/ 96 w 146"/>
                  <a:gd name="T41" fmla="*/ 250 h 493"/>
                  <a:gd name="T42" fmla="*/ 66 w 146"/>
                  <a:gd name="T43" fmla="*/ 164 h 493"/>
                  <a:gd name="T44" fmla="*/ 29 w 146"/>
                  <a:gd name="T45" fmla="*/ 116 h 493"/>
                  <a:gd name="T46" fmla="*/ 2 w 146"/>
                  <a:gd name="T47" fmla="*/ 64 h 493"/>
                  <a:gd name="T48" fmla="*/ 0 w 146"/>
                  <a:gd name="T49"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493">
                    <a:moveTo>
                      <a:pt x="0" y="20"/>
                    </a:moveTo>
                    <a:lnTo>
                      <a:pt x="13" y="3"/>
                    </a:lnTo>
                    <a:lnTo>
                      <a:pt x="33" y="0"/>
                    </a:lnTo>
                    <a:lnTo>
                      <a:pt x="55" y="16"/>
                    </a:lnTo>
                    <a:lnTo>
                      <a:pt x="85" y="61"/>
                    </a:lnTo>
                    <a:lnTo>
                      <a:pt x="107" y="126"/>
                    </a:lnTo>
                    <a:lnTo>
                      <a:pt x="127" y="203"/>
                    </a:lnTo>
                    <a:lnTo>
                      <a:pt x="140" y="289"/>
                    </a:lnTo>
                    <a:lnTo>
                      <a:pt x="146" y="361"/>
                    </a:lnTo>
                    <a:lnTo>
                      <a:pt x="140" y="428"/>
                    </a:lnTo>
                    <a:lnTo>
                      <a:pt x="122" y="467"/>
                    </a:lnTo>
                    <a:lnTo>
                      <a:pt x="90" y="493"/>
                    </a:lnTo>
                    <a:lnTo>
                      <a:pt x="55" y="493"/>
                    </a:lnTo>
                    <a:lnTo>
                      <a:pt x="39" y="481"/>
                    </a:lnTo>
                    <a:lnTo>
                      <a:pt x="39" y="455"/>
                    </a:lnTo>
                    <a:lnTo>
                      <a:pt x="55" y="431"/>
                    </a:lnTo>
                    <a:lnTo>
                      <a:pt x="96" y="455"/>
                    </a:lnTo>
                    <a:lnTo>
                      <a:pt x="113" y="439"/>
                    </a:lnTo>
                    <a:lnTo>
                      <a:pt x="124" y="378"/>
                    </a:lnTo>
                    <a:lnTo>
                      <a:pt x="116" y="311"/>
                    </a:lnTo>
                    <a:lnTo>
                      <a:pt x="96" y="250"/>
                    </a:lnTo>
                    <a:lnTo>
                      <a:pt x="66" y="164"/>
                    </a:lnTo>
                    <a:lnTo>
                      <a:pt x="29" y="116"/>
                    </a:lnTo>
                    <a:lnTo>
                      <a:pt x="2" y="64"/>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71" name="Freeform 47">
                <a:extLst>
                  <a:ext uri="{FF2B5EF4-FFF2-40B4-BE49-F238E27FC236}">
                    <a16:creationId xmlns:a16="http://schemas.microsoft.com/office/drawing/2014/main" id="{BF5A4C9A-1EEF-62DC-78B4-9F279FE32E56}"/>
                  </a:ext>
                </a:extLst>
              </p:cNvPr>
              <p:cNvSpPr>
                <a:spLocks noChangeAspect="1"/>
              </p:cNvSpPr>
              <p:nvPr/>
            </p:nvSpPr>
            <p:spPr bwMode="auto">
              <a:xfrm>
                <a:off x="2911" y="1887"/>
                <a:ext cx="272" cy="437"/>
              </a:xfrm>
              <a:custGeom>
                <a:avLst/>
                <a:gdLst>
                  <a:gd name="T0" fmla="*/ 96 w 272"/>
                  <a:gd name="T1" fmla="*/ 14 h 437"/>
                  <a:gd name="T2" fmla="*/ 122 w 272"/>
                  <a:gd name="T3" fmla="*/ 0 h 437"/>
                  <a:gd name="T4" fmla="*/ 141 w 272"/>
                  <a:gd name="T5" fmla="*/ 0 h 437"/>
                  <a:gd name="T6" fmla="*/ 185 w 272"/>
                  <a:gd name="T7" fmla="*/ 48 h 437"/>
                  <a:gd name="T8" fmla="*/ 211 w 272"/>
                  <a:gd name="T9" fmla="*/ 94 h 437"/>
                  <a:gd name="T10" fmla="*/ 246 w 272"/>
                  <a:gd name="T11" fmla="*/ 153 h 437"/>
                  <a:gd name="T12" fmla="*/ 268 w 272"/>
                  <a:gd name="T13" fmla="*/ 214 h 437"/>
                  <a:gd name="T14" fmla="*/ 272 w 272"/>
                  <a:gd name="T15" fmla="*/ 281 h 437"/>
                  <a:gd name="T16" fmla="*/ 263 w 272"/>
                  <a:gd name="T17" fmla="*/ 298 h 437"/>
                  <a:gd name="T18" fmla="*/ 196 w 272"/>
                  <a:gd name="T19" fmla="*/ 327 h 437"/>
                  <a:gd name="T20" fmla="*/ 129 w 272"/>
                  <a:gd name="T21" fmla="*/ 366 h 437"/>
                  <a:gd name="T22" fmla="*/ 83 w 272"/>
                  <a:gd name="T23" fmla="*/ 403 h 437"/>
                  <a:gd name="T24" fmla="*/ 74 w 272"/>
                  <a:gd name="T25" fmla="*/ 416 h 437"/>
                  <a:gd name="T26" fmla="*/ 44 w 272"/>
                  <a:gd name="T27" fmla="*/ 437 h 437"/>
                  <a:gd name="T28" fmla="*/ 18 w 272"/>
                  <a:gd name="T29" fmla="*/ 427 h 437"/>
                  <a:gd name="T30" fmla="*/ 2 w 272"/>
                  <a:gd name="T31" fmla="*/ 399 h 437"/>
                  <a:gd name="T32" fmla="*/ 0 w 272"/>
                  <a:gd name="T33" fmla="*/ 383 h 437"/>
                  <a:gd name="T34" fmla="*/ 7 w 272"/>
                  <a:gd name="T35" fmla="*/ 372 h 437"/>
                  <a:gd name="T36" fmla="*/ 33 w 272"/>
                  <a:gd name="T37" fmla="*/ 370 h 437"/>
                  <a:gd name="T38" fmla="*/ 57 w 272"/>
                  <a:gd name="T39" fmla="*/ 366 h 437"/>
                  <a:gd name="T40" fmla="*/ 122 w 272"/>
                  <a:gd name="T41" fmla="*/ 344 h 437"/>
                  <a:gd name="T42" fmla="*/ 179 w 272"/>
                  <a:gd name="T43" fmla="*/ 314 h 437"/>
                  <a:gd name="T44" fmla="*/ 228 w 272"/>
                  <a:gd name="T45" fmla="*/ 281 h 437"/>
                  <a:gd name="T46" fmla="*/ 244 w 272"/>
                  <a:gd name="T47" fmla="*/ 259 h 437"/>
                  <a:gd name="T48" fmla="*/ 235 w 272"/>
                  <a:gd name="T49" fmla="*/ 211 h 437"/>
                  <a:gd name="T50" fmla="*/ 202 w 272"/>
                  <a:gd name="T51" fmla="*/ 155 h 437"/>
                  <a:gd name="T52" fmla="*/ 163 w 272"/>
                  <a:gd name="T53" fmla="*/ 114 h 437"/>
                  <a:gd name="T54" fmla="*/ 122 w 272"/>
                  <a:gd name="T55" fmla="*/ 94 h 437"/>
                  <a:gd name="T56" fmla="*/ 89 w 272"/>
                  <a:gd name="T57" fmla="*/ 61 h 437"/>
                  <a:gd name="T58" fmla="*/ 91 w 272"/>
                  <a:gd name="T59" fmla="*/ 31 h 437"/>
                  <a:gd name="T60" fmla="*/ 96 w 272"/>
                  <a:gd name="T61" fmla="*/ 1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437">
                    <a:moveTo>
                      <a:pt x="96" y="14"/>
                    </a:moveTo>
                    <a:lnTo>
                      <a:pt x="122" y="0"/>
                    </a:lnTo>
                    <a:lnTo>
                      <a:pt x="141" y="0"/>
                    </a:lnTo>
                    <a:lnTo>
                      <a:pt x="185" y="48"/>
                    </a:lnTo>
                    <a:lnTo>
                      <a:pt x="211" y="94"/>
                    </a:lnTo>
                    <a:lnTo>
                      <a:pt x="246" y="153"/>
                    </a:lnTo>
                    <a:lnTo>
                      <a:pt x="268" y="214"/>
                    </a:lnTo>
                    <a:lnTo>
                      <a:pt x="272" y="281"/>
                    </a:lnTo>
                    <a:lnTo>
                      <a:pt x="263" y="298"/>
                    </a:lnTo>
                    <a:lnTo>
                      <a:pt x="196" y="327"/>
                    </a:lnTo>
                    <a:lnTo>
                      <a:pt x="129" y="366"/>
                    </a:lnTo>
                    <a:lnTo>
                      <a:pt x="83" y="403"/>
                    </a:lnTo>
                    <a:lnTo>
                      <a:pt x="74" y="416"/>
                    </a:lnTo>
                    <a:lnTo>
                      <a:pt x="44" y="437"/>
                    </a:lnTo>
                    <a:lnTo>
                      <a:pt x="18" y="427"/>
                    </a:lnTo>
                    <a:lnTo>
                      <a:pt x="2" y="399"/>
                    </a:lnTo>
                    <a:lnTo>
                      <a:pt x="0" y="383"/>
                    </a:lnTo>
                    <a:lnTo>
                      <a:pt x="7" y="372"/>
                    </a:lnTo>
                    <a:lnTo>
                      <a:pt x="33" y="370"/>
                    </a:lnTo>
                    <a:lnTo>
                      <a:pt x="57" y="366"/>
                    </a:lnTo>
                    <a:lnTo>
                      <a:pt x="122" y="344"/>
                    </a:lnTo>
                    <a:lnTo>
                      <a:pt x="179" y="314"/>
                    </a:lnTo>
                    <a:lnTo>
                      <a:pt x="228" y="281"/>
                    </a:lnTo>
                    <a:lnTo>
                      <a:pt x="244" y="259"/>
                    </a:lnTo>
                    <a:lnTo>
                      <a:pt x="235" y="211"/>
                    </a:lnTo>
                    <a:lnTo>
                      <a:pt x="202" y="155"/>
                    </a:lnTo>
                    <a:lnTo>
                      <a:pt x="163" y="114"/>
                    </a:lnTo>
                    <a:lnTo>
                      <a:pt x="122" y="94"/>
                    </a:lnTo>
                    <a:lnTo>
                      <a:pt x="89" y="61"/>
                    </a:lnTo>
                    <a:lnTo>
                      <a:pt x="91" y="31"/>
                    </a:lnTo>
                    <a:lnTo>
                      <a:pt x="9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72" name="Freeform 48">
                <a:extLst>
                  <a:ext uri="{FF2B5EF4-FFF2-40B4-BE49-F238E27FC236}">
                    <a16:creationId xmlns:a16="http://schemas.microsoft.com/office/drawing/2014/main" id="{3BC93A34-30FF-A034-9493-3FF29557ABD0}"/>
                  </a:ext>
                </a:extLst>
              </p:cNvPr>
              <p:cNvSpPr>
                <a:spLocks noChangeAspect="1"/>
              </p:cNvSpPr>
              <p:nvPr/>
            </p:nvSpPr>
            <p:spPr bwMode="auto">
              <a:xfrm>
                <a:off x="3571" y="1948"/>
                <a:ext cx="275" cy="451"/>
              </a:xfrm>
              <a:custGeom>
                <a:avLst/>
                <a:gdLst>
                  <a:gd name="T0" fmla="*/ 78 w 275"/>
                  <a:gd name="T1" fmla="*/ 17 h 451"/>
                  <a:gd name="T2" fmla="*/ 102 w 275"/>
                  <a:gd name="T3" fmla="*/ 0 h 451"/>
                  <a:gd name="T4" fmla="*/ 163 w 275"/>
                  <a:gd name="T5" fmla="*/ 17 h 451"/>
                  <a:gd name="T6" fmla="*/ 200 w 275"/>
                  <a:gd name="T7" fmla="*/ 60 h 451"/>
                  <a:gd name="T8" fmla="*/ 222 w 275"/>
                  <a:gd name="T9" fmla="*/ 115 h 451"/>
                  <a:gd name="T10" fmla="*/ 250 w 275"/>
                  <a:gd name="T11" fmla="*/ 171 h 451"/>
                  <a:gd name="T12" fmla="*/ 275 w 275"/>
                  <a:gd name="T13" fmla="*/ 232 h 451"/>
                  <a:gd name="T14" fmla="*/ 273 w 275"/>
                  <a:gd name="T15" fmla="*/ 260 h 451"/>
                  <a:gd name="T16" fmla="*/ 252 w 275"/>
                  <a:gd name="T17" fmla="*/ 296 h 451"/>
                  <a:gd name="T18" fmla="*/ 180 w 275"/>
                  <a:gd name="T19" fmla="*/ 355 h 451"/>
                  <a:gd name="T20" fmla="*/ 113 w 275"/>
                  <a:gd name="T21" fmla="*/ 396 h 451"/>
                  <a:gd name="T22" fmla="*/ 111 w 275"/>
                  <a:gd name="T23" fmla="*/ 416 h 451"/>
                  <a:gd name="T24" fmla="*/ 105 w 275"/>
                  <a:gd name="T25" fmla="*/ 427 h 451"/>
                  <a:gd name="T26" fmla="*/ 78 w 275"/>
                  <a:gd name="T27" fmla="*/ 446 h 451"/>
                  <a:gd name="T28" fmla="*/ 46 w 275"/>
                  <a:gd name="T29" fmla="*/ 451 h 451"/>
                  <a:gd name="T30" fmla="*/ 22 w 275"/>
                  <a:gd name="T31" fmla="*/ 438 h 451"/>
                  <a:gd name="T32" fmla="*/ 1 w 275"/>
                  <a:gd name="T33" fmla="*/ 416 h 451"/>
                  <a:gd name="T34" fmla="*/ 0 w 275"/>
                  <a:gd name="T35" fmla="*/ 399 h 451"/>
                  <a:gd name="T36" fmla="*/ 13 w 275"/>
                  <a:gd name="T37" fmla="*/ 390 h 451"/>
                  <a:gd name="T38" fmla="*/ 50 w 275"/>
                  <a:gd name="T39" fmla="*/ 396 h 451"/>
                  <a:gd name="T40" fmla="*/ 83 w 275"/>
                  <a:gd name="T41" fmla="*/ 388 h 451"/>
                  <a:gd name="T42" fmla="*/ 91 w 275"/>
                  <a:gd name="T43" fmla="*/ 377 h 451"/>
                  <a:gd name="T44" fmla="*/ 124 w 275"/>
                  <a:gd name="T45" fmla="*/ 362 h 451"/>
                  <a:gd name="T46" fmla="*/ 180 w 275"/>
                  <a:gd name="T47" fmla="*/ 323 h 451"/>
                  <a:gd name="T48" fmla="*/ 222 w 275"/>
                  <a:gd name="T49" fmla="*/ 290 h 451"/>
                  <a:gd name="T50" fmla="*/ 235 w 275"/>
                  <a:gd name="T51" fmla="*/ 251 h 451"/>
                  <a:gd name="T52" fmla="*/ 222 w 275"/>
                  <a:gd name="T53" fmla="*/ 188 h 451"/>
                  <a:gd name="T54" fmla="*/ 180 w 275"/>
                  <a:gd name="T55" fmla="*/ 121 h 451"/>
                  <a:gd name="T56" fmla="*/ 128 w 275"/>
                  <a:gd name="T57" fmla="*/ 90 h 451"/>
                  <a:gd name="T58" fmla="*/ 91 w 275"/>
                  <a:gd name="T59" fmla="*/ 82 h 451"/>
                  <a:gd name="T60" fmla="*/ 78 w 275"/>
                  <a:gd name="T61" fmla="*/ 51 h 451"/>
                  <a:gd name="T62" fmla="*/ 78 w 275"/>
                  <a:gd name="T63" fmla="*/ 1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451">
                    <a:moveTo>
                      <a:pt x="78" y="17"/>
                    </a:moveTo>
                    <a:lnTo>
                      <a:pt x="102" y="0"/>
                    </a:lnTo>
                    <a:lnTo>
                      <a:pt x="163" y="17"/>
                    </a:lnTo>
                    <a:lnTo>
                      <a:pt x="200" y="60"/>
                    </a:lnTo>
                    <a:lnTo>
                      <a:pt x="222" y="115"/>
                    </a:lnTo>
                    <a:lnTo>
                      <a:pt x="250" y="171"/>
                    </a:lnTo>
                    <a:lnTo>
                      <a:pt x="275" y="232"/>
                    </a:lnTo>
                    <a:lnTo>
                      <a:pt x="273" y="260"/>
                    </a:lnTo>
                    <a:lnTo>
                      <a:pt x="252" y="296"/>
                    </a:lnTo>
                    <a:lnTo>
                      <a:pt x="180" y="355"/>
                    </a:lnTo>
                    <a:lnTo>
                      <a:pt x="113" y="396"/>
                    </a:lnTo>
                    <a:lnTo>
                      <a:pt x="111" y="416"/>
                    </a:lnTo>
                    <a:lnTo>
                      <a:pt x="105" y="427"/>
                    </a:lnTo>
                    <a:lnTo>
                      <a:pt x="78" y="446"/>
                    </a:lnTo>
                    <a:lnTo>
                      <a:pt x="46" y="451"/>
                    </a:lnTo>
                    <a:lnTo>
                      <a:pt x="22" y="438"/>
                    </a:lnTo>
                    <a:lnTo>
                      <a:pt x="1" y="416"/>
                    </a:lnTo>
                    <a:lnTo>
                      <a:pt x="0" y="399"/>
                    </a:lnTo>
                    <a:lnTo>
                      <a:pt x="13" y="390"/>
                    </a:lnTo>
                    <a:lnTo>
                      <a:pt x="50" y="396"/>
                    </a:lnTo>
                    <a:lnTo>
                      <a:pt x="83" y="388"/>
                    </a:lnTo>
                    <a:lnTo>
                      <a:pt x="91" y="377"/>
                    </a:lnTo>
                    <a:lnTo>
                      <a:pt x="124" y="362"/>
                    </a:lnTo>
                    <a:lnTo>
                      <a:pt x="180" y="323"/>
                    </a:lnTo>
                    <a:lnTo>
                      <a:pt x="222" y="290"/>
                    </a:lnTo>
                    <a:lnTo>
                      <a:pt x="235" y="251"/>
                    </a:lnTo>
                    <a:lnTo>
                      <a:pt x="222" y="188"/>
                    </a:lnTo>
                    <a:lnTo>
                      <a:pt x="180" y="121"/>
                    </a:lnTo>
                    <a:lnTo>
                      <a:pt x="128" y="90"/>
                    </a:lnTo>
                    <a:lnTo>
                      <a:pt x="91" y="82"/>
                    </a:lnTo>
                    <a:lnTo>
                      <a:pt x="78" y="51"/>
                    </a:lnTo>
                    <a:lnTo>
                      <a:pt x="78"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073" name="Freeform 49">
                <a:extLst>
                  <a:ext uri="{FF2B5EF4-FFF2-40B4-BE49-F238E27FC236}">
                    <a16:creationId xmlns:a16="http://schemas.microsoft.com/office/drawing/2014/main" id="{BAB88B8B-D43E-BE67-55BF-DBB72D67FE58}"/>
                  </a:ext>
                </a:extLst>
              </p:cNvPr>
              <p:cNvSpPr>
                <a:spLocks noChangeAspect="1"/>
              </p:cNvSpPr>
              <p:nvPr/>
            </p:nvSpPr>
            <p:spPr bwMode="auto">
              <a:xfrm>
                <a:off x="1694" y="1843"/>
                <a:ext cx="226" cy="444"/>
              </a:xfrm>
              <a:custGeom>
                <a:avLst/>
                <a:gdLst>
                  <a:gd name="T0" fmla="*/ 20 w 226"/>
                  <a:gd name="T1" fmla="*/ 81 h 444"/>
                  <a:gd name="T2" fmla="*/ 0 w 226"/>
                  <a:gd name="T3" fmla="*/ 43 h 444"/>
                  <a:gd name="T4" fmla="*/ 6 w 226"/>
                  <a:gd name="T5" fmla="*/ 9 h 444"/>
                  <a:gd name="T6" fmla="*/ 28 w 226"/>
                  <a:gd name="T7" fmla="*/ 0 h 444"/>
                  <a:gd name="T8" fmla="*/ 50 w 226"/>
                  <a:gd name="T9" fmla="*/ 6 h 444"/>
                  <a:gd name="T10" fmla="*/ 87 w 226"/>
                  <a:gd name="T11" fmla="*/ 33 h 444"/>
                  <a:gd name="T12" fmla="*/ 117 w 226"/>
                  <a:gd name="T13" fmla="*/ 81 h 444"/>
                  <a:gd name="T14" fmla="*/ 161 w 226"/>
                  <a:gd name="T15" fmla="*/ 165 h 444"/>
                  <a:gd name="T16" fmla="*/ 195 w 226"/>
                  <a:gd name="T17" fmla="*/ 216 h 444"/>
                  <a:gd name="T18" fmla="*/ 217 w 226"/>
                  <a:gd name="T19" fmla="*/ 266 h 444"/>
                  <a:gd name="T20" fmla="*/ 226 w 226"/>
                  <a:gd name="T21" fmla="*/ 292 h 444"/>
                  <a:gd name="T22" fmla="*/ 209 w 226"/>
                  <a:gd name="T23" fmla="*/ 311 h 444"/>
                  <a:gd name="T24" fmla="*/ 159 w 226"/>
                  <a:gd name="T25" fmla="*/ 316 h 444"/>
                  <a:gd name="T26" fmla="*/ 98 w 226"/>
                  <a:gd name="T27" fmla="*/ 331 h 444"/>
                  <a:gd name="T28" fmla="*/ 72 w 226"/>
                  <a:gd name="T29" fmla="*/ 344 h 444"/>
                  <a:gd name="T30" fmla="*/ 61 w 226"/>
                  <a:gd name="T31" fmla="*/ 383 h 444"/>
                  <a:gd name="T32" fmla="*/ 72 w 226"/>
                  <a:gd name="T33" fmla="*/ 400 h 444"/>
                  <a:gd name="T34" fmla="*/ 65 w 226"/>
                  <a:gd name="T35" fmla="*/ 426 h 444"/>
                  <a:gd name="T36" fmla="*/ 31 w 226"/>
                  <a:gd name="T37" fmla="*/ 444 h 444"/>
                  <a:gd name="T38" fmla="*/ 26 w 226"/>
                  <a:gd name="T39" fmla="*/ 431 h 444"/>
                  <a:gd name="T40" fmla="*/ 9 w 226"/>
                  <a:gd name="T41" fmla="*/ 409 h 444"/>
                  <a:gd name="T42" fmla="*/ 6 w 226"/>
                  <a:gd name="T43" fmla="*/ 377 h 444"/>
                  <a:gd name="T44" fmla="*/ 20 w 226"/>
                  <a:gd name="T45" fmla="*/ 361 h 444"/>
                  <a:gd name="T46" fmla="*/ 48 w 226"/>
                  <a:gd name="T47" fmla="*/ 337 h 444"/>
                  <a:gd name="T48" fmla="*/ 87 w 226"/>
                  <a:gd name="T49" fmla="*/ 303 h 444"/>
                  <a:gd name="T50" fmla="*/ 144 w 226"/>
                  <a:gd name="T51" fmla="*/ 292 h 444"/>
                  <a:gd name="T52" fmla="*/ 182 w 226"/>
                  <a:gd name="T53" fmla="*/ 278 h 444"/>
                  <a:gd name="T54" fmla="*/ 172 w 226"/>
                  <a:gd name="T55" fmla="*/ 250 h 444"/>
                  <a:gd name="T56" fmla="*/ 133 w 226"/>
                  <a:gd name="T57" fmla="*/ 205 h 444"/>
                  <a:gd name="T58" fmla="*/ 70 w 226"/>
                  <a:gd name="T59" fmla="*/ 161 h 444"/>
                  <a:gd name="T60" fmla="*/ 28 w 226"/>
                  <a:gd name="T61" fmla="*/ 109 h 444"/>
                  <a:gd name="T62" fmla="*/ 20 w 226"/>
                  <a:gd name="T63" fmla="*/ 8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444">
                    <a:moveTo>
                      <a:pt x="20" y="81"/>
                    </a:moveTo>
                    <a:lnTo>
                      <a:pt x="0" y="43"/>
                    </a:lnTo>
                    <a:lnTo>
                      <a:pt x="6" y="9"/>
                    </a:lnTo>
                    <a:lnTo>
                      <a:pt x="28" y="0"/>
                    </a:lnTo>
                    <a:lnTo>
                      <a:pt x="50" y="6"/>
                    </a:lnTo>
                    <a:lnTo>
                      <a:pt x="87" y="33"/>
                    </a:lnTo>
                    <a:lnTo>
                      <a:pt x="117" y="81"/>
                    </a:lnTo>
                    <a:lnTo>
                      <a:pt x="161" y="165"/>
                    </a:lnTo>
                    <a:lnTo>
                      <a:pt x="195" y="216"/>
                    </a:lnTo>
                    <a:lnTo>
                      <a:pt x="217" y="266"/>
                    </a:lnTo>
                    <a:lnTo>
                      <a:pt x="226" y="292"/>
                    </a:lnTo>
                    <a:lnTo>
                      <a:pt x="209" y="311"/>
                    </a:lnTo>
                    <a:lnTo>
                      <a:pt x="159" y="316"/>
                    </a:lnTo>
                    <a:lnTo>
                      <a:pt x="98" y="331"/>
                    </a:lnTo>
                    <a:lnTo>
                      <a:pt x="72" y="344"/>
                    </a:lnTo>
                    <a:lnTo>
                      <a:pt x="61" y="383"/>
                    </a:lnTo>
                    <a:lnTo>
                      <a:pt x="72" y="400"/>
                    </a:lnTo>
                    <a:lnTo>
                      <a:pt x="65" y="426"/>
                    </a:lnTo>
                    <a:lnTo>
                      <a:pt x="31" y="444"/>
                    </a:lnTo>
                    <a:lnTo>
                      <a:pt x="26" y="431"/>
                    </a:lnTo>
                    <a:lnTo>
                      <a:pt x="9" y="409"/>
                    </a:lnTo>
                    <a:lnTo>
                      <a:pt x="6" y="377"/>
                    </a:lnTo>
                    <a:lnTo>
                      <a:pt x="20" y="361"/>
                    </a:lnTo>
                    <a:lnTo>
                      <a:pt x="48" y="337"/>
                    </a:lnTo>
                    <a:lnTo>
                      <a:pt x="87" y="303"/>
                    </a:lnTo>
                    <a:lnTo>
                      <a:pt x="144" y="292"/>
                    </a:lnTo>
                    <a:lnTo>
                      <a:pt x="182" y="278"/>
                    </a:lnTo>
                    <a:lnTo>
                      <a:pt x="172" y="250"/>
                    </a:lnTo>
                    <a:lnTo>
                      <a:pt x="133" y="205"/>
                    </a:lnTo>
                    <a:lnTo>
                      <a:pt x="70" y="161"/>
                    </a:lnTo>
                    <a:lnTo>
                      <a:pt x="28" y="109"/>
                    </a:lnTo>
                    <a:lnTo>
                      <a:pt x="20"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
        <p:nvSpPr>
          <p:cNvPr id="257074" name="Rectangle 50">
            <a:extLst>
              <a:ext uri="{FF2B5EF4-FFF2-40B4-BE49-F238E27FC236}">
                <a16:creationId xmlns:a16="http://schemas.microsoft.com/office/drawing/2014/main" id="{FCDC8202-A1EC-08E0-2F45-95A6189C207A}"/>
              </a:ext>
            </a:extLst>
          </p:cNvPr>
          <p:cNvSpPr>
            <a:spLocks noGrp="1" noChangeArrowheads="1"/>
          </p:cNvSpPr>
          <p:nvPr>
            <p:ph type="title"/>
          </p:nvPr>
        </p:nvSpPr>
        <p:spPr/>
        <p:txBody>
          <a:bodyPr/>
          <a:lstStyle/>
          <a:p>
            <a:r>
              <a:rPr lang="en-US" altLang="en-US"/>
              <a:t>Interim Billing</a:t>
            </a:r>
          </a:p>
        </p:txBody>
      </p:sp>
      <p:sp>
        <p:nvSpPr>
          <p:cNvPr id="257075" name="Rectangle 51">
            <a:extLst>
              <a:ext uri="{FF2B5EF4-FFF2-40B4-BE49-F238E27FC236}">
                <a16:creationId xmlns:a16="http://schemas.microsoft.com/office/drawing/2014/main" id="{633278C6-B26B-6052-4953-FB2AD1F32C8C}"/>
              </a:ext>
            </a:extLst>
          </p:cNvPr>
          <p:cNvSpPr>
            <a:spLocks noGrp="1" noChangeArrowheads="1"/>
          </p:cNvSpPr>
          <p:nvPr>
            <p:ph type="body" idx="1"/>
          </p:nvPr>
        </p:nvSpPr>
        <p:spPr/>
        <p:txBody>
          <a:bodyPr/>
          <a:lstStyle/>
          <a:p>
            <a:r>
              <a:rPr lang="en-US" altLang="en-US"/>
              <a:t>Sequential billing not allowed</a:t>
            </a:r>
          </a:p>
          <a:p>
            <a:pPr lvl="1"/>
            <a:r>
              <a:rPr lang="en-US" altLang="en-US"/>
              <a:t>Non-PIP LTCHs may submit interim bills </a:t>
            </a:r>
          </a:p>
          <a:p>
            <a:pPr lvl="2"/>
            <a:r>
              <a:rPr lang="en-US" altLang="en-US"/>
              <a:t>First claim minimum 60 days on 112 TOB</a:t>
            </a:r>
          </a:p>
          <a:p>
            <a:pPr lvl="2"/>
            <a:r>
              <a:rPr lang="en-US" altLang="en-US"/>
              <a:t>Minimum 60-day increments thereafter on 117 TOB</a:t>
            </a:r>
          </a:p>
          <a:p>
            <a:r>
              <a:rPr lang="en-US" altLang="en-US"/>
              <a:t>Adjust claims crossing transition date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8052" name="Group 4">
            <a:extLst>
              <a:ext uri="{FF2B5EF4-FFF2-40B4-BE49-F238E27FC236}">
                <a16:creationId xmlns:a16="http://schemas.microsoft.com/office/drawing/2014/main" id="{322CED76-74E9-E7FB-0220-56EB65BCAF3B}"/>
              </a:ext>
              <a:ext uri="{C183D7F6-B498-43B3-948B-1728B52AA6E4}">
                <adec:decorative xmlns:adec="http://schemas.microsoft.com/office/drawing/2017/decorative" val="1"/>
              </a:ext>
            </a:extLst>
          </p:cNvPr>
          <p:cNvGrpSpPr>
            <a:grpSpLocks noChangeAspect="1"/>
          </p:cNvGrpSpPr>
          <p:nvPr/>
        </p:nvGrpSpPr>
        <p:grpSpPr bwMode="auto">
          <a:xfrm>
            <a:off x="6629400" y="5838825"/>
            <a:ext cx="2057400" cy="669925"/>
            <a:chOff x="1121" y="1463"/>
            <a:chExt cx="3562" cy="1484"/>
          </a:xfrm>
        </p:grpSpPr>
        <p:grpSp>
          <p:nvGrpSpPr>
            <p:cNvPr id="258053" name="Group 5">
              <a:extLst>
                <a:ext uri="{FF2B5EF4-FFF2-40B4-BE49-F238E27FC236}">
                  <a16:creationId xmlns:a16="http://schemas.microsoft.com/office/drawing/2014/main" id="{985350FC-AEB4-F86A-B103-BA9BB38CAD49}"/>
                </a:ext>
              </a:extLst>
            </p:cNvPr>
            <p:cNvGrpSpPr>
              <a:grpSpLocks noChangeAspect="1"/>
            </p:cNvGrpSpPr>
            <p:nvPr/>
          </p:nvGrpSpPr>
          <p:grpSpPr bwMode="auto">
            <a:xfrm>
              <a:off x="1121" y="1463"/>
              <a:ext cx="2774" cy="1484"/>
              <a:chOff x="1121" y="1463"/>
              <a:chExt cx="2774" cy="1484"/>
            </a:xfrm>
          </p:grpSpPr>
          <p:grpSp>
            <p:nvGrpSpPr>
              <p:cNvPr id="258054" name="Group 6">
                <a:extLst>
                  <a:ext uri="{FF2B5EF4-FFF2-40B4-BE49-F238E27FC236}">
                    <a16:creationId xmlns:a16="http://schemas.microsoft.com/office/drawing/2014/main" id="{20D2C907-9DD9-6EB3-D3EE-4AA4FC90C5F8}"/>
                  </a:ext>
                </a:extLst>
              </p:cNvPr>
              <p:cNvGrpSpPr>
                <a:grpSpLocks noChangeAspect="1"/>
              </p:cNvGrpSpPr>
              <p:nvPr/>
            </p:nvGrpSpPr>
            <p:grpSpPr bwMode="auto">
              <a:xfrm>
                <a:off x="1121" y="1493"/>
                <a:ext cx="717" cy="1421"/>
                <a:chOff x="1104" y="1470"/>
                <a:chExt cx="717" cy="1421"/>
              </a:xfrm>
            </p:grpSpPr>
            <p:sp>
              <p:nvSpPr>
                <p:cNvPr id="258055" name="Freeform 7">
                  <a:extLst>
                    <a:ext uri="{FF2B5EF4-FFF2-40B4-BE49-F238E27FC236}">
                      <a16:creationId xmlns:a16="http://schemas.microsoft.com/office/drawing/2014/main" id="{0B684749-0100-2F6C-A4DB-BBE3F36C82D7}"/>
                    </a:ext>
                  </a:extLst>
                </p:cNvPr>
                <p:cNvSpPr>
                  <a:spLocks noChangeAspect="1"/>
                </p:cNvSpPr>
                <p:nvPr/>
              </p:nvSpPr>
              <p:spPr bwMode="auto">
                <a:xfrm>
                  <a:off x="1432" y="1470"/>
                  <a:ext cx="295" cy="315"/>
                </a:xfrm>
                <a:custGeom>
                  <a:avLst/>
                  <a:gdLst>
                    <a:gd name="T0" fmla="*/ 99 w 295"/>
                    <a:gd name="T1" fmla="*/ 150 h 315"/>
                    <a:gd name="T2" fmla="*/ 93 w 295"/>
                    <a:gd name="T3" fmla="*/ 105 h 315"/>
                    <a:gd name="T4" fmla="*/ 93 w 295"/>
                    <a:gd name="T5" fmla="*/ 61 h 315"/>
                    <a:gd name="T6" fmla="*/ 106 w 295"/>
                    <a:gd name="T7" fmla="*/ 25 h 315"/>
                    <a:gd name="T8" fmla="*/ 134 w 295"/>
                    <a:gd name="T9" fmla="*/ 9 h 315"/>
                    <a:gd name="T10" fmla="*/ 173 w 295"/>
                    <a:gd name="T11" fmla="*/ 0 h 315"/>
                    <a:gd name="T12" fmla="*/ 221 w 295"/>
                    <a:gd name="T13" fmla="*/ 16 h 315"/>
                    <a:gd name="T14" fmla="*/ 256 w 295"/>
                    <a:gd name="T15" fmla="*/ 64 h 315"/>
                    <a:gd name="T16" fmla="*/ 284 w 295"/>
                    <a:gd name="T17" fmla="*/ 137 h 315"/>
                    <a:gd name="T18" fmla="*/ 294 w 295"/>
                    <a:gd name="T19" fmla="*/ 192 h 315"/>
                    <a:gd name="T20" fmla="*/ 295 w 295"/>
                    <a:gd name="T21" fmla="*/ 261 h 315"/>
                    <a:gd name="T22" fmla="*/ 279 w 295"/>
                    <a:gd name="T23" fmla="*/ 298 h 315"/>
                    <a:gd name="T24" fmla="*/ 255 w 295"/>
                    <a:gd name="T25" fmla="*/ 315 h 315"/>
                    <a:gd name="T26" fmla="*/ 206 w 295"/>
                    <a:gd name="T27" fmla="*/ 315 h 315"/>
                    <a:gd name="T28" fmla="*/ 171 w 295"/>
                    <a:gd name="T29" fmla="*/ 292 h 315"/>
                    <a:gd name="T30" fmla="*/ 138 w 295"/>
                    <a:gd name="T31" fmla="*/ 244 h 315"/>
                    <a:gd name="T32" fmla="*/ 112 w 295"/>
                    <a:gd name="T33" fmla="*/ 205 h 315"/>
                    <a:gd name="T34" fmla="*/ 10 w 295"/>
                    <a:gd name="T35" fmla="*/ 194 h 315"/>
                    <a:gd name="T36" fmla="*/ 0 w 295"/>
                    <a:gd name="T37" fmla="*/ 177 h 315"/>
                    <a:gd name="T38" fmla="*/ 4 w 295"/>
                    <a:gd name="T39" fmla="*/ 166 h 315"/>
                    <a:gd name="T40" fmla="*/ 104 w 295"/>
                    <a:gd name="T41" fmla="*/ 164 h 315"/>
                    <a:gd name="T42" fmla="*/ 99 w 295"/>
                    <a:gd name="T43" fmla="*/ 15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315">
                      <a:moveTo>
                        <a:pt x="99" y="150"/>
                      </a:moveTo>
                      <a:lnTo>
                        <a:pt x="93" y="105"/>
                      </a:lnTo>
                      <a:lnTo>
                        <a:pt x="93" y="61"/>
                      </a:lnTo>
                      <a:lnTo>
                        <a:pt x="106" y="25"/>
                      </a:lnTo>
                      <a:lnTo>
                        <a:pt x="134" y="9"/>
                      </a:lnTo>
                      <a:lnTo>
                        <a:pt x="173" y="0"/>
                      </a:lnTo>
                      <a:lnTo>
                        <a:pt x="221" y="16"/>
                      </a:lnTo>
                      <a:lnTo>
                        <a:pt x="256" y="64"/>
                      </a:lnTo>
                      <a:lnTo>
                        <a:pt x="284" y="137"/>
                      </a:lnTo>
                      <a:lnTo>
                        <a:pt x="294" y="192"/>
                      </a:lnTo>
                      <a:lnTo>
                        <a:pt x="295" y="261"/>
                      </a:lnTo>
                      <a:lnTo>
                        <a:pt x="279" y="298"/>
                      </a:lnTo>
                      <a:lnTo>
                        <a:pt x="255" y="315"/>
                      </a:lnTo>
                      <a:lnTo>
                        <a:pt x="206" y="315"/>
                      </a:lnTo>
                      <a:lnTo>
                        <a:pt x="171" y="292"/>
                      </a:lnTo>
                      <a:lnTo>
                        <a:pt x="138" y="244"/>
                      </a:lnTo>
                      <a:lnTo>
                        <a:pt x="112" y="205"/>
                      </a:lnTo>
                      <a:lnTo>
                        <a:pt x="10" y="194"/>
                      </a:lnTo>
                      <a:lnTo>
                        <a:pt x="0" y="177"/>
                      </a:lnTo>
                      <a:lnTo>
                        <a:pt x="4" y="166"/>
                      </a:lnTo>
                      <a:lnTo>
                        <a:pt x="104" y="164"/>
                      </a:lnTo>
                      <a:lnTo>
                        <a:pt x="99"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56" name="Freeform 8">
                  <a:extLst>
                    <a:ext uri="{FF2B5EF4-FFF2-40B4-BE49-F238E27FC236}">
                      <a16:creationId xmlns:a16="http://schemas.microsoft.com/office/drawing/2014/main" id="{662BF5E8-62E8-9DF6-3746-06B44C65F097}"/>
                    </a:ext>
                  </a:extLst>
                </p:cNvPr>
                <p:cNvSpPr>
                  <a:spLocks noChangeAspect="1"/>
                </p:cNvSpPr>
                <p:nvPr/>
              </p:nvSpPr>
              <p:spPr bwMode="auto">
                <a:xfrm>
                  <a:off x="1104" y="1703"/>
                  <a:ext cx="578" cy="209"/>
                </a:xfrm>
                <a:custGeom>
                  <a:avLst/>
                  <a:gdLst>
                    <a:gd name="T0" fmla="*/ 576 w 578"/>
                    <a:gd name="T1" fmla="*/ 176 h 209"/>
                    <a:gd name="T2" fmla="*/ 500 w 578"/>
                    <a:gd name="T3" fmla="*/ 150 h 209"/>
                    <a:gd name="T4" fmla="*/ 471 w 578"/>
                    <a:gd name="T5" fmla="*/ 143 h 209"/>
                    <a:gd name="T6" fmla="*/ 383 w 578"/>
                    <a:gd name="T7" fmla="*/ 121 h 209"/>
                    <a:gd name="T8" fmla="*/ 209 w 578"/>
                    <a:gd name="T9" fmla="*/ 71 h 209"/>
                    <a:gd name="T10" fmla="*/ 94 w 578"/>
                    <a:gd name="T11" fmla="*/ 37 h 209"/>
                    <a:gd name="T12" fmla="*/ 17 w 578"/>
                    <a:gd name="T13" fmla="*/ 0 h 209"/>
                    <a:gd name="T14" fmla="*/ 0 w 578"/>
                    <a:gd name="T15" fmla="*/ 10 h 209"/>
                    <a:gd name="T16" fmla="*/ 11 w 578"/>
                    <a:gd name="T17" fmla="*/ 26 h 209"/>
                    <a:gd name="T18" fmla="*/ 67 w 578"/>
                    <a:gd name="T19" fmla="*/ 54 h 209"/>
                    <a:gd name="T20" fmla="*/ 104 w 578"/>
                    <a:gd name="T21" fmla="*/ 61 h 209"/>
                    <a:gd name="T22" fmla="*/ 89 w 578"/>
                    <a:gd name="T23" fmla="*/ 78 h 209"/>
                    <a:gd name="T24" fmla="*/ 94 w 578"/>
                    <a:gd name="T25" fmla="*/ 104 h 209"/>
                    <a:gd name="T26" fmla="*/ 139 w 578"/>
                    <a:gd name="T27" fmla="*/ 134 h 209"/>
                    <a:gd name="T28" fmla="*/ 187 w 578"/>
                    <a:gd name="T29" fmla="*/ 145 h 209"/>
                    <a:gd name="T30" fmla="*/ 215 w 578"/>
                    <a:gd name="T31" fmla="*/ 126 h 209"/>
                    <a:gd name="T32" fmla="*/ 226 w 578"/>
                    <a:gd name="T33" fmla="*/ 100 h 209"/>
                    <a:gd name="T34" fmla="*/ 289 w 578"/>
                    <a:gd name="T35" fmla="*/ 111 h 209"/>
                    <a:gd name="T36" fmla="*/ 350 w 578"/>
                    <a:gd name="T37" fmla="*/ 137 h 209"/>
                    <a:gd name="T38" fmla="*/ 422 w 578"/>
                    <a:gd name="T39" fmla="*/ 161 h 209"/>
                    <a:gd name="T40" fmla="*/ 476 w 578"/>
                    <a:gd name="T41" fmla="*/ 187 h 209"/>
                    <a:gd name="T42" fmla="*/ 532 w 578"/>
                    <a:gd name="T43" fmla="*/ 206 h 209"/>
                    <a:gd name="T44" fmla="*/ 561 w 578"/>
                    <a:gd name="T45" fmla="*/ 209 h 209"/>
                    <a:gd name="T46" fmla="*/ 578 w 578"/>
                    <a:gd name="T47" fmla="*/ 195 h 209"/>
                    <a:gd name="T48" fmla="*/ 576 w 578"/>
                    <a:gd name="T49" fmla="*/ 17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209">
                      <a:moveTo>
                        <a:pt x="576" y="176"/>
                      </a:moveTo>
                      <a:lnTo>
                        <a:pt x="500" y="150"/>
                      </a:lnTo>
                      <a:lnTo>
                        <a:pt x="471" y="143"/>
                      </a:lnTo>
                      <a:lnTo>
                        <a:pt x="383" y="121"/>
                      </a:lnTo>
                      <a:lnTo>
                        <a:pt x="209" y="71"/>
                      </a:lnTo>
                      <a:lnTo>
                        <a:pt x="94" y="37"/>
                      </a:lnTo>
                      <a:lnTo>
                        <a:pt x="17" y="0"/>
                      </a:lnTo>
                      <a:lnTo>
                        <a:pt x="0" y="10"/>
                      </a:lnTo>
                      <a:lnTo>
                        <a:pt x="11" y="26"/>
                      </a:lnTo>
                      <a:lnTo>
                        <a:pt x="67" y="54"/>
                      </a:lnTo>
                      <a:lnTo>
                        <a:pt x="104" y="61"/>
                      </a:lnTo>
                      <a:lnTo>
                        <a:pt x="89" y="78"/>
                      </a:lnTo>
                      <a:lnTo>
                        <a:pt x="94" y="104"/>
                      </a:lnTo>
                      <a:lnTo>
                        <a:pt x="139" y="134"/>
                      </a:lnTo>
                      <a:lnTo>
                        <a:pt x="187" y="145"/>
                      </a:lnTo>
                      <a:lnTo>
                        <a:pt x="215" y="126"/>
                      </a:lnTo>
                      <a:lnTo>
                        <a:pt x="226" y="100"/>
                      </a:lnTo>
                      <a:lnTo>
                        <a:pt x="289" y="111"/>
                      </a:lnTo>
                      <a:lnTo>
                        <a:pt x="350" y="137"/>
                      </a:lnTo>
                      <a:lnTo>
                        <a:pt x="422" y="161"/>
                      </a:lnTo>
                      <a:lnTo>
                        <a:pt x="476" y="187"/>
                      </a:lnTo>
                      <a:lnTo>
                        <a:pt x="532" y="206"/>
                      </a:lnTo>
                      <a:lnTo>
                        <a:pt x="561" y="209"/>
                      </a:lnTo>
                      <a:lnTo>
                        <a:pt x="578" y="195"/>
                      </a:lnTo>
                      <a:lnTo>
                        <a:pt x="576" y="1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57" name="Freeform 9">
                  <a:extLst>
                    <a:ext uri="{FF2B5EF4-FFF2-40B4-BE49-F238E27FC236}">
                      <a16:creationId xmlns:a16="http://schemas.microsoft.com/office/drawing/2014/main" id="{D0FA59A2-416F-DBE6-2666-EDFF78C2FCDC}"/>
                    </a:ext>
                  </a:extLst>
                </p:cNvPr>
                <p:cNvSpPr>
                  <a:spLocks noChangeAspect="1"/>
                </p:cNvSpPr>
                <p:nvPr/>
              </p:nvSpPr>
              <p:spPr bwMode="auto">
                <a:xfrm>
                  <a:off x="1630" y="1808"/>
                  <a:ext cx="191" cy="606"/>
                </a:xfrm>
                <a:custGeom>
                  <a:avLst/>
                  <a:gdLst>
                    <a:gd name="T0" fmla="*/ 28 w 191"/>
                    <a:gd name="T1" fmla="*/ 30 h 606"/>
                    <a:gd name="T2" fmla="*/ 41 w 191"/>
                    <a:gd name="T3" fmla="*/ 7 h 606"/>
                    <a:gd name="T4" fmla="*/ 75 w 191"/>
                    <a:gd name="T5" fmla="*/ 0 h 606"/>
                    <a:gd name="T6" fmla="*/ 117 w 191"/>
                    <a:gd name="T7" fmla="*/ 22 h 606"/>
                    <a:gd name="T8" fmla="*/ 156 w 191"/>
                    <a:gd name="T9" fmla="*/ 94 h 606"/>
                    <a:gd name="T10" fmla="*/ 173 w 191"/>
                    <a:gd name="T11" fmla="*/ 150 h 606"/>
                    <a:gd name="T12" fmla="*/ 186 w 191"/>
                    <a:gd name="T13" fmla="*/ 217 h 606"/>
                    <a:gd name="T14" fmla="*/ 191 w 191"/>
                    <a:gd name="T15" fmla="*/ 308 h 606"/>
                    <a:gd name="T16" fmla="*/ 190 w 191"/>
                    <a:gd name="T17" fmla="*/ 389 h 606"/>
                    <a:gd name="T18" fmla="*/ 186 w 191"/>
                    <a:gd name="T19" fmla="*/ 485 h 606"/>
                    <a:gd name="T20" fmla="*/ 180 w 191"/>
                    <a:gd name="T21" fmla="*/ 558 h 606"/>
                    <a:gd name="T22" fmla="*/ 164 w 191"/>
                    <a:gd name="T23" fmla="*/ 589 h 606"/>
                    <a:gd name="T24" fmla="*/ 136 w 191"/>
                    <a:gd name="T25" fmla="*/ 600 h 606"/>
                    <a:gd name="T26" fmla="*/ 102 w 191"/>
                    <a:gd name="T27" fmla="*/ 606 h 606"/>
                    <a:gd name="T28" fmla="*/ 58 w 191"/>
                    <a:gd name="T29" fmla="*/ 595 h 606"/>
                    <a:gd name="T30" fmla="*/ 25 w 191"/>
                    <a:gd name="T31" fmla="*/ 580 h 606"/>
                    <a:gd name="T32" fmla="*/ 8 w 191"/>
                    <a:gd name="T33" fmla="*/ 547 h 606"/>
                    <a:gd name="T34" fmla="*/ 0 w 191"/>
                    <a:gd name="T35" fmla="*/ 485 h 606"/>
                    <a:gd name="T36" fmla="*/ 2 w 191"/>
                    <a:gd name="T37" fmla="*/ 411 h 606"/>
                    <a:gd name="T38" fmla="*/ 19 w 191"/>
                    <a:gd name="T39" fmla="*/ 361 h 606"/>
                    <a:gd name="T40" fmla="*/ 25 w 191"/>
                    <a:gd name="T41" fmla="*/ 283 h 606"/>
                    <a:gd name="T42" fmla="*/ 23 w 191"/>
                    <a:gd name="T43" fmla="*/ 245 h 606"/>
                    <a:gd name="T44" fmla="*/ 13 w 191"/>
                    <a:gd name="T45" fmla="*/ 200 h 606"/>
                    <a:gd name="T46" fmla="*/ 6 w 191"/>
                    <a:gd name="T47" fmla="*/ 156 h 606"/>
                    <a:gd name="T48" fmla="*/ 2 w 191"/>
                    <a:gd name="T49" fmla="*/ 102 h 606"/>
                    <a:gd name="T50" fmla="*/ 2 w 191"/>
                    <a:gd name="T51" fmla="*/ 63 h 606"/>
                    <a:gd name="T52" fmla="*/ 17 w 191"/>
                    <a:gd name="T53" fmla="*/ 41 h 606"/>
                    <a:gd name="T54" fmla="*/ 28 w 191"/>
                    <a:gd name="T55" fmla="*/ 3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1" h="606">
                      <a:moveTo>
                        <a:pt x="28" y="30"/>
                      </a:moveTo>
                      <a:lnTo>
                        <a:pt x="41" y="7"/>
                      </a:lnTo>
                      <a:lnTo>
                        <a:pt x="75" y="0"/>
                      </a:lnTo>
                      <a:lnTo>
                        <a:pt x="117" y="22"/>
                      </a:lnTo>
                      <a:lnTo>
                        <a:pt x="156" y="94"/>
                      </a:lnTo>
                      <a:lnTo>
                        <a:pt x="173" y="150"/>
                      </a:lnTo>
                      <a:lnTo>
                        <a:pt x="186" y="217"/>
                      </a:lnTo>
                      <a:lnTo>
                        <a:pt x="191" y="308"/>
                      </a:lnTo>
                      <a:lnTo>
                        <a:pt x="190" y="389"/>
                      </a:lnTo>
                      <a:lnTo>
                        <a:pt x="186" y="485"/>
                      </a:lnTo>
                      <a:lnTo>
                        <a:pt x="180" y="558"/>
                      </a:lnTo>
                      <a:lnTo>
                        <a:pt x="164" y="589"/>
                      </a:lnTo>
                      <a:lnTo>
                        <a:pt x="136" y="600"/>
                      </a:lnTo>
                      <a:lnTo>
                        <a:pt x="102" y="606"/>
                      </a:lnTo>
                      <a:lnTo>
                        <a:pt x="58" y="595"/>
                      </a:lnTo>
                      <a:lnTo>
                        <a:pt x="25" y="580"/>
                      </a:lnTo>
                      <a:lnTo>
                        <a:pt x="8" y="547"/>
                      </a:lnTo>
                      <a:lnTo>
                        <a:pt x="0" y="485"/>
                      </a:lnTo>
                      <a:lnTo>
                        <a:pt x="2" y="411"/>
                      </a:lnTo>
                      <a:lnTo>
                        <a:pt x="19" y="361"/>
                      </a:lnTo>
                      <a:lnTo>
                        <a:pt x="25" y="283"/>
                      </a:lnTo>
                      <a:lnTo>
                        <a:pt x="23" y="245"/>
                      </a:lnTo>
                      <a:lnTo>
                        <a:pt x="13" y="200"/>
                      </a:lnTo>
                      <a:lnTo>
                        <a:pt x="6" y="156"/>
                      </a:lnTo>
                      <a:lnTo>
                        <a:pt x="2" y="102"/>
                      </a:lnTo>
                      <a:lnTo>
                        <a:pt x="2" y="63"/>
                      </a:lnTo>
                      <a:lnTo>
                        <a:pt x="17" y="41"/>
                      </a:lnTo>
                      <a:lnTo>
                        <a:pt x="2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58" name="Freeform 10">
                  <a:extLst>
                    <a:ext uri="{FF2B5EF4-FFF2-40B4-BE49-F238E27FC236}">
                      <a16:creationId xmlns:a16="http://schemas.microsoft.com/office/drawing/2014/main" id="{3B951FD7-308A-EAF9-BC66-72BF96F7D3B1}"/>
                    </a:ext>
                  </a:extLst>
                </p:cNvPr>
                <p:cNvSpPr>
                  <a:spLocks noChangeAspect="1"/>
                </p:cNvSpPr>
                <p:nvPr/>
              </p:nvSpPr>
              <p:spPr bwMode="auto">
                <a:xfrm>
                  <a:off x="1571" y="2313"/>
                  <a:ext cx="244" cy="578"/>
                </a:xfrm>
                <a:custGeom>
                  <a:avLst/>
                  <a:gdLst>
                    <a:gd name="T0" fmla="*/ 153 w 244"/>
                    <a:gd name="T1" fmla="*/ 0 h 578"/>
                    <a:gd name="T2" fmla="*/ 198 w 244"/>
                    <a:gd name="T3" fmla="*/ 11 h 578"/>
                    <a:gd name="T4" fmla="*/ 205 w 244"/>
                    <a:gd name="T5" fmla="*/ 46 h 578"/>
                    <a:gd name="T6" fmla="*/ 209 w 244"/>
                    <a:gd name="T7" fmla="*/ 111 h 578"/>
                    <a:gd name="T8" fmla="*/ 198 w 244"/>
                    <a:gd name="T9" fmla="*/ 189 h 578"/>
                    <a:gd name="T10" fmla="*/ 189 w 244"/>
                    <a:gd name="T11" fmla="*/ 274 h 578"/>
                    <a:gd name="T12" fmla="*/ 181 w 244"/>
                    <a:gd name="T13" fmla="*/ 369 h 578"/>
                    <a:gd name="T14" fmla="*/ 187 w 244"/>
                    <a:gd name="T15" fmla="*/ 417 h 578"/>
                    <a:gd name="T16" fmla="*/ 200 w 244"/>
                    <a:gd name="T17" fmla="*/ 463 h 578"/>
                    <a:gd name="T18" fmla="*/ 231 w 244"/>
                    <a:gd name="T19" fmla="*/ 506 h 578"/>
                    <a:gd name="T20" fmla="*/ 244 w 244"/>
                    <a:gd name="T21" fmla="*/ 524 h 578"/>
                    <a:gd name="T22" fmla="*/ 238 w 244"/>
                    <a:gd name="T23" fmla="*/ 541 h 578"/>
                    <a:gd name="T24" fmla="*/ 203 w 244"/>
                    <a:gd name="T25" fmla="*/ 541 h 578"/>
                    <a:gd name="T26" fmla="*/ 150 w 244"/>
                    <a:gd name="T27" fmla="*/ 550 h 578"/>
                    <a:gd name="T28" fmla="*/ 78 w 244"/>
                    <a:gd name="T29" fmla="*/ 569 h 578"/>
                    <a:gd name="T30" fmla="*/ 33 w 244"/>
                    <a:gd name="T31" fmla="*/ 578 h 578"/>
                    <a:gd name="T32" fmla="*/ 6 w 244"/>
                    <a:gd name="T33" fmla="*/ 558 h 578"/>
                    <a:gd name="T34" fmla="*/ 0 w 244"/>
                    <a:gd name="T35" fmla="*/ 528 h 578"/>
                    <a:gd name="T36" fmla="*/ 33 w 244"/>
                    <a:gd name="T37" fmla="*/ 519 h 578"/>
                    <a:gd name="T38" fmla="*/ 92 w 244"/>
                    <a:gd name="T39" fmla="*/ 517 h 578"/>
                    <a:gd name="T40" fmla="*/ 159 w 244"/>
                    <a:gd name="T41" fmla="*/ 517 h 578"/>
                    <a:gd name="T42" fmla="*/ 209 w 244"/>
                    <a:gd name="T43" fmla="*/ 519 h 578"/>
                    <a:gd name="T44" fmla="*/ 205 w 244"/>
                    <a:gd name="T45" fmla="*/ 511 h 578"/>
                    <a:gd name="T46" fmla="*/ 183 w 244"/>
                    <a:gd name="T47" fmla="*/ 489 h 578"/>
                    <a:gd name="T48" fmla="*/ 165 w 244"/>
                    <a:gd name="T49" fmla="*/ 450 h 578"/>
                    <a:gd name="T50" fmla="*/ 150 w 244"/>
                    <a:gd name="T51" fmla="*/ 400 h 578"/>
                    <a:gd name="T52" fmla="*/ 150 w 244"/>
                    <a:gd name="T53" fmla="*/ 367 h 578"/>
                    <a:gd name="T54" fmla="*/ 159 w 244"/>
                    <a:gd name="T55" fmla="*/ 267 h 578"/>
                    <a:gd name="T56" fmla="*/ 159 w 244"/>
                    <a:gd name="T57" fmla="*/ 195 h 578"/>
                    <a:gd name="T58" fmla="*/ 153 w 244"/>
                    <a:gd name="T59" fmla="*/ 117 h 578"/>
                    <a:gd name="T60" fmla="*/ 142 w 244"/>
                    <a:gd name="T61" fmla="*/ 80 h 578"/>
                    <a:gd name="T62" fmla="*/ 133 w 244"/>
                    <a:gd name="T63" fmla="*/ 33 h 578"/>
                    <a:gd name="T64" fmla="*/ 148 w 244"/>
                    <a:gd name="T65" fmla="*/ 11 h 578"/>
                    <a:gd name="T66" fmla="*/ 153 w 244"/>
                    <a:gd name="T6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78">
                      <a:moveTo>
                        <a:pt x="153" y="0"/>
                      </a:moveTo>
                      <a:lnTo>
                        <a:pt x="198" y="11"/>
                      </a:lnTo>
                      <a:lnTo>
                        <a:pt x="205" y="46"/>
                      </a:lnTo>
                      <a:lnTo>
                        <a:pt x="209" y="111"/>
                      </a:lnTo>
                      <a:lnTo>
                        <a:pt x="198" y="189"/>
                      </a:lnTo>
                      <a:lnTo>
                        <a:pt x="189" y="274"/>
                      </a:lnTo>
                      <a:lnTo>
                        <a:pt x="181" y="369"/>
                      </a:lnTo>
                      <a:lnTo>
                        <a:pt x="187" y="417"/>
                      </a:lnTo>
                      <a:lnTo>
                        <a:pt x="200" y="463"/>
                      </a:lnTo>
                      <a:lnTo>
                        <a:pt x="231" y="506"/>
                      </a:lnTo>
                      <a:lnTo>
                        <a:pt x="244" y="524"/>
                      </a:lnTo>
                      <a:lnTo>
                        <a:pt x="238" y="541"/>
                      </a:lnTo>
                      <a:lnTo>
                        <a:pt x="203" y="541"/>
                      </a:lnTo>
                      <a:lnTo>
                        <a:pt x="150" y="550"/>
                      </a:lnTo>
                      <a:lnTo>
                        <a:pt x="78" y="569"/>
                      </a:lnTo>
                      <a:lnTo>
                        <a:pt x="33" y="578"/>
                      </a:lnTo>
                      <a:lnTo>
                        <a:pt x="6" y="558"/>
                      </a:lnTo>
                      <a:lnTo>
                        <a:pt x="0" y="528"/>
                      </a:lnTo>
                      <a:lnTo>
                        <a:pt x="33" y="519"/>
                      </a:lnTo>
                      <a:lnTo>
                        <a:pt x="92" y="517"/>
                      </a:lnTo>
                      <a:lnTo>
                        <a:pt x="159" y="517"/>
                      </a:lnTo>
                      <a:lnTo>
                        <a:pt x="209" y="519"/>
                      </a:lnTo>
                      <a:lnTo>
                        <a:pt x="205" y="511"/>
                      </a:lnTo>
                      <a:lnTo>
                        <a:pt x="183" y="489"/>
                      </a:lnTo>
                      <a:lnTo>
                        <a:pt x="165" y="450"/>
                      </a:lnTo>
                      <a:lnTo>
                        <a:pt x="150" y="400"/>
                      </a:lnTo>
                      <a:lnTo>
                        <a:pt x="150" y="367"/>
                      </a:lnTo>
                      <a:lnTo>
                        <a:pt x="159" y="267"/>
                      </a:lnTo>
                      <a:lnTo>
                        <a:pt x="159" y="195"/>
                      </a:lnTo>
                      <a:lnTo>
                        <a:pt x="153" y="117"/>
                      </a:lnTo>
                      <a:lnTo>
                        <a:pt x="142" y="80"/>
                      </a:lnTo>
                      <a:lnTo>
                        <a:pt x="133" y="33"/>
                      </a:lnTo>
                      <a:lnTo>
                        <a:pt x="148" y="11"/>
                      </a:lnTo>
                      <a:lnTo>
                        <a:pt x="1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59" name="Freeform 11">
                  <a:extLst>
                    <a:ext uri="{FF2B5EF4-FFF2-40B4-BE49-F238E27FC236}">
                      <a16:creationId xmlns:a16="http://schemas.microsoft.com/office/drawing/2014/main" id="{70B2B9DF-0E40-8E08-4162-595D75D92791}"/>
                    </a:ext>
                  </a:extLst>
                </p:cNvPr>
                <p:cNvSpPr>
                  <a:spLocks noChangeAspect="1"/>
                </p:cNvSpPr>
                <p:nvPr/>
              </p:nvSpPr>
              <p:spPr bwMode="auto">
                <a:xfrm>
                  <a:off x="1473" y="2239"/>
                  <a:ext cx="244" cy="566"/>
                </a:xfrm>
                <a:custGeom>
                  <a:avLst/>
                  <a:gdLst>
                    <a:gd name="T0" fmla="*/ 190 w 244"/>
                    <a:gd name="T1" fmla="*/ 0 h 566"/>
                    <a:gd name="T2" fmla="*/ 233 w 244"/>
                    <a:gd name="T3" fmla="*/ 13 h 566"/>
                    <a:gd name="T4" fmla="*/ 238 w 244"/>
                    <a:gd name="T5" fmla="*/ 48 h 566"/>
                    <a:gd name="T6" fmla="*/ 238 w 244"/>
                    <a:gd name="T7" fmla="*/ 115 h 566"/>
                    <a:gd name="T8" fmla="*/ 222 w 244"/>
                    <a:gd name="T9" fmla="*/ 191 h 566"/>
                    <a:gd name="T10" fmla="*/ 205 w 244"/>
                    <a:gd name="T11" fmla="*/ 276 h 566"/>
                    <a:gd name="T12" fmla="*/ 192 w 244"/>
                    <a:gd name="T13" fmla="*/ 368 h 566"/>
                    <a:gd name="T14" fmla="*/ 194 w 244"/>
                    <a:gd name="T15" fmla="*/ 416 h 566"/>
                    <a:gd name="T16" fmla="*/ 203 w 244"/>
                    <a:gd name="T17" fmla="*/ 464 h 566"/>
                    <a:gd name="T18" fmla="*/ 233 w 244"/>
                    <a:gd name="T19" fmla="*/ 509 h 566"/>
                    <a:gd name="T20" fmla="*/ 244 w 244"/>
                    <a:gd name="T21" fmla="*/ 527 h 566"/>
                    <a:gd name="T22" fmla="*/ 237 w 244"/>
                    <a:gd name="T23" fmla="*/ 544 h 566"/>
                    <a:gd name="T24" fmla="*/ 201 w 244"/>
                    <a:gd name="T25" fmla="*/ 542 h 566"/>
                    <a:gd name="T26" fmla="*/ 148 w 244"/>
                    <a:gd name="T27" fmla="*/ 548 h 566"/>
                    <a:gd name="T28" fmla="*/ 76 w 244"/>
                    <a:gd name="T29" fmla="*/ 560 h 566"/>
                    <a:gd name="T30" fmla="*/ 30 w 244"/>
                    <a:gd name="T31" fmla="*/ 566 h 566"/>
                    <a:gd name="T32" fmla="*/ 4 w 244"/>
                    <a:gd name="T33" fmla="*/ 544 h 566"/>
                    <a:gd name="T34" fmla="*/ 0 w 244"/>
                    <a:gd name="T35" fmla="*/ 514 h 566"/>
                    <a:gd name="T36" fmla="*/ 33 w 244"/>
                    <a:gd name="T37" fmla="*/ 507 h 566"/>
                    <a:gd name="T38" fmla="*/ 92 w 244"/>
                    <a:gd name="T39" fmla="*/ 511 h 566"/>
                    <a:gd name="T40" fmla="*/ 159 w 244"/>
                    <a:gd name="T41" fmla="*/ 514 h 566"/>
                    <a:gd name="T42" fmla="*/ 209 w 244"/>
                    <a:gd name="T43" fmla="*/ 520 h 566"/>
                    <a:gd name="T44" fmla="*/ 207 w 244"/>
                    <a:gd name="T45" fmla="*/ 512 h 566"/>
                    <a:gd name="T46" fmla="*/ 185 w 244"/>
                    <a:gd name="T47" fmla="*/ 488 h 566"/>
                    <a:gd name="T48" fmla="*/ 170 w 244"/>
                    <a:gd name="T49" fmla="*/ 448 h 566"/>
                    <a:gd name="T50" fmla="*/ 159 w 244"/>
                    <a:gd name="T51" fmla="*/ 398 h 566"/>
                    <a:gd name="T52" fmla="*/ 161 w 244"/>
                    <a:gd name="T53" fmla="*/ 364 h 566"/>
                    <a:gd name="T54" fmla="*/ 177 w 244"/>
                    <a:gd name="T55" fmla="*/ 265 h 566"/>
                    <a:gd name="T56" fmla="*/ 183 w 244"/>
                    <a:gd name="T57" fmla="*/ 194 h 566"/>
                    <a:gd name="T58" fmla="*/ 181 w 244"/>
                    <a:gd name="T59" fmla="*/ 115 h 566"/>
                    <a:gd name="T60" fmla="*/ 174 w 244"/>
                    <a:gd name="T61" fmla="*/ 78 h 566"/>
                    <a:gd name="T62" fmla="*/ 168 w 244"/>
                    <a:gd name="T63" fmla="*/ 31 h 566"/>
                    <a:gd name="T64" fmla="*/ 183 w 244"/>
                    <a:gd name="T65" fmla="*/ 9 h 566"/>
                    <a:gd name="T66" fmla="*/ 190 w 244"/>
                    <a:gd name="T6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66">
                      <a:moveTo>
                        <a:pt x="190" y="0"/>
                      </a:moveTo>
                      <a:lnTo>
                        <a:pt x="233" y="13"/>
                      </a:lnTo>
                      <a:lnTo>
                        <a:pt x="238" y="48"/>
                      </a:lnTo>
                      <a:lnTo>
                        <a:pt x="238" y="115"/>
                      </a:lnTo>
                      <a:lnTo>
                        <a:pt x="222" y="191"/>
                      </a:lnTo>
                      <a:lnTo>
                        <a:pt x="205" y="276"/>
                      </a:lnTo>
                      <a:lnTo>
                        <a:pt x="192" y="368"/>
                      </a:lnTo>
                      <a:lnTo>
                        <a:pt x="194" y="416"/>
                      </a:lnTo>
                      <a:lnTo>
                        <a:pt x="203" y="464"/>
                      </a:lnTo>
                      <a:lnTo>
                        <a:pt x="233" y="509"/>
                      </a:lnTo>
                      <a:lnTo>
                        <a:pt x="244" y="527"/>
                      </a:lnTo>
                      <a:lnTo>
                        <a:pt x="237" y="544"/>
                      </a:lnTo>
                      <a:lnTo>
                        <a:pt x="201" y="542"/>
                      </a:lnTo>
                      <a:lnTo>
                        <a:pt x="148" y="548"/>
                      </a:lnTo>
                      <a:lnTo>
                        <a:pt x="76" y="560"/>
                      </a:lnTo>
                      <a:lnTo>
                        <a:pt x="30" y="566"/>
                      </a:lnTo>
                      <a:lnTo>
                        <a:pt x="4" y="544"/>
                      </a:lnTo>
                      <a:lnTo>
                        <a:pt x="0" y="514"/>
                      </a:lnTo>
                      <a:lnTo>
                        <a:pt x="33" y="507"/>
                      </a:lnTo>
                      <a:lnTo>
                        <a:pt x="92" y="511"/>
                      </a:lnTo>
                      <a:lnTo>
                        <a:pt x="159" y="514"/>
                      </a:lnTo>
                      <a:lnTo>
                        <a:pt x="209" y="520"/>
                      </a:lnTo>
                      <a:lnTo>
                        <a:pt x="207" y="512"/>
                      </a:lnTo>
                      <a:lnTo>
                        <a:pt x="185" y="488"/>
                      </a:lnTo>
                      <a:lnTo>
                        <a:pt x="170" y="448"/>
                      </a:lnTo>
                      <a:lnTo>
                        <a:pt x="159" y="398"/>
                      </a:lnTo>
                      <a:lnTo>
                        <a:pt x="161" y="364"/>
                      </a:lnTo>
                      <a:lnTo>
                        <a:pt x="177" y="265"/>
                      </a:lnTo>
                      <a:lnTo>
                        <a:pt x="183" y="194"/>
                      </a:lnTo>
                      <a:lnTo>
                        <a:pt x="181" y="115"/>
                      </a:lnTo>
                      <a:lnTo>
                        <a:pt x="174" y="78"/>
                      </a:lnTo>
                      <a:lnTo>
                        <a:pt x="168" y="31"/>
                      </a:lnTo>
                      <a:lnTo>
                        <a:pt x="183" y="9"/>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58060" name="Group 12">
                <a:extLst>
                  <a:ext uri="{FF2B5EF4-FFF2-40B4-BE49-F238E27FC236}">
                    <a16:creationId xmlns:a16="http://schemas.microsoft.com/office/drawing/2014/main" id="{99315B2D-48C1-9EC7-89DE-2B6505FBBBCE}"/>
                  </a:ext>
                </a:extLst>
              </p:cNvPr>
              <p:cNvGrpSpPr>
                <a:grpSpLocks noChangeAspect="1"/>
              </p:cNvGrpSpPr>
              <p:nvPr/>
            </p:nvGrpSpPr>
            <p:grpSpPr bwMode="auto">
              <a:xfrm>
                <a:off x="3390" y="1636"/>
                <a:ext cx="505" cy="1294"/>
                <a:chOff x="3373" y="1613"/>
                <a:chExt cx="505" cy="1294"/>
              </a:xfrm>
            </p:grpSpPr>
            <p:sp>
              <p:nvSpPr>
                <p:cNvPr id="258061" name="Freeform 13">
                  <a:extLst>
                    <a:ext uri="{FF2B5EF4-FFF2-40B4-BE49-F238E27FC236}">
                      <a16:creationId xmlns:a16="http://schemas.microsoft.com/office/drawing/2014/main" id="{E59596E3-EE42-5FE4-82F4-1492ED31A046}"/>
                    </a:ext>
                  </a:extLst>
                </p:cNvPr>
                <p:cNvSpPr>
                  <a:spLocks noChangeAspect="1"/>
                </p:cNvSpPr>
                <p:nvPr/>
              </p:nvSpPr>
              <p:spPr bwMode="auto">
                <a:xfrm>
                  <a:off x="3504" y="1931"/>
                  <a:ext cx="208" cy="522"/>
                </a:xfrm>
                <a:custGeom>
                  <a:avLst/>
                  <a:gdLst>
                    <a:gd name="T0" fmla="*/ 56 w 208"/>
                    <a:gd name="T1" fmla="*/ 22 h 522"/>
                    <a:gd name="T2" fmla="*/ 78 w 208"/>
                    <a:gd name="T3" fmla="*/ 6 h 522"/>
                    <a:gd name="T4" fmla="*/ 106 w 208"/>
                    <a:gd name="T5" fmla="*/ 0 h 522"/>
                    <a:gd name="T6" fmla="*/ 128 w 208"/>
                    <a:gd name="T7" fmla="*/ 4 h 522"/>
                    <a:gd name="T8" fmla="*/ 147 w 208"/>
                    <a:gd name="T9" fmla="*/ 28 h 522"/>
                    <a:gd name="T10" fmla="*/ 162 w 208"/>
                    <a:gd name="T11" fmla="*/ 78 h 522"/>
                    <a:gd name="T12" fmla="*/ 175 w 208"/>
                    <a:gd name="T13" fmla="*/ 144 h 522"/>
                    <a:gd name="T14" fmla="*/ 189 w 208"/>
                    <a:gd name="T15" fmla="*/ 209 h 522"/>
                    <a:gd name="T16" fmla="*/ 201 w 208"/>
                    <a:gd name="T17" fmla="*/ 265 h 522"/>
                    <a:gd name="T18" fmla="*/ 201 w 208"/>
                    <a:gd name="T19" fmla="*/ 328 h 522"/>
                    <a:gd name="T20" fmla="*/ 208 w 208"/>
                    <a:gd name="T21" fmla="*/ 405 h 522"/>
                    <a:gd name="T22" fmla="*/ 201 w 208"/>
                    <a:gd name="T23" fmla="*/ 450 h 522"/>
                    <a:gd name="T24" fmla="*/ 191 w 208"/>
                    <a:gd name="T25" fmla="*/ 489 h 522"/>
                    <a:gd name="T26" fmla="*/ 158 w 208"/>
                    <a:gd name="T27" fmla="*/ 511 h 522"/>
                    <a:gd name="T28" fmla="*/ 97 w 208"/>
                    <a:gd name="T29" fmla="*/ 522 h 522"/>
                    <a:gd name="T30" fmla="*/ 52 w 208"/>
                    <a:gd name="T31" fmla="*/ 509 h 522"/>
                    <a:gd name="T32" fmla="*/ 11 w 208"/>
                    <a:gd name="T33" fmla="*/ 478 h 522"/>
                    <a:gd name="T34" fmla="*/ 0 w 208"/>
                    <a:gd name="T35" fmla="*/ 428 h 522"/>
                    <a:gd name="T36" fmla="*/ 0 w 208"/>
                    <a:gd name="T37" fmla="*/ 376 h 522"/>
                    <a:gd name="T38" fmla="*/ 13 w 208"/>
                    <a:gd name="T39" fmla="*/ 281 h 522"/>
                    <a:gd name="T40" fmla="*/ 13 w 208"/>
                    <a:gd name="T41" fmla="*/ 205 h 522"/>
                    <a:gd name="T42" fmla="*/ 17 w 208"/>
                    <a:gd name="T43" fmla="*/ 133 h 522"/>
                    <a:gd name="T44" fmla="*/ 33 w 208"/>
                    <a:gd name="T45" fmla="*/ 87 h 522"/>
                    <a:gd name="T46" fmla="*/ 52 w 208"/>
                    <a:gd name="T47" fmla="*/ 56 h 522"/>
                    <a:gd name="T48" fmla="*/ 56 w 208"/>
                    <a:gd name="T49" fmla="*/ 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522">
                      <a:moveTo>
                        <a:pt x="56" y="22"/>
                      </a:moveTo>
                      <a:lnTo>
                        <a:pt x="78" y="6"/>
                      </a:lnTo>
                      <a:lnTo>
                        <a:pt x="106" y="0"/>
                      </a:lnTo>
                      <a:lnTo>
                        <a:pt x="128" y="4"/>
                      </a:lnTo>
                      <a:lnTo>
                        <a:pt x="147" y="28"/>
                      </a:lnTo>
                      <a:lnTo>
                        <a:pt x="162" y="78"/>
                      </a:lnTo>
                      <a:lnTo>
                        <a:pt x="175" y="144"/>
                      </a:lnTo>
                      <a:lnTo>
                        <a:pt x="189" y="209"/>
                      </a:lnTo>
                      <a:lnTo>
                        <a:pt x="201" y="265"/>
                      </a:lnTo>
                      <a:lnTo>
                        <a:pt x="201" y="328"/>
                      </a:lnTo>
                      <a:lnTo>
                        <a:pt x="208" y="405"/>
                      </a:lnTo>
                      <a:lnTo>
                        <a:pt x="201" y="450"/>
                      </a:lnTo>
                      <a:lnTo>
                        <a:pt x="191" y="489"/>
                      </a:lnTo>
                      <a:lnTo>
                        <a:pt x="158" y="511"/>
                      </a:lnTo>
                      <a:lnTo>
                        <a:pt x="97" y="522"/>
                      </a:lnTo>
                      <a:lnTo>
                        <a:pt x="52" y="509"/>
                      </a:lnTo>
                      <a:lnTo>
                        <a:pt x="11" y="478"/>
                      </a:lnTo>
                      <a:lnTo>
                        <a:pt x="0" y="428"/>
                      </a:lnTo>
                      <a:lnTo>
                        <a:pt x="0" y="376"/>
                      </a:lnTo>
                      <a:lnTo>
                        <a:pt x="13" y="281"/>
                      </a:lnTo>
                      <a:lnTo>
                        <a:pt x="13" y="205"/>
                      </a:lnTo>
                      <a:lnTo>
                        <a:pt x="17" y="133"/>
                      </a:lnTo>
                      <a:lnTo>
                        <a:pt x="33" y="87"/>
                      </a:lnTo>
                      <a:lnTo>
                        <a:pt x="52" y="56"/>
                      </a:lnTo>
                      <a:lnTo>
                        <a:pt x="5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62" name="Freeform 14">
                  <a:extLst>
                    <a:ext uri="{FF2B5EF4-FFF2-40B4-BE49-F238E27FC236}">
                      <a16:creationId xmlns:a16="http://schemas.microsoft.com/office/drawing/2014/main" id="{B784F6B6-FFC0-E63B-7F79-1061C636BAB6}"/>
                    </a:ext>
                  </a:extLst>
                </p:cNvPr>
                <p:cNvSpPr>
                  <a:spLocks noChangeAspect="1"/>
                </p:cNvSpPr>
                <p:nvPr/>
              </p:nvSpPr>
              <p:spPr bwMode="auto">
                <a:xfrm>
                  <a:off x="3628" y="2357"/>
                  <a:ext cx="250" cy="517"/>
                </a:xfrm>
                <a:custGeom>
                  <a:avLst/>
                  <a:gdLst>
                    <a:gd name="T0" fmla="*/ 0 w 250"/>
                    <a:gd name="T1" fmla="*/ 45 h 517"/>
                    <a:gd name="T2" fmla="*/ 2 w 250"/>
                    <a:gd name="T3" fmla="*/ 6 h 517"/>
                    <a:gd name="T4" fmla="*/ 22 w 250"/>
                    <a:gd name="T5" fmla="*/ 0 h 517"/>
                    <a:gd name="T6" fmla="*/ 61 w 250"/>
                    <a:gd name="T7" fmla="*/ 2 h 517"/>
                    <a:gd name="T8" fmla="*/ 72 w 250"/>
                    <a:gd name="T9" fmla="*/ 36 h 517"/>
                    <a:gd name="T10" fmla="*/ 105 w 250"/>
                    <a:gd name="T11" fmla="*/ 106 h 517"/>
                    <a:gd name="T12" fmla="*/ 122 w 250"/>
                    <a:gd name="T13" fmla="*/ 162 h 517"/>
                    <a:gd name="T14" fmla="*/ 133 w 250"/>
                    <a:gd name="T15" fmla="*/ 228 h 517"/>
                    <a:gd name="T16" fmla="*/ 130 w 250"/>
                    <a:gd name="T17" fmla="*/ 267 h 517"/>
                    <a:gd name="T18" fmla="*/ 107 w 250"/>
                    <a:gd name="T19" fmla="*/ 328 h 517"/>
                    <a:gd name="T20" fmla="*/ 85 w 250"/>
                    <a:gd name="T21" fmla="*/ 386 h 517"/>
                    <a:gd name="T22" fmla="*/ 78 w 250"/>
                    <a:gd name="T23" fmla="*/ 434 h 517"/>
                    <a:gd name="T24" fmla="*/ 78 w 250"/>
                    <a:gd name="T25" fmla="*/ 453 h 517"/>
                    <a:gd name="T26" fmla="*/ 102 w 250"/>
                    <a:gd name="T27" fmla="*/ 456 h 517"/>
                    <a:gd name="T28" fmla="*/ 133 w 250"/>
                    <a:gd name="T29" fmla="*/ 445 h 517"/>
                    <a:gd name="T30" fmla="*/ 217 w 250"/>
                    <a:gd name="T31" fmla="*/ 453 h 517"/>
                    <a:gd name="T32" fmla="*/ 250 w 250"/>
                    <a:gd name="T33" fmla="*/ 473 h 517"/>
                    <a:gd name="T34" fmla="*/ 244 w 250"/>
                    <a:gd name="T35" fmla="*/ 486 h 517"/>
                    <a:gd name="T36" fmla="*/ 200 w 250"/>
                    <a:gd name="T37" fmla="*/ 512 h 517"/>
                    <a:gd name="T38" fmla="*/ 174 w 250"/>
                    <a:gd name="T39" fmla="*/ 517 h 517"/>
                    <a:gd name="T40" fmla="*/ 150 w 250"/>
                    <a:gd name="T41" fmla="*/ 495 h 517"/>
                    <a:gd name="T42" fmla="*/ 94 w 250"/>
                    <a:gd name="T43" fmla="*/ 484 h 517"/>
                    <a:gd name="T44" fmla="*/ 46 w 250"/>
                    <a:gd name="T45" fmla="*/ 484 h 517"/>
                    <a:gd name="T46" fmla="*/ 30 w 250"/>
                    <a:gd name="T47" fmla="*/ 479 h 517"/>
                    <a:gd name="T48" fmla="*/ 28 w 250"/>
                    <a:gd name="T49" fmla="*/ 462 h 517"/>
                    <a:gd name="T50" fmla="*/ 57 w 250"/>
                    <a:gd name="T51" fmla="*/ 375 h 517"/>
                    <a:gd name="T52" fmla="*/ 85 w 250"/>
                    <a:gd name="T53" fmla="*/ 308 h 517"/>
                    <a:gd name="T54" fmla="*/ 96 w 250"/>
                    <a:gd name="T55" fmla="*/ 264 h 517"/>
                    <a:gd name="T56" fmla="*/ 96 w 250"/>
                    <a:gd name="T57" fmla="*/ 202 h 517"/>
                    <a:gd name="T58" fmla="*/ 74 w 250"/>
                    <a:gd name="T59" fmla="*/ 147 h 517"/>
                    <a:gd name="T60" fmla="*/ 28 w 250"/>
                    <a:gd name="T61" fmla="*/ 89 h 517"/>
                    <a:gd name="T62" fmla="*/ 7 w 250"/>
                    <a:gd name="T63" fmla="*/ 62 h 517"/>
                    <a:gd name="T64" fmla="*/ 0 w 250"/>
                    <a:gd name="T65" fmla="*/ 45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517">
                      <a:moveTo>
                        <a:pt x="0" y="45"/>
                      </a:moveTo>
                      <a:lnTo>
                        <a:pt x="2" y="6"/>
                      </a:lnTo>
                      <a:lnTo>
                        <a:pt x="22" y="0"/>
                      </a:lnTo>
                      <a:lnTo>
                        <a:pt x="61" y="2"/>
                      </a:lnTo>
                      <a:lnTo>
                        <a:pt x="72" y="36"/>
                      </a:lnTo>
                      <a:lnTo>
                        <a:pt x="105" y="106"/>
                      </a:lnTo>
                      <a:lnTo>
                        <a:pt x="122" y="162"/>
                      </a:lnTo>
                      <a:lnTo>
                        <a:pt x="133" y="228"/>
                      </a:lnTo>
                      <a:lnTo>
                        <a:pt x="130" y="267"/>
                      </a:lnTo>
                      <a:lnTo>
                        <a:pt x="107" y="328"/>
                      </a:lnTo>
                      <a:lnTo>
                        <a:pt x="85" y="386"/>
                      </a:lnTo>
                      <a:lnTo>
                        <a:pt x="78" y="434"/>
                      </a:lnTo>
                      <a:lnTo>
                        <a:pt x="78" y="453"/>
                      </a:lnTo>
                      <a:lnTo>
                        <a:pt x="102" y="456"/>
                      </a:lnTo>
                      <a:lnTo>
                        <a:pt x="133" y="445"/>
                      </a:lnTo>
                      <a:lnTo>
                        <a:pt x="217" y="453"/>
                      </a:lnTo>
                      <a:lnTo>
                        <a:pt x="250" y="473"/>
                      </a:lnTo>
                      <a:lnTo>
                        <a:pt x="244" y="486"/>
                      </a:lnTo>
                      <a:lnTo>
                        <a:pt x="200" y="512"/>
                      </a:lnTo>
                      <a:lnTo>
                        <a:pt x="174" y="517"/>
                      </a:lnTo>
                      <a:lnTo>
                        <a:pt x="150" y="495"/>
                      </a:lnTo>
                      <a:lnTo>
                        <a:pt x="94" y="484"/>
                      </a:lnTo>
                      <a:lnTo>
                        <a:pt x="46" y="484"/>
                      </a:lnTo>
                      <a:lnTo>
                        <a:pt x="30" y="479"/>
                      </a:lnTo>
                      <a:lnTo>
                        <a:pt x="28" y="462"/>
                      </a:lnTo>
                      <a:lnTo>
                        <a:pt x="57" y="375"/>
                      </a:lnTo>
                      <a:lnTo>
                        <a:pt x="85" y="308"/>
                      </a:lnTo>
                      <a:lnTo>
                        <a:pt x="96" y="264"/>
                      </a:lnTo>
                      <a:lnTo>
                        <a:pt x="96" y="202"/>
                      </a:lnTo>
                      <a:lnTo>
                        <a:pt x="74" y="147"/>
                      </a:lnTo>
                      <a:lnTo>
                        <a:pt x="28" y="89"/>
                      </a:lnTo>
                      <a:lnTo>
                        <a:pt x="7" y="62"/>
                      </a:ln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63" name="Freeform 15">
                  <a:extLst>
                    <a:ext uri="{FF2B5EF4-FFF2-40B4-BE49-F238E27FC236}">
                      <a16:creationId xmlns:a16="http://schemas.microsoft.com/office/drawing/2014/main" id="{27F8483B-2D81-979E-A720-C6844236574A}"/>
                    </a:ext>
                  </a:extLst>
                </p:cNvPr>
                <p:cNvSpPr>
                  <a:spLocks noChangeAspect="1"/>
                </p:cNvSpPr>
                <p:nvPr/>
              </p:nvSpPr>
              <p:spPr bwMode="auto">
                <a:xfrm>
                  <a:off x="3373" y="2364"/>
                  <a:ext cx="222" cy="543"/>
                </a:xfrm>
                <a:custGeom>
                  <a:avLst/>
                  <a:gdLst>
                    <a:gd name="T0" fmla="*/ 131 w 222"/>
                    <a:gd name="T1" fmla="*/ 88 h 543"/>
                    <a:gd name="T2" fmla="*/ 144 w 222"/>
                    <a:gd name="T3" fmla="*/ 43 h 543"/>
                    <a:gd name="T4" fmla="*/ 172 w 222"/>
                    <a:gd name="T5" fmla="*/ 0 h 543"/>
                    <a:gd name="T6" fmla="*/ 198 w 222"/>
                    <a:gd name="T7" fmla="*/ 0 h 543"/>
                    <a:gd name="T8" fmla="*/ 222 w 222"/>
                    <a:gd name="T9" fmla="*/ 23 h 543"/>
                    <a:gd name="T10" fmla="*/ 220 w 222"/>
                    <a:gd name="T11" fmla="*/ 50 h 543"/>
                    <a:gd name="T12" fmla="*/ 187 w 222"/>
                    <a:gd name="T13" fmla="*/ 89 h 543"/>
                    <a:gd name="T14" fmla="*/ 154 w 222"/>
                    <a:gd name="T15" fmla="*/ 160 h 543"/>
                    <a:gd name="T16" fmla="*/ 139 w 222"/>
                    <a:gd name="T17" fmla="*/ 223 h 543"/>
                    <a:gd name="T18" fmla="*/ 137 w 222"/>
                    <a:gd name="T19" fmla="*/ 295 h 543"/>
                    <a:gd name="T20" fmla="*/ 154 w 222"/>
                    <a:gd name="T21" fmla="*/ 377 h 543"/>
                    <a:gd name="T22" fmla="*/ 170 w 222"/>
                    <a:gd name="T23" fmla="*/ 423 h 543"/>
                    <a:gd name="T24" fmla="*/ 187 w 222"/>
                    <a:gd name="T25" fmla="*/ 460 h 543"/>
                    <a:gd name="T26" fmla="*/ 192 w 222"/>
                    <a:gd name="T27" fmla="*/ 479 h 543"/>
                    <a:gd name="T28" fmla="*/ 189 w 222"/>
                    <a:gd name="T29" fmla="*/ 505 h 543"/>
                    <a:gd name="T30" fmla="*/ 161 w 222"/>
                    <a:gd name="T31" fmla="*/ 506 h 543"/>
                    <a:gd name="T32" fmla="*/ 94 w 222"/>
                    <a:gd name="T33" fmla="*/ 521 h 543"/>
                    <a:gd name="T34" fmla="*/ 33 w 222"/>
                    <a:gd name="T35" fmla="*/ 543 h 543"/>
                    <a:gd name="T36" fmla="*/ 20 w 222"/>
                    <a:gd name="T37" fmla="*/ 534 h 543"/>
                    <a:gd name="T38" fmla="*/ 0 w 222"/>
                    <a:gd name="T39" fmla="*/ 510 h 543"/>
                    <a:gd name="T40" fmla="*/ 6 w 222"/>
                    <a:gd name="T41" fmla="*/ 495 h 543"/>
                    <a:gd name="T42" fmla="*/ 65 w 222"/>
                    <a:gd name="T43" fmla="*/ 488 h 543"/>
                    <a:gd name="T44" fmla="*/ 117 w 222"/>
                    <a:gd name="T45" fmla="*/ 488 h 543"/>
                    <a:gd name="T46" fmla="*/ 144 w 222"/>
                    <a:gd name="T47" fmla="*/ 488 h 543"/>
                    <a:gd name="T48" fmla="*/ 161 w 222"/>
                    <a:gd name="T49" fmla="*/ 473 h 543"/>
                    <a:gd name="T50" fmla="*/ 154 w 222"/>
                    <a:gd name="T51" fmla="*/ 440 h 543"/>
                    <a:gd name="T52" fmla="*/ 126 w 222"/>
                    <a:gd name="T53" fmla="*/ 373 h 543"/>
                    <a:gd name="T54" fmla="*/ 109 w 222"/>
                    <a:gd name="T55" fmla="*/ 310 h 543"/>
                    <a:gd name="T56" fmla="*/ 104 w 222"/>
                    <a:gd name="T57" fmla="*/ 245 h 543"/>
                    <a:gd name="T58" fmla="*/ 109 w 222"/>
                    <a:gd name="T59" fmla="*/ 184 h 543"/>
                    <a:gd name="T60" fmla="*/ 120 w 222"/>
                    <a:gd name="T61" fmla="*/ 132 h 543"/>
                    <a:gd name="T62" fmla="*/ 131 w 222"/>
                    <a:gd name="T63" fmla="*/ 8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543">
                      <a:moveTo>
                        <a:pt x="131" y="88"/>
                      </a:moveTo>
                      <a:lnTo>
                        <a:pt x="144" y="43"/>
                      </a:lnTo>
                      <a:lnTo>
                        <a:pt x="172" y="0"/>
                      </a:lnTo>
                      <a:lnTo>
                        <a:pt x="198" y="0"/>
                      </a:lnTo>
                      <a:lnTo>
                        <a:pt x="222" y="23"/>
                      </a:lnTo>
                      <a:lnTo>
                        <a:pt x="220" y="50"/>
                      </a:lnTo>
                      <a:lnTo>
                        <a:pt x="187" y="89"/>
                      </a:lnTo>
                      <a:lnTo>
                        <a:pt x="154" y="160"/>
                      </a:lnTo>
                      <a:lnTo>
                        <a:pt x="139" y="223"/>
                      </a:lnTo>
                      <a:lnTo>
                        <a:pt x="137" y="295"/>
                      </a:lnTo>
                      <a:lnTo>
                        <a:pt x="154" y="377"/>
                      </a:lnTo>
                      <a:lnTo>
                        <a:pt x="170" y="423"/>
                      </a:lnTo>
                      <a:lnTo>
                        <a:pt x="187" y="460"/>
                      </a:lnTo>
                      <a:lnTo>
                        <a:pt x="192" y="479"/>
                      </a:lnTo>
                      <a:lnTo>
                        <a:pt x="189" y="505"/>
                      </a:lnTo>
                      <a:lnTo>
                        <a:pt x="161" y="506"/>
                      </a:lnTo>
                      <a:lnTo>
                        <a:pt x="94" y="521"/>
                      </a:lnTo>
                      <a:lnTo>
                        <a:pt x="33" y="543"/>
                      </a:lnTo>
                      <a:lnTo>
                        <a:pt x="20" y="534"/>
                      </a:lnTo>
                      <a:lnTo>
                        <a:pt x="0" y="510"/>
                      </a:lnTo>
                      <a:lnTo>
                        <a:pt x="6" y="495"/>
                      </a:lnTo>
                      <a:lnTo>
                        <a:pt x="65" y="488"/>
                      </a:lnTo>
                      <a:lnTo>
                        <a:pt x="117" y="488"/>
                      </a:lnTo>
                      <a:lnTo>
                        <a:pt x="144" y="488"/>
                      </a:lnTo>
                      <a:lnTo>
                        <a:pt x="161" y="473"/>
                      </a:lnTo>
                      <a:lnTo>
                        <a:pt x="154" y="440"/>
                      </a:lnTo>
                      <a:lnTo>
                        <a:pt x="126" y="373"/>
                      </a:lnTo>
                      <a:lnTo>
                        <a:pt x="109" y="310"/>
                      </a:lnTo>
                      <a:lnTo>
                        <a:pt x="104" y="245"/>
                      </a:lnTo>
                      <a:lnTo>
                        <a:pt x="109" y="184"/>
                      </a:lnTo>
                      <a:lnTo>
                        <a:pt x="120" y="132"/>
                      </a:lnTo>
                      <a:lnTo>
                        <a:pt x="13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64" name="Freeform 16">
                  <a:extLst>
                    <a:ext uri="{FF2B5EF4-FFF2-40B4-BE49-F238E27FC236}">
                      <a16:creationId xmlns:a16="http://schemas.microsoft.com/office/drawing/2014/main" id="{0226BF13-76C3-36AE-540F-05EFD390B552}"/>
                    </a:ext>
                  </a:extLst>
                </p:cNvPr>
                <p:cNvSpPr>
                  <a:spLocks noChangeAspect="1"/>
                </p:cNvSpPr>
                <p:nvPr/>
              </p:nvSpPr>
              <p:spPr bwMode="auto">
                <a:xfrm>
                  <a:off x="3405" y="1942"/>
                  <a:ext cx="158" cy="437"/>
                </a:xfrm>
                <a:custGeom>
                  <a:avLst/>
                  <a:gdLst>
                    <a:gd name="T0" fmla="*/ 80 w 158"/>
                    <a:gd name="T1" fmla="*/ 11 h 437"/>
                    <a:gd name="T2" fmla="*/ 111 w 158"/>
                    <a:gd name="T3" fmla="*/ 0 h 437"/>
                    <a:gd name="T4" fmla="*/ 145 w 158"/>
                    <a:gd name="T5" fmla="*/ 3 h 437"/>
                    <a:gd name="T6" fmla="*/ 158 w 158"/>
                    <a:gd name="T7" fmla="*/ 22 h 437"/>
                    <a:gd name="T8" fmla="*/ 150 w 158"/>
                    <a:gd name="T9" fmla="*/ 72 h 437"/>
                    <a:gd name="T10" fmla="*/ 113 w 158"/>
                    <a:gd name="T11" fmla="*/ 88 h 437"/>
                    <a:gd name="T12" fmla="*/ 69 w 158"/>
                    <a:gd name="T13" fmla="*/ 120 h 437"/>
                    <a:gd name="T14" fmla="*/ 52 w 158"/>
                    <a:gd name="T15" fmla="*/ 164 h 437"/>
                    <a:gd name="T16" fmla="*/ 39 w 158"/>
                    <a:gd name="T17" fmla="*/ 205 h 437"/>
                    <a:gd name="T18" fmla="*/ 35 w 158"/>
                    <a:gd name="T19" fmla="*/ 266 h 437"/>
                    <a:gd name="T20" fmla="*/ 41 w 158"/>
                    <a:gd name="T21" fmla="*/ 325 h 437"/>
                    <a:gd name="T22" fmla="*/ 50 w 158"/>
                    <a:gd name="T23" fmla="*/ 349 h 437"/>
                    <a:gd name="T24" fmla="*/ 63 w 158"/>
                    <a:gd name="T25" fmla="*/ 366 h 437"/>
                    <a:gd name="T26" fmla="*/ 85 w 158"/>
                    <a:gd name="T27" fmla="*/ 372 h 437"/>
                    <a:gd name="T28" fmla="*/ 85 w 158"/>
                    <a:gd name="T29" fmla="*/ 399 h 437"/>
                    <a:gd name="T30" fmla="*/ 52 w 158"/>
                    <a:gd name="T31" fmla="*/ 425 h 437"/>
                    <a:gd name="T32" fmla="*/ 35 w 158"/>
                    <a:gd name="T33" fmla="*/ 437 h 437"/>
                    <a:gd name="T34" fmla="*/ 13 w 158"/>
                    <a:gd name="T35" fmla="*/ 420 h 437"/>
                    <a:gd name="T36" fmla="*/ 0 w 158"/>
                    <a:gd name="T37" fmla="*/ 372 h 437"/>
                    <a:gd name="T38" fmla="*/ 0 w 158"/>
                    <a:gd name="T39" fmla="*/ 311 h 437"/>
                    <a:gd name="T40" fmla="*/ 2 w 158"/>
                    <a:gd name="T41" fmla="*/ 233 h 437"/>
                    <a:gd name="T42" fmla="*/ 24 w 158"/>
                    <a:gd name="T43" fmla="*/ 153 h 437"/>
                    <a:gd name="T44" fmla="*/ 50 w 158"/>
                    <a:gd name="T45" fmla="*/ 87 h 437"/>
                    <a:gd name="T46" fmla="*/ 69 w 158"/>
                    <a:gd name="T47" fmla="*/ 37 h 437"/>
                    <a:gd name="T48" fmla="*/ 80 w 158"/>
                    <a:gd name="T49" fmla="*/ 1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437">
                      <a:moveTo>
                        <a:pt x="80" y="11"/>
                      </a:moveTo>
                      <a:lnTo>
                        <a:pt x="111" y="0"/>
                      </a:lnTo>
                      <a:lnTo>
                        <a:pt x="145" y="3"/>
                      </a:lnTo>
                      <a:lnTo>
                        <a:pt x="158" y="22"/>
                      </a:lnTo>
                      <a:lnTo>
                        <a:pt x="150" y="72"/>
                      </a:lnTo>
                      <a:lnTo>
                        <a:pt x="113" y="88"/>
                      </a:lnTo>
                      <a:lnTo>
                        <a:pt x="69" y="120"/>
                      </a:lnTo>
                      <a:lnTo>
                        <a:pt x="52" y="164"/>
                      </a:lnTo>
                      <a:lnTo>
                        <a:pt x="39" y="205"/>
                      </a:lnTo>
                      <a:lnTo>
                        <a:pt x="35" y="266"/>
                      </a:lnTo>
                      <a:lnTo>
                        <a:pt x="41" y="325"/>
                      </a:lnTo>
                      <a:lnTo>
                        <a:pt x="50" y="349"/>
                      </a:lnTo>
                      <a:lnTo>
                        <a:pt x="63" y="366"/>
                      </a:lnTo>
                      <a:lnTo>
                        <a:pt x="85" y="372"/>
                      </a:lnTo>
                      <a:lnTo>
                        <a:pt x="85" y="399"/>
                      </a:lnTo>
                      <a:lnTo>
                        <a:pt x="52" y="425"/>
                      </a:lnTo>
                      <a:lnTo>
                        <a:pt x="35" y="437"/>
                      </a:lnTo>
                      <a:lnTo>
                        <a:pt x="13" y="420"/>
                      </a:lnTo>
                      <a:lnTo>
                        <a:pt x="0" y="372"/>
                      </a:lnTo>
                      <a:lnTo>
                        <a:pt x="0" y="311"/>
                      </a:lnTo>
                      <a:lnTo>
                        <a:pt x="2" y="233"/>
                      </a:lnTo>
                      <a:lnTo>
                        <a:pt x="24" y="153"/>
                      </a:lnTo>
                      <a:lnTo>
                        <a:pt x="50" y="87"/>
                      </a:lnTo>
                      <a:lnTo>
                        <a:pt x="69" y="37"/>
                      </a:lnTo>
                      <a:lnTo>
                        <a:pt x="8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65" name="Freeform 17">
                  <a:extLst>
                    <a:ext uri="{FF2B5EF4-FFF2-40B4-BE49-F238E27FC236}">
                      <a16:creationId xmlns:a16="http://schemas.microsoft.com/office/drawing/2014/main" id="{F226BAC5-C2AB-6A71-7D1C-3CDD92D92CB4}"/>
                    </a:ext>
                  </a:extLst>
                </p:cNvPr>
                <p:cNvSpPr>
                  <a:spLocks noChangeAspect="1"/>
                </p:cNvSpPr>
                <p:nvPr/>
              </p:nvSpPr>
              <p:spPr bwMode="auto">
                <a:xfrm>
                  <a:off x="3391" y="1613"/>
                  <a:ext cx="271" cy="310"/>
                </a:xfrm>
                <a:custGeom>
                  <a:avLst/>
                  <a:gdLst>
                    <a:gd name="T0" fmla="*/ 142 w 271"/>
                    <a:gd name="T1" fmla="*/ 4 h 310"/>
                    <a:gd name="T2" fmla="*/ 168 w 271"/>
                    <a:gd name="T3" fmla="*/ 0 h 310"/>
                    <a:gd name="T4" fmla="*/ 204 w 271"/>
                    <a:gd name="T5" fmla="*/ 15 h 310"/>
                    <a:gd name="T6" fmla="*/ 245 w 271"/>
                    <a:gd name="T7" fmla="*/ 63 h 310"/>
                    <a:gd name="T8" fmla="*/ 271 w 271"/>
                    <a:gd name="T9" fmla="*/ 134 h 310"/>
                    <a:gd name="T10" fmla="*/ 267 w 271"/>
                    <a:gd name="T11" fmla="*/ 180 h 310"/>
                    <a:gd name="T12" fmla="*/ 259 w 271"/>
                    <a:gd name="T13" fmla="*/ 238 h 310"/>
                    <a:gd name="T14" fmla="*/ 241 w 271"/>
                    <a:gd name="T15" fmla="*/ 278 h 310"/>
                    <a:gd name="T16" fmla="*/ 202 w 271"/>
                    <a:gd name="T17" fmla="*/ 310 h 310"/>
                    <a:gd name="T18" fmla="*/ 161 w 271"/>
                    <a:gd name="T19" fmla="*/ 303 h 310"/>
                    <a:gd name="T20" fmla="*/ 116 w 271"/>
                    <a:gd name="T21" fmla="*/ 271 h 310"/>
                    <a:gd name="T22" fmla="*/ 96 w 271"/>
                    <a:gd name="T23" fmla="*/ 223 h 310"/>
                    <a:gd name="T24" fmla="*/ 79 w 271"/>
                    <a:gd name="T25" fmla="*/ 191 h 310"/>
                    <a:gd name="T26" fmla="*/ 31 w 271"/>
                    <a:gd name="T27" fmla="*/ 212 h 310"/>
                    <a:gd name="T28" fmla="*/ 9 w 271"/>
                    <a:gd name="T29" fmla="*/ 212 h 310"/>
                    <a:gd name="T30" fmla="*/ 0 w 271"/>
                    <a:gd name="T31" fmla="*/ 208 h 310"/>
                    <a:gd name="T32" fmla="*/ 7 w 271"/>
                    <a:gd name="T33" fmla="*/ 191 h 310"/>
                    <a:gd name="T34" fmla="*/ 53 w 271"/>
                    <a:gd name="T35" fmla="*/ 178 h 310"/>
                    <a:gd name="T36" fmla="*/ 76 w 271"/>
                    <a:gd name="T37" fmla="*/ 174 h 310"/>
                    <a:gd name="T38" fmla="*/ 74 w 271"/>
                    <a:gd name="T39" fmla="*/ 137 h 310"/>
                    <a:gd name="T40" fmla="*/ 85 w 271"/>
                    <a:gd name="T41" fmla="*/ 100 h 310"/>
                    <a:gd name="T42" fmla="*/ 96 w 271"/>
                    <a:gd name="T43" fmla="*/ 61 h 310"/>
                    <a:gd name="T44" fmla="*/ 118 w 271"/>
                    <a:gd name="T45" fmla="*/ 18 h 310"/>
                    <a:gd name="T46" fmla="*/ 142 w 271"/>
                    <a:gd name="T47" fmla="*/ 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310">
                      <a:moveTo>
                        <a:pt x="142" y="4"/>
                      </a:moveTo>
                      <a:lnTo>
                        <a:pt x="168" y="0"/>
                      </a:lnTo>
                      <a:lnTo>
                        <a:pt x="204" y="15"/>
                      </a:lnTo>
                      <a:lnTo>
                        <a:pt x="245" y="63"/>
                      </a:lnTo>
                      <a:lnTo>
                        <a:pt x="271" y="134"/>
                      </a:lnTo>
                      <a:lnTo>
                        <a:pt x="267" y="180"/>
                      </a:lnTo>
                      <a:lnTo>
                        <a:pt x="259" y="238"/>
                      </a:lnTo>
                      <a:lnTo>
                        <a:pt x="241" y="278"/>
                      </a:lnTo>
                      <a:lnTo>
                        <a:pt x="202" y="310"/>
                      </a:lnTo>
                      <a:lnTo>
                        <a:pt x="161" y="303"/>
                      </a:lnTo>
                      <a:lnTo>
                        <a:pt x="116" y="271"/>
                      </a:lnTo>
                      <a:lnTo>
                        <a:pt x="96" y="223"/>
                      </a:lnTo>
                      <a:lnTo>
                        <a:pt x="79" y="191"/>
                      </a:lnTo>
                      <a:lnTo>
                        <a:pt x="31" y="212"/>
                      </a:lnTo>
                      <a:lnTo>
                        <a:pt x="9" y="212"/>
                      </a:lnTo>
                      <a:lnTo>
                        <a:pt x="0" y="208"/>
                      </a:lnTo>
                      <a:lnTo>
                        <a:pt x="7" y="191"/>
                      </a:lnTo>
                      <a:lnTo>
                        <a:pt x="53" y="178"/>
                      </a:lnTo>
                      <a:lnTo>
                        <a:pt x="76" y="174"/>
                      </a:lnTo>
                      <a:lnTo>
                        <a:pt x="74" y="137"/>
                      </a:lnTo>
                      <a:lnTo>
                        <a:pt x="85" y="100"/>
                      </a:lnTo>
                      <a:lnTo>
                        <a:pt x="96" y="61"/>
                      </a:lnTo>
                      <a:lnTo>
                        <a:pt x="118" y="18"/>
                      </a:lnTo>
                      <a:lnTo>
                        <a:pt x="14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58066" name="Group 18">
                <a:extLst>
                  <a:ext uri="{FF2B5EF4-FFF2-40B4-BE49-F238E27FC236}">
                    <a16:creationId xmlns:a16="http://schemas.microsoft.com/office/drawing/2014/main" id="{1DC5B781-F1B1-156E-8865-22F9C6819A88}"/>
                  </a:ext>
                </a:extLst>
              </p:cNvPr>
              <p:cNvGrpSpPr>
                <a:grpSpLocks noChangeAspect="1"/>
              </p:cNvGrpSpPr>
              <p:nvPr/>
            </p:nvGrpSpPr>
            <p:grpSpPr bwMode="auto">
              <a:xfrm>
                <a:off x="2714" y="1531"/>
                <a:ext cx="423" cy="1416"/>
                <a:chOff x="2697" y="1508"/>
                <a:chExt cx="423" cy="1416"/>
              </a:xfrm>
            </p:grpSpPr>
            <p:sp>
              <p:nvSpPr>
                <p:cNvPr id="258067" name="Freeform 19">
                  <a:extLst>
                    <a:ext uri="{FF2B5EF4-FFF2-40B4-BE49-F238E27FC236}">
                      <a16:creationId xmlns:a16="http://schemas.microsoft.com/office/drawing/2014/main" id="{22180F4C-3045-FFC5-989C-DE7AEDA92AE5}"/>
                    </a:ext>
                  </a:extLst>
                </p:cNvPr>
                <p:cNvSpPr>
                  <a:spLocks noChangeAspect="1"/>
                </p:cNvSpPr>
                <p:nvPr/>
              </p:nvSpPr>
              <p:spPr bwMode="auto">
                <a:xfrm>
                  <a:off x="2839" y="1852"/>
                  <a:ext cx="207" cy="606"/>
                </a:xfrm>
                <a:custGeom>
                  <a:avLst/>
                  <a:gdLst>
                    <a:gd name="T0" fmla="*/ 71 w 207"/>
                    <a:gd name="T1" fmla="*/ 52 h 606"/>
                    <a:gd name="T2" fmla="*/ 96 w 207"/>
                    <a:gd name="T3" fmla="*/ 13 h 606"/>
                    <a:gd name="T4" fmla="*/ 122 w 207"/>
                    <a:gd name="T5" fmla="*/ 0 h 606"/>
                    <a:gd name="T6" fmla="*/ 144 w 207"/>
                    <a:gd name="T7" fmla="*/ 7 h 606"/>
                    <a:gd name="T8" fmla="*/ 172 w 207"/>
                    <a:gd name="T9" fmla="*/ 41 h 606"/>
                    <a:gd name="T10" fmla="*/ 194 w 207"/>
                    <a:gd name="T11" fmla="*/ 94 h 606"/>
                    <a:gd name="T12" fmla="*/ 207 w 207"/>
                    <a:gd name="T13" fmla="*/ 163 h 606"/>
                    <a:gd name="T14" fmla="*/ 207 w 207"/>
                    <a:gd name="T15" fmla="*/ 261 h 606"/>
                    <a:gd name="T16" fmla="*/ 196 w 207"/>
                    <a:gd name="T17" fmla="*/ 374 h 606"/>
                    <a:gd name="T18" fmla="*/ 188 w 207"/>
                    <a:gd name="T19" fmla="*/ 489 h 606"/>
                    <a:gd name="T20" fmla="*/ 172 w 207"/>
                    <a:gd name="T21" fmla="*/ 545 h 606"/>
                    <a:gd name="T22" fmla="*/ 155 w 207"/>
                    <a:gd name="T23" fmla="*/ 574 h 606"/>
                    <a:gd name="T24" fmla="*/ 135 w 207"/>
                    <a:gd name="T25" fmla="*/ 595 h 606"/>
                    <a:gd name="T26" fmla="*/ 107 w 207"/>
                    <a:gd name="T27" fmla="*/ 606 h 606"/>
                    <a:gd name="T28" fmla="*/ 57 w 207"/>
                    <a:gd name="T29" fmla="*/ 606 h 606"/>
                    <a:gd name="T30" fmla="*/ 28 w 207"/>
                    <a:gd name="T31" fmla="*/ 595 h 606"/>
                    <a:gd name="T32" fmla="*/ 4 w 207"/>
                    <a:gd name="T33" fmla="*/ 545 h 606"/>
                    <a:gd name="T34" fmla="*/ 0 w 207"/>
                    <a:gd name="T35" fmla="*/ 474 h 606"/>
                    <a:gd name="T36" fmla="*/ 0 w 207"/>
                    <a:gd name="T37" fmla="*/ 385 h 606"/>
                    <a:gd name="T38" fmla="*/ 11 w 207"/>
                    <a:gd name="T39" fmla="*/ 267 h 606"/>
                    <a:gd name="T40" fmla="*/ 26 w 207"/>
                    <a:gd name="T41" fmla="*/ 172 h 606"/>
                    <a:gd name="T42" fmla="*/ 49 w 207"/>
                    <a:gd name="T43" fmla="*/ 89 h 606"/>
                    <a:gd name="T44" fmla="*/ 71 w 207"/>
                    <a:gd name="T45" fmla="*/ 5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06">
                      <a:moveTo>
                        <a:pt x="71" y="52"/>
                      </a:moveTo>
                      <a:lnTo>
                        <a:pt x="96" y="13"/>
                      </a:lnTo>
                      <a:lnTo>
                        <a:pt x="122" y="0"/>
                      </a:lnTo>
                      <a:lnTo>
                        <a:pt x="144" y="7"/>
                      </a:lnTo>
                      <a:lnTo>
                        <a:pt x="172" y="41"/>
                      </a:lnTo>
                      <a:lnTo>
                        <a:pt x="194" y="94"/>
                      </a:lnTo>
                      <a:lnTo>
                        <a:pt x="207" y="163"/>
                      </a:lnTo>
                      <a:lnTo>
                        <a:pt x="207" y="261"/>
                      </a:lnTo>
                      <a:lnTo>
                        <a:pt x="196" y="374"/>
                      </a:lnTo>
                      <a:lnTo>
                        <a:pt x="188" y="489"/>
                      </a:lnTo>
                      <a:lnTo>
                        <a:pt x="172" y="545"/>
                      </a:lnTo>
                      <a:lnTo>
                        <a:pt x="155" y="574"/>
                      </a:lnTo>
                      <a:lnTo>
                        <a:pt x="135" y="595"/>
                      </a:lnTo>
                      <a:lnTo>
                        <a:pt x="107" y="606"/>
                      </a:lnTo>
                      <a:lnTo>
                        <a:pt x="57" y="606"/>
                      </a:lnTo>
                      <a:lnTo>
                        <a:pt x="28" y="595"/>
                      </a:lnTo>
                      <a:lnTo>
                        <a:pt x="4" y="545"/>
                      </a:lnTo>
                      <a:lnTo>
                        <a:pt x="0" y="474"/>
                      </a:lnTo>
                      <a:lnTo>
                        <a:pt x="0" y="385"/>
                      </a:lnTo>
                      <a:lnTo>
                        <a:pt x="11" y="267"/>
                      </a:lnTo>
                      <a:lnTo>
                        <a:pt x="26" y="172"/>
                      </a:lnTo>
                      <a:lnTo>
                        <a:pt x="49" y="89"/>
                      </a:lnTo>
                      <a:lnTo>
                        <a:pt x="71"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68" name="Freeform 20">
                  <a:extLst>
                    <a:ext uri="{FF2B5EF4-FFF2-40B4-BE49-F238E27FC236}">
                      <a16:creationId xmlns:a16="http://schemas.microsoft.com/office/drawing/2014/main" id="{03841A04-B8AE-0D5F-91CB-718CC1F033BA}"/>
                    </a:ext>
                  </a:extLst>
                </p:cNvPr>
                <p:cNvSpPr>
                  <a:spLocks noChangeAspect="1"/>
                </p:cNvSpPr>
                <p:nvPr/>
              </p:nvSpPr>
              <p:spPr bwMode="auto">
                <a:xfrm>
                  <a:off x="2747" y="1858"/>
                  <a:ext cx="192" cy="532"/>
                </a:xfrm>
                <a:custGeom>
                  <a:avLst/>
                  <a:gdLst>
                    <a:gd name="T0" fmla="*/ 101 w 192"/>
                    <a:gd name="T1" fmla="*/ 43 h 532"/>
                    <a:gd name="T2" fmla="*/ 132 w 192"/>
                    <a:gd name="T3" fmla="*/ 0 h 532"/>
                    <a:gd name="T4" fmla="*/ 172 w 192"/>
                    <a:gd name="T5" fmla="*/ 0 h 532"/>
                    <a:gd name="T6" fmla="*/ 192 w 192"/>
                    <a:gd name="T7" fmla="*/ 33 h 532"/>
                    <a:gd name="T8" fmla="*/ 183 w 192"/>
                    <a:gd name="T9" fmla="*/ 69 h 532"/>
                    <a:gd name="T10" fmla="*/ 159 w 192"/>
                    <a:gd name="T11" fmla="*/ 76 h 532"/>
                    <a:gd name="T12" fmla="*/ 128 w 192"/>
                    <a:gd name="T13" fmla="*/ 94 h 532"/>
                    <a:gd name="T14" fmla="*/ 102 w 192"/>
                    <a:gd name="T15" fmla="*/ 124 h 532"/>
                    <a:gd name="T16" fmla="*/ 84 w 192"/>
                    <a:gd name="T17" fmla="*/ 157 h 532"/>
                    <a:gd name="T18" fmla="*/ 62 w 192"/>
                    <a:gd name="T19" fmla="*/ 217 h 532"/>
                    <a:gd name="T20" fmla="*/ 36 w 192"/>
                    <a:gd name="T21" fmla="*/ 293 h 532"/>
                    <a:gd name="T22" fmla="*/ 28 w 192"/>
                    <a:gd name="T23" fmla="*/ 374 h 532"/>
                    <a:gd name="T24" fmla="*/ 39 w 192"/>
                    <a:gd name="T25" fmla="*/ 428 h 532"/>
                    <a:gd name="T26" fmla="*/ 45 w 192"/>
                    <a:gd name="T27" fmla="*/ 467 h 532"/>
                    <a:gd name="T28" fmla="*/ 58 w 192"/>
                    <a:gd name="T29" fmla="*/ 495 h 532"/>
                    <a:gd name="T30" fmla="*/ 54 w 192"/>
                    <a:gd name="T31" fmla="*/ 523 h 532"/>
                    <a:gd name="T32" fmla="*/ 34 w 192"/>
                    <a:gd name="T33" fmla="*/ 532 h 532"/>
                    <a:gd name="T34" fmla="*/ 17 w 192"/>
                    <a:gd name="T35" fmla="*/ 510 h 532"/>
                    <a:gd name="T36" fmla="*/ 0 w 192"/>
                    <a:gd name="T37" fmla="*/ 478 h 532"/>
                    <a:gd name="T38" fmla="*/ 6 w 192"/>
                    <a:gd name="T39" fmla="*/ 452 h 532"/>
                    <a:gd name="T40" fmla="*/ 10 w 192"/>
                    <a:gd name="T41" fmla="*/ 369 h 532"/>
                    <a:gd name="T42" fmla="*/ 10 w 192"/>
                    <a:gd name="T43" fmla="*/ 308 h 532"/>
                    <a:gd name="T44" fmla="*/ 19 w 192"/>
                    <a:gd name="T45" fmla="*/ 245 h 532"/>
                    <a:gd name="T46" fmla="*/ 39 w 192"/>
                    <a:gd name="T47" fmla="*/ 159 h 532"/>
                    <a:gd name="T48" fmla="*/ 73 w 192"/>
                    <a:gd name="T49" fmla="*/ 93 h 532"/>
                    <a:gd name="T50" fmla="*/ 101 w 192"/>
                    <a:gd name="T51" fmla="*/ 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532">
                      <a:moveTo>
                        <a:pt x="101" y="43"/>
                      </a:moveTo>
                      <a:lnTo>
                        <a:pt x="132" y="0"/>
                      </a:lnTo>
                      <a:lnTo>
                        <a:pt x="172" y="0"/>
                      </a:lnTo>
                      <a:lnTo>
                        <a:pt x="192" y="33"/>
                      </a:lnTo>
                      <a:lnTo>
                        <a:pt x="183" y="69"/>
                      </a:lnTo>
                      <a:lnTo>
                        <a:pt x="159" y="76"/>
                      </a:lnTo>
                      <a:lnTo>
                        <a:pt x="128" y="94"/>
                      </a:lnTo>
                      <a:lnTo>
                        <a:pt x="102" y="124"/>
                      </a:lnTo>
                      <a:lnTo>
                        <a:pt x="84" y="157"/>
                      </a:lnTo>
                      <a:lnTo>
                        <a:pt x="62" y="217"/>
                      </a:lnTo>
                      <a:lnTo>
                        <a:pt x="36" y="293"/>
                      </a:lnTo>
                      <a:lnTo>
                        <a:pt x="28" y="374"/>
                      </a:lnTo>
                      <a:lnTo>
                        <a:pt x="39" y="428"/>
                      </a:lnTo>
                      <a:lnTo>
                        <a:pt x="45" y="467"/>
                      </a:lnTo>
                      <a:lnTo>
                        <a:pt x="58" y="495"/>
                      </a:lnTo>
                      <a:lnTo>
                        <a:pt x="54" y="523"/>
                      </a:lnTo>
                      <a:lnTo>
                        <a:pt x="34" y="532"/>
                      </a:lnTo>
                      <a:lnTo>
                        <a:pt x="17" y="510"/>
                      </a:lnTo>
                      <a:lnTo>
                        <a:pt x="0" y="478"/>
                      </a:lnTo>
                      <a:lnTo>
                        <a:pt x="6" y="452"/>
                      </a:lnTo>
                      <a:lnTo>
                        <a:pt x="10" y="369"/>
                      </a:lnTo>
                      <a:lnTo>
                        <a:pt x="10" y="308"/>
                      </a:lnTo>
                      <a:lnTo>
                        <a:pt x="19" y="245"/>
                      </a:lnTo>
                      <a:lnTo>
                        <a:pt x="39" y="159"/>
                      </a:lnTo>
                      <a:lnTo>
                        <a:pt x="73" y="93"/>
                      </a:lnTo>
                      <a:lnTo>
                        <a:pt x="10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69" name="Freeform 21">
                  <a:extLst>
                    <a:ext uri="{FF2B5EF4-FFF2-40B4-BE49-F238E27FC236}">
                      <a16:creationId xmlns:a16="http://schemas.microsoft.com/office/drawing/2014/main" id="{AC13065E-D7E5-16AD-00A3-742317F52E6E}"/>
                    </a:ext>
                  </a:extLst>
                </p:cNvPr>
                <p:cNvSpPr>
                  <a:spLocks noChangeAspect="1"/>
                </p:cNvSpPr>
                <p:nvPr/>
              </p:nvSpPr>
              <p:spPr bwMode="auto">
                <a:xfrm>
                  <a:off x="2697" y="2329"/>
                  <a:ext cx="214" cy="547"/>
                </a:xfrm>
                <a:custGeom>
                  <a:avLst/>
                  <a:gdLst>
                    <a:gd name="T0" fmla="*/ 180 w 214"/>
                    <a:gd name="T1" fmla="*/ 0 h 547"/>
                    <a:gd name="T2" fmla="*/ 214 w 214"/>
                    <a:gd name="T3" fmla="*/ 28 h 547"/>
                    <a:gd name="T4" fmla="*/ 213 w 214"/>
                    <a:gd name="T5" fmla="*/ 75 h 547"/>
                    <a:gd name="T6" fmla="*/ 198 w 214"/>
                    <a:gd name="T7" fmla="*/ 117 h 547"/>
                    <a:gd name="T8" fmla="*/ 178 w 214"/>
                    <a:gd name="T9" fmla="*/ 197 h 547"/>
                    <a:gd name="T10" fmla="*/ 163 w 214"/>
                    <a:gd name="T11" fmla="*/ 279 h 547"/>
                    <a:gd name="T12" fmla="*/ 163 w 214"/>
                    <a:gd name="T13" fmla="*/ 342 h 547"/>
                    <a:gd name="T14" fmla="*/ 169 w 214"/>
                    <a:gd name="T15" fmla="*/ 425 h 547"/>
                    <a:gd name="T16" fmla="*/ 180 w 214"/>
                    <a:gd name="T17" fmla="*/ 473 h 547"/>
                    <a:gd name="T18" fmla="*/ 198 w 214"/>
                    <a:gd name="T19" fmla="*/ 496 h 547"/>
                    <a:gd name="T20" fmla="*/ 198 w 214"/>
                    <a:gd name="T21" fmla="*/ 525 h 547"/>
                    <a:gd name="T22" fmla="*/ 169 w 214"/>
                    <a:gd name="T23" fmla="*/ 531 h 547"/>
                    <a:gd name="T24" fmla="*/ 130 w 214"/>
                    <a:gd name="T25" fmla="*/ 542 h 547"/>
                    <a:gd name="T26" fmla="*/ 80 w 214"/>
                    <a:gd name="T27" fmla="*/ 547 h 547"/>
                    <a:gd name="T28" fmla="*/ 19 w 214"/>
                    <a:gd name="T29" fmla="*/ 547 h 547"/>
                    <a:gd name="T30" fmla="*/ 0 w 214"/>
                    <a:gd name="T31" fmla="*/ 531 h 547"/>
                    <a:gd name="T32" fmla="*/ 13 w 214"/>
                    <a:gd name="T33" fmla="*/ 512 h 547"/>
                    <a:gd name="T34" fmla="*/ 67 w 214"/>
                    <a:gd name="T35" fmla="*/ 514 h 547"/>
                    <a:gd name="T36" fmla="*/ 102 w 214"/>
                    <a:gd name="T37" fmla="*/ 514 h 547"/>
                    <a:gd name="T38" fmla="*/ 147 w 214"/>
                    <a:gd name="T39" fmla="*/ 507 h 547"/>
                    <a:gd name="T40" fmla="*/ 158 w 214"/>
                    <a:gd name="T41" fmla="*/ 492 h 547"/>
                    <a:gd name="T42" fmla="*/ 152 w 214"/>
                    <a:gd name="T43" fmla="*/ 453 h 547"/>
                    <a:gd name="T44" fmla="*/ 136 w 214"/>
                    <a:gd name="T45" fmla="*/ 379 h 547"/>
                    <a:gd name="T46" fmla="*/ 136 w 214"/>
                    <a:gd name="T47" fmla="*/ 303 h 547"/>
                    <a:gd name="T48" fmla="*/ 141 w 214"/>
                    <a:gd name="T49" fmla="*/ 208 h 547"/>
                    <a:gd name="T50" fmla="*/ 147 w 214"/>
                    <a:gd name="T51" fmla="*/ 112 h 547"/>
                    <a:gd name="T52" fmla="*/ 162 w 214"/>
                    <a:gd name="T53" fmla="*/ 39 h 547"/>
                    <a:gd name="T54" fmla="*/ 175 w 214"/>
                    <a:gd name="T55" fmla="*/ 13 h 547"/>
                    <a:gd name="T56" fmla="*/ 180 w 214"/>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547">
                      <a:moveTo>
                        <a:pt x="180" y="0"/>
                      </a:moveTo>
                      <a:lnTo>
                        <a:pt x="214" y="28"/>
                      </a:lnTo>
                      <a:lnTo>
                        <a:pt x="213" y="75"/>
                      </a:lnTo>
                      <a:lnTo>
                        <a:pt x="198" y="117"/>
                      </a:lnTo>
                      <a:lnTo>
                        <a:pt x="178" y="197"/>
                      </a:lnTo>
                      <a:lnTo>
                        <a:pt x="163" y="279"/>
                      </a:lnTo>
                      <a:lnTo>
                        <a:pt x="163" y="342"/>
                      </a:lnTo>
                      <a:lnTo>
                        <a:pt x="169" y="425"/>
                      </a:lnTo>
                      <a:lnTo>
                        <a:pt x="180" y="473"/>
                      </a:lnTo>
                      <a:lnTo>
                        <a:pt x="198" y="496"/>
                      </a:lnTo>
                      <a:lnTo>
                        <a:pt x="198" y="525"/>
                      </a:lnTo>
                      <a:lnTo>
                        <a:pt x="169" y="531"/>
                      </a:lnTo>
                      <a:lnTo>
                        <a:pt x="130" y="542"/>
                      </a:lnTo>
                      <a:lnTo>
                        <a:pt x="80" y="547"/>
                      </a:lnTo>
                      <a:lnTo>
                        <a:pt x="19" y="547"/>
                      </a:lnTo>
                      <a:lnTo>
                        <a:pt x="0" y="531"/>
                      </a:lnTo>
                      <a:lnTo>
                        <a:pt x="13" y="512"/>
                      </a:lnTo>
                      <a:lnTo>
                        <a:pt x="67" y="514"/>
                      </a:lnTo>
                      <a:lnTo>
                        <a:pt x="102" y="514"/>
                      </a:lnTo>
                      <a:lnTo>
                        <a:pt x="147" y="507"/>
                      </a:lnTo>
                      <a:lnTo>
                        <a:pt x="158" y="492"/>
                      </a:lnTo>
                      <a:lnTo>
                        <a:pt x="152" y="453"/>
                      </a:lnTo>
                      <a:lnTo>
                        <a:pt x="136" y="379"/>
                      </a:lnTo>
                      <a:lnTo>
                        <a:pt x="136" y="303"/>
                      </a:lnTo>
                      <a:lnTo>
                        <a:pt x="141" y="208"/>
                      </a:lnTo>
                      <a:lnTo>
                        <a:pt x="147" y="112"/>
                      </a:lnTo>
                      <a:lnTo>
                        <a:pt x="162" y="39"/>
                      </a:lnTo>
                      <a:lnTo>
                        <a:pt x="175" y="13"/>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70" name="Freeform 22">
                  <a:extLst>
                    <a:ext uri="{FF2B5EF4-FFF2-40B4-BE49-F238E27FC236}">
                      <a16:creationId xmlns:a16="http://schemas.microsoft.com/office/drawing/2014/main" id="{B8DC3DAD-ED05-FC92-334F-B33EC0C51387}"/>
                    </a:ext>
                  </a:extLst>
                </p:cNvPr>
                <p:cNvSpPr>
                  <a:spLocks noChangeAspect="1"/>
                </p:cNvSpPr>
                <p:nvPr/>
              </p:nvSpPr>
              <p:spPr bwMode="auto">
                <a:xfrm>
                  <a:off x="2877" y="2342"/>
                  <a:ext cx="149" cy="582"/>
                </a:xfrm>
                <a:custGeom>
                  <a:avLst/>
                  <a:gdLst>
                    <a:gd name="T0" fmla="*/ 101 w 149"/>
                    <a:gd name="T1" fmla="*/ 11 h 582"/>
                    <a:gd name="T2" fmla="*/ 68 w 149"/>
                    <a:gd name="T3" fmla="*/ 0 h 582"/>
                    <a:gd name="T4" fmla="*/ 49 w 149"/>
                    <a:gd name="T5" fmla="*/ 26 h 582"/>
                    <a:gd name="T6" fmla="*/ 45 w 149"/>
                    <a:gd name="T7" fmla="*/ 67 h 582"/>
                    <a:gd name="T8" fmla="*/ 57 w 149"/>
                    <a:gd name="T9" fmla="*/ 104 h 582"/>
                    <a:gd name="T10" fmla="*/ 73 w 149"/>
                    <a:gd name="T11" fmla="*/ 143 h 582"/>
                    <a:gd name="T12" fmla="*/ 88 w 149"/>
                    <a:gd name="T13" fmla="*/ 204 h 582"/>
                    <a:gd name="T14" fmla="*/ 90 w 149"/>
                    <a:gd name="T15" fmla="*/ 265 h 582"/>
                    <a:gd name="T16" fmla="*/ 90 w 149"/>
                    <a:gd name="T17" fmla="*/ 328 h 582"/>
                    <a:gd name="T18" fmla="*/ 94 w 149"/>
                    <a:gd name="T19" fmla="*/ 460 h 582"/>
                    <a:gd name="T20" fmla="*/ 99 w 149"/>
                    <a:gd name="T21" fmla="*/ 495 h 582"/>
                    <a:gd name="T22" fmla="*/ 51 w 149"/>
                    <a:gd name="T23" fmla="*/ 515 h 582"/>
                    <a:gd name="T24" fmla="*/ 16 w 149"/>
                    <a:gd name="T25" fmla="*/ 550 h 582"/>
                    <a:gd name="T26" fmla="*/ 0 w 149"/>
                    <a:gd name="T27" fmla="*/ 565 h 582"/>
                    <a:gd name="T28" fmla="*/ 10 w 149"/>
                    <a:gd name="T29" fmla="*/ 576 h 582"/>
                    <a:gd name="T30" fmla="*/ 57 w 149"/>
                    <a:gd name="T31" fmla="*/ 582 h 582"/>
                    <a:gd name="T32" fmla="*/ 68 w 149"/>
                    <a:gd name="T33" fmla="*/ 549 h 582"/>
                    <a:gd name="T34" fmla="*/ 106 w 149"/>
                    <a:gd name="T35" fmla="*/ 517 h 582"/>
                    <a:gd name="T36" fmla="*/ 140 w 149"/>
                    <a:gd name="T37" fmla="*/ 499 h 582"/>
                    <a:gd name="T38" fmla="*/ 149 w 149"/>
                    <a:gd name="T39" fmla="*/ 484 h 582"/>
                    <a:gd name="T40" fmla="*/ 134 w 149"/>
                    <a:gd name="T41" fmla="*/ 471 h 582"/>
                    <a:gd name="T42" fmla="*/ 121 w 149"/>
                    <a:gd name="T43" fmla="*/ 445 h 582"/>
                    <a:gd name="T44" fmla="*/ 121 w 149"/>
                    <a:gd name="T45" fmla="*/ 384 h 582"/>
                    <a:gd name="T46" fmla="*/ 116 w 149"/>
                    <a:gd name="T47" fmla="*/ 272 h 582"/>
                    <a:gd name="T48" fmla="*/ 112 w 149"/>
                    <a:gd name="T49" fmla="*/ 183 h 582"/>
                    <a:gd name="T50" fmla="*/ 112 w 149"/>
                    <a:gd name="T51" fmla="*/ 111 h 582"/>
                    <a:gd name="T52" fmla="*/ 112 w 149"/>
                    <a:gd name="T53" fmla="*/ 43 h 582"/>
                    <a:gd name="T54" fmla="*/ 101 w 149"/>
                    <a:gd name="T55" fmla="*/ 11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582">
                      <a:moveTo>
                        <a:pt x="101" y="11"/>
                      </a:moveTo>
                      <a:lnTo>
                        <a:pt x="68" y="0"/>
                      </a:lnTo>
                      <a:lnTo>
                        <a:pt x="49" y="26"/>
                      </a:lnTo>
                      <a:lnTo>
                        <a:pt x="45" y="67"/>
                      </a:lnTo>
                      <a:lnTo>
                        <a:pt x="57" y="104"/>
                      </a:lnTo>
                      <a:lnTo>
                        <a:pt x="73" y="143"/>
                      </a:lnTo>
                      <a:lnTo>
                        <a:pt x="88" y="204"/>
                      </a:lnTo>
                      <a:lnTo>
                        <a:pt x="90" y="265"/>
                      </a:lnTo>
                      <a:lnTo>
                        <a:pt x="90" y="328"/>
                      </a:lnTo>
                      <a:lnTo>
                        <a:pt x="94" y="460"/>
                      </a:lnTo>
                      <a:lnTo>
                        <a:pt x="99" y="495"/>
                      </a:lnTo>
                      <a:lnTo>
                        <a:pt x="51" y="515"/>
                      </a:lnTo>
                      <a:lnTo>
                        <a:pt x="16" y="550"/>
                      </a:lnTo>
                      <a:lnTo>
                        <a:pt x="0" y="565"/>
                      </a:lnTo>
                      <a:lnTo>
                        <a:pt x="10" y="576"/>
                      </a:lnTo>
                      <a:lnTo>
                        <a:pt x="57" y="582"/>
                      </a:lnTo>
                      <a:lnTo>
                        <a:pt x="68" y="549"/>
                      </a:lnTo>
                      <a:lnTo>
                        <a:pt x="106" y="517"/>
                      </a:lnTo>
                      <a:lnTo>
                        <a:pt x="140" y="499"/>
                      </a:lnTo>
                      <a:lnTo>
                        <a:pt x="149" y="484"/>
                      </a:lnTo>
                      <a:lnTo>
                        <a:pt x="134" y="471"/>
                      </a:lnTo>
                      <a:lnTo>
                        <a:pt x="121" y="445"/>
                      </a:lnTo>
                      <a:lnTo>
                        <a:pt x="121" y="384"/>
                      </a:lnTo>
                      <a:lnTo>
                        <a:pt x="116" y="272"/>
                      </a:lnTo>
                      <a:lnTo>
                        <a:pt x="112" y="183"/>
                      </a:lnTo>
                      <a:lnTo>
                        <a:pt x="112" y="111"/>
                      </a:lnTo>
                      <a:lnTo>
                        <a:pt x="112" y="43"/>
                      </a:ln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71" name="Freeform 23">
                  <a:extLst>
                    <a:ext uri="{FF2B5EF4-FFF2-40B4-BE49-F238E27FC236}">
                      <a16:creationId xmlns:a16="http://schemas.microsoft.com/office/drawing/2014/main" id="{6E19BE2A-A96E-B46A-A79C-8D0A82850314}"/>
                    </a:ext>
                  </a:extLst>
                </p:cNvPr>
                <p:cNvSpPr>
                  <a:spLocks noChangeAspect="1"/>
                </p:cNvSpPr>
                <p:nvPr/>
              </p:nvSpPr>
              <p:spPr bwMode="auto">
                <a:xfrm>
                  <a:off x="2835" y="1508"/>
                  <a:ext cx="285" cy="322"/>
                </a:xfrm>
                <a:custGeom>
                  <a:avLst/>
                  <a:gdLst>
                    <a:gd name="T0" fmla="*/ 266 w 285"/>
                    <a:gd name="T1" fmla="*/ 183 h 322"/>
                    <a:gd name="T2" fmla="*/ 275 w 285"/>
                    <a:gd name="T3" fmla="*/ 146 h 322"/>
                    <a:gd name="T4" fmla="*/ 285 w 285"/>
                    <a:gd name="T5" fmla="*/ 94 h 322"/>
                    <a:gd name="T6" fmla="*/ 262 w 285"/>
                    <a:gd name="T7" fmla="*/ 44 h 322"/>
                    <a:gd name="T8" fmla="*/ 217 w 285"/>
                    <a:gd name="T9" fmla="*/ 0 h 322"/>
                    <a:gd name="T10" fmla="*/ 179 w 285"/>
                    <a:gd name="T11" fmla="*/ 4 h 322"/>
                    <a:gd name="T12" fmla="*/ 147 w 285"/>
                    <a:gd name="T13" fmla="*/ 28 h 322"/>
                    <a:gd name="T14" fmla="*/ 108 w 285"/>
                    <a:gd name="T15" fmla="*/ 75 h 322"/>
                    <a:gd name="T16" fmla="*/ 86 w 285"/>
                    <a:gd name="T17" fmla="*/ 127 h 322"/>
                    <a:gd name="T18" fmla="*/ 60 w 285"/>
                    <a:gd name="T19" fmla="*/ 145 h 322"/>
                    <a:gd name="T20" fmla="*/ 18 w 285"/>
                    <a:gd name="T21" fmla="*/ 158 h 322"/>
                    <a:gd name="T22" fmla="*/ 0 w 285"/>
                    <a:gd name="T23" fmla="*/ 179 h 322"/>
                    <a:gd name="T24" fmla="*/ 9 w 285"/>
                    <a:gd name="T25" fmla="*/ 189 h 322"/>
                    <a:gd name="T26" fmla="*/ 49 w 285"/>
                    <a:gd name="T27" fmla="*/ 177 h 322"/>
                    <a:gd name="T28" fmla="*/ 72 w 285"/>
                    <a:gd name="T29" fmla="*/ 176 h 322"/>
                    <a:gd name="T30" fmla="*/ 68 w 285"/>
                    <a:gd name="T31" fmla="*/ 224 h 322"/>
                    <a:gd name="T32" fmla="*/ 76 w 285"/>
                    <a:gd name="T33" fmla="*/ 274 h 322"/>
                    <a:gd name="T34" fmla="*/ 92 w 285"/>
                    <a:gd name="T35" fmla="*/ 303 h 322"/>
                    <a:gd name="T36" fmla="*/ 115 w 285"/>
                    <a:gd name="T37" fmla="*/ 322 h 322"/>
                    <a:gd name="T38" fmla="*/ 170 w 285"/>
                    <a:gd name="T39" fmla="*/ 306 h 322"/>
                    <a:gd name="T40" fmla="*/ 221 w 285"/>
                    <a:gd name="T41" fmla="*/ 274 h 322"/>
                    <a:gd name="T42" fmla="*/ 250 w 285"/>
                    <a:gd name="T43" fmla="*/ 233 h 322"/>
                    <a:gd name="T44" fmla="*/ 266 w 285"/>
                    <a:gd name="T45" fmla="*/ 1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322">
                      <a:moveTo>
                        <a:pt x="266" y="183"/>
                      </a:moveTo>
                      <a:lnTo>
                        <a:pt x="275" y="146"/>
                      </a:lnTo>
                      <a:lnTo>
                        <a:pt x="285" y="94"/>
                      </a:lnTo>
                      <a:lnTo>
                        <a:pt x="262" y="44"/>
                      </a:lnTo>
                      <a:lnTo>
                        <a:pt x="217" y="0"/>
                      </a:lnTo>
                      <a:lnTo>
                        <a:pt x="179" y="4"/>
                      </a:lnTo>
                      <a:lnTo>
                        <a:pt x="147" y="28"/>
                      </a:lnTo>
                      <a:lnTo>
                        <a:pt x="108" y="75"/>
                      </a:lnTo>
                      <a:lnTo>
                        <a:pt x="86" y="127"/>
                      </a:lnTo>
                      <a:lnTo>
                        <a:pt x="60" y="145"/>
                      </a:lnTo>
                      <a:lnTo>
                        <a:pt x="18" y="158"/>
                      </a:lnTo>
                      <a:lnTo>
                        <a:pt x="0" y="179"/>
                      </a:lnTo>
                      <a:lnTo>
                        <a:pt x="9" y="189"/>
                      </a:lnTo>
                      <a:lnTo>
                        <a:pt x="49" y="177"/>
                      </a:lnTo>
                      <a:lnTo>
                        <a:pt x="72" y="176"/>
                      </a:lnTo>
                      <a:lnTo>
                        <a:pt x="68" y="224"/>
                      </a:lnTo>
                      <a:lnTo>
                        <a:pt x="76" y="274"/>
                      </a:lnTo>
                      <a:lnTo>
                        <a:pt x="92" y="303"/>
                      </a:lnTo>
                      <a:lnTo>
                        <a:pt x="115" y="322"/>
                      </a:lnTo>
                      <a:lnTo>
                        <a:pt x="170" y="306"/>
                      </a:lnTo>
                      <a:lnTo>
                        <a:pt x="221" y="274"/>
                      </a:lnTo>
                      <a:lnTo>
                        <a:pt x="250" y="233"/>
                      </a:lnTo>
                      <a:lnTo>
                        <a:pt x="266"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58072" name="Group 24">
                <a:extLst>
                  <a:ext uri="{FF2B5EF4-FFF2-40B4-BE49-F238E27FC236}">
                    <a16:creationId xmlns:a16="http://schemas.microsoft.com/office/drawing/2014/main" id="{2745AB7E-2BB6-8B5C-B980-8BDF75508C60}"/>
                  </a:ext>
                </a:extLst>
              </p:cNvPr>
              <p:cNvGrpSpPr>
                <a:grpSpLocks noChangeAspect="1"/>
              </p:cNvGrpSpPr>
              <p:nvPr/>
            </p:nvGrpSpPr>
            <p:grpSpPr bwMode="auto">
              <a:xfrm>
                <a:off x="2165" y="1463"/>
                <a:ext cx="351" cy="1456"/>
                <a:chOff x="2148" y="1440"/>
                <a:chExt cx="351" cy="1456"/>
              </a:xfrm>
            </p:grpSpPr>
            <p:sp>
              <p:nvSpPr>
                <p:cNvPr id="258073" name="Freeform 25">
                  <a:extLst>
                    <a:ext uri="{FF2B5EF4-FFF2-40B4-BE49-F238E27FC236}">
                      <a16:creationId xmlns:a16="http://schemas.microsoft.com/office/drawing/2014/main" id="{029958FC-C755-9088-F939-644DD06B2698}"/>
                    </a:ext>
                  </a:extLst>
                </p:cNvPr>
                <p:cNvSpPr>
                  <a:spLocks noChangeAspect="1"/>
                </p:cNvSpPr>
                <p:nvPr/>
              </p:nvSpPr>
              <p:spPr bwMode="auto">
                <a:xfrm>
                  <a:off x="2291" y="1775"/>
                  <a:ext cx="207" cy="634"/>
                </a:xfrm>
                <a:custGeom>
                  <a:avLst/>
                  <a:gdLst>
                    <a:gd name="T0" fmla="*/ 34 w 207"/>
                    <a:gd name="T1" fmla="*/ 48 h 634"/>
                    <a:gd name="T2" fmla="*/ 50 w 207"/>
                    <a:gd name="T3" fmla="*/ 17 h 634"/>
                    <a:gd name="T4" fmla="*/ 78 w 207"/>
                    <a:gd name="T5" fmla="*/ 0 h 634"/>
                    <a:gd name="T6" fmla="*/ 108 w 207"/>
                    <a:gd name="T7" fmla="*/ 0 h 634"/>
                    <a:gd name="T8" fmla="*/ 161 w 207"/>
                    <a:gd name="T9" fmla="*/ 11 h 634"/>
                    <a:gd name="T10" fmla="*/ 174 w 207"/>
                    <a:gd name="T11" fmla="*/ 61 h 634"/>
                    <a:gd name="T12" fmla="*/ 195 w 207"/>
                    <a:gd name="T13" fmla="*/ 165 h 634"/>
                    <a:gd name="T14" fmla="*/ 202 w 207"/>
                    <a:gd name="T15" fmla="*/ 250 h 634"/>
                    <a:gd name="T16" fmla="*/ 207 w 207"/>
                    <a:gd name="T17" fmla="*/ 334 h 634"/>
                    <a:gd name="T18" fmla="*/ 207 w 207"/>
                    <a:gd name="T19" fmla="*/ 456 h 634"/>
                    <a:gd name="T20" fmla="*/ 195 w 207"/>
                    <a:gd name="T21" fmla="*/ 567 h 634"/>
                    <a:gd name="T22" fmla="*/ 172 w 207"/>
                    <a:gd name="T23" fmla="*/ 628 h 634"/>
                    <a:gd name="T24" fmla="*/ 134 w 207"/>
                    <a:gd name="T25" fmla="*/ 634 h 634"/>
                    <a:gd name="T26" fmla="*/ 52 w 207"/>
                    <a:gd name="T27" fmla="*/ 634 h 634"/>
                    <a:gd name="T28" fmla="*/ 13 w 207"/>
                    <a:gd name="T29" fmla="*/ 601 h 634"/>
                    <a:gd name="T30" fmla="*/ 0 w 207"/>
                    <a:gd name="T31" fmla="*/ 523 h 634"/>
                    <a:gd name="T32" fmla="*/ 6 w 207"/>
                    <a:gd name="T33" fmla="*/ 421 h 634"/>
                    <a:gd name="T34" fmla="*/ 13 w 207"/>
                    <a:gd name="T35" fmla="*/ 339 h 634"/>
                    <a:gd name="T36" fmla="*/ 36 w 207"/>
                    <a:gd name="T37" fmla="*/ 289 h 634"/>
                    <a:gd name="T38" fmla="*/ 36 w 207"/>
                    <a:gd name="T39" fmla="*/ 217 h 634"/>
                    <a:gd name="T40" fmla="*/ 36 w 207"/>
                    <a:gd name="T41" fmla="*/ 139 h 634"/>
                    <a:gd name="T42" fmla="*/ 30 w 207"/>
                    <a:gd name="T43" fmla="*/ 82 h 634"/>
                    <a:gd name="T44" fmla="*/ 34 w 207"/>
                    <a:gd name="T45" fmla="*/ 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34">
                      <a:moveTo>
                        <a:pt x="34" y="48"/>
                      </a:moveTo>
                      <a:lnTo>
                        <a:pt x="50" y="17"/>
                      </a:lnTo>
                      <a:lnTo>
                        <a:pt x="78" y="0"/>
                      </a:lnTo>
                      <a:lnTo>
                        <a:pt x="108" y="0"/>
                      </a:lnTo>
                      <a:lnTo>
                        <a:pt x="161" y="11"/>
                      </a:lnTo>
                      <a:lnTo>
                        <a:pt x="174" y="61"/>
                      </a:lnTo>
                      <a:lnTo>
                        <a:pt x="195" y="165"/>
                      </a:lnTo>
                      <a:lnTo>
                        <a:pt x="202" y="250"/>
                      </a:lnTo>
                      <a:lnTo>
                        <a:pt x="207" y="334"/>
                      </a:lnTo>
                      <a:lnTo>
                        <a:pt x="207" y="456"/>
                      </a:lnTo>
                      <a:lnTo>
                        <a:pt x="195" y="567"/>
                      </a:lnTo>
                      <a:lnTo>
                        <a:pt x="172" y="628"/>
                      </a:lnTo>
                      <a:lnTo>
                        <a:pt x="134" y="634"/>
                      </a:lnTo>
                      <a:lnTo>
                        <a:pt x="52" y="634"/>
                      </a:lnTo>
                      <a:lnTo>
                        <a:pt x="13" y="601"/>
                      </a:lnTo>
                      <a:lnTo>
                        <a:pt x="0" y="523"/>
                      </a:lnTo>
                      <a:lnTo>
                        <a:pt x="6" y="421"/>
                      </a:lnTo>
                      <a:lnTo>
                        <a:pt x="13" y="339"/>
                      </a:lnTo>
                      <a:lnTo>
                        <a:pt x="36" y="289"/>
                      </a:lnTo>
                      <a:lnTo>
                        <a:pt x="36" y="217"/>
                      </a:lnTo>
                      <a:lnTo>
                        <a:pt x="36" y="139"/>
                      </a:lnTo>
                      <a:lnTo>
                        <a:pt x="30" y="82"/>
                      </a:lnTo>
                      <a:lnTo>
                        <a:pt x="3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74" name="Freeform 26">
                  <a:extLst>
                    <a:ext uri="{FF2B5EF4-FFF2-40B4-BE49-F238E27FC236}">
                      <a16:creationId xmlns:a16="http://schemas.microsoft.com/office/drawing/2014/main" id="{2D2CA33F-80B2-6387-344B-82F1F60306A4}"/>
                    </a:ext>
                  </a:extLst>
                </p:cNvPr>
                <p:cNvSpPr>
                  <a:spLocks noChangeAspect="1"/>
                </p:cNvSpPr>
                <p:nvPr/>
              </p:nvSpPr>
              <p:spPr bwMode="auto">
                <a:xfrm>
                  <a:off x="2277" y="2313"/>
                  <a:ext cx="222" cy="583"/>
                </a:xfrm>
                <a:custGeom>
                  <a:avLst/>
                  <a:gdLst>
                    <a:gd name="T0" fmla="*/ 139 w 222"/>
                    <a:gd name="T1" fmla="*/ 0 h 583"/>
                    <a:gd name="T2" fmla="*/ 172 w 222"/>
                    <a:gd name="T3" fmla="*/ 23 h 583"/>
                    <a:gd name="T4" fmla="*/ 183 w 222"/>
                    <a:gd name="T5" fmla="*/ 58 h 583"/>
                    <a:gd name="T6" fmla="*/ 187 w 222"/>
                    <a:gd name="T7" fmla="*/ 139 h 583"/>
                    <a:gd name="T8" fmla="*/ 194 w 222"/>
                    <a:gd name="T9" fmla="*/ 217 h 583"/>
                    <a:gd name="T10" fmla="*/ 203 w 222"/>
                    <a:gd name="T11" fmla="*/ 308 h 583"/>
                    <a:gd name="T12" fmla="*/ 209 w 222"/>
                    <a:gd name="T13" fmla="*/ 400 h 583"/>
                    <a:gd name="T14" fmla="*/ 211 w 222"/>
                    <a:gd name="T15" fmla="*/ 461 h 583"/>
                    <a:gd name="T16" fmla="*/ 220 w 222"/>
                    <a:gd name="T17" fmla="*/ 495 h 583"/>
                    <a:gd name="T18" fmla="*/ 222 w 222"/>
                    <a:gd name="T19" fmla="*/ 511 h 583"/>
                    <a:gd name="T20" fmla="*/ 209 w 222"/>
                    <a:gd name="T21" fmla="*/ 524 h 583"/>
                    <a:gd name="T22" fmla="*/ 178 w 222"/>
                    <a:gd name="T23" fmla="*/ 530 h 583"/>
                    <a:gd name="T24" fmla="*/ 128 w 222"/>
                    <a:gd name="T25" fmla="*/ 541 h 583"/>
                    <a:gd name="T26" fmla="*/ 78 w 222"/>
                    <a:gd name="T27" fmla="*/ 567 h 583"/>
                    <a:gd name="T28" fmla="*/ 39 w 222"/>
                    <a:gd name="T29" fmla="*/ 583 h 583"/>
                    <a:gd name="T30" fmla="*/ 17 w 222"/>
                    <a:gd name="T31" fmla="*/ 572 h 583"/>
                    <a:gd name="T32" fmla="*/ 0 w 222"/>
                    <a:gd name="T33" fmla="*/ 545 h 583"/>
                    <a:gd name="T34" fmla="*/ 20 w 222"/>
                    <a:gd name="T35" fmla="*/ 530 h 583"/>
                    <a:gd name="T36" fmla="*/ 81 w 222"/>
                    <a:gd name="T37" fmla="*/ 519 h 583"/>
                    <a:gd name="T38" fmla="*/ 150 w 222"/>
                    <a:gd name="T39" fmla="*/ 511 h 583"/>
                    <a:gd name="T40" fmla="*/ 181 w 222"/>
                    <a:gd name="T41" fmla="*/ 511 h 583"/>
                    <a:gd name="T42" fmla="*/ 189 w 222"/>
                    <a:gd name="T43" fmla="*/ 491 h 583"/>
                    <a:gd name="T44" fmla="*/ 187 w 222"/>
                    <a:gd name="T45" fmla="*/ 434 h 583"/>
                    <a:gd name="T46" fmla="*/ 178 w 222"/>
                    <a:gd name="T47" fmla="*/ 345 h 583"/>
                    <a:gd name="T48" fmla="*/ 165 w 222"/>
                    <a:gd name="T49" fmla="*/ 252 h 583"/>
                    <a:gd name="T50" fmla="*/ 154 w 222"/>
                    <a:gd name="T51" fmla="*/ 158 h 583"/>
                    <a:gd name="T52" fmla="*/ 122 w 222"/>
                    <a:gd name="T53" fmla="*/ 86 h 583"/>
                    <a:gd name="T54" fmla="*/ 105 w 222"/>
                    <a:gd name="T55" fmla="*/ 30 h 583"/>
                    <a:gd name="T56" fmla="*/ 117 w 222"/>
                    <a:gd name="T57" fmla="*/ 12 h 583"/>
                    <a:gd name="T58" fmla="*/ 139 w 222"/>
                    <a:gd name="T5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583">
                      <a:moveTo>
                        <a:pt x="139" y="0"/>
                      </a:moveTo>
                      <a:lnTo>
                        <a:pt x="172" y="23"/>
                      </a:lnTo>
                      <a:lnTo>
                        <a:pt x="183" y="58"/>
                      </a:lnTo>
                      <a:lnTo>
                        <a:pt x="187" y="139"/>
                      </a:lnTo>
                      <a:lnTo>
                        <a:pt x="194" y="217"/>
                      </a:lnTo>
                      <a:lnTo>
                        <a:pt x="203" y="308"/>
                      </a:lnTo>
                      <a:lnTo>
                        <a:pt x="209" y="400"/>
                      </a:lnTo>
                      <a:lnTo>
                        <a:pt x="211" y="461"/>
                      </a:lnTo>
                      <a:lnTo>
                        <a:pt x="220" y="495"/>
                      </a:lnTo>
                      <a:lnTo>
                        <a:pt x="222" y="511"/>
                      </a:lnTo>
                      <a:lnTo>
                        <a:pt x="209" y="524"/>
                      </a:lnTo>
                      <a:lnTo>
                        <a:pt x="178" y="530"/>
                      </a:lnTo>
                      <a:lnTo>
                        <a:pt x="128" y="541"/>
                      </a:lnTo>
                      <a:lnTo>
                        <a:pt x="78" y="567"/>
                      </a:lnTo>
                      <a:lnTo>
                        <a:pt x="39" y="583"/>
                      </a:lnTo>
                      <a:lnTo>
                        <a:pt x="17" y="572"/>
                      </a:lnTo>
                      <a:lnTo>
                        <a:pt x="0" y="545"/>
                      </a:lnTo>
                      <a:lnTo>
                        <a:pt x="20" y="530"/>
                      </a:lnTo>
                      <a:lnTo>
                        <a:pt x="81" y="519"/>
                      </a:lnTo>
                      <a:lnTo>
                        <a:pt x="150" y="511"/>
                      </a:lnTo>
                      <a:lnTo>
                        <a:pt x="181" y="511"/>
                      </a:lnTo>
                      <a:lnTo>
                        <a:pt x="189" y="491"/>
                      </a:lnTo>
                      <a:lnTo>
                        <a:pt x="187" y="434"/>
                      </a:lnTo>
                      <a:lnTo>
                        <a:pt x="178" y="345"/>
                      </a:lnTo>
                      <a:lnTo>
                        <a:pt x="165" y="252"/>
                      </a:lnTo>
                      <a:lnTo>
                        <a:pt x="154" y="158"/>
                      </a:lnTo>
                      <a:lnTo>
                        <a:pt x="122" y="86"/>
                      </a:lnTo>
                      <a:lnTo>
                        <a:pt x="105" y="30"/>
                      </a:lnTo>
                      <a:lnTo>
                        <a:pt x="117" y="12"/>
                      </a:lnTo>
                      <a:lnTo>
                        <a:pt x="1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75" name="Freeform 27">
                  <a:extLst>
                    <a:ext uri="{FF2B5EF4-FFF2-40B4-BE49-F238E27FC236}">
                      <a16:creationId xmlns:a16="http://schemas.microsoft.com/office/drawing/2014/main" id="{A9D9E509-7794-02ED-FEA2-121050124C27}"/>
                    </a:ext>
                  </a:extLst>
                </p:cNvPr>
                <p:cNvSpPr>
                  <a:spLocks noChangeAspect="1"/>
                </p:cNvSpPr>
                <p:nvPr/>
              </p:nvSpPr>
              <p:spPr bwMode="auto">
                <a:xfrm>
                  <a:off x="2148" y="2327"/>
                  <a:ext cx="228" cy="516"/>
                </a:xfrm>
                <a:custGeom>
                  <a:avLst/>
                  <a:gdLst>
                    <a:gd name="T0" fmla="*/ 145 w 228"/>
                    <a:gd name="T1" fmla="*/ 109 h 516"/>
                    <a:gd name="T2" fmla="*/ 156 w 228"/>
                    <a:gd name="T3" fmla="*/ 44 h 516"/>
                    <a:gd name="T4" fmla="*/ 191 w 228"/>
                    <a:gd name="T5" fmla="*/ 0 h 516"/>
                    <a:gd name="T6" fmla="*/ 211 w 228"/>
                    <a:gd name="T7" fmla="*/ 11 h 516"/>
                    <a:gd name="T8" fmla="*/ 228 w 228"/>
                    <a:gd name="T9" fmla="*/ 39 h 516"/>
                    <a:gd name="T10" fmla="*/ 219 w 228"/>
                    <a:gd name="T11" fmla="*/ 70 h 516"/>
                    <a:gd name="T12" fmla="*/ 202 w 228"/>
                    <a:gd name="T13" fmla="*/ 87 h 516"/>
                    <a:gd name="T14" fmla="*/ 185 w 228"/>
                    <a:gd name="T15" fmla="*/ 142 h 516"/>
                    <a:gd name="T16" fmla="*/ 178 w 228"/>
                    <a:gd name="T17" fmla="*/ 194 h 516"/>
                    <a:gd name="T18" fmla="*/ 178 w 228"/>
                    <a:gd name="T19" fmla="*/ 264 h 516"/>
                    <a:gd name="T20" fmla="*/ 174 w 228"/>
                    <a:gd name="T21" fmla="*/ 325 h 516"/>
                    <a:gd name="T22" fmla="*/ 178 w 228"/>
                    <a:gd name="T23" fmla="*/ 403 h 516"/>
                    <a:gd name="T24" fmla="*/ 185 w 228"/>
                    <a:gd name="T25" fmla="*/ 447 h 516"/>
                    <a:gd name="T26" fmla="*/ 189 w 228"/>
                    <a:gd name="T27" fmla="*/ 466 h 516"/>
                    <a:gd name="T28" fmla="*/ 180 w 228"/>
                    <a:gd name="T29" fmla="*/ 477 h 516"/>
                    <a:gd name="T30" fmla="*/ 152 w 228"/>
                    <a:gd name="T31" fmla="*/ 481 h 516"/>
                    <a:gd name="T32" fmla="*/ 102 w 228"/>
                    <a:gd name="T33" fmla="*/ 488 h 516"/>
                    <a:gd name="T34" fmla="*/ 57 w 228"/>
                    <a:gd name="T35" fmla="*/ 510 h 516"/>
                    <a:gd name="T36" fmla="*/ 35 w 228"/>
                    <a:gd name="T37" fmla="*/ 516 h 516"/>
                    <a:gd name="T38" fmla="*/ 0 w 228"/>
                    <a:gd name="T39" fmla="*/ 494 h 516"/>
                    <a:gd name="T40" fmla="*/ 0 w 228"/>
                    <a:gd name="T41" fmla="*/ 483 h 516"/>
                    <a:gd name="T42" fmla="*/ 33 w 228"/>
                    <a:gd name="T43" fmla="*/ 477 h 516"/>
                    <a:gd name="T44" fmla="*/ 119 w 228"/>
                    <a:gd name="T45" fmla="*/ 466 h 516"/>
                    <a:gd name="T46" fmla="*/ 156 w 228"/>
                    <a:gd name="T47" fmla="*/ 466 h 516"/>
                    <a:gd name="T48" fmla="*/ 163 w 228"/>
                    <a:gd name="T49" fmla="*/ 449 h 516"/>
                    <a:gd name="T50" fmla="*/ 161 w 228"/>
                    <a:gd name="T51" fmla="*/ 403 h 516"/>
                    <a:gd name="T52" fmla="*/ 156 w 228"/>
                    <a:gd name="T53" fmla="*/ 320 h 516"/>
                    <a:gd name="T54" fmla="*/ 152 w 228"/>
                    <a:gd name="T55" fmla="*/ 242 h 516"/>
                    <a:gd name="T56" fmla="*/ 150 w 228"/>
                    <a:gd name="T57" fmla="*/ 161 h 516"/>
                    <a:gd name="T58" fmla="*/ 145 w 228"/>
                    <a:gd name="T59" fmla="*/ 10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8" h="516">
                      <a:moveTo>
                        <a:pt x="145" y="109"/>
                      </a:moveTo>
                      <a:lnTo>
                        <a:pt x="156" y="44"/>
                      </a:lnTo>
                      <a:lnTo>
                        <a:pt x="191" y="0"/>
                      </a:lnTo>
                      <a:lnTo>
                        <a:pt x="211" y="11"/>
                      </a:lnTo>
                      <a:lnTo>
                        <a:pt x="228" y="39"/>
                      </a:lnTo>
                      <a:lnTo>
                        <a:pt x="219" y="70"/>
                      </a:lnTo>
                      <a:lnTo>
                        <a:pt x="202" y="87"/>
                      </a:lnTo>
                      <a:lnTo>
                        <a:pt x="185" y="142"/>
                      </a:lnTo>
                      <a:lnTo>
                        <a:pt x="178" y="194"/>
                      </a:lnTo>
                      <a:lnTo>
                        <a:pt x="178" y="264"/>
                      </a:lnTo>
                      <a:lnTo>
                        <a:pt x="174" y="325"/>
                      </a:lnTo>
                      <a:lnTo>
                        <a:pt x="178" y="403"/>
                      </a:lnTo>
                      <a:lnTo>
                        <a:pt x="185" y="447"/>
                      </a:lnTo>
                      <a:lnTo>
                        <a:pt x="189" y="466"/>
                      </a:lnTo>
                      <a:lnTo>
                        <a:pt x="180" y="477"/>
                      </a:lnTo>
                      <a:lnTo>
                        <a:pt x="152" y="481"/>
                      </a:lnTo>
                      <a:lnTo>
                        <a:pt x="102" y="488"/>
                      </a:lnTo>
                      <a:lnTo>
                        <a:pt x="57" y="510"/>
                      </a:lnTo>
                      <a:lnTo>
                        <a:pt x="35" y="516"/>
                      </a:lnTo>
                      <a:lnTo>
                        <a:pt x="0" y="494"/>
                      </a:lnTo>
                      <a:lnTo>
                        <a:pt x="0" y="483"/>
                      </a:lnTo>
                      <a:lnTo>
                        <a:pt x="33" y="477"/>
                      </a:lnTo>
                      <a:lnTo>
                        <a:pt x="119" y="466"/>
                      </a:lnTo>
                      <a:lnTo>
                        <a:pt x="156" y="466"/>
                      </a:lnTo>
                      <a:lnTo>
                        <a:pt x="163" y="449"/>
                      </a:lnTo>
                      <a:lnTo>
                        <a:pt x="161" y="403"/>
                      </a:lnTo>
                      <a:lnTo>
                        <a:pt x="156" y="320"/>
                      </a:lnTo>
                      <a:lnTo>
                        <a:pt x="152" y="242"/>
                      </a:lnTo>
                      <a:lnTo>
                        <a:pt x="150" y="161"/>
                      </a:lnTo>
                      <a:lnTo>
                        <a:pt x="14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76" name="Freeform 28">
                  <a:extLst>
                    <a:ext uri="{FF2B5EF4-FFF2-40B4-BE49-F238E27FC236}">
                      <a16:creationId xmlns:a16="http://schemas.microsoft.com/office/drawing/2014/main" id="{CE3C94FC-A721-C195-9B95-4FF8DC42A1BB}"/>
                    </a:ext>
                  </a:extLst>
                </p:cNvPr>
                <p:cNvSpPr>
                  <a:spLocks noChangeAspect="1"/>
                </p:cNvSpPr>
                <p:nvPr/>
              </p:nvSpPr>
              <p:spPr bwMode="auto">
                <a:xfrm>
                  <a:off x="2203" y="1799"/>
                  <a:ext cx="152" cy="570"/>
                </a:xfrm>
                <a:custGeom>
                  <a:avLst/>
                  <a:gdLst>
                    <a:gd name="T0" fmla="*/ 63 w 152"/>
                    <a:gd name="T1" fmla="*/ 52 h 570"/>
                    <a:gd name="T2" fmla="*/ 89 w 152"/>
                    <a:gd name="T3" fmla="*/ 4 h 570"/>
                    <a:gd name="T4" fmla="*/ 128 w 152"/>
                    <a:gd name="T5" fmla="*/ 0 h 570"/>
                    <a:gd name="T6" fmla="*/ 152 w 152"/>
                    <a:gd name="T7" fmla="*/ 33 h 570"/>
                    <a:gd name="T8" fmla="*/ 146 w 152"/>
                    <a:gd name="T9" fmla="*/ 70 h 570"/>
                    <a:gd name="T10" fmla="*/ 122 w 152"/>
                    <a:gd name="T11" fmla="*/ 82 h 570"/>
                    <a:gd name="T12" fmla="*/ 95 w 152"/>
                    <a:gd name="T13" fmla="*/ 103 h 570"/>
                    <a:gd name="T14" fmla="*/ 72 w 152"/>
                    <a:gd name="T15" fmla="*/ 138 h 570"/>
                    <a:gd name="T16" fmla="*/ 57 w 152"/>
                    <a:gd name="T17" fmla="*/ 175 h 570"/>
                    <a:gd name="T18" fmla="*/ 41 w 152"/>
                    <a:gd name="T19" fmla="*/ 239 h 570"/>
                    <a:gd name="T20" fmla="*/ 24 w 152"/>
                    <a:gd name="T21" fmla="*/ 321 h 570"/>
                    <a:gd name="T22" fmla="*/ 24 w 152"/>
                    <a:gd name="T23" fmla="*/ 407 h 570"/>
                    <a:gd name="T24" fmla="*/ 41 w 152"/>
                    <a:gd name="T25" fmla="*/ 461 h 570"/>
                    <a:gd name="T26" fmla="*/ 52 w 152"/>
                    <a:gd name="T27" fmla="*/ 502 h 570"/>
                    <a:gd name="T28" fmla="*/ 67 w 152"/>
                    <a:gd name="T29" fmla="*/ 529 h 570"/>
                    <a:gd name="T30" fmla="*/ 67 w 152"/>
                    <a:gd name="T31" fmla="*/ 558 h 570"/>
                    <a:gd name="T32" fmla="*/ 46 w 152"/>
                    <a:gd name="T33" fmla="*/ 570 h 570"/>
                    <a:gd name="T34" fmla="*/ 28 w 152"/>
                    <a:gd name="T35" fmla="*/ 549 h 570"/>
                    <a:gd name="T36" fmla="*/ 7 w 152"/>
                    <a:gd name="T37" fmla="*/ 519 h 570"/>
                    <a:gd name="T38" fmla="*/ 11 w 152"/>
                    <a:gd name="T39" fmla="*/ 490 h 570"/>
                    <a:gd name="T40" fmla="*/ 6 w 152"/>
                    <a:gd name="T41" fmla="*/ 403 h 570"/>
                    <a:gd name="T42" fmla="*/ 0 w 152"/>
                    <a:gd name="T43" fmla="*/ 338 h 570"/>
                    <a:gd name="T44" fmla="*/ 2 w 152"/>
                    <a:gd name="T45" fmla="*/ 272 h 570"/>
                    <a:gd name="T46" fmla="*/ 13 w 152"/>
                    <a:gd name="T47" fmla="*/ 181 h 570"/>
                    <a:gd name="T48" fmla="*/ 39 w 152"/>
                    <a:gd name="T49" fmla="*/ 109 h 570"/>
                    <a:gd name="T50" fmla="*/ 63 w 152"/>
                    <a:gd name="T51" fmla="*/ 5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570">
                      <a:moveTo>
                        <a:pt x="63" y="52"/>
                      </a:moveTo>
                      <a:lnTo>
                        <a:pt x="89" y="4"/>
                      </a:lnTo>
                      <a:lnTo>
                        <a:pt x="128" y="0"/>
                      </a:lnTo>
                      <a:lnTo>
                        <a:pt x="152" y="33"/>
                      </a:lnTo>
                      <a:lnTo>
                        <a:pt x="146" y="70"/>
                      </a:lnTo>
                      <a:lnTo>
                        <a:pt x="122" y="82"/>
                      </a:lnTo>
                      <a:lnTo>
                        <a:pt x="95" y="103"/>
                      </a:lnTo>
                      <a:lnTo>
                        <a:pt x="72" y="138"/>
                      </a:lnTo>
                      <a:lnTo>
                        <a:pt x="57" y="175"/>
                      </a:lnTo>
                      <a:lnTo>
                        <a:pt x="41" y="239"/>
                      </a:lnTo>
                      <a:lnTo>
                        <a:pt x="24" y="321"/>
                      </a:lnTo>
                      <a:lnTo>
                        <a:pt x="24" y="407"/>
                      </a:lnTo>
                      <a:lnTo>
                        <a:pt x="41" y="461"/>
                      </a:lnTo>
                      <a:lnTo>
                        <a:pt x="52" y="502"/>
                      </a:lnTo>
                      <a:lnTo>
                        <a:pt x="67" y="529"/>
                      </a:lnTo>
                      <a:lnTo>
                        <a:pt x="67" y="558"/>
                      </a:lnTo>
                      <a:lnTo>
                        <a:pt x="46" y="570"/>
                      </a:lnTo>
                      <a:lnTo>
                        <a:pt x="28" y="549"/>
                      </a:lnTo>
                      <a:lnTo>
                        <a:pt x="7" y="519"/>
                      </a:lnTo>
                      <a:lnTo>
                        <a:pt x="11" y="490"/>
                      </a:lnTo>
                      <a:lnTo>
                        <a:pt x="6" y="403"/>
                      </a:lnTo>
                      <a:lnTo>
                        <a:pt x="0" y="338"/>
                      </a:lnTo>
                      <a:lnTo>
                        <a:pt x="2" y="272"/>
                      </a:lnTo>
                      <a:lnTo>
                        <a:pt x="13" y="181"/>
                      </a:lnTo>
                      <a:lnTo>
                        <a:pt x="39" y="109"/>
                      </a:lnTo>
                      <a:lnTo>
                        <a:pt x="63"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77" name="Freeform 29">
                  <a:extLst>
                    <a:ext uri="{FF2B5EF4-FFF2-40B4-BE49-F238E27FC236}">
                      <a16:creationId xmlns:a16="http://schemas.microsoft.com/office/drawing/2014/main" id="{544D8268-E5BA-A8FE-6BE3-240BC76C7CF0}"/>
                    </a:ext>
                  </a:extLst>
                </p:cNvPr>
                <p:cNvSpPr>
                  <a:spLocks noChangeAspect="1"/>
                </p:cNvSpPr>
                <p:nvPr/>
              </p:nvSpPr>
              <p:spPr bwMode="auto">
                <a:xfrm>
                  <a:off x="2161" y="1440"/>
                  <a:ext cx="284" cy="313"/>
                </a:xfrm>
                <a:custGeom>
                  <a:avLst/>
                  <a:gdLst>
                    <a:gd name="T0" fmla="*/ 72 w 284"/>
                    <a:gd name="T1" fmla="*/ 152 h 313"/>
                    <a:gd name="T2" fmla="*/ 67 w 284"/>
                    <a:gd name="T3" fmla="*/ 108 h 313"/>
                    <a:gd name="T4" fmla="*/ 67 w 284"/>
                    <a:gd name="T5" fmla="*/ 63 h 313"/>
                    <a:gd name="T6" fmla="*/ 78 w 284"/>
                    <a:gd name="T7" fmla="*/ 30 h 313"/>
                    <a:gd name="T8" fmla="*/ 100 w 284"/>
                    <a:gd name="T9" fmla="*/ 12 h 313"/>
                    <a:gd name="T10" fmla="*/ 145 w 284"/>
                    <a:gd name="T11" fmla="*/ 0 h 313"/>
                    <a:gd name="T12" fmla="*/ 178 w 284"/>
                    <a:gd name="T13" fmla="*/ 2 h 313"/>
                    <a:gd name="T14" fmla="*/ 213 w 284"/>
                    <a:gd name="T15" fmla="*/ 17 h 313"/>
                    <a:gd name="T16" fmla="*/ 241 w 284"/>
                    <a:gd name="T17" fmla="*/ 52 h 313"/>
                    <a:gd name="T18" fmla="*/ 262 w 284"/>
                    <a:gd name="T19" fmla="*/ 91 h 313"/>
                    <a:gd name="T20" fmla="*/ 275 w 284"/>
                    <a:gd name="T21" fmla="*/ 145 h 313"/>
                    <a:gd name="T22" fmla="*/ 284 w 284"/>
                    <a:gd name="T23" fmla="*/ 197 h 313"/>
                    <a:gd name="T24" fmla="*/ 284 w 284"/>
                    <a:gd name="T25" fmla="*/ 236 h 313"/>
                    <a:gd name="T26" fmla="*/ 273 w 284"/>
                    <a:gd name="T27" fmla="*/ 278 h 313"/>
                    <a:gd name="T28" fmla="*/ 247 w 284"/>
                    <a:gd name="T29" fmla="*/ 302 h 313"/>
                    <a:gd name="T30" fmla="*/ 208 w 284"/>
                    <a:gd name="T31" fmla="*/ 313 h 313"/>
                    <a:gd name="T32" fmla="*/ 184 w 284"/>
                    <a:gd name="T33" fmla="*/ 312 h 313"/>
                    <a:gd name="T34" fmla="*/ 156 w 284"/>
                    <a:gd name="T35" fmla="*/ 295 h 313"/>
                    <a:gd name="T36" fmla="*/ 128 w 284"/>
                    <a:gd name="T37" fmla="*/ 258 h 313"/>
                    <a:gd name="T38" fmla="*/ 106 w 284"/>
                    <a:gd name="T39" fmla="*/ 223 h 313"/>
                    <a:gd name="T40" fmla="*/ 35 w 284"/>
                    <a:gd name="T41" fmla="*/ 245 h 313"/>
                    <a:gd name="T42" fmla="*/ 13 w 284"/>
                    <a:gd name="T43" fmla="*/ 252 h 313"/>
                    <a:gd name="T44" fmla="*/ 0 w 284"/>
                    <a:gd name="T45" fmla="*/ 247 h 313"/>
                    <a:gd name="T46" fmla="*/ 2 w 284"/>
                    <a:gd name="T47" fmla="*/ 234 h 313"/>
                    <a:gd name="T48" fmla="*/ 85 w 284"/>
                    <a:gd name="T49" fmla="*/ 197 h 313"/>
                    <a:gd name="T50" fmla="*/ 72 w 284"/>
                    <a:gd name="T51" fmla="*/ 15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 h="313">
                      <a:moveTo>
                        <a:pt x="72" y="152"/>
                      </a:moveTo>
                      <a:lnTo>
                        <a:pt x="67" y="108"/>
                      </a:lnTo>
                      <a:lnTo>
                        <a:pt x="67" y="63"/>
                      </a:lnTo>
                      <a:lnTo>
                        <a:pt x="78" y="30"/>
                      </a:lnTo>
                      <a:lnTo>
                        <a:pt x="100" y="12"/>
                      </a:lnTo>
                      <a:lnTo>
                        <a:pt x="145" y="0"/>
                      </a:lnTo>
                      <a:lnTo>
                        <a:pt x="178" y="2"/>
                      </a:lnTo>
                      <a:lnTo>
                        <a:pt x="213" y="17"/>
                      </a:lnTo>
                      <a:lnTo>
                        <a:pt x="241" y="52"/>
                      </a:lnTo>
                      <a:lnTo>
                        <a:pt x="262" y="91"/>
                      </a:lnTo>
                      <a:lnTo>
                        <a:pt x="275" y="145"/>
                      </a:lnTo>
                      <a:lnTo>
                        <a:pt x="284" y="197"/>
                      </a:lnTo>
                      <a:lnTo>
                        <a:pt x="284" y="236"/>
                      </a:lnTo>
                      <a:lnTo>
                        <a:pt x="273" y="278"/>
                      </a:lnTo>
                      <a:lnTo>
                        <a:pt x="247" y="302"/>
                      </a:lnTo>
                      <a:lnTo>
                        <a:pt x="208" y="313"/>
                      </a:lnTo>
                      <a:lnTo>
                        <a:pt x="184" y="312"/>
                      </a:lnTo>
                      <a:lnTo>
                        <a:pt x="156" y="295"/>
                      </a:lnTo>
                      <a:lnTo>
                        <a:pt x="128" y="258"/>
                      </a:lnTo>
                      <a:lnTo>
                        <a:pt x="106" y="223"/>
                      </a:lnTo>
                      <a:lnTo>
                        <a:pt x="35" y="245"/>
                      </a:lnTo>
                      <a:lnTo>
                        <a:pt x="13" y="252"/>
                      </a:lnTo>
                      <a:lnTo>
                        <a:pt x="0" y="247"/>
                      </a:lnTo>
                      <a:lnTo>
                        <a:pt x="2" y="234"/>
                      </a:lnTo>
                      <a:lnTo>
                        <a:pt x="85" y="197"/>
                      </a:lnTo>
                      <a:lnTo>
                        <a:pt x="7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58078" name="Group 30">
              <a:extLst>
                <a:ext uri="{FF2B5EF4-FFF2-40B4-BE49-F238E27FC236}">
                  <a16:creationId xmlns:a16="http://schemas.microsoft.com/office/drawing/2014/main" id="{932C7580-253C-1A63-837D-26FAF8C4FEF9}"/>
                </a:ext>
              </a:extLst>
            </p:cNvPr>
            <p:cNvGrpSpPr>
              <a:grpSpLocks noChangeAspect="1"/>
            </p:cNvGrpSpPr>
            <p:nvPr/>
          </p:nvGrpSpPr>
          <p:grpSpPr bwMode="auto">
            <a:xfrm>
              <a:off x="1248" y="1824"/>
              <a:ext cx="3435" cy="980"/>
              <a:chOff x="1248" y="1824"/>
              <a:chExt cx="3435" cy="980"/>
            </a:xfrm>
          </p:grpSpPr>
          <p:sp>
            <p:nvSpPr>
              <p:cNvPr id="258079" name="Freeform 31">
                <a:extLst>
                  <a:ext uri="{FF2B5EF4-FFF2-40B4-BE49-F238E27FC236}">
                    <a16:creationId xmlns:a16="http://schemas.microsoft.com/office/drawing/2014/main" id="{0AE146FC-6324-DA82-BFA6-C4143CBA3C9A}"/>
                  </a:ext>
                </a:extLst>
              </p:cNvPr>
              <p:cNvSpPr>
                <a:spLocks noChangeAspect="1"/>
              </p:cNvSpPr>
              <p:nvPr/>
            </p:nvSpPr>
            <p:spPr bwMode="auto">
              <a:xfrm>
                <a:off x="3888" y="1863"/>
                <a:ext cx="795" cy="941"/>
              </a:xfrm>
              <a:custGeom>
                <a:avLst/>
                <a:gdLst>
                  <a:gd name="T0" fmla="*/ 78 w 795"/>
                  <a:gd name="T1" fmla="*/ 476 h 941"/>
                  <a:gd name="T2" fmla="*/ 45 w 795"/>
                  <a:gd name="T3" fmla="*/ 524 h 941"/>
                  <a:gd name="T4" fmla="*/ 13 w 795"/>
                  <a:gd name="T5" fmla="*/ 607 h 941"/>
                  <a:gd name="T6" fmla="*/ 0 w 795"/>
                  <a:gd name="T7" fmla="*/ 713 h 941"/>
                  <a:gd name="T8" fmla="*/ 12 w 795"/>
                  <a:gd name="T9" fmla="*/ 792 h 941"/>
                  <a:gd name="T10" fmla="*/ 52 w 795"/>
                  <a:gd name="T11" fmla="*/ 857 h 941"/>
                  <a:gd name="T12" fmla="*/ 106 w 795"/>
                  <a:gd name="T13" fmla="*/ 913 h 941"/>
                  <a:gd name="T14" fmla="*/ 164 w 795"/>
                  <a:gd name="T15" fmla="*/ 941 h 941"/>
                  <a:gd name="T16" fmla="*/ 238 w 795"/>
                  <a:gd name="T17" fmla="*/ 929 h 941"/>
                  <a:gd name="T18" fmla="*/ 299 w 795"/>
                  <a:gd name="T19" fmla="*/ 913 h 941"/>
                  <a:gd name="T20" fmla="*/ 351 w 795"/>
                  <a:gd name="T21" fmla="*/ 885 h 941"/>
                  <a:gd name="T22" fmla="*/ 395 w 795"/>
                  <a:gd name="T23" fmla="*/ 822 h 941"/>
                  <a:gd name="T24" fmla="*/ 421 w 795"/>
                  <a:gd name="T25" fmla="*/ 765 h 941"/>
                  <a:gd name="T26" fmla="*/ 425 w 795"/>
                  <a:gd name="T27" fmla="*/ 689 h 941"/>
                  <a:gd name="T28" fmla="*/ 425 w 795"/>
                  <a:gd name="T29" fmla="*/ 652 h 941"/>
                  <a:gd name="T30" fmla="*/ 469 w 795"/>
                  <a:gd name="T31" fmla="*/ 713 h 941"/>
                  <a:gd name="T32" fmla="*/ 553 w 795"/>
                  <a:gd name="T33" fmla="*/ 757 h 941"/>
                  <a:gd name="T34" fmla="*/ 593 w 795"/>
                  <a:gd name="T35" fmla="*/ 765 h 941"/>
                  <a:gd name="T36" fmla="*/ 662 w 795"/>
                  <a:gd name="T37" fmla="*/ 753 h 941"/>
                  <a:gd name="T38" fmla="*/ 710 w 795"/>
                  <a:gd name="T39" fmla="*/ 733 h 941"/>
                  <a:gd name="T40" fmla="*/ 747 w 795"/>
                  <a:gd name="T41" fmla="*/ 670 h 941"/>
                  <a:gd name="T42" fmla="*/ 790 w 795"/>
                  <a:gd name="T43" fmla="*/ 611 h 941"/>
                  <a:gd name="T44" fmla="*/ 792 w 795"/>
                  <a:gd name="T45" fmla="*/ 522 h 941"/>
                  <a:gd name="T46" fmla="*/ 795 w 795"/>
                  <a:gd name="T47" fmla="*/ 457 h 941"/>
                  <a:gd name="T48" fmla="*/ 792 w 795"/>
                  <a:gd name="T49" fmla="*/ 400 h 941"/>
                  <a:gd name="T50" fmla="*/ 738 w 795"/>
                  <a:gd name="T51" fmla="*/ 320 h 941"/>
                  <a:gd name="T52" fmla="*/ 686 w 795"/>
                  <a:gd name="T53" fmla="*/ 283 h 941"/>
                  <a:gd name="T54" fmla="*/ 625 w 795"/>
                  <a:gd name="T55" fmla="*/ 266 h 941"/>
                  <a:gd name="T56" fmla="*/ 555 w 795"/>
                  <a:gd name="T57" fmla="*/ 266 h 941"/>
                  <a:gd name="T58" fmla="*/ 499 w 795"/>
                  <a:gd name="T59" fmla="*/ 276 h 941"/>
                  <a:gd name="T60" fmla="*/ 475 w 795"/>
                  <a:gd name="T61" fmla="*/ 309 h 941"/>
                  <a:gd name="T62" fmla="*/ 445 w 795"/>
                  <a:gd name="T63" fmla="*/ 335 h 941"/>
                  <a:gd name="T64" fmla="*/ 447 w 795"/>
                  <a:gd name="T65" fmla="*/ 251 h 941"/>
                  <a:gd name="T66" fmla="*/ 440 w 795"/>
                  <a:gd name="T67" fmla="*/ 157 h 941"/>
                  <a:gd name="T68" fmla="*/ 388 w 795"/>
                  <a:gd name="T69" fmla="*/ 83 h 941"/>
                  <a:gd name="T70" fmla="*/ 343 w 795"/>
                  <a:gd name="T71" fmla="*/ 38 h 941"/>
                  <a:gd name="T72" fmla="*/ 293 w 795"/>
                  <a:gd name="T73" fmla="*/ 7 h 941"/>
                  <a:gd name="T74" fmla="*/ 258 w 795"/>
                  <a:gd name="T75" fmla="*/ 0 h 941"/>
                  <a:gd name="T76" fmla="*/ 206 w 795"/>
                  <a:gd name="T77" fmla="*/ 1 h 941"/>
                  <a:gd name="T78" fmla="*/ 156 w 795"/>
                  <a:gd name="T79" fmla="*/ 16 h 941"/>
                  <a:gd name="T80" fmla="*/ 102 w 795"/>
                  <a:gd name="T81" fmla="*/ 44 h 941"/>
                  <a:gd name="T82" fmla="*/ 63 w 795"/>
                  <a:gd name="T83" fmla="*/ 96 h 941"/>
                  <a:gd name="T84" fmla="*/ 43 w 795"/>
                  <a:gd name="T85" fmla="*/ 148 h 941"/>
                  <a:gd name="T86" fmla="*/ 36 w 795"/>
                  <a:gd name="T87" fmla="*/ 240 h 941"/>
                  <a:gd name="T88" fmla="*/ 32 w 795"/>
                  <a:gd name="T89" fmla="*/ 285 h 941"/>
                  <a:gd name="T90" fmla="*/ 47 w 795"/>
                  <a:gd name="T91" fmla="*/ 340 h 941"/>
                  <a:gd name="T92" fmla="*/ 62 w 795"/>
                  <a:gd name="T93" fmla="*/ 376 h 941"/>
                  <a:gd name="T94" fmla="*/ 73 w 795"/>
                  <a:gd name="T95" fmla="*/ 400 h 941"/>
                  <a:gd name="T96" fmla="*/ 78 w 795"/>
                  <a:gd name="T97" fmla="*/ 476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5" h="941">
                    <a:moveTo>
                      <a:pt x="78" y="476"/>
                    </a:moveTo>
                    <a:lnTo>
                      <a:pt x="45" y="524"/>
                    </a:lnTo>
                    <a:lnTo>
                      <a:pt x="13" y="607"/>
                    </a:lnTo>
                    <a:lnTo>
                      <a:pt x="0" y="713"/>
                    </a:lnTo>
                    <a:lnTo>
                      <a:pt x="12" y="792"/>
                    </a:lnTo>
                    <a:lnTo>
                      <a:pt x="52" y="857"/>
                    </a:lnTo>
                    <a:lnTo>
                      <a:pt x="106" y="913"/>
                    </a:lnTo>
                    <a:lnTo>
                      <a:pt x="164" y="941"/>
                    </a:lnTo>
                    <a:lnTo>
                      <a:pt x="238" y="929"/>
                    </a:lnTo>
                    <a:lnTo>
                      <a:pt x="299" y="913"/>
                    </a:lnTo>
                    <a:lnTo>
                      <a:pt x="351" y="885"/>
                    </a:lnTo>
                    <a:lnTo>
                      <a:pt x="395" y="822"/>
                    </a:lnTo>
                    <a:lnTo>
                      <a:pt x="421" y="765"/>
                    </a:lnTo>
                    <a:lnTo>
                      <a:pt x="425" y="689"/>
                    </a:lnTo>
                    <a:lnTo>
                      <a:pt x="425" y="652"/>
                    </a:lnTo>
                    <a:lnTo>
                      <a:pt x="469" y="713"/>
                    </a:lnTo>
                    <a:lnTo>
                      <a:pt x="553" y="757"/>
                    </a:lnTo>
                    <a:lnTo>
                      <a:pt x="593" y="765"/>
                    </a:lnTo>
                    <a:lnTo>
                      <a:pt x="662" y="753"/>
                    </a:lnTo>
                    <a:lnTo>
                      <a:pt x="710" y="733"/>
                    </a:lnTo>
                    <a:lnTo>
                      <a:pt x="747" y="670"/>
                    </a:lnTo>
                    <a:lnTo>
                      <a:pt x="790" y="611"/>
                    </a:lnTo>
                    <a:lnTo>
                      <a:pt x="792" y="522"/>
                    </a:lnTo>
                    <a:lnTo>
                      <a:pt x="795" y="457"/>
                    </a:lnTo>
                    <a:lnTo>
                      <a:pt x="792" y="400"/>
                    </a:lnTo>
                    <a:lnTo>
                      <a:pt x="738" y="320"/>
                    </a:lnTo>
                    <a:lnTo>
                      <a:pt x="686" y="283"/>
                    </a:lnTo>
                    <a:lnTo>
                      <a:pt x="625" y="266"/>
                    </a:lnTo>
                    <a:lnTo>
                      <a:pt x="555" y="266"/>
                    </a:lnTo>
                    <a:lnTo>
                      <a:pt x="499" y="276"/>
                    </a:lnTo>
                    <a:lnTo>
                      <a:pt x="475" y="309"/>
                    </a:lnTo>
                    <a:lnTo>
                      <a:pt x="445" y="335"/>
                    </a:lnTo>
                    <a:lnTo>
                      <a:pt x="447" y="251"/>
                    </a:lnTo>
                    <a:lnTo>
                      <a:pt x="440" y="157"/>
                    </a:lnTo>
                    <a:lnTo>
                      <a:pt x="388" y="83"/>
                    </a:lnTo>
                    <a:lnTo>
                      <a:pt x="343" y="38"/>
                    </a:lnTo>
                    <a:lnTo>
                      <a:pt x="293" y="7"/>
                    </a:lnTo>
                    <a:lnTo>
                      <a:pt x="258" y="0"/>
                    </a:lnTo>
                    <a:lnTo>
                      <a:pt x="206" y="1"/>
                    </a:lnTo>
                    <a:lnTo>
                      <a:pt x="156" y="16"/>
                    </a:lnTo>
                    <a:lnTo>
                      <a:pt x="102" y="44"/>
                    </a:lnTo>
                    <a:lnTo>
                      <a:pt x="63" y="96"/>
                    </a:lnTo>
                    <a:lnTo>
                      <a:pt x="43" y="148"/>
                    </a:lnTo>
                    <a:lnTo>
                      <a:pt x="36" y="240"/>
                    </a:lnTo>
                    <a:lnTo>
                      <a:pt x="32" y="285"/>
                    </a:lnTo>
                    <a:lnTo>
                      <a:pt x="47" y="340"/>
                    </a:lnTo>
                    <a:lnTo>
                      <a:pt x="62" y="376"/>
                    </a:lnTo>
                    <a:lnTo>
                      <a:pt x="73" y="400"/>
                    </a:lnTo>
                    <a:lnTo>
                      <a:pt x="78" y="47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80" name="Freeform 32">
                <a:extLst>
                  <a:ext uri="{FF2B5EF4-FFF2-40B4-BE49-F238E27FC236}">
                    <a16:creationId xmlns:a16="http://schemas.microsoft.com/office/drawing/2014/main" id="{45A9709E-3E6F-9003-5DDA-6DDD7B68575C}"/>
                  </a:ext>
                </a:extLst>
              </p:cNvPr>
              <p:cNvSpPr>
                <a:spLocks noChangeAspect="1"/>
              </p:cNvSpPr>
              <p:nvPr/>
            </p:nvSpPr>
            <p:spPr bwMode="auto">
              <a:xfrm>
                <a:off x="3870" y="1824"/>
                <a:ext cx="796" cy="938"/>
              </a:xfrm>
              <a:custGeom>
                <a:avLst/>
                <a:gdLst>
                  <a:gd name="T0" fmla="*/ 74 w 796"/>
                  <a:gd name="T1" fmla="*/ 475 h 938"/>
                  <a:gd name="T2" fmla="*/ 48 w 796"/>
                  <a:gd name="T3" fmla="*/ 528 h 938"/>
                  <a:gd name="T4" fmla="*/ 13 w 796"/>
                  <a:gd name="T5" fmla="*/ 604 h 938"/>
                  <a:gd name="T6" fmla="*/ 0 w 796"/>
                  <a:gd name="T7" fmla="*/ 708 h 938"/>
                  <a:gd name="T8" fmla="*/ 17 w 796"/>
                  <a:gd name="T9" fmla="*/ 797 h 938"/>
                  <a:gd name="T10" fmla="*/ 48 w 796"/>
                  <a:gd name="T11" fmla="*/ 855 h 938"/>
                  <a:gd name="T12" fmla="*/ 111 w 796"/>
                  <a:gd name="T13" fmla="*/ 914 h 938"/>
                  <a:gd name="T14" fmla="*/ 165 w 796"/>
                  <a:gd name="T15" fmla="*/ 938 h 938"/>
                  <a:gd name="T16" fmla="*/ 233 w 796"/>
                  <a:gd name="T17" fmla="*/ 929 h 938"/>
                  <a:gd name="T18" fmla="*/ 302 w 796"/>
                  <a:gd name="T19" fmla="*/ 918 h 938"/>
                  <a:gd name="T20" fmla="*/ 354 w 796"/>
                  <a:gd name="T21" fmla="*/ 882 h 938"/>
                  <a:gd name="T22" fmla="*/ 389 w 796"/>
                  <a:gd name="T23" fmla="*/ 821 h 938"/>
                  <a:gd name="T24" fmla="*/ 422 w 796"/>
                  <a:gd name="T25" fmla="*/ 764 h 938"/>
                  <a:gd name="T26" fmla="*/ 420 w 796"/>
                  <a:gd name="T27" fmla="*/ 686 h 938"/>
                  <a:gd name="T28" fmla="*/ 428 w 796"/>
                  <a:gd name="T29" fmla="*/ 653 h 938"/>
                  <a:gd name="T30" fmla="*/ 466 w 796"/>
                  <a:gd name="T31" fmla="*/ 712 h 938"/>
                  <a:gd name="T32" fmla="*/ 555 w 796"/>
                  <a:gd name="T33" fmla="*/ 762 h 938"/>
                  <a:gd name="T34" fmla="*/ 591 w 796"/>
                  <a:gd name="T35" fmla="*/ 762 h 938"/>
                  <a:gd name="T36" fmla="*/ 663 w 796"/>
                  <a:gd name="T37" fmla="*/ 751 h 938"/>
                  <a:gd name="T38" fmla="*/ 705 w 796"/>
                  <a:gd name="T39" fmla="*/ 732 h 938"/>
                  <a:gd name="T40" fmla="*/ 748 w 796"/>
                  <a:gd name="T41" fmla="*/ 665 h 938"/>
                  <a:gd name="T42" fmla="*/ 787 w 796"/>
                  <a:gd name="T43" fmla="*/ 610 h 938"/>
                  <a:gd name="T44" fmla="*/ 794 w 796"/>
                  <a:gd name="T45" fmla="*/ 519 h 938"/>
                  <a:gd name="T46" fmla="*/ 796 w 796"/>
                  <a:gd name="T47" fmla="*/ 462 h 938"/>
                  <a:gd name="T48" fmla="*/ 787 w 796"/>
                  <a:gd name="T49" fmla="*/ 399 h 938"/>
                  <a:gd name="T50" fmla="*/ 733 w 796"/>
                  <a:gd name="T51" fmla="*/ 319 h 938"/>
                  <a:gd name="T52" fmla="*/ 687 w 796"/>
                  <a:gd name="T53" fmla="*/ 280 h 938"/>
                  <a:gd name="T54" fmla="*/ 622 w 796"/>
                  <a:gd name="T55" fmla="*/ 273 h 938"/>
                  <a:gd name="T56" fmla="*/ 557 w 796"/>
                  <a:gd name="T57" fmla="*/ 263 h 938"/>
                  <a:gd name="T58" fmla="*/ 494 w 796"/>
                  <a:gd name="T59" fmla="*/ 273 h 938"/>
                  <a:gd name="T60" fmla="*/ 476 w 796"/>
                  <a:gd name="T61" fmla="*/ 308 h 938"/>
                  <a:gd name="T62" fmla="*/ 441 w 796"/>
                  <a:gd name="T63" fmla="*/ 332 h 938"/>
                  <a:gd name="T64" fmla="*/ 444 w 796"/>
                  <a:gd name="T65" fmla="*/ 248 h 938"/>
                  <a:gd name="T66" fmla="*/ 435 w 796"/>
                  <a:gd name="T67" fmla="*/ 154 h 938"/>
                  <a:gd name="T68" fmla="*/ 387 w 796"/>
                  <a:gd name="T69" fmla="*/ 78 h 938"/>
                  <a:gd name="T70" fmla="*/ 346 w 796"/>
                  <a:gd name="T71" fmla="*/ 35 h 938"/>
                  <a:gd name="T72" fmla="*/ 296 w 796"/>
                  <a:gd name="T73" fmla="*/ 6 h 938"/>
                  <a:gd name="T74" fmla="*/ 255 w 796"/>
                  <a:gd name="T75" fmla="*/ 4 h 938"/>
                  <a:gd name="T76" fmla="*/ 202 w 796"/>
                  <a:gd name="T77" fmla="*/ 0 h 938"/>
                  <a:gd name="T78" fmla="*/ 159 w 796"/>
                  <a:gd name="T79" fmla="*/ 13 h 938"/>
                  <a:gd name="T80" fmla="*/ 104 w 796"/>
                  <a:gd name="T81" fmla="*/ 41 h 938"/>
                  <a:gd name="T82" fmla="*/ 67 w 796"/>
                  <a:gd name="T83" fmla="*/ 91 h 938"/>
                  <a:gd name="T84" fmla="*/ 46 w 796"/>
                  <a:gd name="T85" fmla="*/ 146 h 938"/>
                  <a:gd name="T86" fmla="*/ 31 w 796"/>
                  <a:gd name="T87" fmla="*/ 245 h 938"/>
                  <a:gd name="T88" fmla="*/ 26 w 796"/>
                  <a:gd name="T89" fmla="*/ 284 h 938"/>
                  <a:gd name="T90" fmla="*/ 41 w 796"/>
                  <a:gd name="T91" fmla="*/ 339 h 938"/>
                  <a:gd name="T92" fmla="*/ 67 w 796"/>
                  <a:gd name="T93" fmla="*/ 378 h 938"/>
                  <a:gd name="T94" fmla="*/ 74 w 796"/>
                  <a:gd name="T95" fmla="*/ 399 h 938"/>
                  <a:gd name="T96" fmla="*/ 74 w 796"/>
                  <a:gd name="T97" fmla="*/ 475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938">
                    <a:moveTo>
                      <a:pt x="74" y="475"/>
                    </a:moveTo>
                    <a:lnTo>
                      <a:pt x="48" y="528"/>
                    </a:lnTo>
                    <a:lnTo>
                      <a:pt x="13" y="604"/>
                    </a:lnTo>
                    <a:lnTo>
                      <a:pt x="0" y="708"/>
                    </a:lnTo>
                    <a:lnTo>
                      <a:pt x="17" y="797"/>
                    </a:lnTo>
                    <a:lnTo>
                      <a:pt x="48" y="855"/>
                    </a:lnTo>
                    <a:lnTo>
                      <a:pt x="111" y="914"/>
                    </a:lnTo>
                    <a:lnTo>
                      <a:pt x="165" y="938"/>
                    </a:lnTo>
                    <a:lnTo>
                      <a:pt x="233" y="929"/>
                    </a:lnTo>
                    <a:lnTo>
                      <a:pt x="302" y="918"/>
                    </a:lnTo>
                    <a:lnTo>
                      <a:pt x="354" y="882"/>
                    </a:lnTo>
                    <a:lnTo>
                      <a:pt x="389" y="821"/>
                    </a:lnTo>
                    <a:lnTo>
                      <a:pt x="422" y="764"/>
                    </a:lnTo>
                    <a:lnTo>
                      <a:pt x="420" y="686"/>
                    </a:lnTo>
                    <a:lnTo>
                      <a:pt x="428" y="653"/>
                    </a:lnTo>
                    <a:lnTo>
                      <a:pt x="466" y="712"/>
                    </a:lnTo>
                    <a:lnTo>
                      <a:pt x="555" y="762"/>
                    </a:lnTo>
                    <a:lnTo>
                      <a:pt x="591" y="762"/>
                    </a:lnTo>
                    <a:lnTo>
                      <a:pt x="663" y="751"/>
                    </a:lnTo>
                    <a:lnTo>
                      <a:pt x="705" y="732"/>
                    </a:lnTo>
                    <a:lnTo>
                      <a:pt x="748" y="665"/>
                    </a:lnTo>
                    <a:lnTo>
                      <a:pt x="787" y="610"/>
                    </a:lnTo>
                    <a:lnTo>
                      <a:pt x="794" y="519"/>
                    </a:lnTo>
                    <a:lnTo>
                      <a:pt x="796" y="462"/>
                    </a:lnTo>
                    <a:lnTo>
                      <a:pt x="787" y="399"/>
                    </a:lnTo>
                    <a:lnTo>
                      <a:pt x="733" y="319"/>
                    </a:lnTo>
                    <a:lnTo>
                      <a:pt x="687" y="280"/>
                    </a:lnTo>
                    <a:lnTo>
                      <a:pt x="622" y="273"/>
                    </a:lnTo>
                    <a:lnTo>
                      <a:pt x="557" y="263"/>
                    </a:lnTo>
                    <a:lnTo>
                      <a:pt x="494" y="273"/>
                    </a:lnTo>
                    <a:lnTo>
                      <a:pt x="476" y="308"/>
                    </a:lnTo>
                    <a:lnTo>
                      <a:pt x="441" y="332"/>
                    </a:lnTo>
                    <a:lnTo>
                      <a:pt x="444" y="248"/>
                    </a:lnTo>
                    <a:lnTo>
                      <a:pt x="435" y="154"/>
                    </a:lnTo>
                    <a:lnTo>
                      <a:pt x="387" y="78"/>
                    </a:lnTo>
                    <a:lnTo>
                      <a:pt x="346" y="35"/>
                    </a:lnTo>
                    <a:lnTo>
                      <a:pt x="296" y="6"/>
                    </a:lnTo>
                    <a:lnTo>
                      <a:pt x="255" y="4"/>
                    </a:lnTo>
                    <a:lnTo>
                      <a:pt x="202" y="0"/>
                    </a:lnTo>
                    <a:lnTo>
                      <a:pt x="159" y="13"/>
                    </a:lnTo>
                    <a:lnTo>
                      <a:pt x="104" y="41"/>
                    </a:lnTo>
                    <a:lnTo>
                      <a:pt x="67" y="91"/>
                    </a:lnTo>
                    <a:lnTo>
                      <a:pt x="46" y="146"/>
                    </a:lnTo>
                    <a:lnTo>
                      <a:pt x="31" y="245"/>
                    </a:lnTo>
                    <a:lnTo>
                      <a:pt x="26" y="284"/>
                    </a:lnTo>
                    <a:lnTo>
                      <a:pt x="41" y="339"/>
                    </a:lnTo>
                    <a:lnTo>
                      <a:pt x="67" y="378"/>
                    </a:lnTo>
                    <a:lnTo>
                      <a:pt x="74" y="399"/>
                    </a:lnTo>
                    <a:lnTo>
                      <a:pt x="74" y="47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81" name="Freeform 33">
                <a:extLst>
                  <a:ext uri="{FF2B5EF4-FFF2-40B4-BE49-F238E27FC236}">
                    <a16:creationId xmlns:a16="http://schemas.microsoft.com/office/drawing/2014/main" id="{B6CC8C73-5CCC-FA76-3919-89D39EBCA188}"/>
                  </a:ext>
                </a:extLst>
              </p:cNvPr>
              <p:cNvSpPr>
                <a:spLocks noChangeAspect="1"/>
              </p:cNvSpPr>
              <p:nvPr/>
            </p:nvSpPr>
            <p:spPr bwMode="auto">
              <a:xfrm>
                <a:off x="1248" y="1975"/>
                <a:ext cx="2870" cy="406"/>
              </a:xfrm>
              <a:custGeom>
                <a:avLst/>
                <a:gdLst>
                  <a:gd name="T0" fmla="*/ 2869 w 2870"/>
                  <a:gd name="T1" fmla="*/ 328 h 406"/>
                  <a:gd name="T2" fmla="*/ 2870 w 2870"/>
                  <a:gd name="T3" fmla="*/ 313 h 406"/>
                  <a:gd name="T4" fmla="*/ 2867 w 2870"/>
                  <a:gd name="T5" fmla="*/ 299 h 406"/>
                  <a:gd name="T6" fmla="*/ 2862 w 2870"/>
                  <a:gd name="T7" fmla="*/ 286 h 406"/>
                  <a:gd name="T8" fmla="*/ 2854 w 2870"/>
                  <a:gd name="T9" fmla="*/ 272 h 406"/>
                  <a:gd name="T10" fmla="*/ 2845 w 2870"/>
                  <a:gd name="T11" fmla="*/ 261 h 406"/>
                  <a:gd name="T12" fmla="*/ 2833 w 2870"/>
                  <a:gd name="T13" fmla="*/ 251 h 406"/>
                  <a:gd name="T14" fmla="*/ 2821 w 2870"/>
                  <a:gd name="T15" fmla="*/ 244 h 406"/>
                  <a:gd name="T16" fmla="*/ 2807 w 2870"/>
                  <a:gd name="T17" fmla="*/ 239 h 406"/>
                  <a:gd name="T18" fmla="*/ 2792 w 2870"/>
                  <a:gd name="T19" fmla="*/ 236 h 406"/>
                  <a:gd name="T20" fmla="*/ 93 w 2870"/>
                  <a:gd name="T21" fmla="*/ 0 h 406"/>
                  <a:gd name="T22" fmla="*/ 78 w 2870"/>
                  <a:gd name="T23" fmla="*/ 0 h 406"/>
                  <a:gd name="T24" fmla="*/ 63 w 2870"/>
                  <a:gd name="T25" fmla="*/ 3 h 406"/>
                  <a:gd name="T26" fmla="*/ 50 w 2870"/>
                  <a:gd name="T27" fmla="*/ 8 h 406"/>
                  <a:gd name="T28" fmla="*/ 36 w 2870"/>
                  <a:gd name="T29" fmla="*/ 15 h 406"/>
                  <a:gd name="T30" fmla="*/ 25 w 2870"/>
                  <a:gd name="T31" fmla="*/ 24 h 406"/>
                  <a:gd name="T32" fmla="*/ 15 w 2870"/>
                  <a:gd name="T33" fmla="*/ 37 h 406"/>
                  <a:gd name="T34" fmla="*/ 8 w 2870"/>
                  <a:gd name="T35" fmla="*/ 49 h 406"/>
                  <a:gd name="T36" fmla="*/ 3 w 2870"/>
                  <a:gd name="T37" fmla="*/ 63 h 406"/>
                  <a:gd name="T38" fmla="*/ 1 w 2870"/>
                  <a:gd name="T39" fmla="*/ 78 h 406"/>
                  <a:gd name="T40" fmla="*/ 1 w 2870"/>
                  <a:gd name="T41" fmla="*/ 78 h 406"/>
                  <a:gd name="T42" fmla="*/ 0 w 2870"/>
                  <a:gd name="T43" fmla="*/ 93 h 406"/>
                  <a:gd name="T44" fmla="*/ 3 w 2870"/>
                  <a:gd name="T45" fmla="*/ 107 h 406"/>
                  <a:gd name="T46" fmla="*/ 8 w 2870"/>
                  <a:gd name="T47" fmla="*/ 120 h 406"/>
                  <a:gd name="T48" fmla="*/ 16 w 2870"/>
                  <a:gd name="T49" fmla="*/ 134 h 406"/>
                  <a:gd name="T50" fmla="*/ 25 w 2870"/>
                  <a:gd name="T51" fmla="*/ 145 h 406"/>
                  <a:gd name="T52" fmla="*/ 37 w 2870"/>
                  <a:gd name="T53" fmla="*/ 155 h 406"/>
                  <a:gd name="T54" fmla="*/ 49 w 2870"/>
                  <a:gd name="T55" fmla="*/ 162 h 406"/>
                  <a:gd name="T56" fmla="*/ 63 w 2870"/>
                  <a:gd name="T57" fmla="*/ 167 h 406"/>
                  <a:gd name="T58" fmla="*/ 78 w 2870"/>
                  <a:gd name="T59" fmla="*/ 170 h 406"/>
                  <a:gd name="T60" fmla="*/ 2777 w 2870"/>
                  <a:gd name="T61" fmla="*/ 406 h 406"/>
                  <a:gd name="T62" fmla="*/ 2792 w 2870"/>
                  <a:gd name="T63" fmla="*/ 406 h 406"/>
                  <a:gd name="T64" fmla="*/ 2807 w 2870"/>
                  <a:gd name="T65" fmla="*/ 403 h 406"/>
                  <a:gd name="T66" fmla="*/ 2820 w 2870"/>
                  <a:gd name="T67" fmla="*/ 398 h 406"/>
                  <a:gd name="T68" fmla="*/ 2834 w 2870"/>
                  <a:gd name="T69" fmla="*/ 391 h 406"/>
                  <a:gd name="T70" fmla="*/ 2845 w 2870"/>
                  <a:gd name="T71" fmla="*/ 381 h 406"/>
                  <a:gd name="T72" fmla="*/ 2855 w 2870"/>
                  <a:gd name="T73" fmla="*/ 369 h 406"/>
                  <a:gd name="T74" fmla="*/ 2862 w 2870"/>
                  <a:gd name="T75" fmla="*/ 357 h 406"/>
                  <a:gd name="T76" fmla="*/ 2867 w 2870"/>
                  <a:gd name="T77" fmla="*/ 343 h 406"/>
                  <a:gd name="T78" fmla="*/ 2869 w 2870"/>
                  <a:gd name="T79" fmla="*/ 32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0" h="406">
                    <a:moveTo>
                      <a:pt x="2869" y="328"/>
                    </a:moveTo>
                    <a:lnTo>
                      <a:pt x="2870" y="313"/>
                    </a:lnTo>
                    <a:lnTo>
                      <a:pt x="2867" y="299"/>
                    </a:lnTo>
                    <a:lnTo>
                      <a:pt x="2862" y="286"/>
                    </a:lnTo>
                    <a:lnTo>
                      <a:pt x="2854" y="272"/>
                    </a:lnTo>
                    <a:lnTo>
                      <a:pt x="2845" y="261"/>
                    </a:lnTo>
                    <a:lnTo>
                      <a:pt x="2833" y="251"/>
                    </a:lnTo>
                    <a:lnTo>
                      <a:pt x="2821" y="244"/>
                    </a:lnTo>
                    <a:lnTo>
                      <a:pt x="2807" y="239"/>
                    </a:lnTo>
                    <a:lnTo>
                      <a:pt x="2792" y="236"/>
                    </a:lnTo>
                    <a:lnTo>
                      <a:pt x="93" y="0"/>
                    </a:lnTo>
                    <a:lnTo>
                      <a:pt x="78" y="0"/>
                    </a:lnTo>
                    <a:lnTo>
                      <a:pt x="63" y="3"/>
                    </a:lnTo>
                    <a:lnTo>
                      <a:pt x="50" y="8"/>
                    </a:lnTo>
                    <a:lnTo>
                      <a:pt x="36" y="15"/>
                    </a:lnTo>
                    <a:lnTo>
                      <a:pt x="25" y="24"/>
                    </a:lnTo>
                    <a:lnTo>
                      <a:pt x="15" y="37"/>
                    </a:lnTo>
                    <a:lnTo>
                      <a:pt x="8" y="49"/>
                    </a:lnTo>
                    <a:lnTo>
                      <a:pt x="3" y="63"/>
                    </a:lnTo>
                    <a:lnTo>
                      <a:pt x="1" y="78"/>
                    </a:lnTo>
                    <a:lnTo>
                      <a:pt x="1" y="78"/>
                    </a:lnTo>
                    <a:lnTo>
                      <a:pt x="0" y="93"/>
                    </a:lnTo>
                    <a:lnTo>
                      <a:pt x="3" y="107"/>
                    </a:lnTo>
                    <a:lnTo>
                      <a:pt x="8" y="120"/>
                    </a:lnTo>
                    <a:lnTo>
                      <a:pt x="16" y="134"/>
                    </a:lnTo>
                    <a:lnTo>
                      <a:pt x="25" y="145"/>
                    </a:lnTo>
                    <a:lnTo>
                      <a:pt x="37" y="155"/>
                    </a:lnTo>
                    <a:lnTo>
                      <a:pt x="49" y="162"/>
                    </a:lnTo>
                    <a:lnTo>
                      <a:pt x="63" y="167"/>
                    </a:lnTo>
                    <a:lnTo>
                      <a:pt x="78" y="170"/>
                    </a:lnTo>
                    <a:lnTo>
                      <a:pt x="2777" y="406"/>
                    </a:lnTo>
                    <a:lnTo>
                      <a:pt x="2792" y="406"/>
                    </a:lnTo>
                    <a:lnTo>
                      <a:pt x="2807" y="403"/>
                    </a:lnTo>
                    <a:lnTo>
                      <a:pt x="2820" y="398"/>
                    </a:lnTo>
                    <a:lnTo>
                      <a:pt x="2834" y="391"/>
                    </a:lnTo>
                    <a:lnTo>
                      <a:pt x="2845" y="381"/>
                    </a:lnTo>
                    <a:lnTo>
                      <a:pt x="2855" y="369"/>
                    </a:lnTo>
                    <a:lnTo>
                      <a:pt x="2862" y="357"/>
                    </a:lnTo>
                    <a:lnTo>
                      <a:pt x="2867" y="343"/>
                    </a:lnTo>
                    <a:lnTo>
                      <a:pt x="2869" y="328"/>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82" name="Freeform 34">
                <a:extLst>
                  <a:ext uri="{FF2B5EF4-FFF2-40B4-BE49-F238E27FC236}">
                    <a16:creationId xmlns:a16="http://schemas.microsoft.com/office/drawing/2014/main" id="{3A639571-EF2D-041A-A935-CD29D016CB06}"/>
                  </a:ext>
                </a:extLst>
              </p:cNvPr>
              <p:cNvSpPr>
                <a:spLocks noChangeAspect="1"/>
              </p:cNvSpPr>
              <p:nvPr/>
            </p:nvSpPr>
            <p:spPr bwMode="auto">
              <a:xfrm>
                <a:off x="4370" y="2228"/>
                <a:ext cx="176" cy="210"/>
              </a:xfrm>
              <a:custGeom>
                <a:avLst/>
                <a:gdLst>
                  <a:gd name="T0" fmla="*/ 79 w 176"/>
                  <a:gd name="T1" fmla="*/ 210 h 210"/>
                  <a:gd name="T2" fmla="*/ 94 w 176"/>
                  <a:gd name="T3" fmla="*/ 209 h 210"/>
                  <a:gd name="T4" fmla="*/ 109 w 176"/>
                  <a:gd name="T5" fmla="*/ 206 h 210"/>
                  <a:gd name="T6" fmla="*/ 124 w 176"/>
                  <a:gd name="T7" fmla="*/ 199 h 210"/>
                  <a:gd name="T8" fmla="*/ 138 w 176"/>
                  <a:gd name="T9" fmla="*/ 190 h 210"/>
                  <a:gd name="T10" fmla="*/ 149 w 176"/>
                  <a:gd name="T11" fmla="*/ 178 h 210"/>
                  <a:gd name="T12" fmla="*/ 159 w 176"/>
                  <a:gd name="T13" fmla="*/ 163 h 210"/>
                  <a:gd name="T14" fmla="*/ 168 w 176"/>
                  <a:gd name="T15" fmla="*/ 148 h 210"/>
                  <a:gd name="T16" fmla="*/ 173 w 176"/>
                  <a:gd name="T17" fmla="*/ 131 h 210"/>
                  <a:gd name="T18" fmla="*/ 176 w 176"/>
                  <a:gd name="T19" fmla="*/ 113 h 210"/>
                  <a:gd name="T20" fmla="*/ 176 w 176"/>
                  <a:gd name="T21" fmla="*/ 95 h 210"/>
                  <a:gd name="T22" fmla="*/ 174 w 176"/>
                  <a:gd name="T23" fmla="*/ 76 h 210"/>
                  <a:gd name="T24" fmla="*/ 168 w 176"/>
                  <a:gd name="T25" fmla="*/ 60 h 210"/>
                  <a:gd name="T26" fmla="*/ 161 w 176"/>
                  <a:gd name="T27" fmla="*/ 44 h 210"/>
                  <a:gd name="T28" fmla="*/ 152 w 176"/>
                  <a:gd name="T29" fmla="*/ 30 h 210"/>
                  <a:gd name="T30" fmla="*/ 140 w 176"/>
                  <a:gd name="T31" fmla="*/ 18 h 210"/>
                  <a:gd name="T32" fmla="*/ 127 w 176"/>
                  <a:gd name="T33" fmla="*/ 9 h 210"/>
                  <a:gd name="T34" fmla="*/ 112 w 176"/>
                  <a:gd name="T35" fmla="*/ 4 h 210"/>
                  <a:gd name="T36" fmla="*/ 97 w 176"/>
                  <a:gd name="T37" fmla="*/ 0 h 210"/>
                  <a:gd name="T38" fmla="*/ 82 w 176"/>
                  <a:gd name="T39" fmla="*/ 1 h 210"/>
                  <a:gd name="T40" fmla="*/ 67 w 176"/>
                  <a:gd name="T41" fmla="*/ 4 h 210"/>
                  <a:gd name="T42" fmla="*/ 52 w 176"/>
                  <a:gd name="T43" fmla="*/ 11 h 210"/>
                  <a:gd name="T44" fmla="*/ 38 w 176"/>
                  <a:gd name="T45" fmla="*/ 20 h 210"/>
                  <a:gd name="T46" fmla="*/ 27 w 176"/>
                  <a:gd name="T47" fmla="*/ 32 h 210"/>
                  <a:gd name="T48" fmla="*/ 17 w 176"/>
                  <a:gd name="T49" fmla="*/ 47 h 210"/>
                  <a:gd name="T50" fmla="*/ 8 w 176"/>
                  <a:gd name="T51" fmla="*/ 62 h 210"/>
                  <a:gd name="T52" fmla="*/ 3 w 176"/>
                  <a:gd name="T53" fmla="*/ 79 h 210"/>
                  <a:gd name="T54" fmla="*/ 0 w 176"/>
                  <a:gd name="T55" fmla="*/ 97 h 210"/>
                  <a:gd name="T56" fmla="*/ 0 w 176"/>
                  <a:gd name="T57" fmla="*/ 115 h 210"/>
                  <a:gd name="T58" fmla="*/ 2 w 176"/>
                  <a:gd name="T59" fmla="*/ 134 h 210"/>
                  <a:gd name="T60" fmla="*/ 8 w 176"/>
                  <a:gd name="T61" fmla="*/ 150 h 210"/>
                  <a:gd name="T62" fmla="*/ 15 w 176"/>
                  <a:gd name="T63" fmla="*/ 166 h 210"/>
                  <a:gd name="T64" fmla="*/ 24 w 176"/>
                  <a:gd name="T65" fmla="*/ 180 h 210"/>
                  <a:gd name="T66" fmla="*/ 36 w 176"/>
                  <a:gd name="T67" fmla="*/ 192 h 210"/>
                  <a:gd name="T68" fmla="*/ 49 w 176"/>
                  <a:gd name="T69" fmla="*/ 201 h 210"/>
                  <a:gd name="T70" fmla="*/ 64 w 176"/>
                  <a:gd name="T71" fmla="*/ 206 h 210"/>
                  <a:gd name="T72" fmla="*/ 79 w 176"/>
                  <a:gd name="T73"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210">
                    <a:moveTo>
                      <a:pt x="79" y="210"/>
                    </a:moveTo>
                    <a:lnTo>
                      <a:pt x="94" y="209"/>
                    </a:lnTo>
                    <a:lnTo>
                      <a:pt x="109" y="206"/>
                    </a:lnTo>
                    <a:lnTo>
                      <a:pt x="124" y="199"/>
                    </a:lnTo>
                    <a:lnTo>
                      <a:pt x="138" y="190"/>
                    </a:lnTo>
                    <a:lnTo>
                      <a:pt x="149" y="178"/>
                    </a:lnTo>
                    <a:lnTo>
                      <a:pt x="159" y="163"/>
                    </a:lnTo>
                    <a:lnTo>
                      <a:pt x="168" y="148"/>
                    </a:lnTo>
                    <a:lnTo>
                      <a:pt x="173" y="131"/>
                    </a:lnTo>
                    <a:lnTo>
                      <a:pt x="176" y="113"/>
                    </a:lnTo>
                    <a:lnTo>
                      <a:pt x="176" y="95"/>
                    </a:lnTo>
                    <a:lnTo>
                      <a:pt x="174" y="76"/>
                    </a:lnTo>
                    <a:lnTo>
                      <a:pt x="168" y="60"/>
                    </a:lnTo>
                    <a:lnTo>
                      <a:pt x="161" y="44"/>
                    </a:lnTo>
                    <a:lnTo>
                      <a:pt x="152" y="30"/>
                    </a:lnTo>
                    <a:lnTo>
                      <a:pt x="140" y="18"/>
                    </a:lnTo>
                    <a:lnTo>
                      <a:pt x="127" y="9"/>
                    </a:lnTo>
                    <a:lnTo>
                      <a:pt x="112" y="4"/>
                    </a:lnTo>
                    <a:lnTo>
                      <a:pt x="97" y="0"/>
                    </a:lnTo>
                    <a:lnTo>
                      <a:pt x="82" y="1"/>
                    </a:lnTo>
                    <a:lnTo>
                      <a:pt x="67" y="4"/>
                    </a:lnTo>
                    <a:lnTo>
                      <a:pt x="52" y="11"/>
                    </a:lnTo>
                    <a:lnTo>
                      <a:pt x="38" y="20"/>
                    </a:lnTo>
                    <a:lnTo>
                      <a:pt x="27" y="32"/>
                    </a:lnTo>
                    <a:lnTo>
                      <a:pt x="17" y="47"/>
                    </a:lnTo>
                    <a:lnTo>
                      <a:pt x="8" y="62"/>
                    </a:lnTo>
                    <a:lnTo>
                      <a:pt x="3" y="79"/>
                    </a:lnTo>
                    <a:lnTo>
                      <a:pt x="0" y="97"/>
                    </a:lnTo>
                    <a:lnTo>
                      <a:pt x="0" y="115"/>
                    </a:lnTo>
                    <a:lnTo>
                      <a:pt x="2" y="134"/>
                    </a:lnTo>
                    <a:lnTo>
                      <a:pt x="8" y="150"/>
                    </a:lnTo>
                    <a:lnTo>
                      <a:pt x="15" y="166"/>
                    </a:lnTo>
                    <a:lnTo>
                      <a:pt x="24" y="180"/>
                    </a:lnTo>
                    <a:lnTo>
                      <a:pt x="36" y="192"/>
                    </a:lnTo>
                    <a:lnTo>
                      <a:pt x="49" y="201"/>
                    </a:lnTo>
                    <a:lnTo>
                      <a:pt x="64" y="206"/>
                    </a:lnTo>
                    <a:lnTo>
                      <a:pt x="79" y="2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258083" name="Group 35">
                <a:extLst>
                  <a:ext uri="{FF2B5EF4-FFF2-40B4-BE49-F238E27FC236}">
                    <a16:creationId xmlns:a16="http://schemas.microsoft.com/office/drawing/2014/main" id="{2E5F9FFA-753D-1A06-F4E4-C45DB0555D78}"/>
                  </a:ext>
                </a:extLst>
              </p:cNvPr>
              <p:cNvGrpSpPr>
                <a:grpSpLocks noChangeAspect="1"/>
              </p:cNvGrpSpPr>
              <p:nvPr/>
            </p:nvGrpSpPr>
            <p:grpSpPr bwMode="auto">
              <a:xfrm>
                <a:off x="1443" y="2102"/>
                <a:ext cx="969" cy="424"/>
                <a:chOff x="1426" y="2079"/>
                <a:chExt cx="969" cy="424"/>
              </a:xfrm>
            </p:grpSpPr>
            <p:sp>
              <p:nvSpPr>
                <p:cNvPr id="258084" name="Freeform 36">
                  <a:extLst>
                    <a:ext uri="{FF2B5EF4-FFF2-40B4-BE49-F238E27FC236}">
                      <a16:creationId xmlns:a16="http://schemas.microsoft.com/office/drawing/2014/main" id="{4ACE118C-7AFA-5B7D-CB5B-59D66F56929C}"/>
                    </a:ext>
                  </a:extLst>
                </p:cNvPr>
                <p:cNvSpPr>
                  <a:spLocks noChangeAspect="1"/>
                </p:cNvSpPr>
                <p:nvPr/>
              </p:nvSpPr>
              <p:spPr bwMode="auto">
                <a:xfrm>
                  <a:off x="1426" y="2079"/>
                  <a:ext cx="182" cy="312"/>
                </a:xfrm>
                <a:custGeom>
                  <a:avLst/>
                  <a:gdLst>
                    <a:gd name="T0" fmla="*/ 182 w 182"/>
                    <a:gd name="T1" fmla="*/ 13 h 312"/>
                    <a:gd name="T2" fmla="*/ 26 w 182"/>
                    <a:gd name="T3" fmla="*/ 0 h 312"/>
                    <a:gd name="T4" fmla="*/ 0 w 182"/>
                    <a:gd name="T5" fmla="*/ 299 h 312"/>
                    <a:gd name="T6" fmla="*/ 156 w 182"/>
                    <a:gd name="T7" fmla="*/ 312 h 312"/>
                    <a:gd name="T8" fmla="*/ 182 w 182"/>
                    <a:gd name="T9" fmla="*/ 13 h 312"/>
                  </a:gdLst>
                  <a:ahLst/>
                  <a:cxnLst>
                    <a:cxn ang="0">
                      <a:pos x="T0" y="T1"/>
                    </a:cxn>
                    <a:cxn ang="0">
                      <a:pos x="T2" y="T3"/>
                    </a:cxn>
                    <a:cxn ang="0">
                      <a:pos x="T4" y="T5"/>
                    </a:cxn>
                    <a:cxn ang="0">
                      <a:pos x="T6" y="T7"/>
                    </a:cxn>
                    <a:cxn ang="0">
                      <a:pos x="T8" y="T9"/>
                    </a:cxn>
                  </a:cxnLst>
                  <a:rect l="0" t="0" r="r" b="b"/>
                  <a:pathLst>
                    <a:path w="182" h="312">
                      <a:moveTo>
                        <a:pt x="182" y="13"/>
                      </a:moveTo>
                      <a:lnTo>
                        <a:pt x="26" y="0"/>
                      </a:lnTo>
                      <a:lnTo>
                        <a:pt x="0" y="299"/>
                      </a:lnTo>
                      <a:lnTo>
                        <a:pt x="156" y="312"/>
                      </a:lnTo>
                      <a:lnTo>
                        <a:pt x="182" y="13"/>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85" name="Freeform 37">
                  <a:extLst>
                    <a:ext uri="{FF2B5EF4-FFF2-40B4-BE49-F238E27FC236}">
                      <a16:creationId xmlns:a16="http://schemas.microsoft.com/office/drawing/2014/main" id="{3B99073B-7CBB-7B43-E732-5C9C81BDAC9D}"/>
                    </a:ext>
                  </a:extLst>
                </p:cNvPr>
                <p:cNvSpPr>
                  <a:spLocks noChangeAspect="1"/>
                </p:cNvSpPr>
                <p:nvPr/>
              </p:nvSpPr>
              <p:spPr bwMode="auto">
                <a:xfrm>
                  <a:off x="1738" y="2118"/>
                  <a:ext cx="194" cy="229"/>
                </a:xfrm>
                <a:custGeom>
                  <a:avLst/>
                  <a:gdLst>
                    <a:gd name="T0" fmla="*/ 194 w 194"/>
                    <a:gd name="T1" fmla="*/ 15 h 229"/>
                    <a:gd name="T2" fmla="*/ 19 w 194"/>
                    <a:gd name="T3" fmla="*/ 0 h 229"/>
                    <a:gd name="T4" fmla="*/ 0 w 194"/>
                    <a:gd name="T5" fmla="*/ 214 h 229"/>
                    <a:gd name="T6" fmla="*/ 175 w 194"/>
                    <a:gd name="T7" fmla="*/ 229 h 229"/>
                    <a:gd name="T8" fmla="*/ 194 w 194"/>
                    <a:gd name="T9" fmla="*/ 15 h 229"/>
                  </a:gdLst>
                  <a:ahLst/>
                  <a:cxnLst>
                    <a:cxn ang="0">
                      <a:pos x="T0" y="T1"/>
                    </a:cxn>
                    <a:cxn ang="0">
                      <a:pos x="T2" y="T3"/>
                    </a:cxn>
                    <a:cxn ang="0">
                      <a:pos x="T4" y="T5"/>
                    </a:cxn>
                    <a:cxn ang="0">
                      <a:pos x="T6" y="T7"/>
                    </a:cxn>
                    <a:cxn ang="0">
                      <a:pos x="T8" y="T9"/>
                    </a:cxn>
                  </a:cxnLst>
                  <a:rect l="0" t="0" r="r" b="b"/>
                  <a:pathLst>
                    <a:path w="194" h="229">
                      <a:moveTo>
                        <a:pt x="194" y="15"/>
                      </a:moveTo>
                      <a:lnTo>
                        <a:pt x="19" y="0"/>
                      </a:lnTo>
                      <a:lnTo>
                        <a:pt x="0" y="214"/>
                      </a:lnTo>
                      <a:lnTo>
                        <a:pt x="175" y="229"/>
                      </a:lnTo>
                      <a:lnTo>
                        <a:pt x="194"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86" name="Freeform 38">
                  <a:extLst>
                    <a:ext uri="{FF2B5EF4-FFF2-40B4-BE49-F238E27FC236}">
                      <a16:creationId xmlns:a16="http://schemas.microsoft.com/office/drawing/2014/main" id="{5D9BEA38-F14B-3AEA-471C-29B9B7E3E8DB}"/>
                    </a:ext>
                  </a:extLst>
                </p:cNvPr>
                <p:cNvSpPr>
                  <a:spLocks noChangeAspect="1"/>
                </p:cNvSpPr>
                <p:nvPr/>
              </p:nvSpPr>
              <p:spPr bwMode="auto">
                <a:xfrm>
                  <a:off x="2039" y="2150"/>
                  <a:ext cx="197" cy="353"/>
                </a:xfrm>
                <a:custGeom>
                  <a:avLst/>
                  <a:gdLst>
                    <a:gd name="T0" fmla="*/ 197 w 197"/>
                    <a:gd name="T1" fmla="*/ 15 h 353"/>
                    <a:gd name="T2" fmla="*/ 29 w 197"/>
                    <a:gd name="T3" fmla="*/ 0 h 353"/>
                    <a:gd name="T4" fmla="*/ 0 w 197"/>
                    <a:gd name="T5" fmla="*/ 338 h 353"/>
                    <a:gd name="T6" fmla="*/ 168 w 197"/>
                    <a:gd name="T7" fmla="*/ 353 h 353"/>
                    <a:gd name="T8" fmla="*/ 197 w 197"/>
                    <a:gd name="T9" fmla="*/ 15 h 353"/>
                  </a:gdLst>
                  <a:ahLst/>
                  <a:cxnLst>
                    <a:cxn ang="0">
                      <a:pos x="T0" y="T1"/>
                    </a:cxn>
                    <a:cxn ang="0">
                      <a:pos x="T2" y="T3"/>
                    </a:cxn>
                    <a:cxn ang="0">
                      <a:pos x="T4" y="T5"/>
                    </a:cxn>
                    <a:cxn ang="0">
                      <a:pos x="T6" y="T7"/>
                    </a:cxn>
                    <a:cxn ang="0">
                      <a:pos x="T8" y="T9"/>
                    </a:cxn>
                  </a:cxnLst>
                  <a:rect l="0" t="0" r="r" b="b"/>
                  <a:pathLst>
                    <a:path w="197" h="353">
                      <a:moveTo>
                        <a:pt x="197" y="15"/>
                      </a:moveTo>
                      <a:lnTo>
                        <a:pt x="29" y="0"/>
                      </a:lnTo>
                      <a:lnTo>
                        <a:pt x="0" y="338"/>
                      </a:lnTo>
                      <a:lnTo>
                        <a:pt x="168" y="353"/>
                      </a:lnTo>
                      <a:lnTo>
                        <a:pt x="19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87" name="Freeform 39">
                  <a:extLst>
                    <a:ext uri="{FF2B5EF4-FFF2-40B4-BE49-F238E27FC236}">
                      <a16:creationId xmlns:a16="http://schemas.microsoft.com/office/drawing/2014/main" id="{D488FA20-F7F1-01C1-EF49-ECF0D8B9D1DD}"/>
                    </a:ext>
                  </a:extLst>
                </p:cNvPr>
                <p:cNvSpPr>
                  <a:spLocks noChangeAspect="1"/>
                </p:cNvSpPr>
                <p:nvPr/>
              </p:nvSpPr>
              <p:spPr bwMode="auto">
                <a:xfrm>
                  <a:off x="2208" y="2169"/>
                  <a:ext cx="187" cy="212"/>
                </a:xfrm>
                <a:custGeom>
                  <a:avLst/>
                  <a:gdLst>
                    <a:gd name="T0" fmla="*/ 187 w 187"/>
                    <a:gd name="T1" fmla="*/ 15 h 212"/>
                    <a:gd name="T2" fmla="*/ 17 w 187"/>
                    <a:gd name="T3" fmla="*/ 0 h 212"/>
                    <a:gd name="T4" fmla="*/ 0 w 187"/>
                    <a:gd name="T5" fmla="*/ 197 h 212"/>
                    <a:gd name="T6" fmla="*/ 170 w 187"/>
                    <a:gd name="T7" fmla="*/ 212 h 212"/>
                    <a:gd name="T8" fmla="*/ 187 w 187"/>
                    <a:gd name="T9" fmla="*/ 15 h 212"/>
                  </a:gdLst>
                  <a:ahLst/>
                  <a:cxnLst>
                    <a:cxn ang="0">
                      <a:pos x="T0" y="T1"/>
                    </a:cxn>
                    <a:cxn ang="0">
                      <a:pos x="T2" y="T3"/>
                    </a:cxn>
                    <a:cxn ang="0">
                      <a:pos x="T4" y="T5"/>
                    </a:cxn>
                    <a:cxn ang="0">
                      <a:pos x="T6" y="T7"/>
                    </a:cxn>
                    <a:cxn ang="0">
                      <a:pos x="T8" y="T9"/>
                    </a:cxn>
                  </a:cxnLst>
                  <a:rect l="0" t="0" r="r" b="b"/>
                  <a:pathLst>
                    <a:path w="187" h="212">
                      <a:moveTo>
                        <a:pt x="187" y="15"/>
                      </a:moveTo>
                      <a:lnTo>
                        <a:pt x="17" y="0"/>
                      </a:lnTo>
                      <a:lnTo>
                        <a:pt x="0" y="197"/>
                      </a:lnTo>
                      <a:lnTo>
                        <a:pt x="170" y="212"/>
                      </a:lnTo>
                      <a:lnTo>
                        <a:pt x="18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58088" name="Group 40">
                <a:extLst>
                  <a:ext uri="{FF2B5EF4-FFF2-40B4-BE49-F238E27FC236}">
                    <a16:creationId xmlns:a16="http://schemas.microsoft.com/office/drawing/2014/main" id="{C365AAC1-06E4-AAB4-E812-8A5EE9D66A8B}"/>
                  </a:ext>
                </a:extLst>
              </p:cNvPr>
              <p:cNvGrpSpPr>
                <a:grpSpLocks noChangeAspect="1"/>
              </p:cNvGrpSpPr>
              <p:nvPr/>
            </p:nvGrpSpPr>
            <p:grpSpPr bwMode="auto">
              <a:xfrm>
                <a:off x="1404" y="2054"/>
                <a:ext cx="968" cy="430"/>
                <a:chOff x="1387" y="2031"/>
                <a:chExt cx="968" cy="430"/>
              </a:xfrm>
            </p:grpSpPr>
            <p:sp>
              <p:nvSpPr>
                <p:cNvPr id="258089" name="Freeform 41">
                  <a:extLst>
                    <a:ext uri="{FF2B5EF4-FFF2-40B4-BE49-F238E27FC236}">
                      <a16:creationId xmlns:a16="http://schemas.microsoft.com/office/drawing/2014/main" id="{ADC1B3DB-601A-077C-C030-A6990067578B}"/>
                    </a:ext>
                  </a:extLst>
                </p:cNvPr>
                <p:cNvSpPr>
                  <a:spLocks noChangeAspect="1"/>
                </p:cNvSpPr>
                <p:nvPr/>
              </p:nvSpPr>
              <p:spPr bwMode="auto">
                <a:xfrm>
                  <a:off x="1387" y="2031"/>
                  <a:ext cx="193" cy="322"/>
                </a:xfrm>
                <a:custGeom>
                  <a:avLst/>
                  <a:gdLst>
                    <a:gd name="T0" fmla="*/ 193 w 193"/>
                    <a:gd name="T1" fmla="*/ 15 h 322"/>
                    <a:gd name="T2" fmla="*/ 27 w 193"/>
                    <a:gd name="T3" fmla="*/ 0 h 322"/>
                    <a:gd name="T4" fmla="*/ 0 w 193"/>
                    <a:gd name="T5" fmla="*/ 307 h 322"/>
                    <a:gd name="T6" fmla="*/ 166 w 193"/>
                    <a:gd name="T7" fmla="*/ 322 h 322"/>
                    <a:gd name="T8" fmla="*/ 193 w 193"/>
                    <a:gd name="T9" fmla="*/ 15 h 322"/>
                  </a:gdLst>
                  <a:ahLst/>
                  <a:cxnLst>
                    <a:cxn ang="0">
                      <a:pos x="T0" y="T1"/>
                    </a:cxn>
                    <a:cxn ang="0">
                      <a:pos x="T2" y="T3"/>
                    </a:cxn>
                    <a:cxn ang="0">
                      <a:pos x="T4" y="T5"/>
                    </a:cxn>
                    <a:cxn ang="0">
                      <a:pos x="T6" y="T7"/>
                    </a:cxn>
                    <a:cxn ang="0">
                      <a:pos x="T8" y="T9"/>
                    </a:cxn>
                  </a:cxnLst>
                  <a:rect l="0" t="0" r="r" b="b"/>
                  <a:pathLst>
                    <a:path w="193" h="322">
                      <a:moveTo>
                        <a:pt x="193" y="15"/>
                      </a:moveTo>
                      <a:lnTo>
                        <a:pt x="27" y="0"/>
                      </a:lnTo>
                      <a:lnTo>
                        <a:pt x="0" y="307"/>
                      </a:lnTo>
                      <a:lnTo>
                        <a:pt x="166" y="322"/>
                      </a:lnTo>
                      <a:lnTo>
                        <a:pt x="193"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90" name="Freeform 42">
                  <a:extLst>
                    <a:ext uri="{FF2B5EF4-FFF2-40B4-BE49-F238E27FC236}">
                      <a16:creationId xmlns:a16="http://schemas.microsoft.com/office/drawing/2014/main" id="{2A036C7E-498F-BC1E-0F7B-8B06AC1E2D76}"/>
                    </a:ext>
                  </a:extLst>
                </p:cNvPr>
                <p:cNvSpPr>
                  <a:spLocks noChangeAspect="1"/>
                </p:cNvSpPr>
                <p:nvPr/>
              </p:nvSpPr>
              <p:spPr bwMode="auto">
                <a:xfrm>
                  <a:off x="1714" y="2077"/>
                  <a:ext cx="187" cy="229"/>
                </a:xfrm>
                <a:custGeom>
                  <a:avLst/>
                  <a:gdLst>
                    <a:gd name="T0" fmla="*/ 187 w 187"/>
                    <a:gd name="T1" fmla="*/ 15 h 229"/>
                    <a:gd name="T2" fmla="*/ 19 w 187"/>
                    <a:gd name="T3" fmla="*/ 0 h 229"/>
                    <a:gd name="T4" fmla="*/ 0 w 187"/>
                    <a:gd name="T5" fmla="*/ 214 h 229"/>
                    <a:gd name="T6" fmla="*/ 168 w 187"/>
                    <a:gd name="T7" fmla="*/ 229 h 229"/>
                    <a:gd name="T8" fmla="*/ 187 w 187"/>
                    <a:gd name="T9" fmla="*/ 15 h 229"/>
                  </a:gdLst>
                  <a:ahLst/>
                  <a:cxnLst>
                    <a:cxn ang="0">
                      <a:pos x="T0" y="T1"/>
                    </a:cxn>
                    <a:cxn ang="0">
                      <a:pos x="T2" y="T3"/>
                    </a:cxn>
                    <a:cxn ang="0">
                      <a:pos x="T4" y="T5"/>
                    </a:cxn>
                    <a:cxn ang="0">
                      <a:pos x="T6" y="T7"/>
                    </a:cxn>
                    <a:cxn ang="0">
                      <a:pos x="T8" y="T9"/>
                    </a:cxn>
                  </a:cxnLst>
                  <a:rect l="0" t="0" r="r" b="b"/>
                  <a:pathLst>
                    <a:path w="187" h="229">
                      <a:moveTo>
                        <a:pt x="187" y="15"/>
                      </a:moveTo>
                      <a:lnTo>
                        <a:pt x="19" y="0"/>
                      </a:lnTo>
                      <a:lnTo>
                        <a:pt x="0" y="214"/>
                      </a:lnTo>
                      <a:lnTo>
                        <a:pt x="168" y="229"/>
                      </a:lnTo>
                      <a:lnTo>
                        <a:pt x="187"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91" name="Freeform 43">
                  <a:extLst>
                    <a:ext uri="{FF2B5EF4-FFF2-40B4-BE49-F238E27FC236}">
                      <a16:creationId xmlns:a16="http://schemas.microsoft.com/office/drawing/2014/main" id="{673C04B7-ADF5-CB22-CDAF-676820AD466E}"/>
                    </a:ext>
                  </a:extLst>
                </p:cNvPr>
                <p:cNvSpPr>
                  <a:spLocks noChangeAspect="1"/>
                </p:cNvSpPr>
                <p:nvPr/>
              </p:nvSpPr>
              <p:spPr bwMode="auto">
                <a:xfrm>
                  <a:off x="2014" y="2114"/>
                  <a:ext cx="185" cy="347"/>
                </a:xfrm>
                <a:custGeom>
                  <a:avLst/>
                  <a:gdLst>
                    <a:gd name="T0" fmla="*/ 185 w 185"/>
                    <a:gd name="T1" fmla="*/ 13 h 347"/>
                    <a:gd name="T2" fmla="*/ 29 w 185"/>
                    <a:gd name="T3" fmla="*/ 0 h 347"/>
                    <a:gd name="T4" fmla="*/ 0 w 185"/>
                    <a:gd name="T5" fmla="*/ 333 h 347"/>
                    <a:gd name="T6" fmla="*/ 156 w 185"/>
                    <a:gd name="T7" fmla="*/ 347 h 347"/>
                    <a:gd name="T8" fmla="*/ 185 w 185"/>
                    <a:gd name="T9" fmla="*/ 13 h 347"/>
                  </a:gdLst>
                  <a:ahLst/>
                  <a:cxnLst>
                    <a:cxn ang="0">
                      <a:pos x="T0" y="T1"/>
                    </a:cxn>
                    <a:cxn ang="0">
                      <a:pos x="T2" y="T3"/>
                    </a:cxn>
                    <a:cxn ang="0">
                      <a:pos x="T4" y="T5"/>
                    </a:cxn>
                    <a:cxn ang="0">
                      <a:pos x="T6" y="T7"/>
                    </a:cxn>
                    <a:cxn ang="0">
                      <a:pos x="T8" y="T9"/>
                    </a:cxn>
                  </a:cxnLst>
                  <a:rect l="0" t="0" r="r" b="b"/>
                  <a:pathLst>
                    <a:path w="185" h="347">
                      <a:moveTo>
                        <a:pt x="185" y="13"/>
                      </a:moveTo>
                      <a:lnTo>
                        <a:pt x="29" y="0"/>
                      </a:lnTo>
                      <a:lnTo>
                        <a:pt x="0" y="333"/>
                      </a:lnTo>
                      <a:lnTo>
                        <a:pt x="156" y="347"/>
                      </a:lnTo>
                      <a:lnTo>
                        <a:pt x="185" y="13"/>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92" name="Freeform 44">
                  <a:extLst>
                    <a:ext uri="{FF2B5EF4-FFF2-40B4-BE49-F238E27FC236}">
                      <a16:creationId xmlns:a16="http://schemas.microsoft.com/office/drawing/2014/main" id="{6D45E82B-C134-476B-8362-7C31BC5F14EF}"/>
                    </a:ext>
                  </a:extLst>
                </p:cNvPr>
                <p:cNvSpPr>
                  <a:spLocks noChangeAspect="1"/>
                </p:cNvSpPr>
                <p:nvPr/>
              </p:nvSpPr>
              <p:spPr bwMode="auto">
                <a:xfrm>
                  <a:off x="2176" y="2122"/>
                  <a:ext cx="179" cy="223"/>
                </a:xfrm>
                <a:custGeom>
                  <a:avLst/>
                  <a:gdLst>
                    <a:gd name="T0" fmla="*/ 179 w 179"/>
                    <a:gd name="T1" fmla="*/ 14 h 223"/>
                    <a:gd name="T2" fmla="*/ 18 w 179"/>
                    <a:gd name="T3" fmla="*/ 0 h 223"/>
                    <a:gd name="T4" fmla="*/ 0 w 179"/>
                    <a:gd name="T5" fmla="*/ 209 h 223"/>
                    <a:gd name="T6" fmla="*/ 161 w 179"/>
                    <a:gd name="T7" fmla="*/ 223 h 223"/>
                    <a:gd name="T8" fmla="*/ 179 w 179"/>
                    <a:gd name="T9" fmla="*/ 14 h 223"/>
                  </a:gdLst>
                  <a:ahLst/>
                  <a:cxnLst>
                    <a:cxn ang="0">
                      <a:pos x="T0" y="T1"/>
                    </a:cxn>
                    <a:cxn ang="0">
                      <a:pos x="T2" y="T3"/>
                    </a:cxn>
                    <a:cxn ang="0">
                      <a:pos x="T4" y="T5"/>
                    </a:cxn>
                    <a:cxn ang="0">
                      <a:pos x="T6" y="T7"/>
                    </a:cxn>
                    <a:cxn ang="0">
                      <a:pos x="T8" y="T9"/>
                    </a:cxn>
                  </a:cxnLst>
                  <a:rect l="0" t="0" r="r" b="b"/>
                  <a:pathLst>
                    <a:path w="179" h="223">
                      <a:moveTo>
                        <a:pt x="179" y="14"/>
                      </a:moveTo>
                      <a:lnTo>
                        <a:pt x="18" y="0"/>
                      </a:lnTo>
                      <a:lnTo>
                        <a:pt x="0" y="209"/>
                      </a:lnTo>
                      <a:lnTo>
                        <a:pt x="161" y="223"/>
                      </a:lnTo>
                      <a:lnTo>
                        <a:pt x="179" y="1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58093" name="Group 45">
              <a:extLst>
                <a:ext uri="{FF2B5EF4-FFF2-40B4-BE49-F238E27FC236}">
                  <a16:creationId xmlns:a16="http://schemas.microsoft.com/office/drawing/2014/main" id="{6E6F7599-9020-2870-C464-C8CB5293D6B8}"/>
                </a:ext>
              </a:extLst>
            </p:cNvPr>
            <p:cNvGrpSpPr>
              <a:grpSpLocks noChangeAspect="1"/>
            </p:cNvGrpSpPr>
            <p:nvPr/>
          </p:nvGrpSpPr>
          <p:grpSpPr bwMode="auto">
            <a:xfrm>
              <a:off x="1694" y="1793"/>
              <a:ext cx="2152" cy="606"/>
              <a:chOff x="1694" y="1793"/>
              <a:chExt cx="2152" cy="606"/>
            </a:xfrm>
          </p:grpSpPr>
          <p:sp>
            <p:nvSpPr>
              <p:cNvPr id="258094" name="Freeform 46">
                <a:extLst>
                  <a:ext uri="{FF2B5EF4-FFF2-40B4-BE49-F238E27FC236}">
                    <a16:creationId xmlns:a16="http://schemas.microsoft.com/office/drawing/2014/main" id="{56724F55-69F6-E531-69F6-83B5EC6BE03B}"/>
                  </a:ext>
                </a:extLst>
              </p:cNvPr>
              <p:cNvSpPr>
                <a:spLocks noChangeAspect="1"/>
              </p:cNvSpPr>
              <p:nvPr/>
            </p:nvSpPr>
            <p:spPr bwMode="auto">
              <a:xfrm>
                <a:off x="2443" y="1793"/>
                <a:ext cx="146" cy="493"/>
              </a:xfrm>
              <a:custGeom>
                <a:avLst/>
                <a:gdLst>
                  <a:gd name="T0" fmla="*/ 0 w 146"/>
                  <a:gd name="T1" fmla="*/ 20 h 493"/>
                  <a:gd name="T2" fmla="*/ 13 w 146"/>
                  <a:gd name="T3" fmla="*/ 3 h 493"/>
                  <a:gd name="T4" fmla="*/ 33 w 146"/>
                  <a:gd name="T5" fmla="*/ 0 h 493"/>
                  <a:gd name="T6" fmla="*/ 55 w 146"/>
                  <a:gd name="T7" fmla="*/ 16 h 493"/>
                  <a:gd name="T8" fmla="*/ 85 w 146"/>
                  <a:gd name="T9" fmla="*/ 61 h 493"/>
                  <a:gd name="T10" fmla="*/ 107 w 146"/>
                  <a:gd name="T11" fmla="*/ 126 h 493"/>
                  <a:gd name="T12" fmla="*/ 127 w 146"/>
                  <a:gd name="T13" fmla="*/ 203 h 493"/>
                  <a:gd name="T14" fmla="*/ 140 w 146"/>
                  <a:gd name="T15" fmla="*/ 289 h 493"/>
                  <a:gd name="T16" fmla="*/ 146 w 146"/>
                  <a:gd name="T17" fmla="*/ 361 h 493"/>
                  <a:gd name="T18" fmla="*/ 140 w 146"/>
                  <a:gd name="T19" fmla="*/ 428 h 493"/>
                  <a:gd name="T20" fmla="*/ 122 w 146"/>
                  <a:gd name="T21" fmla="*/ 467 h 493"/>
                  <a:gd name="T22" fmla="*/ 90 w 146"/>
                  <a:gd name="T23" fmla="*/ 493 h 493"/>
                  <a:gd name="T24" fmla="*/ 55 w 146"/>
                  <a:gd name="T25" fmla="*/ 493 h 493"/>
                  <a:gd name="T26" fmla="*/ 39 w 146"/>
                  <a:gd name="T27" fmla="*/ 481 h 493"/>
                  <a:gd name="T28" fmla="*/ 39 w 146"/>
                  <a:gd name="T29" fmla="*/ 455 h 493"/>
                  <a:gd name="T30" fmla="*/ 55 w 146"/>
                  <a:gd name="T31" fmla="*/ 431 h 493"/>
                  <a:gd name="T32" fmla="*/ 96 w 146"/>
                  <a:gd name="T33" fmla="*/ 455 h 493"/>
                  <a:gd name="T34" fmla="*/ 113 w 146"/>
                  <a:gd name="T35" fmla="*/ 439 h 493"/>
                  <a:gd name="T36" fmla="*/ 124 w 146"/>
                  <a:gd name="T37" fmla="*/ 378 h 493"/>
                  <a:gd name="T38" fmla="*/ 116 w 146"/>
                  <a:gd name="T39" fmla="*/ 311 h 493"/>
                  <a:gd name="T40" fmla="*/ 96 w 146"/>
                  <a:gd name="T41" fmla="*/ 250 h 493"/>
                  <a:gd name="T42" fmla="*/ 66 w 146"/>
                  <a:gd name="T43" fmla="*/ 164 h 493"/>
                  <a:gd name="T44" fmla="*/ 29 w 146"/>
                  <a:gd name="T45" fmla="*/ 116 h 493"/>
                  <a:gd name="T46" fmla="*/ 2 w 146"/>
                  <a:gd name="T47" fmla="*/ 64 h 493"/>
                  <a:gd name="T48" fmla="*/ 0 w 146"/>
                  <a:gd name="T49"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493">
                    <a:moveTo>
                      <a:pt x="0" y="20"/>
                    </a:moveTo>
                    <a:lnTo>
                      <a:pt x="13" y="3"/>
                    </a:lnTo>
                    <a:lnTo>
                      <a:pt x="33" y="0"/>
                    </a:lnTo>
                    <a:lnTo>
                      <a:pt x="55" y="16"/>
                    </a:lnTo>
                    <a:lnTo>
                      <a:pt x="85" y="61"/>
                    </a:lnTo>
                    <a:lnTo>
                      <a:pt x="107" y="126"/>
                    </a:lnTo>
                    <a:lnTo>
                      <a:pt x="127" y="203"/>
                    </a:lnTo>
                    <a:lnTo>
                      <a:pt x="140" y="289"/>
                    </a:lnTo>
                    <a:lnTo>
                      <a:pt x="146" y="361"/>
                    </a:lnTo>
                    <a:lnTo>
                      <a:pt x="140" y="428"/>
                    </a:lnTo>
                    <a:lnTo>
                      <a:pt x="122" y="467"/>
                    </a:lnTo>
                    <a:lnTo>
                      <a:pt x="90" y="493"/>
                    </a:lnTo>
                    <a:lnTo>
                      <a:pt x="55" y="493"/>
                    </a:lnTo>
                    <a:lnTo>
                      <a:pt x="39" y="481"/>
                    </a:lnTo>
                    <a:lnTo>
                      <a:pt x="39" y="455"/>
                    </a:lnTo>
                    <a:lnTo>
                      <a:pt x="55" y="431"/>
                    </a:lnTo>
                    <a:lnTo>
                      <a:pt x="96" y="455"/>
                    </a:lnTo>
                    <a:lnTo>
                      <a:pt x="113" y="439"/>
                    </a:lnTo>
                    <a:lnTo>
                      <a:pt x="124" y="378"/>
                    </a:lnTo>
                    <a:lnTo>
                      <a:pt x="116" y="311"/>
                    </a:lnTo>
                    <a:lnTo>
                      <a:pt x="96" y="250"/>
                    </a:lnTo>
                    <a:lnTo>
                      <a:pt x="66" y="164"/>
                    </a:lnTo>
                    <a:lnTo>
                      <a:pt x="29" y="116"/>
                    </a:lnTo>
                    <a:lnTo>
                      <a:pt x="2" y="64"/>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95" name="Freeform 47">
                <a:extLst>
                  <a:ext uri="{FF2B5EF4-FFF2-40B4-BE49-F238E27FC236}">
                    <a16:creationId xmlns:a16="http://schemas.microsoft.com/office/drawing/2014/main" id="{5DDC4EFD-9880-2211-EE49-1EDF731A85CF}"/>
                  </a:ext>
                </a:extLst>
              </p:cNvPr>
              <p:cNvSpPr>
                <a:spLocks noChangeAspect="1"/>
              </p:cNvSpPr>
              <p:nvPr/>
            </p:nvSpPr>
            <p:spPr bwMode="auto">
              <a:xfrm>
                <a:off x="2911" y="1887"/>
                <a:ext cx="272" cy="437"/>
              </a:xfrm>
              <a:custGeom>
                <a:avLst/>
                <a:gdLst>
                  <a:gd name="T0" fmla="*/ 96 w 272"/>
                  <a:gd name="T1" fmla="*/ 14 h 437"/>
                  <a:gd name="T2" fmla="*/ 122 w 272"/>
                  <a:gd name="T3" fmla="*/ 0 h 437"/>
                  <a:gd name="T4" fmla="*/ 141 w 272"/>
                  <a:gd name="T5" fmla="*/ 0 h 437"/>
                  <a:gd name="T6" fmla="*/ 185 w 272"/>
                  <a:gd name="T7" fmla="*/ 48 h 437"/>
                  <a:gd name="T8" fmla="*/ 211 w 272"/>
                  <a:gd name="T9" fmla="*/ 94 h 437"/>
                  <a:gd name="T10" fmla="*/ 246 w 272"/>
                  <a:gd name="T11" fmla="*/ 153 h 437"/>
                  <a:gd name="T12" fmla="*/ 268 w 272"/>
                  <a:gd name="T13" fmla="*/ 214 h 437"/>
                  <a:gd name="T14" fmla="*/ 272 w 272"/>
                  <a:gd name="T15" fmla="*/ 281 h 437"/>
                  <a:gd name="T16" fmla="*/ 263 w 272"/>
                  <a:gd name="T17" fmla="*/ 298 h 437"/>
                  <a:gd name="T18" fmla="*/ 196 w 272"/>
                  <a:gd name="T19" fmla="*/ 327 h 437"/>
                  <a:gd name="T20" fmla="*/ 129 w 272"/>
                  <a:gd name="T21" fmla="*/ 366 h 437"/>
                  <a:gd name="T22" fmla="*/ 83 w 272"/>
                  <a:gd name="T23" fmla="*/ 403 h 437"/>
                  <a:gd name="T24" fmla="*/ 74 w 272"/>
                  <a:gd name="T25" fmla="*/ 416 h 437"/>
                  <a:gd name="T26" fmla="*/ 44 w 272"/>
                  <a:gd name="T27" fmla="*/ 437 h 437"/>
                  <a:gd name="T28" fmla="*/ 18 w 272"/>
                  <a:gd name="T29" fmla="*/ 427 h 437"/>
                  <a:gd name="T30" fmla="*/ 2 w 272"/>
                  <a:gd name="T31" fmla="*/ 399 h 437"/>
                  <a:gd name="T32" fmla="*/ 0 w 272"/>
                  <a:gd name="T33" fmla="*/ 383 h 437"/>
                  <a:gd name="T34" fmla="*/ 7 w 272"/>
                  <a:gd name="T35" fmla="*/ 372 h 437"/>
                  <a:gd name="T36" fmla="*/ 33 w 272"/>
                  <a:gd name="T37" fmla="*/ 370 h 437"/>
                  <a:gd name="T38" fmla="*/ 57 w 272"/>
                  <a:gd name="T39" fmla="*/ 366 h 437"/>
                  <a:gd name="T40" fmla="*/ 122 w 272"/>
                  <a:gd name="T41" fmla="*/ 344 h 437"/>
                  <a:gd name="T42" fmla="*/ 179 w 272"/>
                  <a:gd name="T43" fmla="*/ 314 h 437"/>
                  <a:gd name="T44" fmla="*/ 228 w 272"/>
                  <a:gd name="T45" fmla="*/ 281 h 437"/>
                  <a:gd name="T46" fmla="*/ 244 w 272"/>
                  <a:gd name="T47" fmla="*/ 259 h 437"/>
                  <a:gd name="T48" fmla="*/ 235 w 272"/>
                  <a:gd name="T49" fmla="*/ 211 h 437"/>
                  <a:gd name="T50" fmla="*/ 202 w 272"/>
                  <a:gd name="T51" fmla="*/ 155 h 437"/>
                  <a:gd name="T52" fmla="*/ 163 w 272"/>
                  <a:gd name="T53" fmla="*/ 114 h 437"/>
                  <a:gd name="T54" fmla="*/ 122 w 272"/>
                  <a:gd name="T55" fmla="*/ 94 h 437"/>
                  <a:gd name="T56" fmla="*/ 89 w 272"/>
                  <a:gd name="T57" fmla="*/ 61 h 437"/>
                  <a:gd name="T58" fmla="*/ 91 w 272"/>
                  <a:gd name="T59" fmla="*/ 31 h 437"/>
                  <a:gd name="T60" fmla="*/ 96 w 272"/>
                  <a:gd name="T61" fmla="*/ 1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437">
                    <a:moveTo>
                      <a:pt x="96" y="14"/>
                    </a:moveTo>
                    <a:lnTo>
                      <a:pt x="122" y="0"/>
                    </a:lnTo>
                    <a:lnTo>
                      <a:pt x="141" y="0"/>
                    </a:lnTo>
                    <a:lnTo>
                      <a:pt x="185" y="48"/>
                    </a:lnTo>
                    <a:lnTo>
                      <a:pt x="211" y="94"/>
                    </a:lnTo>
                    <a:lnTo>
                      <a:pt x="246" y="153"/>
                    </a:lnTo>
                    <a:lnTo>
                      <a:pt x="268" y="214"/>
                    </a:lnTo>
                    <a:lnTo>
                      <a:pt x="272" y="281"/>
                    </a:lnTo>
                    <a:lnTo>
                      <a:pt x="263" y="298"/>
                    </a:lnTo>
                    <a:lnTo>
                      <a:pt x="196" y="327"/>
                    </a:lnTo>
                    <a:lnTo>
                      <a:pt x="129" y="366"/>
                    </a:lnTo>
                    <a:lnTo>
                      <a:pt x="83" y="403"/>
                    </a:lnTo>
                    <a:lnTo>
                      <a:pt x="74" y="416"/>
                    </a:lnTo>
                    <a:lnTo>
                      <a:pt x="44" y="437"/>
                    </a:lnTo>
                    <a:lnTo>
                      <a:pt x="18" y="427"/>
                    </a:lnTo>
                    <a:lnTo>
                      <a:pt x="2" y="399"/>
                    </a:lnTo>
                    <a:lnTo>
                      <a:pt x="0" y="383"/>
                    </a:lnTo>
                    <a:lnTo>
                      <a:pt x="7" y="372"/>
                    </a:lnTo>
                    <a:lnTo>
                      <a:pt x="33" y="370"/>
                    </a:lnTo>
                    <a:lnTo>
                      <a:pt x="57" y="366"/>
                    </a:lnTo>
                    <a:lnTo>
                      <a:pt x="122" y="344"/>
                    </a:lnTo>
                    <a:lnTo>
                      <a:pt x="179" y="314"/>
                    </a:lnTo>
                    <a:lnTo>
                      <a:pt x="228" y="281"/>
                    </a:lnTo>
                    <a:lnTo>
                      <a:pt x="244" y="259"/>
                    </a:lnTo>
                    <a:lnTo>
                      <a:pt x="235" y="211"/>
                    </a:lnTo>
                    <a:lnTo>
                      <a:pt x="202" y="155"/>
                    </a:lnTo>
                    <a:lnTo>
                      <a:pt x="163" y="114"/>
                    </a:lnTo>
                    <a:lnTo>
                      <a:pt x="122" y="94"/>
                    </a:lnTo>
                    <a:lnTo>
                      <a:pt x="89" y="61"/>
                    </a:lnTo>
                    <a:lnTo>
                      <a:pt x="91" y="31"/>
                    </a:lnTo>
                    <a:lnTo>
                      <a:pt x="9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96" name="Freeform 48">
                <a:extLst>
                  <a:ext uri="{FF2B5EF4-FFF2-40B4-BE49-F238E27FC236}">
                    <a16:creationId xmlns:a16="http://schemas.microsoft.com/office/drawing/2014/main" id="{11F26FB6-6469-4DF6-E47D-922E82D664B7}"/>
                  </a:ext>
                </a:extLst>
              </p:cNvPr>
              <p:cNvSpPr>
                <a:spLocks noChangeAspect="1"/>
              </p:cNvSpPr>
              <p:nvPr/>
            </p:nvSpPr>
            <p:spPr bwMode="auto">
              <a:xfrm>
                <a:off x="3571" y="1948"/>
                <a:ext cx="275" cy="451"/>
              </a:xfrm>
              <a:custGeom>
                <a:avLst/>
                <a:gdLst>
                  <a:gd name="T0" fmla="*/ 78 w 275"/>
                  <a:gd name="T1" fmla="*/ 17 h 451"/>
                  <a:gd name="T2" fmla="*/ 102 w 275"/>
                  <a:gd name="T3" fmla="*/ 0 h 451"/>
                  <a:gd name="T4" fmla="*/ 163 w 275"/>
                  <a:gd name="T5" fmla="*/ 17 h 451"/>
                  <a:gd name="T6" fmla="*/ 200 w 275"/>
                  <a:gd name="T7" fmla="*/ 60 h 451"/>
                  <a:gd name="T8" fmla="*/ 222 w 275"/>
                  <a:gd name="T9" fmla="*/ 115 h 451"/>
                  <a:gd name="T10" fmla="*/ 250 w 275"/>
                  <a:gd name="T11" fmla="*/ 171 h 451"/>
                  <a:gd name="T12" fmla="*/ 275 w 275"/>
                  <a:gd name="T13" fmla="*/ 232 h 451"/>
                  <a:gd name="T14" fmla="*/ 273 w 275"/>
                  <a:gd name="T15" fmla="*/ 260 h 451"/>
                  <a:gd name="T16" fmla="*/ 252 w 275"/>
                  <a:gd name="T17" fmla="*/ 296 h 451"/>
                  <a:gd name="T18" fmla="*/ 180 w 275"/>
                  <a:gd name="T19" fmla="*/ 355 h 451"/>
                  <a:gd name="T20" fmla="*/ 113 w 275"/>
                  <a:gd name="T21" fmla="*/ 396 h 451"/>
                  <a:gd name="T22" fmla="*/ 111 w 275"/>
                  <a:gd name="T23" fmla="*/ 416 h 451"/>
                  <a:gd name="T24" fmla="*/ 105 w 275"/>
                  <a:gd name="T25" fmla="*/ 427 h 451"/>
                  <a:gd name="T26" fmla="*/ 78 w 275"/>
                  <a:gd name="T27" fmla="*/ 446 h 451"/>
                  <a:gd name="T28" fmla="*/ 46 w 275"/>
                  <a:gd name="T29" fmla="*/ 451 h 451"/>
                  <a:gd name="T30" fmla="*/ 22 w 275"/>
                  <a:gd name="T31" fmla="*/ 438 h 451"/>
                  <a:gd name="T32" fmla="*/ 1 w 275"/>
                  <a:gd name="T33" fmla="*/ 416 h 451"/>
                  <a:gd name="T34" fmla="*/ 0 w 275"/>
                  <a:gd name="T35" fmla="*/ 399 h 451"/>
                  <a:gd name="T36" fmla="*/ 13 w 275"/>
                  <a:gd name="T37" fmla="*/ 390 h 451"/>
                  <a:gd name="T38" fmla="*/ 50 w 275"/>
                  <a:gd name="T39" fmla="*/ 396 h 451"/>
                  <a:gd name="T40" fmla="*/ 83 w 275"/>
                  <a:gd name="T41" fmla="*/ 388 h 451"/>
                  <a:gd name="T42" fmla="*/ 91 w 275"/>
                  <a:gd name="T43" fmla="*/ 377 h 451"/>
                  <a:gd name="T44" fmla="*/ 124 w 275"/>
                  <a:gd name="T45" fmla="*/ 362 h 451"/>
                  <a:gd name="T46" fmla="*/ 180 w 275"/>
                  <a:gd name="T47" fmla="*/ 323 h 451"/>
                  <a:gd name="T48" fmla="*/ 222 w 275"/>
                  <a:gd name="T49" fmla="*/ 290 h 451"/>
                  <a:gd name="T50" fmla="*/ 235 w 275"/>
                  <a:gd name="T51" fmla="*/ 251 h 451"/>
                  <a:gd name="T52" fmla="*/ 222 w 275"/>
                  <a:gd name="T53" fmla="*/ 188 h 451"/>
                  <a:gd name="T54" fmla="*/ 180 w 275"/>
                  <a:gd name="T55" fmla="*/ 121 h 451"/>
                  <a:gd name="T56" fmla="*/ 128 w 275"/>
                  <a:gd name="T57" fmla="*/ 90 h 451"/>
                  <a:gd name="T58" fmla="*/ 91 w 275"/>
                  <a:gd name="T59" fmla="*/ 82 h 451"/>
                  <a:gd name="T60" fmla="*/ 78 w 275"/>
                  <a:gd name="T61" fmla="*/ 51 h 451"/>
                  <a:gd name="T62" fmla="*/ 78 w 275"/>
                  <a:gd name="T63" fmla="*/ 1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451">
                    <a:moveTo>
                      <a:pt x="78" y="17"/>
                    </a:moveTo>
                    <a:lnTo>
                      <a:pt x="102" y="0"/>
                    </a:lnTo>
                    <a:lnTo>
                      <a:pt x="163" y="17"/>
                    </a:lnTo>
                    <a:lnTo>
                      <a:pt x="200" y="60"/>
                    </a:lnTo>
                    <a:lnTo>
                      <a:pt x="222" y="115"/>
                    </a:lnTo>
                    <a:lnTo>
                      <a:pt x="250" y="171"/>
                    </a:lnTo>
                    <a:lnTo>
                      <a:pt x="275" y="232"/>
                    </a:lnTo>
                    <a:lnTo>
                      <a:pt x="273" y="260"/>
                    </a:lnTo>
                    <a:lnTo>
                      <a:pt x="252" y="296"/>
                    </a:lnTo>
                    <a:lnTo>
                      <a:pt x="180" y="355"/>
                    </a:lnTo>
                    <a:lnTo>
                      <a:pt x="113" y="396"/>
                    </a:lnTo>
                    <a:lnTo>
                      <a:pt x="111" y="416"/>
                    </a:lnTo>
                    <a:lnTo>
                      <a:pt x="105" y="427"/>
                    </a:lnTo>
                    <a:lnTo>
                      <a:pt x="78" y="446"/>
                    </a:lnTo>
                    <a:lnTo>
                      <a:pt x="46" y="451"/>
                    </a:lnTo>
                    <a:lnTo>
                      <a:pt x="22" y="438"/>
                    </a:lnTo>
                    <a:lnTo>
                      <a:pt x="1" y="416"/>
                    </a:lnTo>
                    <a:lnTo>
                      <a:pt x="0" y="399"/>
                    </a:lnTo>
                    <a:lnTo>
                      <a:pt x="13" y="390"/>
                    </a:lnTo>
                    <a:lnTo>
                      <a:pt x="50" y="396"/>
                    </a:lnTo>
                    <a:lnTo>
                      <a:pt x="83" y="388"/>
                    </a:lnTo>
                    <a:lnTo>
                      <a:pt x="91" y="377"/>
                    </a:lnTo>
                    <a:lnTo>
                      <a:pt x="124" y="362"/>
                    </a:lnTo>
                    <a:lnTo>
                      <a:pt x="180" y="323"/>
                    </a:lnTo>
                    <a:lnTo>
                      <a:pt x="222" y="290"/>
                    </a:lnTo>
                    <a:lnTo>
                      <a:pt x="235" y="251"/>
                    </a:lnTo>
                    <a:lnTo>
                      <a:pt x="222" y="188"/>
                    </a:lnTo>
                    <a:lnTo>
                      <a:pt x="180" y="121"/>
                    </a:lnTo>
                    <a:lnTo>
                      <a:pt x="128" y="90"/>
                    </a:lnTo>
                    <a:lnTo>
                      <a:pt x="91" y="82"/>
                    </a:lnTo>
                    <a:lnTo>
                      <a:pt x="78" y="51"/>
                    </a:lnTo>
                    <a:lnTo>
                      <a:pt x="78"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8097" name="Freeform 49">
                <a:extLst>
                  <a:ext uri="{FF2B5EF4-FFF2-40B4-BE49-F238E27FC236}">
                    <a16:creationId xmlns:a16="http://schemas.microsoft.com/office/drawing/2014/main" id="{679648C7-3CAE-51BF-1B51-9E07028B8EDB}"/>
                  </a:ext>
                </a:extLst>
              </p:cNvPr>
              <p:cNvSpPr>
                <a:spLocks noChangeAspect="1"/>
              </p:cNvSpPr>
              <p:nvPr/>
            </p:nvSpPr>
            <p:spPr bwMode="auto">
              <a:xfrm>
                <a:off x="1694" y="1843"/>
                <a:ext cx="226" cy="444"/>
              </a:xfrm>
              <a:custGeom>
                <a:avLst/>
                <a:gdLst>
                  <a:gd name="T0" fmla="*/ 20 w 226"/>
                  <a:gd name="T1" fmla="*/ 81 h 444"/>
                  <a:gd name="T2" fmla="*/ 0 w 226"/>
                  <a:gd name="T3" fmla="*/ 43 h 444"/>
                  <a:gd name="T4" fmla="*/ 6 w 226"/>
                  <a:gd name="T5" fmla="*/ 9 h 444"/>
                  <a:gd name="T6" fmla="*/ 28 w 226"/>
                  <a:gd name="T7" fmla="*/ 0 h 444"/>
                  <a:gd name="T8" fmla="*/ 50 w 226"/>
                  <a:gd name="T9" fmla="*/ 6 h 444"/>
                  <a:gd name="T10" fmla="*/ 87 w 226"/>
                  <a:gd name="T11" fmla="*/ 33 h 444"/>
                  <a:gd name="T12" fmla="*/ 117 w 226"/>
                  <a:gd name="T13" fmla="*/ 81 h 444"/>
                  <a:gd name="T14" fmla="*/ 161 w 226"/>
                  <a:gd name="T15" fmla="*/ 165 h 444"/>
                  <a:gd name="T16" fmla="*/ 195 w 226"/>
                  <a:gd name="T17" fmla="*/ 216 h 444"/>
                  <a:gd name="T18" fmla="*/ 217 w 226"/>
                  <a:gd name="T19" fmla="*/ 266 h 444"/>
                  <a:gd name="T20" fmla="*/ 226 w 226"/>
                  <a:gd name="T21" fmla="*/ 292 h 444"/>
                  <a:gd name="T22" fmla="*/ 209 w 226"/>
                  <a:gd name="T23" fmla="*/ 311 h 444"/>
                  <a:gd name="T24" fmla="*/ 159 w 226"/>
                  <a:gd name="T25" fmla="*/ 316 h 444"/>
                  <a:gd name="T26" fmla="*/ 98 w 226"/>
                  <a:gd name="T27" fmla="*/ 331 h 444"/>
                  <a:gd name="T28" fmla="*/ 72 w 226"/>
                  <a:gd name="T29" fmla="*/ 344 h 444"/>
                  <a:gd name="T30" fmla="*/ 61 w 226"/>
                  <a:gd name="T31" fmla="*/ 383 h 444"/>
                  <a:gd name="T32" fmla="*/ 72 w 226"/>
                  <a:gd name="T33" fmla="*/ 400 h 444"/>
                  <a:gd name="T34" fmla="*/ 65 w 226"/>
                  <a:gd name="T35" fmla="*/ 426 h 444"/>
                  <a:gd name="T36" fmla="*/ 31 w 226"/>
                  <a:gd name="T37" fmla="*/ 444 h 444"/>
                  <a:gd name="T38" fmla="*/ 26 w 226"/>
                  <a:gd name="T39" fmla="*/ 431 h 444"/>
                  <a:gd name="T40" fmla="*/ 9 w 226"/>
                  <a:gd name="T41" fmla="*/ 409 h 444"/>
                  <a:gd name="T42" fmla="*/ 6 w 226"/>
                  <a:gd name="T43" fmla="*/ 377 h 444"/>
                  <a:gd name="T44" fmla="*/ 20 w 226"/>
                  <a:gd name="T45" fmla="*/ 361 h 444"/>
                  <a:gd name="T46" fmla="*/ 48 w 226"/>
                  <a:gd name="T47" fmla="*/ 337 h 444"/>
                  <a:gd name="T48" fmla="*/ 87 w 226"/>
                  <a:gd name="T49" fmla="*/ 303 h 444"/>
                  <a:gd name="T50" fmla="*/ 144 w 226"/>
                  <a:gd name="T51" fmla="*/ 292 h 444"/>
                  <a:gd name="T52" fmla="*/ 182 w 226"/>
                  <a:gd name="T53" fmla="*/ 278 h 444"/>
                  <a:gd name="T54" fmla="*/ 172 w 226"/>
                  <a:gd name="T55" fmla="*/ 250 h 444"/>
                  <a:gd name="T56" fmla="*/ 133 w 226"/>
                  <a:gd name="T57" fmla="*/ 205 h 444"/>
                  <a:gd name="T58" fmla="*/ 70 w 226"/>
                  <a:gd name="T59" fmla="*/ 161 h 444"/>
                  <a:gd name="T60" fmla="*/ 28 w 226"/>
                  <a:gd name="T61" fmla="*/ 109 h 444"/>
                  <a:gd name="T62" fmla="*/ 20 w 226"/>
                  <a:gd name="T63" fmla="*/ 8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444">
                    <a:moveTo>
                      <a:pt x="20" y="81"/>
                    </a:moveTo>
                    <a:lnTo>
                      <a:pt x="0" y="43"/>
                    </a:lnTo>
                    <a:lnTo>
                      <a:pt x="6" y="9"/>
                    </a:lnTo>
                    <a:lnTo>
                      <a:pt x="28" y="0"/>
                    </a:lnTo>
                    <a:lnTo>
                      <a:pt x="50" y="6"/>
                    </a:lnTo>
                    <a:lnTo>
                      <a:pt x="87" y="33"/>
                    </a:lnTo>
                    <a:lnTo>
                      <a:pt x="117" y="81"/>
                    </a:lnTo>
                    <a:lnTo>
                      <a:pt x="161" y="165"/>
                    </a:lnTo>
                    <a:lnTo>
                      <a:pt x="195" y="216"/>
                    </a:lnTo>
                    <a:lnTo>
                      <a:pt x="217" y="266"/>
                    </a:lnTo>
                    <a:lnTo>
                      <a:pt x="226" y="292"/>
                    </a:lnTo>
                    <a:lnTo>
                      <a:pt x="209" y="311"/>
                    </a:lnTo>
                    <a:lnTo>
                      <a:pt x="159" y="316"/>
                    </a:lnTo>
                    <a:lnTo>
                      <a:pt x="98" y="331"/>
                    </a:lnTo>
                    <a:lnTo>
                      <a:pt x="72" y="344"/>
                    </a:lnTo>
                    <a:lnTo>
                      <a:pt x="61" y="383"/>
                    </a:lnTo>
                    <a:lnTo>
                      <a:pt x="72" y="400"/>
                    </a:lnTo>
                    <a:lnTo>
                      <a:pt x="65" y="426"/>
                    </a:lnTo>
                    <a:lnTo>
                      <a:pt x="31" y="444"/>
                    </a:lnTo>
                    <a:lnTo>
                      <a:pt x="26" y="431"/>
                    </a:lnTo>
                    <a:lnTo>
                      <a:pt x="9" y="409"/>
                    </a:lnTo>
                    <a:lnTo>
                      <a:pt x="6" y="377"/>
                    </a:lnTo>
                    <a:lnTo>
                      <a:pt x="20" y="361"/>
                    </a:lnTo>
                    <a:lnTo>
                      <a:pt x="48" y="337"/>
                    </a:lnTo>
                    <a:lnTo>
                      <a:pt x="87" y="303"/>
                    </a:lnTo>
                    <a:lnTo>
                      <a:pt x="144" y="292"/>
                    </a:lnTo>
                    <a:lnTo>
                      <a:pt x="182" y="278"/>
                    </a:lnTo>
                    <a:lnTo>
                      <a:pt x="172" y="250"/>
                    </a:lnTo>
                    <a:lnTo>
                      <a:pt x="133" y="205"/>
                    </a:lnTo>
                    <a:lnTo>
                      <a:pt x="70" y="161"/>
                    </a:lnTo>
                    <a:lnTo>
                      <a:pt x="28" y="109"/>
                    </a:lnTo>
                    <a:lnTo>
                      <a:pt x="20"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
        <p:nvSpPr>
          <p:cNvPr id="258098" name="Rectangle 50">
            <a:extLst>
              <a:ext uri="{FF2B5EF4-FFF2-40B4-BE49-F238E27FC236}">
                <a16:creationId xmlns:a16="http://schemas.microsoft.com/office/drawing/2014/main" id="{A475E610-F363-5E05-A953-E10B2B6E4881}"/>
              </a:ext>
            </a:extLst>
          </p:cNvPr>
          <p:cNvSpPr>
            <a:spLocks noGrp="1" noChangeArrowheads="1"/>
          </p:cNvSpPr>
          <p:nvPr>
            <p:ph type="title"/>
          </p:nvPr>
        </p:nvSpPr>
        <p:spPr>
          <a:xfrm>
            <a:off x="304800" y="228600"/>
            <a:ext cx="8686800" cy="1219200"/>
          </a:xfrm>
        </p:spPr>
        <p:txBody>
          <a:bodyPr/>
          <a:lstStyle/>
          <a:p>
            <a:r>
              <a:rPr lang="en-US" altLang="en-US"/>
              <a:t>Late Charge And Split Billing</a:t>
            </a:r>
          </a:p>
        </p:txBody>
      </p:sp>
      <p:sp>
        <p:nvSpPr>
          <p:cNvPr id="258099" name="Rectangle 51">
            <a:extLst>
              <a:ext uri="{FF2B5EF4-FFF2-40B4-BE49-F238E27FC236}">
                <a16:creationId xmlns:a16="http://schemas.microsoft.com/office/drawing/2014/main" id="{3634F835-3B75-2DF7-2B15-D9EC1A318C20}"/>
              </a:ext>
            </a:extLst>
          </p:cNvPr>
          <p:cNvSpPr>
            <a:spLocks noGrp="1" noChangeArrowheads="1"/>
          </p:cNvSpPr>
          <p:nvPr>
            <p:ph type="body" idx="1"/>
          </p:nvPr>
        </p:nvSpPr>
        <p:spPr/>
        <p:txBody>
          <a:bodyPr/>
          <a:lstStyle/>
          <a:p>
            <a:r>
              <a:rPr lang="en-US" altLang="en-US"/>
              <a:t>Late charge billing</a:t>
            </a:r>
          </a:p>
          <a:p>
            <a:pPr lvl="1"/>
            <a:r>
              <a:rPr lang="en-US" altLang="en-US"/>
              <a:t>Not permitted on 115 TOB</a:t>
            </a:r>
          </a:p>
          <a:p>
            <a:pPr lvl="1"/>
            <a:r>
              <a:rPr lang="en-US" altLang="en-US"/>
              <a:t>Use 117 TOB (adjustment)</a:t>
            </a:r>
          </a:p>
          <a:p>
            <a:r>
              <a:rPr lang="en-US" altLang="en-US"/>
              <a:t>Split billing  </a:t>
            </a:r>
          </a:p>
          <a:p>
            <a:pPr lvl="1"/>
            <a:r>
              <a:rPr lang="en-US" altLang="en-US"/>
              <a:t>Not required</a:t>
            </a:r>
          </a:p>
          <a:p>
            <a:pPr lvl="1"/>
            <a:r>
              <a:rPr lang="en-US" altLang="en-US"/>
              <a:t>Payment based on discharge</a:t>
            </a:r>
          </a:p>
          <a:p>
            <a:pPr lvl="2"/>
            <a:r>
              <a:rPr lang="en-US" altLang="en-US"/>
              <a:t>Adjust transition claims, do not split bill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a:extLst>
              <a:ext uri="{FF2B5EF4-FFF2-40B4-BE49-F238E27FC236}">
                <a16:creationId xmlns:a16="http://schemas.microsoft.com/office/drawing/2014/main" id="{B2646C5F-44D7-BAE9-63E6-D076C78EF7F2}"/>
              </a:ext>
            </a:extLst>
          </p:cNvPr>
          <p:cNvSpPr>
            <a:spLocks noGrp="1" noChangeArrowheads="1"/>
          </p:cNvSpPr>
          <p:nvPr>
            <p:ph type="ctrTitle"/>
          </p:nvPr>
        </p:nvSpPr>
        <p:spPr/>
        <p:txBody>
          <a:bodyPr/>
          <a:lstStyle/>
          <a:p>
            <a:r>
              <a:rPr lang="en-US" altLang="en-US"/>
              <a:t>Claims Crossing PPS Transition Date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0100" name="Group 4">
            <a:extLst>
              <a:ext uri="{FF2B5EF4-FFF2-40B4-BE49-F238E27FC236}">
                <a16:creationId xmlns:a16="http://schemas.microsoft.com/office/drawing/2014/main" id="{E8B5385F-C98C-66ED-3524-9A9508D226AC}"/>
              </a:ext>
              <a:ext uri="{C183D7F6-B498-43B3-948B-1728B52AA6E4}">
                <adec:decorative xmlns:adec="http://schemas.microsoft.com/office/drawing/2017/decorative" val="1"/>
              </a:ext>
            </a:extLst>
          </p:cNvPr>
          <p:cNvGrpSpPr>
            <a:grpSpLocks noChangeAspect="1"/>
          </p:cNvGrpSpPr>
          <p:nvPr/>
        </p:nvGrpSpPr>
        <p:grpSpPr bwMode="auto">
          <a:xfrm>
            <a:off x="6629400" y="5838825"/>
            <a:ext cx="2057400" cy="669925"/>
            <a:chOff x="1121" y="1463"/>
            <a:chExt cx="3562" cy="1484"/>
          </a:xfrm>
        </p:grpSpPr>
        <p:grpSp>
          <p:nvGrpSpPr>
            <p:cNvPr id="260101" name="Group 5">
              <a:extLst>
                <a:ext uri="{FF2B5EF4-FFF2-40B4-BE49-F238E27FC236}">
                  <a16:creationId xmlns:a16="http://schemas.microsoft.com/office/drawing/2014/main" id="{F7FC1326-BFCC-41B6-73F9-37A6931B61D3}"/>
                </a:ext>
              </a:extLst>
            </p:cNvPr>
            <p:cNvGrpSpPr>
              <a:grpSpLocks noChangeAspect="1"/>
            </p:cNvGrpSpPr>
            <p:nvPr/>
          </p:nvGrpSpPr>
          <p:grpSpPr bwMode="auto">
            <a:xfrm>
              <a:off x="1121" y="1463"/>
              <a:ext cx="2774" cy="1484"/>
              <a:chOff x="1121" y="1463"/>
              <a:chExt cx="2774" cy="1484"/>
            </a:xfrm>
          </p:grpSpPr>
          <p:grpSp>
            <p:nvGrpSpPr>
              <p:cNvPr id="260102" name="Group 6">
                <a:extLst>
                  <a:ext uri="{FF2B5EF4-FFF2-40B4-BE49-F238E27FC236}">
                    <a16:creationId xmlns:a16="http://schemas.microsoft.com/office/drawing/2014/main" id="{DC33E24B-7541-22CD-9CDC-3C8E84F34B73}"/>
                  </a:ext>
                </a:extLst>
              </p:cNvPr>
              <p:cNvGrpSpPr>
                <a:grpSpLocks noChangeAspect="1"/>
              </p:cNvGrpSpPr>
              <p:nvPr/>
            </p:nvGrpSpPr>
            <p:grpSpPr bwMode="auto">
              <a:xfrm>
                <a:off x="1121" y="1493"/>
                <a:ext cx="717" cy="1421"/>
                <a:chOff x="1104" y="1470"/>
                <a:chExt cx="717" cy="1421"/>
              </a:xfrm>
            </p:grpSpPr>
            <p:sp>
              <p:nvSpPr>
                <p:cNvPr id="260103" name="Freeform 7">
                  <a:extLst>
                    <a:ext uri="{FF2B5EF4-FFF2-40B4-BE49-F238E27FC236}">
                      <a16:creationId xmlns:a16="http://schemas.microsoft.com/office/drawing/2014/main" id="{543DE6FF-A36B-06D4-B904-07DFAFDA32DF}"/>
                    </a:ext>
                  </a:extLst>
                </p:cNvPr>
                <p:cNvSpPr>
                  <a:spLocks noChangeAspect="1"/>
                </p:cNvSpPr>
                <p:nvPr/>
              </p:nvSpPr>
              <p:spPr bwMode="auto">
                <a:xfrm>
                  <a:off x="1432" y="1470"/>
                  <a:ext cx="295" cy="315"/>
                </a:xfrm>
                <a:custGeom>
                  <a:avLst/>
                  <a:gdLst>
                    <a:gd name="T0" fmla="*/ 99 w 295"/>
                    <a:gd name="T1" fmla="*/ 150 h 315"/>
                    <a:gd name="T2" fmla="*/ 93 w 295"/>
                    <a:gd name="T3" fmla="*/ 105 h 315"/>
                    <a:gd name="T4" fmla="*/ 93 w 295"/>
                    <a:gd name="T5" fmla="*/ 61 h 315"/>
                    <a:gd name="T6" fmla="*/ 106 w 295"/>
                    <a:gd name="T7" fmla="*/ 25 h 315"/>
                    <a:gd name="T8" fmla="*/ 134 w 295"/>
                    <a:gd name="T9" fmla="*/ 9 h 315"/>
                    <a:gd name="T10" fmla="*/ 173 w 295"/>
                    <a:gd name="T11" fmla="*/ 0 h 315"/>
                    <a:gd name="T12" fmla="*/ 221 w 295"/>
                    <a:gd name="T13" fmla="*/ 16 h 315"/>
                    <a:gd name="T14" fmla="*/ 256 w 295"/>
                    <a:gd name="T15" fmla="*/ 64 h 315"/>
                    <a:gd name="T16" fmla="*/ 284 w 295"/>
                    <a:gd name="T17" fmla="*/ 137 h 315"/>
                    <a:gd name="T18" fmla="*/ 294 w 295"/>
                    <a:gd name="T19" fmla="*/ 192 h 315"/>
                    <a:gd name="T20" fmla="*/ 295 w 295"/>
                    <a:gd name="T21" fmla="*/ 261 h 315"/>
                    <a:gd name="T22" fmla="*/ 279 w 295"/>
                    <a:gd name="T23" fmla="*/ 298 h 315"/>
                    <a:gd name="T24" fmla="*/ 255 w 295"/>
                    <a:gd name="T25" fmla="*/ 315 h 315"/>
                    <a:gd name="T26" fmla="*/ 206 w 295"/>
                    <a:gd name="T27" fmla="*/ 315 h 315"/>
                    <a:gd name="T28" fmla="*/ 171 w 295"/>
                    <a:gd name="T29" fmla="*/ 292 h 315"/>
                    <a:gd name="T30" fmla="*/ 138 w 295"/>
                    <a:gd name="T31" fmla="*/ 244 h 315"/>
                    <a:gd name="T32" fmla="*/ 112 w 295"/>
                    <a:gd name="T33" fmla="*/ 205 h 315"/>
                    <a:gd name="T34" fmla="*/ 10 w 295"/>
                    <a:gd name="T35" fmla="*/ 194 h 315"/>
                    <a:gd name="T36" fmla="*/ 0 w 295"/>
                    <a:gd name="T37" fmla="*/ 177 h 315"/>
                    <a:gd name="T38" fmla="*/ 4 w 295"/>
                    <a:gd name="T39" fmla="*/ 166 h 315"/>
                    <a:gd name="T40" fmla="*/ 104 w 295"/>
                    <a:gd name="T41" fmla="*/ 164 h 315"/>
                    <a:gd name="T42" fmla="*/ 99 w 295"/>
                    <a:gd name="T43" fmla="*/ 15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315">
                      <a:moveTo>
                        <a:pt x="99" y="150"/>
                      </a:moveTo>
                      <a:lnTo>
                        <a:pt x="93" y="105"/>
                      </a:lnTo>
                      <a:lnTo>
                        <a:pt x="93" y="61"/>
                      </a:lnTo>
                      <a:lnTo>
                        <a:pt x="106" y="25"/>
                      </a:lnTo>
                      <a:lnTo>
                        <a:pt x="134" y="9"/>
                      </a:lnTo>
                      <a:lnTo>
                        <a:pt x="173" y="0"/>
                      </a:lnTo>
                      <a:lnTo>
                        <a:pt x="221" y="16"/>
                      </a:lnTo>
                      <a:lnTo>
                        <a:pt x="256" y="64"/>
                      </a:lnTo>
                      <a:lnTo>
                        <a:pt x="284" y="137"/>
                      </a:lnTo>
                      <a:lnTo>
                        <a:pt x="294" y="192"/>
                      </a:lnTo>
                      <a:lnTo>
                        <a:pt x="295" y="261"/>
                      </a:lnTo>
                      <a:lnTo>
                        <a:pt x="279" y="298"/>
                      </a:lnTo>
                      <a:lnTo>
                        <a:pt x="255" y="315"/>
                      </a:lnTo>
                      <a:lnTo>
                        <a:pt x="206" y="315"/>
                      </a:lnTo>
                      <a:lnTo>
                        <a:pt x="171" y="292"/>
                      </a:lnTo>
                      <a:lnTo>
                        <a:pt x="138" y="244"/>
                      </a:lnTo>
                      <a:lnTo>
                        <a:pt x="112" y="205"/>
                      </a:lnTo>
                      <a:lnTo>
                        <a:pt x="10" y="194"/>
                      </a:lnTo>
                      <a:lnTo>
                        <a:pt x="0" y="177"/>
                      </a:lnTo>
                      <a:lnTo>
                        <a:pt x="4" y="166"/>
                      </a:lnTo>
                      <a:lnTo>
                        <a:pt x="104" y="164"/>
                      </a:lnTo>
                      <a:lnTo>
                        <a:pt x="99"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04" name="Freeform 8">
                  <a:extLst>
                    <a:ext uri="{FF2B5EF4-FFF2-40B4-BE49-F238E27FC236}">
                      <a16:creationId xmlns:a16="http://schemas.microsoft.com/office/drawing/2014/main" id="{F205F673-B980-C7BA-A905-D31EF08F8AA2}"/>
                    </a:ext>
                  </a:extLst>
                </p:cNvPr>
                <p:cNvSpPr>
                  <a:spLocks noChangeAspect="1"/>
                </p:cNvSpPr>
                <p:nvPr/>
              </p:nvSpPr>
              <p:spPr bwMode="auto">
                <a:xfrm>
                  <a:off x="1104" y="1703"/>
                  <a:ext cx="578" cy="209"/>
                </a:xfrm>
                <a:custGeom>
                  <a:avLst/>
                  <a:gdLst>
                    <a:gd name="T0" fmla="*/ 576 w 578"/>
                    <a:gd name="T1" fmla="*/ 176 h 209"/>
                    <a:gd name="T2" fmla="*/ 500 w 578"/>
                    <a:gd name="T3" fmla="*/ 150 h 209"/>
                    <a:gd name="T4" fmla="*/ 471 w 578"/>
                    <a:gd name="T5" fmla="*/ 143 h 209"/>
                    <a:gd name="T6" fmla="*/ 383 w 578"/>
                    <a:gd name="T7" fmla="*/ 121 h 209"/>
                    <a:gd name="T8" fmla="*/ 209 w 578"/>
                    <a:gd name="T9" fmla="*/ 71 h 209"/>
                    <a:gd name="T10" fmla="*/ 94 w 578"/>
                    <a:gd name="T11" fmla="*/ 37 h 209"/>
                    <a:gd name="T12" fmla="*/ 17 w 578"/>
                    <a:gd name="T13" fmla="*/ 0 h 209"/>
                    <a:gd name="T14" fmla="*/ 0 w 578"/>
                    <a:gd name="T15" fmla="*/ 10 h 209"/>
                    <a:gd name="T16" fmla="*/ 11 w 578"/>
                    <a:gd name="T17" fmla="*/ 26 h 209"/>
                    <a:gd name="T18" fmla="*/ 67 w 578"/>
                    <a:gd name="T19" fmla="*/ 54 h 209"/>
                    <a:gd name="T20" fmla="*/ 104 w 578"/>
                    <a:gd name="T21" fmla="*/ 61 h 209"/>
                    <a:gd name="T22" fmla="*/ 89 w 578"/>
                    <a:gd name="T23" fmla="*/ 78 h 209"/>
                    <a:gd name="T24" fmla="*/ 94 w 578"/>
                    <a:gd name="T25" fmla="*/ 104 h 209"/>
                    <a:gd name="T26" fmla="*/ 139 w 578"/>
                    <a:gd name="T27" fmla="*/ 134 h 209"/>
                    <a:gd name="T28" fmla="*/ 187 w 578"/>
                    <a:gd name="T29" fmla="*/ 145 h 209"/>
                    <a:gd name="T30" fmla="*/ 215 w 578"/>
                    <a:gd name="T31" fmla="*/ 126 h 209"/>
                    <a:gd name="T32" fmla="*/ 226 w 578"/>
                    <a:gd name="T33" fmla="*/ 100 h 209"/>
                    <a:gd name="T34" fmla="*/ 289 w 578"/>
                    <a:gd name="T35" fmla="*/ 111 h 209"/>
                    <a:gd name="T36" fmla="*/ 350 w 578"/>
                    <a:gd name="T37" fmla="*/ 137 h 209"/>
                    <a:gd name="T38" fmla="*/ 422 w 578"/>
                    <a:gd name="T39" fmla="*/ 161 h 209"/>
                    <a:gd name="T40" fmla="*/ 476 w 578"/>
                    <a:gd name="T41" fmla="*/ 187 h 209"/>
                    <a:gd name="T42" fmla="*/ 532 w 578"/>
                    <a:gd name="T43" fmla="*/ 206 h 209"/>
                    <a:gd name="T44" fmla="*/ 561 w 578"/>
                    <a:gd name="T45" fmla="*/ 209 h 209"/>
                    <a:gd name="T46" fmla="*/ 578 w 578"/>
                    <a:gd name="T47" fmla="*/ 195 h 209"/>
                    <a:gd name="T48" fmla="*/ 576 w 578"/>
                    <a:gd name="T49" fmla="*/ 17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209">
                      <a:moveTo>
                        <a:pt x="576" y="176"/>
                      </a:moveTo>
                      <a:lnTo>
                        <a:pt x="500" y="150"/>
                      </a:lnTo>
                      <a:lnTo>
                        <a:pt x="471" y="143"/>
                      </a:lnTo>
                      <a:lnTo>
                        <a:pt x="383" y="121"/>
                      </a:lnTo>
                      <a:lnTo>
                        <a:pt x="209" y="71"/>
                      </a:lnTo>
                      <a:lnTo>
                        <a:pt x="94" y="37"/>
                      </a:lnTo>
                      <a:lnTo>
                        <a:pt x="17" y="0"/>
                      </a:lnTo>
                      <a:lnTo>
                        <a:pt x="0" y="10"/>
                      </a:lnTo>
                      <a:lnTo>
                        <a:pt x="11" y="26"/>
                      </a:lnTo>
                      <a:lnTo>
                        <a:pt x="67" y="54"/>
                      </a:lnTo>
                      <a:lnTo>
                        <a:pt x="104" y="61"/>
                      </a:lnTo>
                      <a:lnTo>
                        <a:pt x="89" y="78"/>
                      </a:lnTo>
                      <a:lnTo>
                        <a:pt x="94" y="104"/>
                      </a:lnTo>
                      <a:lnTo>
                        <a:pt x="139" y="134"/>
                      </a:lnTo>
                      <a:lnTo>
                        <a:pt x="187" y="145"/>
                      </a:lnTo>
                      <a:lnTo>
                        <a:pt x="215" y="126"/>
                      </a:lnTo>
                      <a:lnTo>
                        <a:pt x="226" y="100"/>
                      </a:lnTo>
                      <a:lnTo>
                        <a:pt x="289" y="111"/>
                      </a:lnTo>
                      <a:lnTo>
                        <a:pt x="350" y="137"/>
                      </a:lnTo>
                      <a:lnTo>
                        <a:pt x="422" y="161"/>
                      </a:lnTo>
                      <a:lnTo>
                        <a:pt x="476" y="187"/>
                      </a:lnTo>
                      <a:lnTo>
                        <a:pt x="532" y="206"/>
                      </a:lnTo>
                      <a:lnTo>
                        <a:pt x="561" y="209"/>
                      </a:lnTo>
                      <a:lnTo>
                        <a:pt x="578" y="195"/>
                      </a:lnTo>
                      <a:lnTo>
                        <a:pt x="576" y="1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05" name="Freeform 9">
                  <a:extLst>
                    <a:ext uri="{FF2B5EF4-FFF2-40B4-BE49-F238E27FC236}">
                      <a16:creationId xmlns:a16="http://schemas.microsoft.com/office/drawing/2014/main" id="{6B9648CF-7CBA-099D-8439-BA11C169CDE9}"/>
                    </a:ext>
                  </a:extLst>
                </p:cNvPr>
                <p:cNvSpPr>
                  <a:spLocks noChangeAspect="1"/>
                </p:cNvSpPr>
                <p:nvPr/>
              </p:nvSpPr>
              <p:spPr bwMode="auto">
                <a:xfrm>
                  <a:off x="1630" y="1808"/>
                  <a:ext cx="191" cy="606"/>
                </a:xfrm>
                <a:custGeom>
                  <a:avLst/>
                  <a:gdLst>
                    <a:gd name="T0" fmla="*/ 28 w 191"/>
                    <a:gd name="T1" fmla="*/ 30 h 606"/>
                    <a:gd name="T2" fmla="*/ 41 w 191"/>
                    <a:gd name="T3" fmla="*/ 7 h 606"/>
                    <a:gd name="T4" fmla="*/ 75 w 191"/>
                    <a:gd name="T5" fmla="*/ 0 h 606"/>
                    <a:gd name="T6" fmla="*/ 117 w 191"/>
                    <a:gd name="T7" fmla="*/ 22 h 606"/>
                    <a:gd name="T8" fmla="*/ 156 w 191"/>
                    <a:gd name="T9" fmla="*/ 94 h 606"/>
                    <a:gd name="T10" fmla="*/ 173 w 191"/>
                    <a:gd name="T11" fmla="*/ 150 h 606"/>
                    <a:gd name="T12" fmla="*/ 186 w 191"/>
                    <a:gd name="T13" fmla="*/ 217 h 606"/>
                    <a:gd name="T14" fmla="*/ 191 w 191"/>
                    <a:gd name="T15" fmla="*/ 308 h 606"/>
                    <a:gd name="T16" fmla="*/ 190 w 191"/>
                    <a:gd name="T17" fmla="*/ 389 h 606"/>
                    <a:gd name="T18" fmla="*/ 186 w 191"/>
                    <a:gd name="T19" fmla="*/ 485 h 606"/>
                    <a:gd name="T20" fmla="*/ 180 w 191"/>
                    <a:gd name="T21" fmla="*/ 558 h 606"/>
                    <a:gd name="T22" fmla="*/ 164 w 191"/>
                    <a:gd name="T23" fmla="*/ 589 h 606"/>
                    <a:gd name="T24" fmla="*/ 136 w 191"/>
                    <a:gd name="T25" fmla="*/ 600 h 606"/>
                    <a:gd name="T26" fmla="*/ 102 w 191"/>
                    <a:gd name="T27" fmla="*/ 606 h 606"/>
                    <a:gd name="T28" fmla="*/ 58 w 191"/>
                    <a:gd name="T29" fmla="*/ 595 h 606"/>
                    <a:gd name="T30" fmla="*/ 25 w 191"/>
                    <a:gd name="T31" fmla="*/ 580 h 606"/>
                    <a:gd name="T32" fmla="*/ 8 w 191"/>
                    <a:gd name="T33" fmla="*/ 547 h 606"/>
                    <a:gd name="T34" fmla="*/ 0 w 191"/>
                    <a:gd name="T35" fmla="*/ 485 h 606"/>
                    <a:gd name="T36" fmla="*/ 2 w 191"/>
                    <a:gd name="T37" fmla="*/ 411 h 606"/>
                    <a:gd name="T38" fmla="*/ 19 w 191"/>
                    <a:gd name="T39" fmla="*/ 361 h 606"/>
                    <a:gd name="T40" fmla="*/ 25 w 191"/>
                    <a:gd name="T41" fmla="*/ 283 h 606"/>
                    <a:gd name="T42" fmla="*/ 23 w 191"/>
                    <a:gd name="T43" fmla="*/ 245 h 606"/>
                    <a:gd name="T44" fmla="*/ 13 w 191"/>
                    <a:gd name="T45" fmla="*/ 200 h 606"/>
                    <a:gd name="T46" fmla="*/ 6 w 191"/>
                    <a:gd name="T47" fmla="*/ 156 h 606"/>
                    <a:gd name="T48" fmla="*/ 2 w 191"/>
                    <a:gd name="T49" fmla="*/ 102 h 606"/>
                    <a:gd name="T50" fmla="*/ 2 w 191"/>
                    <a:gd name="T51" fmla="*/ 63 h 606"/>
                    <a:gd name="T52" fmla="*/ 17 w 191"/>
                    <a:gd name="T53" fmla="*/ 41 h 606"/>
                    <a:gd name="T54" fmla="*/ 28 w 191"/>
                    <a:gd name="T55" fmla="*/ 3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1" h="606">
                      <a:moveTo>
                        <a:pt x="28" y="30"/>
                      </a:moveTo>
                      <a:lnTo>
                        <a:pt x="41" y="7"/>
                      </a:lnTo>
                      <a:lnTo>
                        <a:pt x="75" y="0"/>
                      </a:lnTo>
                      <a:lnTo>
                        <a:pt x="117" y="22"/>
                      </a:lnTo>
                      <a:lnTo>
                        <a:pt x="156" y="94"/>
                      </a:lnTo>
                      <a:lnTo>
                        <a:pt x="173" y="150"/>
                      </a:lnTo>
                      <a:lnTo>
                        <a:pt x="186" y="217"/>
                      </a:lnTo>
                      <a:lnTo>
                        <a:pt x="191" y="308"/>
                      </a:lnTo>
                      <a:lnTo>
                        <a:pt x="190" y="389"/>
                      </a:lnTo>
                      <a:lnTo>
                        <a:pt x="186" y="485"/>
                      </a:lnTo>
                      <a:lnTo>
                        <a:pt x="180" y="558"/>
                      </a:lnTo>
                      <a:lnTo>
                        <a:pt x="164" y="589"/>
                      </a:lnTo>
                      <a:lnTo>
                        <a:pt x="136" y="600"/>
                      </a:lnTo>
                      <a:lnTo>
                        <a:pt x="102" y="606"/>
                      </a:lnTo>
                      <a:lnTo>
                        <a:pt x="58" y="595"/>
                      </a:lnTo>
                      <a:lnTo>
                        <a:pt x="25" y="580"/>
                      </a:lnTo>
                      <a:lnTo>
                        <a:pt x="8" y="547"/>
                      </a:lnTo>
                      <a:lnTo>
                        <a:pt x="0" y="485"/>
                      </a:lnTo>
                      <a:lnTo>
                        <a:pt x="2" y="411"/>
                      </a:lnTo>
                      <a:lnTo>
                        <a:pt x="19" y="361"/>
                      </a:lnTo>
                      <a:lnTo>
                        <a:pt x="25" y="283"/>
                      </a:lnTo>
                      <a:lnTo>
                        <a:pt x="23" y="245"/>
                      </a:lnTo>
                      <a:lnTo>
                        <a:pt x="13" y="200"/>
                      </a:lnTo>
                      <a:lnTo>
                        <a:pt x="6" y="156"/>
                      </a:lnTo>
                      <a:lnTo>
                        <a:pt x="2" y="102"/>
                      </a:lnTo>
                      <a:lnTo>
                        <a:pt x="2" y="63"/>
                      </a:lnTo>
                      <a:lnTo>
                        <a:pt x="17" y="41"/>
                      </a:lnTo>
                      <a:lnTo>
                        <a:pt x="2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06" name="Freeform 10">
                  <a:extLst>
                    <a:ext uri="{FF2B5EF4-FFF2-40B4-BE49-F238E27FC236}">
                      <a16:creationId xmlns:a16="http://schemas.microsoft.com/office/drawing/2014/main" id="{334AAF1F-14E8-8B93-2E35-17171E7E720A}"/>
                    </a:ext>
                  </a:extLst>
                </p:cNvPr>
                <p:cNvSpPr>
                  <a:spLocks noChangeAspect="1"/>
                </p:cNvSpPr>
                <p:nvPr/>
              </p:nvSpPr>
              <p:spPr bwMode="auto">
                <a:xfrm>
                  <a:off x="1571" y="2313"/>
                  <a:ext cx="244" cy="578"/>
                </a:xfrm>
                <a:custGeom>
                  <a:avLst/>
                  <a:gdLst>
                    <a:gd name="T0" fmla="*/ 153 w 244"/>
                    <a:gd name="T1" fmla="*/ 0 h 578"/>
                    <a:gd name="T2" fmla="*/ 198 w 244"/>
                    <a:gd name="T3" fmla="*/ 11 h 578"/>
                    <a:gd name="T4" fmla="*/ 205 w 244"/>
                    <a:gd name="T5" fmla="*/ 46 h 578"/>
                    <a:gd name="T6" fmla="*/ 209 w 244"/>
                    <a:gd name="T7" fmla="*/ 111 h 578"/>
                    <a:gd name="T8" fmla="*/ 198 w 244"/>
                    <a:gd name="T9" fmla="*/ 189 h 578"/>
                    <a:gd name="T10" fmla="*/ 189 w 244"/>
                    <a:gd name="T11" fmla="*/ 274 h 578"/>
                    <a:gd name="T12" fmla="*/ 181 w 244"/>
                    <a:gd name="T13" fmla="*/ 369 h 578"/>
                    <a:gd name="T14" fmla="*/ 187 w 244"/>
                    <a:gd name="T15" fmla="*/ 417 h 578"/>
                    <a:gd name="T16" fmla="*/ 200 w 244"/>
                    <a:gd name="T17" fmla="*/ 463 h 578"/>
                    <a:gd name="T18" fmla="*/ 231 w 244"/>
                    <a:gd name="T19" fmla="*/ 506 h 578"/>
                    <a:gd name="T20" fmla="*/ 244 w 244"/>
                    <a:gd name="T21" fmla="*/ 524 h 578"/>
                    <a:gd name="T22" fmla="*/ 238 w 244"/>
                    <a:gd name="T23" fmla="*/ 541 h 578"/>
                    <a:gd name="T24" fmla="*/ 203 w 244"/>
                    <a:gd name="T25" fmla="*/ 541 h 578"/>
                    <a:gd name="T26" fmla="*/ 150 w 244"/>
                    <a:gd name="T27" fmla="*/ 550 h 578"/>
                    <a:gd name="T28" fmla="*/ 78 w 244"/>
                    <a:gd name="T29" fmla="*/ 569 h 578"/>
                    <a:gd name="T30" fmla="*/ 33 w 244"/>
                    <a:gd name="T31" fmla="*/ 578 h 578"/>
                    <a:gd name="T32" fmla="*/ 6 w 244"/>
                    <a:gd name="T33" fmla="*/ 558 h 578"/>
                    <a:gd name="T34" fmla="*/ 0 w 244"/>
                    <a:gd name="T35" fmla="*/ 528 h 578"/>
                    <a:gd name="T36" fmla="*/ 33 w 244"/>
                    <a:gd name="T37" fmla="*/ 519 h 578"/>
                    <a:gd name="T38" fmla="*/ 92 w 244"/>
                    <a:gd name="T39" fmla="*/ 517 h 578"/>
                    <a:gd name="T40" fmla="*/ 159 w 244"/>
                    <a:gd name="T41" fmla="*/ 517 h 578"/>
                    <a:gd name="T42" fmla="*/ 209 w 244"/>
                    <a:gd name="T43" fmla="*/ 519 h 578"/>
                    <a:gd name="T44" fmla="*/ 205 w 244"/>
                    <a:gd name="T45" fmla="*/ 511 h 578"/>
                    <a:gd name="T46" fmla="*/ 183 w 244"/>
                    <a:gd name="T47" fmla="*/ 489 h 578"/>
                    <a:gd name="T48" fmla="*/ 165 w 244"/>
                    <a:gd name="T49" fmla="*/ 450 h 578"/>
                    <a:gd name="T50" fmla="*/ 150 w 244"/>
                    <a:gd name="T51" fmla="*/ 400 h 578"/>
                    <a:gd name="T52" fmla="*/ 150 w 244"/>
                    <a:gd name="T53" fmla="*/ 367 h 578"/>
                    <a:gd name="T54" fmla="*/ 159 w 244"/>
                    <a:gd name="T55" fmla="*/ 267 h 578"/>
                    <a:gd name="T56" fmla="*/ 159 w 244"/>
                    <a:gd name="T57" fmla="*/ 195 h 578"/>
                    <a:gd name="T58" fmla="*/ 153 w 244"/>
                    <a:gd name="T59" fmla="*/ 117 h 578"/>
                    <a:gd name="T60" fmla="*/ 142 w 244"/>
                    <a:gd name="T61" fmla="*/ 80 h 578"/>
                    <a:gd name="T62" fmla="*/ 133 w 244"/>
                    <a:gd name="T63" fmla="*/ 33 h 578"/>
                    <a:gd name="T64" fmla="*/ 148 w 244"/>
                    <a:gd name="T65" fmla="*/ 11 h 578"/>
                    <a:gd name="T66" fmla="*/ 153 w 244"/>
                    <a:gd name="T6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78">
                      <a:moveTo>
                        <a:pt x="153" y="0"/>
                      </a:moveTo>
                      <a:lnTo>
                        <a:pt x="198" y="11"/>
                      </a:lnTo>
                      <a:lnTo>
                        <a:pt x="205" y="46"/>
                      </a:lnTo>
                      <a:lnTo>
                        <a:pt x="209" y="111"/>
                      </a:lnTo>
                      <a:lnTo>
                        <a:pt x="198" y="189"/>
                      </a:lnTo>
                      <a:lnTo>
                        <a:pt x="189" y="274"/>
                      </a:lnTo>
                      <a:lnTo>
                        <a:pt x="181" y="369"/>
                      </a:lnTo>
                      <a:lnTo>
                        <a:pt x="187" y="417"/>
                      </a:lnTo>
                      <a:lnTo>
                        <a:pt x="200" y="463"/>
                      </a:lnTo>
                      <a:lnTo>
                        <a:pt x="231" y="506"/>
                      </a:lnTo>
                      <a:lnTo>
                        <a:pt x="244" y="524"/>
                      </a:lnTo>
                      <a:lnTo>
                        <a:pt x="238" y="541"/>
                      </a:lnTo>
                      <a:lnTo>
                        <a:pt x="203" y="541"/>
                      </a:lnTo>
                      <a:lnTo>
                        <a:pt x="150" y="550"/>
                      </a:lnTo>
                      <a:lnTo>
                        <a:pt x="78" y="569"/>
                      </a:lnTo>
                      <a:lnTo>
                        <a:pt x="33" y="578"/>
                      </a:lnTo>
                      <a:lnTo>
                        <a:pt x="6" y="558"/>
                      </a:lnTo>
                      <a:lnTo>
                        <a:pt x="0" y="528"/>
                      </a:lnTo>
                      <a:lnTo>
                        <a:pt x="33" y="519"/>
                      </a:lnTo>
                      <a:lnTo>
                        <a:pt x="92" y="517"/>
                      </a:lnTo>
                      <a:lnTo>
                        <a:pt x="159" y="517"/>
                      </a:lnTo>
                      <a:lnTo>
                        <a:pt x="209" y="519"/>
                      </a:lnTo>
                      <a:lnTo>
                        <a:pt x="205" y="511"/>
                      </a:lnTo>
                      <a:lnTo>
                        <a:pt x="183" y="489"/>
                      </a:lnTo>
                      <a:lnTo>
                        <a:pt x="165" y="450"/>
                      </a:lnTo>
                      <a:lnTo>
                        <a:pt x="150" y="400"/>
                      </a:lnTo>
                      <a:lnTo>
                        <a:pt x="150" y="367"/>
                      </a:lnTo>
                      <a:lnTo>
                        <a:pt x="159" y="267"/>
                      </a:lnTo>
                      <a:lnTo>
                        <a:pt x="159" y="195"/>
                      </a:lnTo>
                      <a:lnTo>
                        <a:pt x="153" y="117"/>
                      </a:lnTo>
                      <a:lnTo>
                        <a:pt x="142" y="80"/>
                      </a:lnTo>
                      <a:lnTo>
                        <a:pt x="133" y="33"/>
                      </a:lnTo>
                      <a:lnTo>
                        <a:pt x="148" y="11"/>
                      </a:lnTo>
                      <a:lnTo>
                        <a:pt x="1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07" name="Freeform 11">
                  <a:extLst>
                    <a:ext uri="{FF2B5EF4-FFF2-40B4-BE49-F238E27FC236}">
                      <a16:creationId xmlns:a16="http://schemas.microsoft.com/office/drawing/2014/main" id="{F04345C4-F68E-3737-ABBE-15BF18109384}"/>
                    </a:ext>
                  </a:extLst>
                </p:cNvPr>
                <p:cNvSpPr>
                  <a:spLocks noChangeAspect="1"/>
                </p:cNvSpPr>
                <p:nvPr/>
              </p:nvSpPr>
              <p:spPr bwMode="auto">
                <a:xfrm>
                  <a:off x="1473" y="2239"/>
                  <a:ext cx="244" cy="566"/>
                </a:xfrm>
                <a:custGeom>
                  <a:avLst/>
                  <a:gdLst>
                    <a:gd name="T0" fmla="*/ 190 w 244"/>
                    <a:gd name="T1" fmla="*/ 0 h 566"/>
                    <a:gd name="T2" fmla="*/ 233 w 244"/>
                    <a:gd name="T3" fmla="*/ 13 h 566"/>
                    <a:gd name="T4" fmla="*/ 238 w 244"/>
                    <a:gd name="T5" fmla="*/ 48 h 566"/>
                    <a:gd name="T6" fmla="*/ 238 w 244"/>
                    <a:gd name="T7" fmla="*/ 115 h 566"/>
                    <a:gd name="T8" fmla="*/ 222 w 244"/>
                    <a:gd name="T9" fmla="*/ 191 h 566"/>
                    <a:gd name="T10" fmla="*/ 205 w 244"/>
                    <a:gd name="T11" fmla="*/ 276 h 566"/>
                    <a:gd name="T12" fmla="*/ 192 w 244"/>
                    <a:gd name="T13" fmla="*/ 368 h 566"/>
                    <a:gd name="T14" fmla="*/ 194 w 244"/>
                    <a:gd name="T15" fmla="*/ 416 h 566"/>
                    <a:gd name="T16" fmla="*/ 203 w 244"/>
                    <a:gd name="T17" fmla="*/ 464 h 566"/>
                    <a:gd name="T18" fmla="*/ 233 w 244"/>
                    <a:gd name="T19" fmla="*/ 509 h 566"/>
                    <a:gd name="T20" fmla="*/ 244 w 244"/>
                    <a:gd name="T21" fmla="*/ 527 h 566"/>
                    <a:gd name="T22" fmla="*/ 237 w 244"/>
                    <a:gd name="T23" fmla="*/ 544 h 566"/>
                    <a:gd name="T24" fmla="*/ 201 w 244"/>
                    <a:gd name="T25" fmla="*/ 542 h 566"/>
                    <a:gd name="T26" fmla="*/ 148 w 244"/>
                    <a:gd name="T27" fmla="*/ 548 h 566"/>
                    <a:gd name="T28" fmla="*/ 76 w 244"/>
                    <a:gd name="T29" fmla="*/ 560 h 566"/>
                    <a:gd name="T30" fmla="*/ 30 w 244"/>
                    <a:gd name="T31" fmla="*/ 566 h 566"/>
                    <a:gd name="T32" fmla="*/ 4 w 244"/>
                    <a:gd name="T33" fmla="*/ 544 h 566"/>
                    <a:gd name="T34" fmla="*/ 0 w 244"/>
                    <a:gd name="T35" fmla="*/ 514 h 566"/>
                    <a:gd name="T36" fmla="*/ 33 w 244"/>
                    <a:gd name="T37" fmla="*/ 507 h 566"/>
                    <a:gd name="T38" fmla="*/ 92 w 244"/>
                    <a:gd name="T39" fmla="*/ 511 h 566"/>
                    <a:gd name="T40" fmla="*/ 159 w 244"/>
                    <a:gd name="T41" fmla="*/ 514 h 566"/>
                    <a:gd name="T42" fmla="*/ 209 w 244"/>
                    <a:gd name="T43" fmla="*/ 520 h 566"/>
                    <a:gd name="T44" fmla="*/ 207 w 244"/>
                    <a:gd name="T45" fmla="*/ 512 h 566"/>
                    <a:gd name="T46" fmla="*/ 185 w 244"/>
                    <a:gd name="T47" fmla="*/ 488 h 566"/>
                    <a:gd name="T48" fmla="*/ 170 w 244"/>
                    <a:gd name="T49" fmla="*/ 448 h 566"/>
                    <a:gd name="T50" fmla="*/ 159 w 244"/>
                    <a:gd name="T51" fmla="*/ 398 h 566"/>
                    <a:gd name="T52" fmla="*/ 161 w 244"/>
                    <a:gd name="T53" fmla="*/ 364 h 566"/>
                    <a:gd name="T54" fmla="*/ 177 w 244"/>
                    <a:gd name="T55" fmla="*/ 265 h 566"/>
                    <a:gd name="T56" fmla="*/ 183 w 244"/>
                    <a:gd name="T57" fmla="*/ 194 h 566"/>
                    <a:gd name="T58" fmla="*/ 181 w 244"/>
                    <a:gd name="T59" fmla="*/ 115 h 566"/>
                    <a:gd name="T60" fmla="*/ 174 w 244"/>
                    <a:gd name="T61" fmla="*/ 78 h 566"/>
                    <a:gd name="T62" fmla="*/ 168 w 244"/>
                    <a:gd name="T63" fmla="*/ 31 h 566"/>
                    <a:gd name="T64" fmla="*/ 183 w 244"/>
                    <a:gd name="T65" fmla="*/ 9 h 566"/>
                    <a:gd name="T66" fmla="*/ 190 w 244"/>
                    <a:gd name="T6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66">
                      <a:moveTo>
                        <a:pt x="190" y="0"/>
                      </a:moveTo>
                      <a:lnTo>
                        <a:pt x="233" y="13"/>
                      </a:lnTo>
                      <a:lnTo>
                        <a:pt x="238" y="48"/>
                      </a:lnTo>
                      <a:lnTo>
                        <a:pt x="238" y="115"/>
                      </a:lnTo>
                      <a:lnTo>
                        <a:pt x="222" y="191"/>
                      </a:lnTo>
                      <a:lnTo>
                        <a:pt x="205" y="276"/>
                      </a:lnTo>
                      <a:lnTo>
                        <a:pt x="192" y="368"/>
                      </a:lnTo>
                      <a:lnTo>
                        <a:pt x="194" y="416"/>
                      </a:lnTo>
                      <a:lnTo>
                        <a:pt x="203" y="464"/>
                      </a:lnTo>
                      <a:lnTo>
                        <a:pt x="233" y="509"/>
                      </a:lnTo>
                      <a:lnTo>
                        <a:pt x="244" y="527"/>
                      </a:lnTo>
                      <a:lnTo>
                        <a:pt x="237" y="544"/>
                      </a:lnTo>
                      <a:lnTo>
                        <a:pt x="201" y="542"/>
                      </a:lnTo>
                      <a:lnTo>
                        <a:pt x="148" y="548"/>
                      </a:lnTo>
                      <a:lnTo>
                        <a:pt x="76" y="560"/>
                      </a:lnTo>
                      <a:lnTo>
                        <a:pt x="30" y="566"/>
                      </a:lnTo>
                      <a:lnTo>
                        <a:pt x="4" y="544"/>
                      </a:lnTo>
                      <a:lnTo>
                        <a:pt x="0" y="514"/>
                      </a:lnTo>
                      <a:lnTo>
                        <a:pt x="33" y="507"/>
                      </a:lnTo>
                      <a:lnTo>
                        <a:pt x="92" y="511"/>
                      </a:lnTo>
                      <a:lnTo>
                        <a:pt x="159" y="514"/>
                      </a:lnTo>
                      <a:lnTo>
                        <a:pt x="209" y="520"/>
                      </a:lnTo>
                      <a:lnTo>
                        <a:pt x="207" y="512"/>
                      </a:lnTo>
                      <a:lnTo>
                        <a:pt x="185" y="488"/>
                      </a:lnTo>
                      <a:lnTo>
                        <a:pt x="170" y="448"/>
                      </a:lnTo>
                      <a:lnTo>
                        <a:pt x="159" y="398"/>
                      </a:lnTo>
                      <a:lnTo>
                        <a:pt x="161" y="364"/>
                      </a:lnTo>
                      <a:lnTo>
                        <a:pt x="177" y="265"/>
                      </a:lnTo>
                      <a:lnTo>
                        <a:pt x="183" y="194"/>
                      </a:lnTo>
                      <a:lnTo>
                        <a:pt x="181" y="115"/>
                      </a:lnTo>
                      <a:lnTo>
                        <a:pt x="174" y="78"/>
                      </a:lnTo>
                      <a:lnTo>
                        <a:pt x="168" y="31"/>
                      </a:lnTo>
                      <a:lnTo>
                        <a:pt x="183" y="9"/>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60108" name="Group 12">
                <a:extLst>
                  <a:ext uri="{FF2B5EF4-FFF2-40B4-BE49-F238E27FC236}">
                    <a16:creationId xmlns:a16="http://schemas.microsoft.com/office/drawing/2014/main" id="{93FE1F91-DBDC-DE54-5B97-FD04B57B4F0C}"/>
                  </a:ext>
                </a:extLst>
              </p:cNvPr>
              <p:cNvGrpSpPr>
                <a:grpSpLocks noChangeAspect="1"/>
              </p:cNvGrpSpPr>
              <p:nvPr/>
            </p:nvGrpSpPr>
            <p:grpSpPr bwMode="auto">
              <a:xfrm>
                <a:off x="3390" y="1636"/>
                <a:ext cx="505" cy="1294"/>
                <a:chOff x="3373" y="1613"/>
                <a:chExt cx="505" cy="1294"/>
              </a:xfrm>
            </p:grpSpPr>
            <p:sp>
              <p:nvSpPr>
                <p:cNvPr id="260109" name="Freeform 13">
                  <a:extLst>
                    <a:ext uri="{FF2B5EF4-FFF2-40B4-BE49-F238E27FC236}">
                      <a16:creationId xmlns:a16="http://schemas.microsoft.com/office/drawing/2014/main" id="{2D3B649A-7D77-A242-E06E-8633A0F93AA9}"/>
                    </a:ext>
                  </a:extLst>
                </p:cNvPr>
                <p:cNvSpPr>
                  <a:spLocks noChangeAspect="1"/>
                </p:cNvSpPr>
                <p:nvPr/>
              </p:nvSpPr>
              <p:spPr bwMode="auto">
                <a:xfrm>
                  <a:off x="3504" y="1931"/>
                  <a:ext cx="208" cy="522"/>
                </a:xfrm>
                <a:custGeom>
                  <a:avLst/>
                  <a:gdLst>
                    <a:gd name="T0" fmla="*/ 56 w 208"/>
                    <a:gd name="T1" fmla="*/ 22 h 522"/>
                    <a:gd name="T2" fmla="*/ 78 w 208"/>
                    <a:gd name="T3" fmla="*/ 6 h 522"/>
                    <a:gd name="T4" fmla="*/ 106 w 208"/>
                    <a:gd name="T5" fmla="*/ 0 h 522"/>
                    <a:gd name="T6" fmla="*/ 128 w 208"/>
                    <a:gd name="T7" fmla="*/ 4 h 522"/>
                    <a:gd name="T8" fmla="*/ 147 w 208"/>
                    <a:gd name="T9" fmla="*/ 28 h 522"/>
                    <a:gd name="T10" fmla="*/ 162 w 208"/>
                    <a:gd name="T11" fmla="*/ 78 h 522"/>
                    <a:gd name="T12" fmla="*/ 175 w 208"/>
                    <a:gd name="T13" fmla="*/ 144 h 522"/>
                    <a:gd name="T14" fmla="*/ 189 w 208"/>
                    <a:gd name="T15" fmla="*/ 209 h 522"/>
                    <a:gd name="T16" fmla="*/ 201 w 208"/>
                    <a:gd name="T17" fmla="*/ 265 h 522"/>
                    <a:gd name="T18" fmla="*/ 201 w 208"/>
                    <a:gd name="T19" fmla="*/ 328 h 522"/>
                    <a:gd name="T20" fmla="*/ 208 w 208"/>
                    <a:gd name="T21" fmla="*/ 405 h 522"/>
                    <a:gd name="T22" fmla="*/ 201 w 208"/>
                    <a:gd name="T23" fmla="*/ 450 h 522"/>
                    <a:gd name="T24" fmla="*/ 191 w 208"/>
                    <a:gd name="T25" fmla="*/ 489 h 522"/>
                    <a:gd name="T26" fmla="*/ 158 w 208"/>
                    <a:gd name="T27" fmla="*/ 511 h 522"/>
                    <a:gd name="T28" fmla="*/ 97 w 208"/>
                    <a:gd name="T29" fmla="*/ 522 h 522"/>
                    <a:gd name="T30" fmla="*/ 52 w 208"/>
                    <a:gd name="T31" fmla="*/ 509 h 522"/>
                    <a:gd name="T32" fmla="*/ 11 w 208"/>
                    <a:gd name="T33" fmla="*/ 478 h 522"/>
                    <a:gd name="T34" fmla="*/ 0 w 208"/>
                    <a:gd name="T35" fmla="*/ 428 h 522"/>
                    <a:gd name="T36" fmla="*/ 0 w 208"/>
                    <a:gd name="T37" fmla="*/ 376 h 522"/>
                    <a:gd name="T38" fmla="*/ 13 w 208"/>
                    <a:gd name="T39" fmla="*/ 281 h 522"/>
                    <a:gd name="T40" fmla="*/ 13 w 208"/>
                    <a:gd name="T41" fmla="*/ 205 h 522"/>
                    <a:gd name="T42" fmla="*/ 17 w 208"/>
                    <a:gd name="T43" fmla="*/ 133 h 522"/>
                    <a:gd name="T44" fmla="*/ 33 w 208"/>
                    <a:gd name="T45" fmla="*/ 87 h 522"/>
                    <a:gd name="T46" fmla="*/ 52 w 208"/>
                    <a:gd name="T47" fmla="*/ 56 h 522"/>
                    <a:gd name="T48" fmla="*/ 56 w 208"/>
                    <a:gd name="T49" fmla="*/ 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522">
                      <a:moveTo>
                        <a:pt x="56" y="22"/>
                      </a:moveTo>
                      <a:lnTo>
                        <a:pt x="78" y="6"/>
                      </a:lnTo>
                      <a:lnTo>
                        <a:pt x="106" y="0"/>
                      </a:lnTo>
                      <a:lnTo>
                        <a:pt x="128" y="4"/>
                      </a:lnTo>
                      <a:lnTo>
                        <a:pt x="147" y="28"/>
                      </a:lnTo>
                      <a:lnTo>
                        <a:pt x="162" y="78"/>
                      </a:lnTo>
                      <a:lnTo>
                        <a:pt x="175" y="144"/>
                      </a:lnTo>
                      <a:lnTo>
                        <a:pt x="189" y="209"/>
                      </a:lnTo>
                      <a:lnTo>
                        <a:pt x="201" y="265"/>
                      </a:lnTo>
                      <a:lnTo>
                        <a:pt x="201" y="328"/>
                      </a:lnTo>
                      <a:lnTo>
                        <a:pt x="208" y="405"/>
                      </a:lnTo>
                      <a:lnTo>
                        <a:pt x="201" y="450"/>
                      </a:lnTo>
                      <a:lnTo>
                        <a:pt x="191" y="489"/>
                      </a:lnTo>
                      <a:lnTo>
                        <a:pt x="158" y="511"/>
                      </a:lnTo>
                      <a:lnTo>
                        <a:pt x="97" y="522"/>
                      </a:lnTo>
                      <a:lnTo>
                        <a:pt x="52" y="509"/>
                      </a:lnTo>
                      <a:lnTo>
                        <a:pt x="11" y="478"/>
                      </a:lnTo>
                      <a:lnTo>
                        <a:pt x="0" y="428"/>
                      </a:lnTo>
                      <a:lnTo>
                        <a:pt x="0" y="376"/>
                      </a:lnTo>
                      <a:lnTo>
                        <a:pt x="13" y="281"/>
                      </a:lnTo>
                      <a:lnTo>
                        <a:pt x="13" y="205"/>
                      </a:lnTo>
                      <a:lnTo>
                        <a:pt x="17" y="133"/>
                      </a:lnTo>
                      <a:lnTo>
                        <a:pt x="33" y="87"/>
                      </a:lnTo>
                      <a:lnTo>
                        <a:pt x="52" y="56"/>
                      </a:lnTo>
                      <a:lnTo>
                        <a:pt x="5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10" name="Freeform 14">
                  <a:extLst>
                    <a:ext uri="{FF2B5EF4-FFF2-40B4-BE49-F238E27FC236}">
                      <a16:creationId xmlns:a16="http://schemas.microsoft.com/office/drawing/2014/main" id="{0F9634D2-E4BF-3E54-7CDB-2F33115EB038}"/>
                    </a:ext>
                  </a:extLst>
                </p:cNvPr>
                <p:cNvSpPr>
                  <a:spLocks noChangeAspect="1"/>
                </p:cNvSpPr>
                <p:nvPr/>
              </p:nvSpPr>
              <p:spPr bwMode="auto">
                <a:xfrm>
                  <a:off x="3628" y="2357"/>
                  <a:ext cx="250" cy="517"/>
                </a:xfrm>
                <a:custGeom>
                  <a:avLst/>
                  <a:gdLst>
                    <a:gd name="T0" fmla="*/ 0 w 250"/>
                    <a:gd name="T1" fmla="*/ 45 h 517"/>
                    <a:gd name="T2" fmla="*/ 2 w 250"/>
                    <a:gd name="T3" fmla="*/ 6 h 517"/>
                    <a:gd name="T4" fmla="*/ 22 w 250"/>
                    <a:gd name="T5" fmla="*/ 0 h 517"/>
                    <a:gd name="T6" fmla="*/ 61 w 250"/>
                    <a:gd name="T7" fmla="*/ 2 h 517"/>
                    <a:gd name="T8" fmla="*/ 72 w 250"/>
                    <a:gd name="T9" fmla="*/ 36 h 517"/>
                    <a:gd name="T10" fmla="*/ 105 w 250"/>
                    <a:gd name="T11" fmla="*/ 106 h 517"/>
                    <a:gd name="T12" fmla="*/ 122 w 250"/>
                    <a:gd name="T13" fmla="*/ 162 h 517"/>
                    <a:gd name="T14" fmla="*/ 133 w 250"/>
                    <a:gd name="T15" fmla="*/ 228 h 517"/>
                    <a:gd name="T16" fmla="*/ 130 w 250"/>
                    <a:gd name="T17" fmla="*/ 267 h 517"/>
                    <a:gd name="T18" fmla="*/ 107 w 250"/>
                    <a:gd name="T19" fmla="*/ 328 h 517"/>
                    <a:gd name="T20" fmla="*/ 85 w 250"/>
                    <a:gd name="T21" fmla="*/ 386 h 517"/>
                    <a:gd name="T22" fmla="*/ 78 w 250"/>
                    <a:gd name="T23" fmla="*/ 434 h 517"/>
                    <a:gd name="T24" fmla="*/ 78 w 250"/>
                    <a:gd name="T25" fmla="*/ 453 h 517"/>
                    <a:gd name="T26" fmla="*/ 102 w 250"/>
                    <a:gd name="T27" fmla="*/ 456 h 517"/>
                    <a:gd name="T28" fmla="*/ 133 w 250"/>
                    <a:gd name="T29" fmla="*/ 445 h 517"/>
                    <a:gd name="T30" fmla="*/ 217 w 250"/>
                    <a:gd name="T31" fmla="*/ 453 h 517"/>
                    <a:gd name="T32" fmla="*/ 250 w 250"/>
                    <a:gd name="T33" fmla="*/ 473 h 517"/>
                    <a:gd name="T34" fmla="*/ 244 w 250"/>
                    <a:gd name="T35" fmla="*/ 486 h 517"/>
                    <a:gd name="T36" fmla="*/ 200 w 250"/>
                    <a:gd name="T37" fmla="*/ 512 h 517"/>
                    <a:gd name="T38" fmla="*/ 174 w 250"/>
                    <a:gd name="T39" fmla="*/ 517 h 517"/>
                    <a:gd name="T40" fmla="*/ 150 w 250"/>
                    <a:gd name="T41" fmla="*/ 495 h 517"/>
                    <a:gd name="T42" fmla="*/ 94 w 250"/>
                    <a:gd name="T43" fmla="*/ 484 h 517"/>
                    <a:gd name="T44" fmla="*/ 46 w 250"/>
                    <a:gd name="T45" fmla="*/ 484 h 517"/>
                    <a:gd name="T46" fmla="*/ 30 w 250"/>
                    <a:gd name="T47" fmla="*/ 479 h 517"/>
                    <a:gd name="T48" fmla="*/ 28 w 250"/>
                    <a:gd name="T49" fmla="*/ 462 h 517"/>
                    <a:gd name="T50" fmla="*/ 57 w 250"/>
                    <a:gd name="T51" fmla="*/ 375 h 517"/>
                    <a:gd name="T52" fmla="*/ 85 w 250"/>
                    <a:gd name="T53" fmla="*/ 308 h 517"/>
                    <a:gd name="T54" fmla="*/ 96 w 250"/>
                    <a:gd name="T55" fmla="*/ 264 h 517"/>
                    <a:gd name="T56" fmla="*/ 96 w 250"/>
                    <a:gd name="T57" fmla="*/ 202 h 517"/>
                    <a:gd name="T58" fmla="*/ 74 w 250"/>
                    <a:gd name="T59" fmla="*/ 147 h 517"/>
                    <a:gd name="T60" fmla="*/ 28 w 250"/>
                    <a:gd name="T61" fmla="*/ 89 h 517"/>
                    <a:gd name="T62" fmla="*/ 7 w 250"/>
                    <a:gd name="T63" fmla="*/ 62 h 517"/>
                    <a:gd name="T64" fmla="*/ 0 w 250"/>
                    <a:gd name="T65" fmla="*/ 45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517">
                      <a:moveTo>
                        <a:pt x="0" y="45"/>
                      </a:moveTo>
                      <a:lnTo>
                        <a:pt x="2" y="6"/>
                      </a:lnTo>
                      <a:lnTo>
                        <a:pt x="22" y="0"/>
                      </a:lnTo>
                      <a:lnTo>
                        <a:pt x="61" y="2"/>
                      </a:lnTo>
                      <a:lnTo>
                        <a:pt x="72" y="36"/>
                      </a:lnTo>
                      <a:lnTo>
                        <a:pt x="105" y="106"/>
                      </a:lnTo>
                      <a:lnTo>
                        <a:pt x="122" y="162"/>
                      </a:lnTo>
                      <a:lnTo>
                        <a:pt x="133" y="228"/>
                      </a:lnTo>
                      <a:lnTo>
                        <a:pt x="130" y="267"/>
                      </a:lnTo>
                      <a:lnTo>
                        <a:pt x="107" y="328"/>
                      </a:lnTo>
                      <a:lnTo>
                        <a:pt x="85" y="386"/>
                      </a:lnTo>
                      <a:lnTo>
                        <a:pt x="78" y="434"/>
                      </a:lnTo>
                      <a:lnTo>
                        <a:pt x="78" y="453"/>
                      </a:lnTo>
                      <a:lnTo>
                        <a:pt x="102" y="456"/>
                      </a:lnTo>
                      <a:lnTo>
                        <a:pt x="133" y="445"/>
                      </a:lnTo>
                      <a:lnTo>
                        <a:pt x="217" y="453"/>
                      </a:lnTo>
                      <a:lnTo>
                        <a:pt x="250" y="473"/>
                      </a:lnTo>
                      <a:lnTo>
                        <a:pt x="244" y="486"/>
                      </a:lnTo>
                      <a:lnTo>
                        <a:pt x="200" y="512"/>
                      </a:lnTo>
                      <a:lnTo>
                        <a:pt x="174" y="517"/>
                      </a:lnTo>
                      <a:lnTo>
                        <a:pt x="150" y="495"/>
                      </a:lnTo>
                      <a:lnTo>
                        <a:pt x="94" y="484"/>
                      </a:lnTo>
                      <a:lnTo>
                        <a:pt x="46" y="484"/>
                      </a:lnTo>
                      <a:lnTo>
                        <a:pt x="30" y="479"/>
                      </a:lnTo>
                      <a:lnTo>
                        <a:pt x="28" y="462"/>
                      </a:lnTo>
                      <a:lnTo>
                        <a:pt x="57" y="375"/>
                      </a:lnTo>
                      <a:lnTo>
                        <a:pt x="85" y="308"/>
                      </a:lnTo>
                      <a:lnTo>
                        <a:pt x="96" y="264"/>
                      </a:lnTo>
                      <a:lnTo>
                        <a:pt x="96" y="202"/>
                      </a:lnTo>
                      <a:lnTo>
                        <a:pt x="74" y="147"/>
                      </a:lnTo>
                      <a:lnTo>
                        <a:pt x="28" y="89"/>
                      </a:lnTo>
                      <a:lnTo>
                        <a:pt x="7" y="62"/>
                      </a:ln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11" name="Freeform 15">
                  <a:extLst>
                    <a:ext uri="{FF2B5EF4-FFF2-40B4-BE49-F238E27FC236}">
                      <a16:creationId xmlns:a16="http://schemas.microsoft.com/office/drawing/2014/main" id="{99105EBA-97CE-7749-F5F4-335DF12BB8DB}"/>
                    </a:ext>
                  </a:extLst>
                </p:cNvPr>
                <p:cNvSpPr>
                  <a:spLocks noChangeAspect="1"/>
                </p:cNvSpPr>
                <p:nvPr/>
              </p:nvSpPr>
              <p:spPr bwMode="auto">
                <a:xfrm>
                  <a:off x="3373" y="2364"/>
                  <a:ext cx="222" cy="543"/>
                </a:xfrm>
                <a:custGeom>
                  <a:avLst/>
                  <a:gdLst>
                    <a:gd name="T0" fmla="*/ 131 w 222"/>
                    <a:gd name="T1" fmla="*/ 88 h 543"/>
                    <a:gd name="T2" fmla="*/ 144 w 222"/>
                    <a:gd name="T3" fmla="*/ 43 h 543"/>
                    <a:gd name="T4" fmla="*/ 172 w 222"/>
                    <a:gd name="T5" fmla="*/ 0 h 543"/>
                    <a:gd name="T6" fmla="*/ 198 w 222"/>
                    <a:gd name="T7" fmla="*/ 0 h 543"/>
                    <a:gd name="T8" fmla="*/ 222 w 222"/>
                    <a:gd name="T9" fmla="*/ 23 h 543"/>
                    <a:gd name="T10" fmla="*/ 220 w 222"/>
                    <a:gd name="T11" fmla="*/ 50 h 543"/>
                    <a:gd name="T12" fmla="*/ 187 w 222"/>
                    <a:gd name="T13" fmla="*/ 89 h 543"/>
                    <a:gd name="T14" fmla="*/ 154 w 222"/>
                    <a:gd name="T15" fmla="*/ 160 h 543"/>
                    <a:gd name="T16" fmla="*/ 139 w 222"/>
                    <a:gd name="T17" fmla="*/ 223 h 543"/>
                    <a:gd name="T18" fmla="*/ 137 w 222"/>
                    <a:gd name="T19" fmla="*/ 295 h 543"/>
                    <a:gd name="T20" fmla="*/ 154 w 222"/>
                    <a:gd name="T21" fmla="*/ 377 h 543"/>
                    <a:gd name="T22" fmla="*/ 170 w 222"/>
                    <a:gd name="T23" fmla="*/ 423 h 543"/>
                    <a:gd name="T24" fmla="*/ 187 w 222"/>
                    <a:gd name="T25" fmla="*/ 460 h 543"/>
                    <a:gd name="T26" fmla="*/ 192 w 222"/>
                    <a:gd name="T27" fmla="*/ 479 h 543"/>
                    <a:gd name="T28" fmla="*/ 189 w 222"/>
                    <a:gd name="T29" fmla="*/ 505 h 543"/>
                    <a:gd name="T30" fmla="*/ 161 w 222"/>
                    <a:gd name="T31" fmla="*/ 506 h 543"/>
                    <a:gd name="T32" fmla="*/ 94 w 222"/>
                    <a:gd name="T33" fmla="*/ 521 h 543"/>
                    <a:gd name="T34" fmla="*/ 33 w 222"/>
                    <a:gd name="T35" fmla="*/ 543 h 543"/>
                    <a:gd name="T36" fmla="*/ 20 w 222"/>
                    <a:gd name="T37" fmla="*/ 534 h 543"/>
                    <a:gd name="T38" fmla="*/ 0 w 222"/>
                    <a:gd name="T39" fmla="*/ 510 h 543"/>
                    <a:gd name="T40" fmla="*/ 6 w 222"/>
                    <a:gd name="T41" fmla="*/ 495 h 543"/>
                    <a:gd name="T42" fmla="*/ 65 w 222"/>
                    <a:gd name="T43" fmla="*/ 488 h 543"/>
                    <a:gd name="T44" fmla="*/ 117 w 222"/>
                    <a:gd name="T45" fmla="*/ 488 h 543"/>
                    <a:gd name="T46" fmla="*/ 144 w 222"/>
                    <a:gd name="T47" fmla="*/ 488 h 543"/>
                    <a:gd name="T48" fmla="*/ 161 w 222"/>
                    <a:gd name="T49" fmla="*/ 473 h 543"/>
                    <a:gd name="T50" fmla="*/ 154 w 222"/>
                    <a:gd name="T51" fmla="*/ 440 h 543"/>
                    <a:gd name="T52" fmla="*/ 126 w 222"/>
                    <a:gd name="T53" fmla="*/ 373 h 543"/>
                    <a:gd name="T54" fmla="*/ 109 w 222"/>
                    <a:gd name="T55" fmla="*/ 310 h 543"/>
                    <a:gd name="T56" fmla="*/ 104 w 222"/>
                    <a:gd name="T57" fmla="*/ 245 h 543"/>
                    <a:gd name="T58" fmla="*/ 109 w 222"/>
                    <a:gd name="T59" fmla="*/ 184 h 543"/>
                    <a:gd name="T60" fmla="*/ 120 w 222"/>
                    <a:gd name="T61" fmla="*/ 132 h 543"/>
                    <a:gd name="T62" fmla="*/ 131 w 222"/>
                    <a:gd name="T63" fmla="*/ 8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543">
                      <a:moveTo>
                        <a:pt x="131" y="88"/>
                      </a:moveTo>
                      <a:lnTo>
                        <a:pt x="144" y="43"/>
                      </a:lnTo>
                      <a:lnTo>
                        <a:pt x="172" y="0"/>
                      </a:lnTo>
                      <a:lnTo>
                        <a:pt x="198" y="0"/>
                      </a:lnTo>
                      <a:lnTo>
                        <a:pt x="222" y="23"/>
                      </a:lnTo>
                      <a:lnTo>
                        <a:pt x="220" y="50"/>
                      </a:lnTo>
                      <a:lnTo>
                        <a:pt x="187" y="89"/>
                      </a:lnTo>
                      <a:lnTo>
                        <a:pt x="154" y="160"/>
                      </a:lnTo>
                      <a:lnTo>
                        <a:pt x="139" y="223"/>
                      </a:lnTo>
                      <a:lnTo>
                        <a:pt x="137" y="295"/>
                      </a:lnTo>
                      <a:lnTo>
                        <a:pt x="154" y="377"/>
                      </a:lnTo>
                      <a:lnTo>
                        <a:pt x="170" y="423"/>
                      </a:lnTo>
                      <a:lnTo>
                        <a:pt x="187" y="460"/>
                      </a:lnTo>
                      <a:lnTo>
                        <a:pt x="192" y="479"/>
                      </a:lnTo>
                      <a:lnTo>
                        <a:pt x="189" y="505"/>
                      </a:lnTo>
                      <a:lnTo>
                        <a:pt x="161" y="506"/>
                      </a:lnTo>
                      <a:lnTo>
                        <a:pt x="94" y="521"/>
                      </a:lnTo>
                      <a:lnTo>
                        <a:pt x="33" y="543"/>
                      </a:lnTo>
                      <a:lnTo>
                        <a:pt x="20" y="534"/>
                      </a:lnTo>
                      <a:lnTo>
                        <a:pt x="0" y="510"/>
                      </a:lnTo>
                      <a:lnTo>
                        <a:pt x="6" y="495"/>
                      </a:lnTo>
                      <a:lnTo>
                        <a:pt x="65" y="488"/>
                      </a:lnTo>
                      <a:lnTo>
                        <a:pt x="117" y="488"/>
                      </a:lnTo>
                      <a:lnTo>
                        <a:pt x="144" y="488"/>
                      </a:lnTo>
                      <a:lnTo>
                        <a:pt x="161" y="473"/>
                      </a:lnTo>
                      <a:lnTo>
                        <a:pt x="154" y="440"/>
                      </a:lnTo>
                      <a:lnTo>
                        <a:pt x="126" y="373"/>
                      </a:lnTo>
                      <a:lnTo>
                        <a:pt x="109" y="310"/>
                      </a:lnTo>
                      <a:lnTo>
                        <a:pt x="104" y="245"/>
                      </a:lnTo>
                      <a:lnTo>
                        <a:pt x="109" y="184"/>
                      </a:lnTo>
                      <a:lnTo>
                        <a:pt x="120" y="132"/>
                      </a:lnTo>
                      <a:lnTo>
                        <a:pt x="13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12" name="Freeform 16">
                  <a:extLst>
                    <a:ext uri="{FF2B5EF4-FFF2-40B4-BE49-F238E27FC236}">
                      <a16:creationId xmlns:a16="http://schemas.microsoft.com/office/drawing/2014/main" id="{A1BB8ABD-7842-8214-2967-09C8D7882D06}"/>
                    </a:ext>
                  </a:extLst>
                </p:cNvPr>
                <p:cNvSpPr>
                  <a:spLocks noChangeAspect="1"/>
                </p:cNvSpPr>
                <p:nvPr/>
              </p:nvSpPr>
              <p:spPr bwMode="auto">
                <a:xfrm>
                  <a:off x="3405" y="1942"/>
                  <a:ext cx="158" cy="437"/>
                </a:xfrm>
                <a:custGeom>
                  <a:avLst/>
                  <a:gdLst>
                    <a:gd name="T0" fmla="*/ 80 w 158"/>
                    <a:gd name="T1" fmla="*/ 11 h 437"/>
                    <a:gd name="T2" fmla="*/ 111 w 158"/>
                    <a:gd name="T3" fmla="*/ 0 h 437"/>
                    <a:gd name="T4" fmla="*/ 145 w 158"/>
                    <a:gd name="T5" fmla="*/ 3 h 437"/>
                    <a:gd name="T6" fmla="*/ 158 w 158"/>
                    <a:gd name="T7" fmla="*/ 22 h 437"/>
                    <a:gd name="T8" fmla="*/ 150 w 158"/>
                    <a:gd name="T9" fmla="*/ 72 h 437"/>
                    <a:gd name="T10" fmla="*/ 113 w 158"/>
                    <a:gd name="T11" fmla="*/ 88 h 437"/>
                    <a:gd name="T12" fmla="*/ 69 w 158"/>
                    <a:gd name="T13" fmla="*/ 120 h 437"/>
                    <a:gd name="T14" fmla="*/ 52 w 158"/>
                    <a:gd name="T15" fmla="*/ 164 h 437"/>
                    <a:gd name="T16" fmla="*/ 39 w 158"/>
                    <a:gd name="T17" fmla="*/ 205 h 437"/>
                    <a:gd name="T18" fmla="*/ 35 w 158"/>
                    <a:gd name="T19" fmla="*/ 266 h 437"/>
                    <a:gd name="T20" fmla="*/ 41 w 158"/>
                    <a:gd name="T21" fmla="*/ 325 h 437"/>
                    <a:gd name="T22" fmla="*/ 50 w 158"/>
                    <a:gd name="T23" fmla="*/ 349 h 437"/>
                    <a:gd name="T24" fmla="*/ 63 w 158"/>
                    <a:gd name="T25" fmla="*/ 366 h 437"/>
                    <a:gd name="T26" fmla="*/ 85 w 158"/>
                    <a:gd name="T27" fmla="*/ 372 h 437"/>
                    <a:gd name="T28" fmla="*/ 85 w 158"/>
                    <a:gd name="T29" fmla="*/ 399 h 437"/>
                    <a:gd name="T30" fmla="*/ 52 w 158"/>
                    <a:gd name="T31" fmla="*/ 425 h 437"/>
                    <a:gd name="T32" fmla="*/ 35 w 158"/>
                    <a:gd name="T33" fmla="*/ 437 h 437"/>
                    <a:gd name="T34" fmla="*/ 13 w 158"/>
                    <a:gd name="T35" fmla="*/ 420 h 437"/>
                    <a:gd name="T36" fmla="*/ 0 w 158"/>
                    <a:gd name="T37" fmla="*/ 372 h 437"/>
                    <a:gd name="T38" fmla="*/ 0 w 158"/>
                    <a:gd name="T39" fmla="*/ 311 h 437"/>
                    <a:gd name="T40" fmla="*/ 2 w 158"/>
                    <a:gd name="T41" fmla="*/ 233 h 437"/>
                    <a:gd name="T42" fmla="*/ 24 w 158"/>
                    <a:gd name="T43" fmla="*/ 153 h 437"/>
                    <a:gd name="T44" fmla="*/ 50 w 158"/>
                    <a:gd name="T45" fmla="*/ 87 h 437"/>
                    <a:gd name="T46" fmla="*/ 69 w 158"/>
                    <a:gd name="T47" fmla="*/ 37 h 437"/>
                    <a:gd name="T48" fmla="*/ 80 w 158"/>
                    <a:gd name="T49" fmla="*/ 1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437">
                      <a:moveTo>
                        <a:pt x="80" y="11"/>
                      </a:moveTo>
                      <a:lnTo>
                        <a:pt x="111" y="0"/>
                      </a:lnTo>
                      <a:lnTo>
                        <a:pt x="145" y="3"/>
                      </a:lnTo>
                      <a:lnTo>
                        <a:pt x="158" y="22"/>
                      </a:lnTo>
                      <a:lnTo>
                        <a:pt x="150" y="72"/>
                      </a:lnTo>
                      <a:lnTo>
                        <a:pt x="113" y="88"/>
                      </a:lnTo>
                      <a:lnTo>
                        <a:pt x="69" y="120"/>
                      </a:lnTo>
                      <a:lnTo>
                        <a:pt x="52" y="164"/>
                      </a:lnTo>
                      <a:lnTo>
                        <a:pt x="39" y="205"/>
                      </a:lnTo>
                      <a:lnTo>
                        <a:pt x="35" y="266"/>
                      </a:lnTo>
                      <a:lnTo>
                        <a:pt x="41" y="325"/>
                      </a:lnTo>
                      <a:lnTo>
                        <a:pt x="50" y="349"/>
                      </a:lnTo>
                      <a:lnTo>
                        <a:pt x="63" y="366"/>
                      </a:lnTo>
                      <a:lnTo>
                        <a:pt x="85" y="372"/>
                      </a:lnTo>
                      <a:lnTo>
                        <a:pt x="85" y="399"/>
                      </a:lnTo>
                      <a:lnTo>
                        <a:pt x="52" y="425"/>
                      </a:lnTo>
                      <a:lnTo>
                        <a:pt x="35" y="437"/>
                      </a:lnTo>
                      <a:lnTo>
                        <a:pt x="13" y="420"/>
                      </a:lnTo>
                      <a:lnTo>
                        <a:pt x="0" y="372"/>
                      </a:lnTo>
                      <a:lnTo>
                        <a:pt x="0" y="311"/>
                      </a:lnTo>
                      <a:lnTo>
                        <a:pt x="2" y="233"/>
                      </a:lnTo>
                      <a:lnTo>
                        <a:pt x="24" y="153"/>
                      </a:lnTo>
                      <a:lnTo>
                        <a:pt x="50" y="87"/>
                      </a:lnTo>
                      <a:lnTo>
                        <a:pt x="69" y="37"/>
                      </a:lnTo>
                      <a:lnTo>
                        <a:pt x="8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13" name="Freeform 17">
                  <a:extLst>
                    <a:ext uri="{FF2B5EF4-FFF2-40B4-BE49-F238E27FC236}">
                      <a16:creationId xmlns:a16="http://schemas.microsoft.com/office/drawing/2014/main" id="{8CF31614-9338-CB6B-BAB3-FE8B907548AB}"/>
                    </a:ext>
                  </a:extLst>
                </p:cNvPr>
                <p:cNvSpPr>
                  <a:spLocks noChangeAspect="1"/>
                </p:cNvSpPr>
                <p:nvPr/>
              </p:nvSpPr>
              <p:spPr bwMode="auto">
                <a:xfrm>
                  <a:off x="3391" y="1613"/>
                  <a:ext cx="271" cy="310"/>
                </a:xfrm>
                <a:custGeom>
                  <a:avLst/>
                  <a:gdLst>
                    <a:gd name="T0" fmla="*/ 142 w 271"/>
                    <a:gd name="T1" fmla="*/ 4 h 310"/>
                    <a:gd name="T2" fmla="*/ 168 w 271"/>
                    <a:gd name="T3" fmla="*/ 0 h 310"/>
                    <a:gd name="T4" fmla="*/ 204 w 271"/>
                    <a:gd name="T5" fmla="*/ 15 h 310"/>
                    <a:gd name="T6" fmla="*/ 245 w 271"/>
                    <a:gd name="T7" fmla="*/ 63 h 310"/>
                    <a:gd name="T8" fmla="*/ 271 w 271"/>
                    <a:gd name="T9" fmla="*/ 134 h 310"/>
                    <a:gd name="T10" fmla="*/ 267 w 271"/>
                    <a:gd name="T11" fmla="*/ 180 h 310"/>
                    <a:gd name="T12" fmla="*/ 259 w 271"/>
                    <a:gd name="T13" fmla="*/ 238 h 310"/>
                    <a:gd name="T14" fmla="*/ 241 w 271"/>
                    <a:gd name="T15" fmla="*/ 278 h 310"/>
                    <a:gd name="T16" fmla="*/ 202 w 271"/>
                    <a:gd name="T17" fmla="*/ 310 h 310"/>
                    <a:gd name="T18" fmla="*/ 161 w 271"/>
                    <a:gd name="T19" fmla="*/ 303 h 310"/>
                    <a:gd name="T20" fmla="*/ 116 w 271"/>
                    <a:gd name="T21" fmla="*/ 271 h 310"/>
                    <a:gd name="T22" fmla="*/ 96 w 271"/>
                    <a:gd name="T23" fmla="*/ 223 h 310"/>
                    <a:gd name="T24" fmla="*/ 79 w 271"/>
                    <a:gd name="T25" fmla="*/ 191 h 310"/>
                    <a:gd name="T26" fmla="*/ 31 w 271"/>
                    <a:gd name="T27" fmla="*/ 212 h 310"/>
                    <a:gd name="T28" fmla="*/ 9 w 271"/>
                    <a:gd name="T29" fmla="*/ 212 h 310"/>
                    <a:gd name="T30" fmla="*/ 0 w 271"/>
                    <a:gd name="T31" fmla="*/ 208 h 310"/>
                    <a:gd name="T32" fmla="*/ 7 w 271"/>
                    <a:gd name="T33" fmla="*/ 191 h 310"/>
                    <a:gd name="T34" fmla="*/ 53 w 271"/>
                    <a:gd name="T35" fmla="*/ 178 h 310"/>
                    <a:gd name="T36" fmla="*/ 76 w 271"/>
                    <a:gd name="T37" fmla="*/ 174 h 310"/>
                    <a:gd name="T38" fmla="*/ 74 w 271"/>
                    <a:gd name="T39" fmla="*/ 137 h 310"/>
                    <a:gd name="T40" fmla="*/ 85 w 271"/>
                    <a:gd name="T41" fmla="*/ 100 h 310"/>
                    <a:gd name="T42" fmla="*/ 96 w 271"/>
                    <a:gd name="T43" fmla="*/ 61 h 310"/>
                    <a:gd name="T44" fmla="*/ 118 w 271"/>
                    <a:gd name="T45" fmla="*/ 18 h 310"/>
                    <a:gd name="T46" fmla="*/ 142 w 271"/>
                    <a:gd name="T47" fmla="*/ 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310">
                      <a:moveTo>
                        <a:pt x="142" y="4"/>
                      </a:moveTo>
                      <a:lnTo>
                        <a:pt x="168" y="0"/>
                      </a:lnTo>
                      <a:lnTo>
                        <a:pt x="204" y="15"/>
                      </a:lnTo>
                      <a:lnTo>
                        <a:pt x="245" y="63"/>
                      </a:lnTo>
                      <a:lnTo>
                        <a:pt x="271" y="134"/>
                      </a:lnTo>
                      <a:lnTo>
                        <a:pt x="267" y="180"/>
                      </a:lnTo>
                      <a:lnTo>
                        <a:pt x="259" y="238"/>
                      </a:lnTo>
                      <a:lnTo>
                        <a:pt x="241" y="278"/>
                      </a:lnTo>
                      <a:lnTo>
                        <a:pt x="202" y="310"/>
                      </a:lnTo>
                      <a:lnTo>
                        <a:pt x="161" y="303"/>
                      </a:lnTo>
                      <a:lnTo>
                        <a:pt x="116" y="271"/>
                      </a:lnTo>
                      <a:lnTo>
                        <a:pt x="96" y="223"/>
                      </a:lnTo>
                      <a:lnTo>
                        <a:pt x="79" y="191"/>
                      </a:lnTo>
                      <a:lnTo>
                        <a:pt x="31" y="212"/>
                      </a:lnTo>
                      <a:lnTo>
                        <a:pt x="9" y="212"/>
                      </a:lnTo>
                      <a:lnTo>
                        <a:pt x="0" y="208"/>
                      </a:lnTo>
                      <a:lnTo>
                        <a:pt x="7" y="191"/>
                      </a:lnTo>
                      <a:lnTo>
                        <a:pt x="53" y="178"/>
                      </a:lnTo>
                      <a:lnTo>
                        <a:pt x="76" y="174"/>
                      </a:lnTo>
                      <a:lnTo>
                        <a:pt x="74" y="137"/>
                      </a:lnTo>
                      <a:lnTo>
                        <a:pt x="85" y="100"/>
                      </a:lnTo>
                      <a:lnTo>
                        <a:pt x="96" y="61"/>
                      </a:lnTo>
                      <a:lnTo>
                        <a:pt x="118" y="18"/>
                      </a:lnTo>
                      <a:lnTo>
                        <a:pt x="14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60114" name="Group 18">
                <a:extLst>
                  <a:ext uri="{FF2B5EF4-FFF2-40B4-BE49-F238E27FC236}">
                    <a16:creationId xmlns:a16="http://schemas.microsoft.com/office/drawing/2014/main" id="{F44223C5-DC58-92CE-E975-15C51C2CAFA0}"/>
                  </a:ext>
                </a:extLst>
              </p:cNvPr>
              <p:cNvGrpSpPr>
                <a:grpSpLocks noChangeAspect="1"/>
              </p:cNvGrpSpPr>
              <p:nvPr/>
            </p:nvGrpSpPr>
            <p:grpSpPr bwMode="auto">
              <a:xfrm>
                <a:off x="2714" y="1531"/>
                <a:ext cx="423" cy="1416"/>
                <a:chOff x="2697" y="1508"/>
                <a:chExt cx="423" cy="1416"/>
              </a:xfrm>
            </p:grpSpPr>
            <p:sp>
              <p:nvSpPr>
                <p:cNvPr id="260115" name="Freeform 19">
                  <a:extLst>
                    <a:ext uri="{FF2B5EF4-FFF2-40B4-BE49-F238E27FC236}">
                      <a16:creationId xmlns:a16="http://schemas.microsoft.com/office/drawing/2014/main" id="{6A1FDAC8-5CD8-5469-7C09-7376FA57D224}"/>
                    </a:ext>
                  </a:extLst>
                </p:cNvPr>
                <p:cNvSpPr>
                  <a:spLocks noChangeAspect="1"/>
                </p:cNvSpPr>
                <p:nvPr/>
              </p:nvSpPr>
              <p:spPr bwMode="auto">
                <a:xfrm>
                  <a:off x="2839" y="1852"/>
                  <a:ext cx="207" cy="606"/>
                </a:xfrm>
                <a:custGeom>
                  <a:avLst/>
                  <a:gdLst>
                    <a:gd name="T0" fmla="*/ 71 w 207"/>
                    <a:gd name="T1" fmla="*/ 52 h 606"/>
                    <a:gd name="T2" fmla="*/ 96 w 207"/>
                    <a:gd name="T3" fmla="*/ 13 h 606"/>
                    <a:gd name="T4" fmla="*/ 122 w 207"/>
                    <a:gd name="T5" fmla="*/ 0 h 606"/>
                    <a:gd name="T6" fmla="*/ 144 w 207"/>
                    <a:gd name="T7" fmla="*/ 7 h 606"/>
                    <a:gd name="T8" fmla="*/ 172 w 207"/>
                    <a:gd name="T9" fmla="*/ 41 h 606"/>
                    <a:gd name="T10" fmla="*/ 194 w 207"/>
                    <a:gd name="T11" fmla="*/ 94 h 606"/>
                    <a:gd name="T12" fmla="*/ 207 w 207"/>
                    <a:gd name="T13" fmla="*/ 163 h 606"/>
                    <a:gd name="T14" fmla="*/ 207 w 207"/>
                    <a:gd name="T15" fmla="*/ 261 h 606"/>
                    <a:gd name="T16" fmla="*/ 196 w 207"/>
                    <a:gd name="T17" fmla="*/ 374 h 606"/>
                    <a:gd name="T18" fmla="*/ 188 w 207"/>
                    <a:gd name="T19" fmla="*/ 489 h 606"/>
                    <a:gd name="T20" fmla="*/ 172 w 207"/>
                    <a:gd name="T21" fmla="*/ 545 h 606"/>
                    <a:gd name="T22" fmla="*/ 155 w 207"/>
                    <a:gd name="T23" fmla="*/ 574 h 606"/>
                    <a:gd name="T24" fmla="*/ 135 w 207"/>
                    <a:gd name="T25" fmla="*/ 595 h 606"/>
                    <a:gd name="T26" fmla="*/ 107 w 207"/>
                    <a:gd name="T27" fmla="*/ 606 h 606"/>
                    <a:gd name="T28" fmla="*/ 57 w 207"/>
                    <a:gd name="T29" fmla="*/ 606 h 606"/>
                    <a:gd name="T30" fmla="*/ 28 w 207"/>
                    <a:gd name="T31" fmla="*/ 595 h 606"/>
                    <a:gd name="T32" fmla="*/ 4 w 207"/>
                    <a:gd name="T33" fmla="*/ 545 h 606"/>
                    <a:gd name="T34" fmla="*/ 0 w 207"/>
                    <a:gd name="T35" fmla="*/ 474 h 606"/>
                    <a:gd name="T36" fmla="*/ 0 w 207"/>
                    <a:gd name="T37" fmla="*/ 385 h 606"/>
                    <a:gd name="T38" fmla="*/ 11 w 207"/>
                    <a:gd name="T39" fmla="*/ 267 h 606"/>
                    <a:gd name="T40" fmla="*/ 26 w 207"/>
                    <a:gd name="T41" fmla="*/ 172 h 606"/>
                    <a:gd name="T42" fmla="*/ 49 w 207"/>
                    <a:gd name="T43" fmla="*/ 89 h 606"/>
                    <a:gd name="T44" fmla="*/ 71 w 207"/>
                    <a:gd name="T45" fmla="*/ 5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06">
                      <a:moveTo>
                        <a:pt x="71" y="52"/>
                      </a:moveTo>
                      <a:lnTo>
                        <a:pt x="96" y="13"/>
                      </a:lnTo>
                      <a:lnTo>
                        <a:pt x="122" y="0"/>
                      </a:lnTo>
                      <a:lnTo>
                        <a:pt x="144" y="7"/>
                      </a:lnTo>
                      <a:lnTo>
                        <a:pt x="172" y="41"/>
                      </a:lnTo>
                      <a:lnTo>
                        <a:pt x="194" y="94"/>
                      </a:lnTo>
                      <a:lnTo>
                        <a:pt x="207" y="163"/>
                      </a:lnTo>
                      <a:lnTo>
                        <a:pt x="207" y="261"/>
                      </a:lnTo>
                      <a:lnTo>
                        <a:pt x="196" y="374"/>
                      </a:lnTo>
                      <a:lnTo>
                        <a:pt x="188" y="489"/>
                      </a:lnTo>
                      <a:lnTo>
                        <a:pt x="172" y="545"/>
                      </a:lnTo>
                      <a:lnTo>
                        <a:pt x="155" y="574"/>
                      </a:lnTo>
                      <a:lnTo>
                        <a:pt x="135" y="595"/>
                      </a:lnTo>
                      <a:lnTo>
                        <a:pt x="107" y="606"/>
                      </a:lnTo>
                      <a:lnTo>
                        <a:pt x="57" y="606"/>
                      </a:lnTo>
                      <a:lnTo>
                        <a:pt x="28" y="595"/>
                      </a:lnTo>
                      <a:lnTo>
                        <a:pt x="4" y="545"/>
                      </a:lnTo>
                      <a:lnTo>
                        <a:pt x="0" y="474"/>
                      </a:lnTo>
                      <a:lnTo>
                        <a:pt x="0" y="385"/>
                      </a:lnTo>
                      <a:lnTo>
                        <a:pt x="11" y="267"/>
                      </a:lnTo>
                      <a:lnTo>
                        <a:pt x="26" y="172"/>
                      </a:lnTo>
                      <a:lnTo>
                        <a:pt x="49" y="89"/>
                      </a:lnTo>
                      <a:lnTo>
                        <a:pt x="71"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16" name="Freeform 20">
                  <a:extLst>
                    <a:ext uri="{FF2B5EF4-FFF2-40B4-BE49-F238E27FC236}">
                      <a16:creationId xmlns:a16="http://schemas.microsoft.com/office/drawing/2014/main" id="{42EB5834-5BAA-FEEF-39A2-05193C7FA941}"/>
                    </a:ext>
                  </a:extLst>
                </p:cNvPr>
                <p:cNvSpPr>
                  <a:spLocks noChangeAspect="1"/>
                </p:cNvSpPr>
                <p:nvPr/>
              </p:nvSpPr>
              <p:spPr bwMode="auto">
                <a:xfrm>
                  <a:off x="2747" y="1858"/>
                  <a:ext cx="192" cy="532"/>
                </a:xfrm>
                <a:custGeom>
                  <a:avLst/>
                  <a:gdLst>
                    <a:gd name="T0" fmla="*/ 101 w 192"/>
                    <a:gd name="T1" fmla="*/ 43 h 532"/>
                    <a:gd name="T2" fmla="*/ 132 w 192"/>
                    <a:gd name="T3" fmla="*/ 0 h 532"/>
                    <a:gd name="T4" fmla="*/ 172 w 192"/>
                    <a:gd name="T5" fmla="*/ 0 h 532"/>
                    <a:gd name="T6" fmla="*/ 192 w 192"/>
                    <a:gd name="T7" fmla="*/ 33 h 532"/>
                    <a:gd name="T8" fmla="*/ 183 w 192"/>
                    <a:gd name="T9" fmla="*/ 69 h 532"/>
                    <a:gd name="T10" fmla="*/ 159 w 192"/>
                    <a:gd name="T11" fmla="*/ 76 h 532"/>
                    <a:gd name="T12" fmla="*/ 128 w 192"/>
                    <a:gd name="T13" fmla="*/ 94 h 532"/>
                    <a:gd name="T14" fmla="*/ 102 w 192"/>
                    <a:gd name="T15" fmla="*/ 124 h 532"/>
                    <a:gd name="T16" fmla="*/ 84 w 192"/>
                    <a:gd name="T17" fmla="*/ 157 h 532"/>
                    <a:gd name="T18" fmla="*/ 62 w 192"/>
                    <a:gd name="T19" fmla="*/ 217 h 532"/>
                    <a:gd name="T20" fmla="*/ 36 w 192"/>
                    <a:gd name="T21" fmla="*/ 293 h 532"/>
                    <a:gd name="T22" fmla="*/ 28 w 192"/>
                    <a:gd name="T23" fmla="*/ 374 h 532"/>
                    <a:gd name="T24" fmla="*/ 39 w 192"/>
                    <a:gd name="T25" fmla="*/ 428 h 532"/>
                    <a:gd name="T26" fmla="*/ 45 w 192"/>
                    <a:gd name="T27" fmla="*/ 467 h 532"/>
                    <a:gd name="T28" fmla="*/ 58 w 192"/>
                    <a:gd name="T29" fmla="*/ 495 h 532"/>
                    <a:gd name="T30" fmla="*/ 54 w 192"/>
                    <a:gd name="T31" fmla="*/ 523 h 532"/>
                    <a:gd name="T32" fmla="*/ 34 w 192"/>
                    <a:gd name="T33" fmla="*/ 532 h 532"/>
                    <a:gd name="T34" fmla="*/ 17 w 192"/>
                    <a:gd name="T35" fmla="*/ 510 h 532"/>
                    <a:gd name="T36" fmla="*/ 0 w 192"/>
                    <a:gd name="T37" fmla="*/ 478 h 532"/>
                    <a:gd name="T38" fmla="*/ 6 w 192"/>
                    <a:gd name="T39" fmla="*/ 452 h 532"/>
                    <a:gd name="T40" fmla="*/ 10 w 192"/>
                    <a:gd name="T41" fmla="*/ 369 h 532"/>
                    <a:gd name="T42" fmla="*/ 10 w 192"/>
                    <a:gd name="T43" fmla="*/ 308 h 532"/>
                    <a:gd name="T44" fmla="*/ 19 w 192"/>
                    <a:gd name="T45" fmla="*/ 245 h 532"/>
                    <a:gd name="T46" fmla="*/ 39 w 192"/>
                    <a:gd name="T47" fmla="*/ 159 h 532"/>
                    <a:gd name="T48" fmla="*/ 73 w 192"/>
                    <a:gd name="T49" fmla="*/ 93 h 532"/>
                    <a:gd name="T50" fmla="*/ 101 w 192"/>
                    <a:gd name="T51" fmla="*/ 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532">
                      <a:moveTo>
                        <a:pt x="101" y="43"/>
                      </a:moveTo>
                      <a:lnTo>
                        <a:pt x="132" y="0"/>
                      </a:lnTo>
                      <a:lnTo>
                        <a:pt x="172" y="0"/>
                      </a:lnTo>
                      <a:lnTo>
                        <a:pt x="192" y="33"/>
                      </a:lnTo>
                      <a:lnTo>
                        <a:pt x="183" y="69"/>
                      </a:lnTo>
                      <a:lnTo>
                        <a:pt x="159" y="76"/>
                      </a:lnTo>
                      <a:lnTo>
                        <a:pt x="128" y="94"/>
                      </a:lnTo>
                      <a:lnTo>
                        <a:pt x="102" y="124"/>
                      </a:lnTo>
                      <a:lnTo>
                        <a:pt x="84" y="157"/>
                      </a:lnTo>
                      <a:lnTo>
                        <a:pt x="62" y="217"/>
                      </a:lnTo>
                      <a:lnTo>
                        <a:pt x="36" y="293"/>
                      </a:lnTo>
                      <a:lnTo>
                        <a:pt x="28" y="374"/>
                      </a:lnTo>
                      <a:lnTo>
                        <a:pt x="39" y="428"/>
                      </a:lnTo>
                      <a:lnTo>
                        <a:pt x="45" y="467"/>
                      </a:lnTo>
                      <a:lnTo>
                        <a:pt x="58" y="495"/>
                      </a:lnTo>
                      <a:lnTo>
                        <a:pt x="54" y="523"/>
                      </a:lnTo>
                      <a:lnTo>
                        <a:pt x="34" y="532"/>
                      </a:lnTo>
                      <a:lnTo>
                        <a:pt x="17" y="510"/>
                      </a:lnTo>
                      <a:lnTo>
                        <a:pt x="0" y="478"/>
                      </a:lnTo>
                      <a:lnTo>
                        <a:pt x="6" y="452"/>
                      </a:lnTo>
                      <a:lnTo>
                        <a:pt x="10" y="369"/>
                      </a:lnTo>
                      <a:lnTo>
                        <a:pt x="10" y="308"/>
                      </a:lnTo>
                      <a:lnTo>
                        <a:pt x="19" y="245"/>
                      </a:lnTo>
                      <a:lnTo>
                        <a:pt x="39" y="159"/>
                      </a:lnTo>
                      <a:lnTo>
                        <a:pt x="73" y="93"/>
                      </a:lnTo>
                      <a:lnTo>
                        <a:pt x="10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17" name="Freeform 21">
                  <a:extLst>
                    <a:ext uri="{FF2B5EF4-FFF2-40B4-BE49-F238E27FC236}">
                      <a16:creationId xmlns:a16="http://schemas.microsoft.com/office/drawing/2014/main" id="{DC1154EF-2ADE-7860-DA55-F5EE3333F897}"/>
                    </a:ext>
                  </a:extLst>
                </p:cNvPr>
                <p:cNvSpPr>
                  <a:spLocks noChangeAspect="1"/>
                </p:cNvSpPr>
                <p:nvPr/>
              </p:nvSpPr>
              <p:spPr bwMode="auto">
                <a:xfrm>
                  <a:off x="2697" y="2329"/>
                  <a:ext cx="214" cy="547"/>
                </a:xfrm>
                <a:custGeom>
                  <a:avLst/>
                  <a:gdLst>
                    <a:gd name="T0" fmla="*/ 180 w 214"/>
                    <a:gd name="T1" fmla="*/ 0 h 547"/>
                    <a:gd name="T2" fmla="*/ 214 w 214"/>
                    <a:gd name="T3" fmla="*/ 28 h 547"/>
                    <a:gd name="T4" fmla="*/ 213 w 214"/>
                    <a:gd name="T5" fmla="*/ 75 h 547"/>
                    <a:gd name="T6" fmla="*/ 198 w 214"/>
                    <a:gd name="T7" fmla="*/ 117 h 547"/>
                    <a:gd name="T8" fmla="*/ 178 w 214"/>
                    <a:gd name="T9" fmla="*/ 197 h 547"/>
                    <a:gd name="T10" fmla="*/ 163 w 214"/>
                    <a:gd name="T11" fmla="*/ 279 h 547"/>
                    <a:gd name="T12" fmla="*/ 163 w 214"/>
                    <a:gd name="T13" fmla="*/ 342 h 547"/>
                    <a:gd name="T14" fmla="*/ 169 w 214"/>
                    <a:gd name="T15" fmla="*/ 425 h 547"/>
                    <a:gd name="T16" fmla="*/ 180 w 214"/>
                    <a:gd name="T17" fmla="*/ 473 h 547"/>
                    <a:gd name="T18" fmla="*/ 198 w 214"/>
                    <a:gd name="T19" fmla="*/ 496 h 547"/>
                    <a:gd name="T20" fmla="*/ 198 w 214"/>
                    <a:gd name="T21" fmla="*/ 525 h 547"/>
                    <a:gd name="T22" fmla="*/ 169 w 214"/>
                    <a:gd name="T23" fmla="*/ 531 h 547"/>
                    <a:gd name="T24" fmla="*/ 130 w 214"/>
                    <a:gd name="T25" fmla="*/ 542 h 547"/>
                    <a:gd name="T26" fmla="*/ 80 w 214"/>
                    <a:gd name="T27" fmla="*/ 547 h 547"/>
                    <a:gd name="T28" fmla="*/ 19 w 214"/>
                    <a:gd name="T29" fmla="*/ 547 h 547"/>
                    <a:gd name="T30" fmla="*/ 0 w 214"/>
                    <a:gd name="T31" fmla="*/ 531 h 547"/>
                    <a:gd name="T32" fmla="*/ 13 w 214"/>
                    <a:gd name="T33" fmla="*/ 512 h 547"/>
                    <a:gd name="T34" fmla="*/ 67 w 214"/>
                    <a:gd name="T35" fmla="*/ 514 h 547"/>
                    <a:gd name="T36" fmla="*/ 102 w 214"/>
                    <a:gd name="T37" fmla="*/ 514 h 547"/>
                    <a:gd name="T38" fmla="*/ 147 w 214"/>
                    <a:gd name="T39" fmla="*/ 507 h 547"/>
                    <a:gd name="T40" fmla="*/ 158 w 214"/>
                    <a:gd name="T41" fmla="*/ 492 h 547"/>
                    <a:gd name="T42" fmla="*/ 152 w 214"/>
                    <a:gd name="T43" fmla="*/ 453 h 547"/>
                    <a:gd name="T44" fmla="*/ 136 w 214"/>
                    <a:gd name="T45" fmla="*/ 379 h 547"/>
                    <a:gd name="T46" fmla="*/ 136 w 214"/>
                    <a:gd name="T47" fmla="*/ 303 h 547"/>
                    <a:gd name="T48" fmla="*/ 141 w 214"/>
                    <a:gd name="T49" fmla="*/ 208 h 547"/>
                    <a:gd name="T50" fmla="*/ 147 w 214"/>
                    <a:gd name="T51" fmla="*/ 112 h 547"/>
                    <a:gd name="T52" fmla="*/ 162 w 214"/>
                    <a:gd name="T53" fmla="*/ 39 h 547"/>
                    <a:gd name="T54" fmla="*/ 175 w 214"/>
                    <a:gd name="T55" fmla="*/ 13 h 547"/>
                    <a:gd name="T56" fmla="*/ 180 w 214"/>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547">
                      <a:moveTo>
                        <a:pt x="180" y="0"/>
                      </a:moveTo>
                      <a:lnTo>
                        <a:pt x="214" y="28"/>
                      </a:lnTo>
                      <a:lnTo>
                        <a:pt x="213" y="75"/>
                      </a:lnTo>
                      <a:lnTo>
                        <a:pt x="198" y="117"/>
                      </a:lnTo>
                      <a:lnTo>
                        <a:pt x="178" y="197"/>
                      </a:lnTo>
                      <a:lnTo>
                        <a:pt x="163" y="279"/>
                      </a:lnTo>
                      <a:lnTo>
                        <a:pt x="163" y="342"/>
                      </a:lnTo>
                      <a:lnTo>
                        <a:pt x="169" y="425"/>
                      </a:lnTo>
                      <a:lnTo>
                        <a:pt x="180" y="473"/>
                      </a:lnTo>
                      <a:lnTo>
                        <a:pt x="198" y="496"/>
                      </a:lnTo>
                      <a:lnTo>
                        <a:pt x="198" y="525"/>
                      </a:lnTo>
                      <a:lnTo>
                        <a:pt x="169" y="531"/>
                      </a:lnTo>
                      <a:lnTo>
                        <a:pt x="130" y="542"/>
                      </a:lnTo>
                      <a:lnTo>
                        <a:pt x="80" y="547"/>
                      </a:lnTo>
                      <a:lnTo>
                        <a:pt x="19" y="547"/>
                      </a:lnTo>
                      <a:lnTo>
                        <a:pt x="0" y="531"/>
                      </a:lnTo>
                      <a:lnTo>
                        <a:pt x="13" y="512"/>
                      </a:lnTo>
                      <a:lnTo>
                        <a:pt x="67" y="514"/>
                      </a:lnTo>
                      <a:lnTo>
                        <a:pt x="102" y="514"/>
                      </a:lnTo>
                      <a:lnTo>
                        <a:pt x="147" y="507"/>
                      </a:lnTo>
                      <a:lnTo>
                        <a:pt x="158" y="492"/>
                      </a:lnTo>
                      <a:lnTo>
                        <a:pt x="152" y="453"/>
                      </a:lnTo>
                      <a:lnTo>
                        <a:pt x="136" y="379"/>
                      </a:lnTo>
                      <a:lnTo>
                        <a:pt x="136" y="303"/>
                      </a:lnTo>
                      <a:lnTo>
                        <a:pt x="141" y="208"/>
                      </a:lnTo>
                      <a:lnTo>
                        <a:pt x="147" y="112"/>
                      </a:lnTo>
                      <a:lnTo>
                        <a:pt x="162" y="39"/>
                      </a:lnTo>
                      <a:lnTo>
                        <a:pt x="175" y="13"/>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18" name="Freeform 22">
                  <a:extLst>
                    <a:ext uri="{FF2B5EF4-FFF2-40B4-BE49-F238E27FC236}">
                      <a16:creationId xmlns:a16="http://schemas.microsoft.com/office/drawing/2014/main" id="{56EC5F26-969F-878A-C5AF-E990406F205C}"/>
                    </a:ext>
                  </a:extLst>
                </p:cNvPr>
                <p:cNvSpPr>
                  <a:spLocks noChangeAspect="1"/>
                </p:cNvSpPr>
                <p:nvPr/>
              </p:nvSpPr>
              <p:spPr bwMode="auto">
                <a:xfrm>
                  <a:off x="2877" y="2342"/>
                  <a:ext cx="149" cy="582"/>
                </a:xfrm>
                <a:custGeom>
                  <a:avLst/>
                  <a:gdLst>
                    <a:gd name="T0" fmla="*/ 101 w 149"/>
                    <a:gd name="T1" fmla="*/ 11 h 582"/>
                    <a:gd name="T2" fmla="*/ 68 w 149"/>
                    <a:gd name="T3" fmla="*/ 0 h 582"/>
                    <a:gd name="T4" fmla="*/ 49 w 149"/>
                    <a:gd name="T5" fmla="*/ 26 h 582"/>
                    <a:gd name="T6" fmla="*/ 45 w 149"/>
                    <a:gd name="T7" fmla="*/ 67 h 582"/>
                    <a:gd name="T8" fmla="*/ 57 w 149"/>
                    <a:gd name="T9" fmla="*/ 104 h 582"/>
                    <a:gd name="T10" fmla="*/ 73 w 149"/>
                    <a:gd name="T11" fmla="*/ 143 h 582"/>
                    <a:gd name="T12" fmla="*/ 88 w 149"/>
                    <a:gd name="T13" fmla="*/ 204 h 582"/>
                    <a:gd name="T14" fmla="*/ 90 w 149"/>
                    <a:gd name="T15" fmla="*/ 265 h 582"/>
                    <a:gd name="T16" fmla="*/ 90 w 149"/>
                    <a:gd name="T17" fmla="*/ 328 h 582"/>
                    <a:gd name="T18" fmla="*/ 94 w 149"/>
                    <a:gd name="T19" fmla="*/ 460 h 582"/>
                    <a:gd name="T20" fmla="*/ 99 w 149"/>
                    <a:gd name="T21" fmla="*/ 495 h 582"/>
                    <a:gd name="T22" fmla="*/ 51 w 149"/>
                    <a:gd name="T23" fmla="*/ 515 h 582"/>
                    <a:gd name="T24" fmla="*/ 16 w 149"/>
                    <a:gd name="T25" fmla="*/ 550 h 582"/>
                    <a:gd name="T26" fmla="*/ 0 w 149"/>
                    <a:gd name="T27" fmla="*/ 565 h 582"/>
                    <a:gd name="T28" fmla="*/ 10 w 149"/>
                    <a:gd name="T29" fmla="*/ 576 h 582"/>
                    <a:gd name="T30" fmla="*/ 57 w 149"/>
                    <a:gd name="T31" fmla="*/ 582 h 582"/>
                    <a:gd name="T32" fmla="*/ 68 w 149"/>
                    <a:gd name="T33" fmla="*/ 549 h 582"/>
                    <a:gd name="T34" fmla="*/ 106 w 149"/>
                    <a:gd name="T35" fmla="*/ 517 h 582"/>
                    <a:gd name="T36" fmla="*/ 140 w 149"/>
                    <a:gd name="T37" fmla="*/ 499 h 582"/>
                    <a:gd name="T38" fmla="*/ 149 w 149"/>
                    <a:gd name="T39" fmla="*/ 484 h 582"/>
                    <a:gd name="T40" fmla="*/ 134 w 149"/>
                    <a:gd name="T41" fmla="*/ 471 h 582"/>
                    <a:gd name="T42" fmla="*/ 121 w 149"/>
                    <a:gd name="T43" fmla="*/ 445 h 582"/>
                    <a:gd name="T44" fmla="*/ 121 w 149"/>
                    <a:gd name="T45" fmla="*/ 384 h 582"/>
                    <a:gd name="T46" fmla="*/ 116 w 149"/>
                    <a:gd name="T47" fmla="*/ 272 h 582"/>
                    <a:gd name="T48" fmla="*/ 112 w 149"/>
                    <a:gd name="T49" fmla="*/ 183 h 582"/>
                    <a:gd name="T50" fmla="*/ 112 w 149"/>
                    <a:gd name="T51" fmla="*/ 111 h 582"/>
                    <a:gd name="T52" fmla="*/ 112 w 149"/>
                    <a:gd name="T53" fmla="*/ 43 h 582"/>
                    <a:gd name="T54" fmla="*/ 101 w 149"/>
                    <a:gd name="T55" fmla="*/ 11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582">
                      <a:moveTo>
                        <a:pt x="101" y="11"/>
                      </a:moveTo>
                      <a:lnTo>
                        <a:pt x="68" y="0"/>
                      </a:lnTo>
                      <a:lnTo>
                        <a:pt x="49" y="26"/>
                      </a:lnTo>
                      <a:lnTo>
                        <a:pt x="45" y="67"/>
                      </a:lnTo>
                      <a:lnTo>
                        <a:pt x="57" y="104"/>
                      </a:lnTo>
                      <a:lnTo>
                        <a:pt x="73" y="143"/>
                      </a:lnTo>
                      <a:lnTo>
                        <a:pt x="88" y="204"/>
                      </a:lnTo>
                      <a:lnTo>
                        <a:pt x="90" y="265"/>
                      </a:lnTo>
                      <a:lnTo>
                        <a:pt x="90" y="328"/>
                      </a:lnTo>
                      <a:lnTo>
                        <a:pt x="94" y="460"/>
                      </a:lnTo>
                      <a:lnTo>
                        <a:pt x="99" y="495"/>
                      </a:lnTo>
                      <a:lnTo>
                        <a:pt x="51" y="515"/>
                      </a:lnTo>
                      <a:lnTo>
                        <a:pt x="16" y="550"/>
                      </a:lnTo>
                      <a:lnTo>
                        <a:pt x="0" y="565"/>
                      </a:lnTo>
                      <a:lnTo>
                        <a:pt x="10" y="576"/>
                      </a:lnTo>
                      <a:lnTo>
                        <a:pt x="57" y="582"/>
                      </a:lnTo>
                      <a:lnTo>
                        <a:pt x="68" y="549"/>
                      </a:lnTo>
                      <a:lnTo>
                        <a:pt x="106" y="517"/>
                      </a:lnTo>
                      <a:lnTo>
                        <a:pt x="140" y="499"/>
                      </a:lnTo>
                      <a:lnTo>
                        <a:pt x="149" y="484"/>
                      </a:lnTo>
                      <a:lnTo>
                        <a:pt x="134" y="471"/>
                      </a:lnTo>
                      <a:lnTo>
                        <a:pt x="121" y="445"/>
                      </a:lnTo>
                      <a:lnTo>
                        <a:pt x="121" y="384"/>
                      </a:lnTo>
                      <a:lnTo>
                        <a:pt x="116" y="272"/>
                      </a:lnTo>
                      <a:lnTo>
                        <a:pt x="112" y="183"/>
                      </a:lnTo>
                      <a:lnTo>
                        <a:pt x="112" y="111"/>
                      </a:lnTo>
                      <a:lnTo>
                        <a:pt x="112" y="43"/>
                      </a:ln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19" name="Freeform 23">
                  <a:extLst>
                    <a:ext uri="{FF2B5EF4-FFF2-40B4-BE49-F238E27FC236}">
                      <a16:creationId xmlns:a16="http://schemas.microsoft.com/office/drawing/2014/main" id="{D11D484B-EC2C-E132-59F6-03D50ADCC1A2}"/>
                    </a:ext>
                  </a:extLst>
                </p:cNvPr>
                <p:cNvSpPr>
                  <a:spLocks noChangeAspect="1"/>
                </p:cNvSpPr>
                <p:nvPr/>
              </p:nvSpPr>
              <p:spPr bwMode="auto">
                <a:xfrm>
                  <a:off x="2835" y="1508"/>
                  <a:ext cx="285" cy="322"/>
                </a:xfrm>
                <a:custGeom>
                  <a:avLst/>
                  <a:gdLst>
                    <a:gd name="T0" fmla="*/ 266 w 285"/>
                    <a:gd name="T1" fmla="*/ 183 h 322"/>
                    <a:gd name="T2" fmla="*/ 275 w 285"/>
                    <a:gd name="T3" fmla="*/ 146 h 322"/>
                    <a:gd name="T4" fmla="*/ 285 w 285"/>
                    <a:gd name="T5" fmla="*/ 94 h 322"/>
                    <a:gd name="T6" fmla="*/ 262 w 285"/>
                    <a:gd name="T7" fmla="*/ 44 h 322"/>
                    <a:gd name="T8" fmla="*/ 217 w 285"/>
                    <a:gd name="T9" fmla="*/ 0 h 322"/>
                    <a:gd name="T10" fmla="*/ 179 w 285"/>
                    <a:gd name="T11" fmla="*/ 4 h 322"/>
                    <a:gd name="T12" fmla="*/ 147 w 285"/>
                    <a:gd name="T13" fmla="*/ 28 h 322"/>
                    <a:gd name="T14" fmla="*/ 108 w 285"/>
                    <a:gd name="T15" fmla="*/ 75 h 322"/>
                    <a:gd name="T16" fmla="*/ 86 w 285"/>
                    <a:gd name="T17" fmla="*/ 127 h 322"/>
                    <a:gd name="T18" fmla="*/ 60 w 285"/>
                    <a:gd name="T19" fmla="*/ 145 h 322"/>
                    <a:gd name="T20" fmla="*/ 18 w 285"/>
                    <a:gd name="T21" fmla="*/ 158 h 322"/>
                    <a:gd name="T22" fmla="*/ 0 w 285"/>
                    <a:gd name="T23" fmla="*/ 179 h 322"/>
                    <a:gd name="T24" fmla="*/ 9 w 285"/>
                    <a:gd name="T25" fmla="*/ 189 h 322"/>
                    <a:gd name="T26" fmla="*/ 49 w 285"/>
                    <a:gd name="T27" fmla="*/ 177 h 322"/>
                    <a:gd name="T28" fmla="*/ 72 w 285"/>
                    <a:gd name="T29" fmla="*/ 176 h 322"/>
                    <a:gd name="T30" fmla="*/ 68 w 285"/>
                    <a:gd name="T31" fmla="*/ 224 h 322"/>
                    <a:gd name="T32" fmla="*/ 76 w 285"/>
                    <a:gd name="T33" fmla="*/ 274 h 322"/>
                    <a:gd name="T34" fmla="*/ 92 w 285"/>
                    <a:gd name="T35" fmla="*/ 303 h 322"/>
                    <a:gd name="T36" fmla="*/ 115 w 285"/>
                    <a:gd name="T37" fmla="*/ 322 h 322"/>
                    <a:gd name="T38" fmla="*/ 170 w 285"/>
                    <a:gd name="T39" fmla="*/ 306 h 322"/>
                    <a:gd name="T40" fmla="*/ 221 w 285"/>
                    <a:gd name="T41" fmla="*/ 274 h 322"/>
                    <a:gd name="T42" fmla="*/ 250 w 285"/>
                    <a:gd name="T43" fmla="*/ 233 h 322"/>
                    <a:gd name="T44" fmla="*/ 266 w 285"/>
                    <a:gd name="T45" fmla="*/ 1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322">
                      <a:moveTo>
                        <a:pt x="266" y="183"/>
                      </a:moveTo>
                      <a:lnTo>
                        <a:pt x="275" y="146"/>
                      </a:lnTo>
                      <a:lnTo>
                        <a:pt x="285" y="94"/>
                      </a:lnTo>
                      <a:lnTo>
                        <a:pt x="262" y="44"/>
                      </a:lnTo>
                      <a:lnTo>
                        <a:pt x="217" y="0"/>
                      </a:lnTo>
                      <a:lnTo>
                        <a:pt x="179" y="4"/>
                      </a:lnTo>
                      <a:lnTo>
                        <a:pt x="147" y="28"/>
                      </a:lnTo>
                      <a:lnTo>
                        <a:pt x="108" y="75"/>
                      </a:lnTo>
                      <a:lnTo>
                        <a:pt x="86" y="127"/>
                      </a:lnTo>
                      <a:lnTo>
                        <a:pt x="60" y="145"/>
                      </a:lnTo>
                      <a:lnTo>
                        <a:pt x="18" y="158"/>
                      </a:lnTo>
                      <a:lnTo>
                        <a:pt x="0" y="179"/>
                      </a:lnTo>
                      <a:lnTo>
                        <a:pt x="9" y="189"/>
                      </a:lnTo>
                      <a:lnTo>
                        <a:pt x="49" y="177"/>
                      </a:lnTo>
                      <a:lnTo>
                        <a:pt x="72" y="176"/>
                      </a:lnTo>
                      <a:lnTo>
                        <a:pt x="68" y="224"/>
                      </a:lnTo>
                      <a:lnTo>
                        <a:pt x="76" y="274"/>
                      </a:lnTo>
                      <a:lnTo>
                        <a:pt x="92" y="303"/>
                      </a:lnTo>
                      <a:lnTo>
                        <a:pt x="115" y="322"/>
                      </a:lnTo>
                      <a:lnTo>
                        <a:pt x="170" y="306"/>
                      </a:lnTo>
                      <a:lnTo>
                        <a:pt x="221" y="274"/>
                      </a:lnTo>
                      <a:lnTo>
                        <a:pt x="250" y="233"/>
                      </a:lnTo>
                      <a:lnTo>
                        <a:pt x="266"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60120" name="Group 24">
                <a:extLst>
                  <a:ext uri="{FF2B5EF4-FFF2-40B4-BE49-F238E27FC236}">
                    <a16:creationId xmlns:a16="http://schemas.microsoft.com/office/drawing/2014/main" id="{484AD016-214C-B939-2D45-0A7C6AB615F4}"/>
                  </a:ext>
                </a:extLst>
              </p:cNvPr>
              <p:cNvGrpSpPr>
                <a:grpSpLocks noChangeAspect="1"/>
              </p:cNvGrpSpPr>
              <p:nvPr/>
            </p:nvGrpSpPr>
            <p:grpSpPr bwMode="auto">
              <a:xfrm>
                <a:off x="2165" y="1463"/>
                <a:ext cx="351" cy="1456"/>
                <a:chOff x="2148" y="1440"/>
                <a:chExt cx="351" cy="1456"/>
              </a:xfrm>
            </p:grpSpPr>
            <p:sp>
              <p:nvSpPr>
                <p:cNvPr id="260121" name="Freeform 25">
                  <a:extLst>
                    <a:ext uri="{FF2B5EF4-FFF2-40B4-BE49-F238E27FC236}">
                      <a16:creationId xmlns:a16="http://schemas.microsoft.com/office/drawing/2014/main" id="{D4936EA5-8FE2-E0A0-0A62-98794A3E611E}"/>
                    </a:ext>
                  </a:extLst>
                </p:cNvPr>
                <p:cNvSpPr>
                  <a:spLocks noChangeAspect="1"/>
                </p:cNvSpPr>
                <p:nvPr/>
              </p:nvSpPr>
              <p:spPr bwMode="auto">
                <a:xfrm>
                  <a:off x="2291" y="1775"/>
                  <a:ext cx="207" cy="634"/>
                </a:xfrm>
                <a:custGeom>
                  <a:avLst/>
                  <a:gdLst>
                    <a:gd name="T0" fmla="*/ 34 w 207"/>
                    <a:gd name="T1" fmla="*/ 48 h 634"/>
                    <a:gd name="T2" fmla="*/ 50 w 207"/>
                    <a:gd name="T3" fmla="*/ 17 h 634"/>
                    <a:gd name="T4" fmla="*/ 78 w 207"/>
                    <a:gd name="T5" fmla="*/ 0 h 634"/>
                    <a:gd name="T6" fmla="*/ 108 w 207"/>
                    <a:gd name="T7" fmla="*/ 0 h 634"/>
                    <a:gd name="T8" fmla="*/ 161 w 207"/>
                    <a:gd name="T9" fmla="*/ 11 h 634"/>
                    <a:gd name="T10" fmla="*/ 174 w 207"/>
                    <a:gd name="T11" fmla="*/ 61 h 634"/>
                    <a:gd name="T12" fmla="*/ 195 w 207"/>
                    <a:gd name="T13" fmla="*/ 165 h 634"/>
                    <a:gd name="T14" fmla="*/ 202 w 207"/>
                    <a:gd name="T15" fmla="*/ 250 h 634"/>
                    <a:gd name="T16" fmla="*/ 207 w 207"/>
                    <a:gd name="T17" fmla="*/ 334 h 634"/>
                    <a:gd name="T18" fmla="*/ 207 w 207"/>
                    <a:gd name="T19" fmla="*/ 456 h 634"/>
                    <a:gd name="T20" fmla="*/ 195 w 207"/>
                    <a:gd name="T21" fmla="*/ 567 h 634"/>
                    <a:gd name="T22" fmla="*/ 172 w 207"/>
                    <a:gd name="T23" fmla="*/ 628 h 634"/>
                    <a:gd name="T24" fmla="*/ 134 w 207"/>
                    <a:gd name="T25" fmla="*/ 634 h 634"/>
                    <a:gd name="T26" fmla="*/ 52 w 207"/>
                    <a:gd name="T27" fmla="*/ 634 h 634"/>
                    <a:gd name="T28" fmla="*/ 13 w 207"/>
                    <a:gd name="T29" fmla="*/ 601 h 634"/>
                    <a:gd name="T30" fmla="*/ 0 w 207"/>
                    <a:gd name="T31" fmla="*/ 523 h 634"/>
                    <a:gd name="T32" fmla="*/ 6 w 207"/>
                    <a:gd name="T33" fmla="*/ 421 h 634"/>
                    <a:gd name="T34" fmla="*/ 13 w 207"/>
                    <a:gd name="T35" fmla="*/ 339 h 634"/>
                    <a:gd name="T36" fmla="*/ 36 w 207"/>
                    <a:gd name="T37" fmla="*/ 289 h 634"/>
                    <a:gd name="T38" fmla="*/ 36 w 207"/>
                    <a:gd name="T39" fmla="*/ 217 h 634"/>
                    <a:gd name="T40" fmla="*/ 36 w 207"/>
                    <a:gd name="T41" fmla="*/ 139 h 634"/>
                    <a:gd name="T42" fmla="*/ 30 w 207"/>
                    <a:gd name="T43" fmla="*/ 82 h 634"/>
                    <a:gd name="T44" fmla="*/ 34 w 207"/>
                    <a:gd name="T45" fmla="*/ 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34">
                      <a:moveTo>
                        <a:pt x="34" y="48"/>
                      </a:moveTo>
                      <a:lnTo>
                        <a:pt x="50" y="17"/>
                      </a:lnTo>
                      <a:lnTo>
                        <a:pt x="78" y="0"/>
                      </a:lnTo>
                      <a:lnTo>
                        <a:pt x="108" y="0"/>
                      </a:lnTo>
                      <a:lnTo>
                        <a:pt x="161" y="11"/>
                      </a:lnTo>
                      <a:lnTo>
                        <a:pt x="174" y="61"/>
                      </a:lnTo>
                      <a:lnTo>
                        <a:pt x="195" y="165"/>
                      </a:lnTo>
                      <a:lnTo>
                        <a:pt x="202" y="250"/>
                      </a:lnTo>
                      <a:lnTo>
                        <a:pt x="207" y="334"/>
                      </a:lnTo>
                      <a:lnTo>
                        <a:pt x="207" y="456"/>
                      </a:lnTo>
                      <a:lnTo>
                        <a:pt x="195" y="567"/>
                      </a:lnTo>
                      <a:lnTo>
                        <a:pt x="172" y="628"/>
                      </a:lnTo>
                      <a:lnTo>
                        <a:pt x="134" y="634"/>
                      </a:lnTo>
                      <a:lnTo>
                        <a:pt x="52" y="634"/>
                      </a:lnTo>
                      <a:lnTo>
                        <a:pt x="13" y="601"/>
                      </a:lnTo>
                      <a:lnTo>
                        <a:pt x="0" y="523"/>
                      </a:lnTo>
                      <a:lnTo>
                        <a:pt x="6" y="421"/>
                      </a:lnTo>
                      <a:lnTo>
                        <a:pt x="13" y="339"/>
                      </a:lnTo>
                      <a:lnTo>
                        <a:pt x="36" y="289"/>
                      </a:lnTo>
                      <a:lnTo>
                        <a:pt x="36" y="217"/>
                      </a:lnTo>
                      <a:lnTo>
                        <a:pt x="36" y="139"/>
                      </a:lnTo>
                      <a:lnTo>
                        <a:pt x="30" y="82"/>
                      </a:lnTo>
                      <a:lnTo>
                        <a:pt x="3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22" name="Freeform 26">
                  <a:extLst>
                    <a:ext uri="{FF2B5EF4-FFF2-40B4-BE49-F238E27FC236}">
                      <a16:creationId xmlns:a16="http://schemas.microsoft.com/office/drawing/2014/main" id="{879B8304-D3DA-6607-EF7E-46B0565291C5}"/>
                    </a:ext>
                  </a:extLst>
                </p:cNvPr>
                <p:cNvSpPr>
                  <a:spLocks noChangeAspect="1"/>
                </p:cNvSpPr>
                <p:nvPr/>
              </p:nvSpPr>
              <p:spPr bwMode="auto">
                <a:xfrm>
                  <a:off x="2277" y="2313"/>
                  <a:ext cx="222" cy="583"/>
                </a:xfrm>
                <a:custGeom>
                  <a:avLst/>
                  <a:gdLst>
                    <a:gd name="T0" fmla="*/ 139 w 222"/>
                    <a:gd name="T1" fmla="*/ 0 h 583"/>
                    <a:gd name="T2" fmla="*/ 172 w 222"/>
                    <a:gd name="T3" fmla="*/ 23 h 583"/>
                    <a:gd name="T4" fmla="*/ 183 w 222"/>
                    <a:gd name="T5" fmla="*/ 58 h 583"/>
                    <a:gd name="T6" fmla="*/ 187 w 222"/>
                    <a:gd name="T7" fmla="*/ 139 h 583"/>
                    <a:gd name="T8" fmla="*/ 194 w 222"/>
                    <a:gd name="T9" fmla="*/ 217 h 583"/>
                    <a:gd name="T10" fmla="*/ 203 w 222"/>
                    <a:gd name="T11" fmla="*/ 308 h 583"/>
                    <a:gd name="T12" fmla="*/ 209 w 222"/>
                    <a:gd name="T13" fmla="*/ 400 h 583"/>
                    <a:gd name="T14" fmla="*/ 211 w 222"/>
                    <a:gd name="T15" fmla="*/ 461 h 583"/>
                    <a:gd name="T16" fmla="*/ 220 w 222"/>
                    <a:gd name="T17" fmla="*/ 495 h 583"/>
                    <a:gd name="T18" fmla="*/ 222 w 222"/>
                    <a:gd name="T19" fmla="*/ 511 h 583"/>
                    <a:gd name="T20" fmla="*/ 209 w 222"/>
                    <a:gd name="T21" fmla="*/ 524 h 583"/>
                    <a:gd name="T22" fmla="*/ 178 w 222"/>
                    <a:gd name="T23" fmla="*/ 530 h 583"/>
                    <a:gd name="T24" fmla="*/ 128 w 222"/>
                    <a:gd name="T25" fmla="*/ 541 h 583"/>
                    <a:gd name="T26" fmla="*/ 78 w 222"/>
                    <a:gd name="T27" fmla="*/ 567 h 583"/>
                    <a:gd name="T28" fmla="*/ 39 w 222"/>
                    <a:gd name="T29" fmla="*/ 583 h 583"/>
                    <a:gd name="T30" fmla="*/ 17 w 222"/>
                    <a:gd name="T31" fmla="*/ 572 h 583"/>
                    <a:gd name="T32" fmla="*/ 0 w 222"/>
                    <a:gd name="T33" fmla="*/ 545 h 583"/>
                    <a:gd name="T34" fmla="*/ 20 w 222"/>
                    <a:gd name="T35" fmla="*/ 530 h 583"/>
                    <a:gd name="T36" fmla="*/ 81 w 222"/>
                    <a:gd name="T37" fmla="*/ 519 h 583"/>
                    <a:gd name="T38" fmla="*/ 150 w 222"/>
                    <a:gd name="T39" fmla="*/ 511 h 583"/>
                    <a:gd name="T40" fmla="*/ 181 w 222"/>
                    <a:gd name="T41" fmla="*/ 511 h 583"/>
                    <a:gd name="T42" fmla="*/ 189 w 222"/>
                    <a:gd name="T43" fmla="*/ 491 h 583"/>
                    <a:gd name="T44" fmla="*/ 187 w 222"/>
                    <a:gd name="T45" fmla="*/ 434 h 583"/>
                    <a:gd name="T46" fmla="*/ 178 w 222"/>
                    <a:gd name="T47" fmla="*/ 345 h 583"/>
                    <a:gd name="T48" fmla="*/ 165 w 222"/>
                    <a:gd name="T49" fmla="*/ 252 h 583"/>
                    <a:gd name="T50" fmla="*/ 154 w 222"/>
                    <a:gd name="T51" fmla="*/ 158 h 583"/>
                    <a:gd name="T52" fmla="*/ 122 w 222"/>
                    <a:gd name="T53" fmla="*/ 86 h 583"/>
                    <a:gd name="T54" fmla="*/ 105 w 222"/>
                    <a:gd name="T55" fmla="*/ 30 h 583"/>
                    <a:gd name="T56" fmla="*/ 117 w 222"/>
                    <a:gd name="T57" fmla="*/ 12 h 583"/>
                    <a:gd name="T58" fmla="*/ 139 w 222"/>
                    <a:gd name="T5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583">
                      <a:moveTo>
                        <a:pt x="139" y="0"/>
                      </a:moveTo>
                      <a:lnTo>
                        <a:pt x="172" y="23"/>
                      </a:lnTo>
                      <a:lnTo>
                        <a:pt x="183" y="58"/>
                      </a:lnTo>
                      <a:lnTo>
                        <a:pt x="187" y="139"/>
                      </a:lnTo>
                      <a:lnTo>
                        <a:pt x="194" y="217"/>
                      </a:lnTo>
                      <a:lnTo>
                        <a:pt x="203" y="308"/>
                      </a:lnTo>
                      <a:lnTo>
                        <a:pt x="209" y="400"/>
                      </a:lnTo>
                      <a:lnTo>
                        <a:pt x="211" y="461"/>
                      </a:lnTo>
                      <a:lnTo>
                        <a:pt x="220" y="495"/>
                      </a:lnTo>
                      <a:lnTo>
                        <a:pt x="222" y="511"/>
                      </a:lnTo>
                      <a:lnTo>
                        <a:pt x="209" y="524"/>
                      </a:lnTo>
                      <a:lnTo>
                        <a:pt x="178" y="530"/>
                      </a:lnTo>
                      <a:lnTo>
                        <a:pt x="128" y="541"/>
                      </a:lnTo>
                      <a:lnTo>
                        <a:pt x="78" y="567"/>
                      </a:lnTo>
                      <a:lnTo>
                        <a:pt x="39" y="583"/>
                      </a:lnTo>
                      <a:lnTo>
                        <a:pt x="17" y="572"/>
                      </a:lnTo>
                      <a:lnTo>
                        <a:pt x="0" y="545"/>
                      </a:lnTo>
                      <a:lnTo>
                        <a:pt x="20" y="530"/>
                      </a:lnTo>
                      <a:lnTo>
                        <a:pt x="81" y="519"/>
                      </a:lnTo>
                      <a:lnTo>
                        <a:pt x="150" y="511"/>
                      </a:lnTo>
                      <a:lnTo>
                        <a:pt x="181" y="511"/>
                      </a:lnTo>
                      <a:lnTo>
                        <a:pt x="189" y="491"/>
                      </a:lnTo>
                      <a:lnTo>
                        <a:pt x="187" y="434"/>
                      </a:lnTo>
                      <a:lnTo>
                        <a:pt x="178" y="345"/>
                      </a:lnTo>
                      <a:lnTo>
                        <a:pt x="165" y="252"/>
                      </a:lnTo>
                      <a:lnTo>
                        <a:pt x="154" y="158"/>
                      </a:lnTo>
                      <a:lnTo>
                        <a:pt x="122" y="86"/>
                      </a:lnTo>
                      <a:lnTo>
                        <a:pt x="105" y="30"/>
                      </a:lnTo>
                      <a:lnTo>
                        <a:pt x="117" y="12"/>
                      </a:lnTo>
                      <a:lnTo>
                        <a:pt x="1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23" name="Freeform 27">
                  <a:extLst>
                    <a:ext uri="{FF2B5EF4-FFF2-40B4-BE49-F238E27FC236}">
                      <a16:creationId xmlns:a16="http://schemas.microsoft.com/office/drawing/2014/main" id="{3E511B37-F623-3CE6-9E10-2B311297F7E5}"/>
                    </a:ext>
                  </a:extLst>
                </p:cNvPr>
                <p:cNvSpPr>
                  <a:spLocks noChangeAspect="1"/>
                </p:cNvSpPr>
                <p:nvPr/>
              </p:nvSpPr>
              <p:spPr bwMode="auto">
                <a:xfrm>
                  <a:off x="2148" y="2327"/>
                  <a:ext cx="228" cy="516"/>
                </a:xfrm>
                <a:custGeom>
                  <a:avLst/>
                  <a:gdLst>
                    <a:gd name="T0" fmla="*/ 145 w 228"/>
                    <a:gd name="T1" fmla="*/ 109 h 516"/>
                    <a:gd name="T2" fmla="*/ 156 w 228"/>
                    <a:gd name="T3" fmla="*/ 44 h 516"/>
                    <a:gd name="T4" fmla="*/ 191 w 228"/>
                    <a:gd name="T5" fmla="*/ 0 h 516"/>
                    <a:gd name="T6" fmla="*/ 211 w 228"/>
                    <a:gd name="T7" fmla="*/ 11 h 516"/>
                    <a:gd name="T8" fmla="*/ 228 w 228"/>
                    <a:gd name="T9" fmla="*/ 39 h 516"/>
                    <a:gd name="T10" fmla="*/ 219 w 228"/>
                    <a:gd name="T11" fmla="*/ 70 h 516"/>
                    <a:gd name="T12" fmla="*/ 202 w 228"/>
                    <a:gd name="T13" fmla="*/ 87 h 516"/>
                    <a:gd name="T14" fmla="*/ 185 w 228"/>
                    <a:gd name="T15" fmla="*/ 142 h 516"/>
                    <a:gd name="T16" fmla="*/ 178 w 228"/>
                    <a:gd name="T17" fmla="*/ 194 h 516"/>
                    <a:gd name="T18" fmla="*/ 178 w 228"/>
                    <a:gd name="T19" fmla="*/ 264 h 516"/>
                    <a:gd name="T20" fmla="*/ 174 w 228"/>
                    <a:gd name="T21" fmla="*/ 325 h 516"/>
                    <a:gd name="T22" fmla="*/ 178 w 228"/>
                    <a:gd name="T23" fmla="*/ 403 h 516"/>
                    <a:gd name="T24" fmla="*/ 185 w 228"/>
                    <a:gd name="T25" fmla="*/ 447 h 516"/>
                    <a:gd name="T26" fmla="*/ 189 w 228"/>
                    <a:gd name="T27" fmla="*/ 466 h 516"/>
                    <a:gd name="T28" fmla="*/ 180 w 228"/>
                    <a:gd name="T29" fmla="*/ 477 h 516"/>
                    <a:gd name="T30" fmla="*/ 152 w 228"/>
                    <a:gd name="T31" fmla="*/ 481 h 516"/>
                    <a:gd name="T32" fmla="*/ 102 w 228"/>
                    <a:gd name="T33" fmla="*/ 488 h 516"/>
                    <a:gd name="T34" fmla="*/ 57 w 228"/>
                    <a:gd name="T35" fmla="*/ 510 h 516"/>
                    <a:gd name="T36" fmla="*/ 35 w 228"/>
                    <a:gd name="T37" fmla="*/ 516 h 516"/>
                    <a:gd name="T38" fmla="*/ 0 w 228"/>
                    <a:gd name="T39" fmla="*/ 494 h 516"/>
                    <a:gd name="T40" fmla="*/ 0 w 228"/>
                    <a:gd name="T41" fmla="*/ 483 h 516"/>
                    <a:gd name="T42" fmla="*/ 33 w 228"/>
                    <a:gd name="T43" fmla="*/ 477 h 516"/>
                    <a:gd name="T44" fmla="*/ 119 w 228"/>
                    <a:gd name="T45" fmla="*/ 466 h 516"/>
                    <a:gd name="T46" fmla="*/ 156 w 228"/>
                    <a:gd name="T47" fmla="*/ 466 h 516"/>
                    <a:gd name="T48" fmla="*/ 163 w 228"/>
                    <a:gd name="T49" fmla="*/ 449 h 516"/>
                    <a:gd name="T50" fmla="*/ 161 w 228"/>
                    <a:gd name="T51" fmla="*/ 403 h 516"/>
                    <a:gd name="T52" fmla="*/ 156 w 228"/>
                    <a:gd name="T53" fmla="*/ 320 h 516"/>
                    <a:gd name="T54" fmla="*/ 152 w 228"/>
                    <a:gd name="T55" fmla="*/ 242 h 516"/>
                    <a:gd name="T56" fmla="*/ 150 w 228"/>
                    <a:gd name="T57" fmla="*/ 161 h 516"/>
                    <a:gd name="T58" fmla="*/ 145 w 228"/>
                    <a:gd name="T59" fmla="*/ 10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8" h="516">
                      <a:moveTo>
                        <a:pt x="145" y="109"/>
                      </a:moveTo>
                      <a:lnTo>
                        <a:pt x="156" y="44"/>
                      </a:lnTo>
                      <a:lnTo>
                        <a:pt x="191" y="0"/>
                      </a:lnTo>
                      <a:lnTo>
                        <a:pt x="211" y="11"/>
                      </a:lnTo>
                      <a:lnTo>
                        <a:pt x="228" y="39"/>
                      </a:lnTo>
                      <a:lnTo>
                        <a:pt x="219" y="70"/>
                      </a:lnTo>
                      <a:lnTo>
                        <a:pt x="202" y="87"/>
                      </a:lnTo>
                      <a:lnTo>
                        <a:pt x="185" y="142"/>
                      </a:lnTo>
                      <a:lnTo>
                        <a:pt x="178" y="194"/>
                      </a:lnTo>
                      <a:lnTo>
                        <a:pt x="178" y="264"/>
                      </a:lnTo>
                      <a:lnTo>
                        <a:pt x="174" y="325"/>
                      </a:lnTo>
                      <a:lnTo>
                        <a:pt x="178" y="403"/>
                      </a:lnTo>
                      <a:lnTo>
                        <a:pt x="185" y="447"/>
                      </a:lnTo>
                      <a:lnTo>
                        <a:pt x="189" y="466"/>
                      </a:lnTo>
                      <a:lnTo>
                        <a:pt x="180" y="477"/>
                      </a:lnTo>
                      <a:lnTo>
                        <a:pt x="152" y="481"/>
                      </a:lnTo>
                      <a:lnTo>
                        <a:pt x="102" y="488"/>
                      </a:lnTo>
                      <a:lnTo>
                        <a:pt x="57" y="510"/>
                      </a:lnTo>
                      <a:lnTo>
                        <a:pt x="35" y="516"/>
                      </a:lnTo>
                      <a:lnTo>
                        <a:pt x="0" y="494"/>
                      </a:lnTo>
                      <a:lnTo>
                        <a:pt x="0" y="483"/>
                      </a:lnTo>
                      <a:lnTo>
                        <a:pt x="33" y="477"/>
                      </a:lnTo>
                      <a:lnTo>
                        <a:pt x="119" y="466"/>
                      </a:lnTo>
                      <a:lnTo>
                        <a:pt x="156" y="466"/>
                      </a:lnTo>
                      <a:lnTo>
                        <a:pt x="163" y="449"/>
                      </a:lnTo>
                      <a:lnTo>
                        <a:pt x="161" y="403"/>
                      </a:lnTo>
                      <a:lnTo>
                        <a:pt x="156" y="320"/>
                      </a:lnTo>
                      <a:lnTo>
                        <a:pt x="152" y="242"/>
                      </a:lnTo>
                      <a:lnTo>
                        <a:pt x="150" y="161"/>
                      </a:lnTo>
                      <a:lnTo>
                        <a:pt x="14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24" name="Freeform 28">
                  <a:extLst>
                    <a:ext uri="{FF2B5EF4-FFF2-40B4-BE49-F238E27FC236}">
                      <a16:creationId xmlns:a16="http://schemas.microsoft.com/office/drawing/2014/main" id="{64CDCB1F-694F-AA38-CA73-648F47816084}"/>
                    </a:ext>
                  </a:extLst>
                </p:cNvPr>
                <p:cNvSpPr>
                  <a:spLocks noChangeAspect="1"/>
                </p:cNvSpPr>
                <p:nvPr/>
              </p:nvSpPr>
              <p:spPr bwMode="auto">
                <a:xfrm>
                  <a:off x="2203" y="1799"/>
                  <a:ext cx="152" cy="570"/>
                </a:xfrm>
                <a:custGeom>
                  <a:avLst/>
                  <a:gdLst>
                    <a:gd name="T0" fmla="*/ 63 w 152"/>
                    <a:gd name="T1" fmla="*/ 52 h 570"/>
                    <a:gd name="T2" fmla="*/ 89 w 152"/>
                    <a:gd name="T3" fmla="*/ 4 h 570"/>
                    <a:gd name="T4" fmla="*/ 128 w 152"/>
                    <a:gd name="T5" fmla="*/ 0 h 570"/>
                    <a:gd name="T6" fmla="*/ 152 w 152"/>
                    <a:gd name="T7" fmla="*/ 33 h 570"/>
                    <a:gd name="T8" fmla="*/ 146 w 152"/>
                    <a:gd name="T9" fmla="*/ 70 h 570"/>
                    <a:gd name="T10" fmla="*/ 122 w 152"/>
                    <a:gd name="T11" fmla="*/ 82 h 570"/>
                    <a:gd name="T12" fmla="*/ 95 w 152"/>
                    <a:gd name="T13" fmla="*/ 103 h 570"/>
                    <a:gd name="T14" fmla="*/ 72 w 152"/>
                    <a:gd name="T15" fmla="*/ 138 h 570"/>
                    <a:gd name="T16" fmla="*/ 57 w 152"/>
                    <a:gd name="T17" fmla="*/ 175 h 570"/>
                    <a:gd name="T18" fmla="*/ 41 w 152"/>
                    <a:gd name="T19" fmla="*/ 239 h 570"/>
                    <a:gd name="T20" fmla="*/ 24 w 152"/>
                    <a:gd name="T21" fmla="*/ 321 h 570"/>
                    <a:gd name="T22" fmla="*/ 24 w 152"/>
                    <a:gd name="T23" fmla="*/ 407 h 570"/>
                    <a:gd name="T24" fmla="*/ 41 w 152"/>
                    <a:gd name="T25" fmla="*/ 461 h 570"/>
                    <a:gd name="T26" fmla="*/ 52 w 152"/>
                    <a:gd name="T27" fmla="*/ 502 h 570"/>
                    <a:gd name="T28" fmla="*/ 67 w 152"/>
                    <a:gd name="T29" fmla="*/ 529 h 570"/>
                    <a:gd name="T30" fmla="*/ 67 w 152"/>
                    <a:gd name="T31" fmla="*/ 558 h 570"/>
                    <a:gd name="T32" fmla="*/ 46 w 152"/>
                    <a:gd name="T33" fmla="*/ 570 h 570"/>
                    <a:gd name="T34" fmla="*/ 28 w 152"/>
                    <a:gd name="T35" fmla="*/ 549 h 570"/>
                    <a:gd name="T36" fmla="*/ 7 w 152"/>
                    <a:gd name="T37" fmla="*/ 519 h 570"/>
                    <a:gd name="T38" fmla="*/ 11 w 152"/>
                    <a:gd name="T39" fmla="*/ 490 h 570"/>
                    <a:gd name="T40" fmla="*/ 6 w 152"/>
                    <a:gd name="T41" fmla="*/ 403 h 570"/>
                    <a:gd name="T42" fmla="*/ 0 w 152"/>
                    <a:gd name="T43" fmla="*/ 338 h 570"/>
                    <a:gd name="T44" fmla="*/ 2 w 152"/>
                    <a:gd name="T45" fmla="*/ 272 h 570"/>
                    <a:gd name="T46" fmla="*/ 13 w 152"/>
                    <a:gd name="T47" fmla="*/ 181 h 570"/>
                    <a:gd name="T48" fmla="*/ 39 w 152"/>
                    <a:gd name="T49" fmla="*/ 109 h 570"/>
                    <a:gd name="T50" fmla="*/ 63 w 152"/>
                    <a:gd name="T51" fmla="*/ 5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570">
                      <a:moveTo>
                        <a:pt x="63" y="52"/>
                      </a:moveTo>
                      <a:lnTo>
                        <a:pt x="89" y="4"/>
                      </a:lnTo>
                      <a:lnTo>
                        <a:pt x="128" y="0"/>
                      </a:lnTo>
                      <a:lnTo>
                        <a:pt x="152" y="33"/>
                      </a:lnTo>
                      <a:lnTo>
                        <a:pt x="146" y="70"/>
                      </a:lnTo>
                      <a:lnTo>
                        <a:pt x="122" y="82"/>
                      </a:lnTo>
                      <a:lnTo>
                        <a:pt x="95" y="103"/>
                      </a:lnTo>
                      <a:lnTo>
                        <a:pt x="72" y="138"/>
                      </a:lnTo>
                      <a:lnTo>
                        <a:pt x="57" y="175"/>
                      </a:lnTo>
                      <a:lnTo>
                        <a:pt x="41" y="239"/>
                      </a:lnTo>
                      <a:lnTo>
                        <a:pt x="24" y="321"/>
                      </a:lnTo>
                      <a:lnTo>
                        <a:pt x="24" y="407"/>
                      </a:lnTo>
                      <a:lnTo>
                        <a:pt x="41" y="461"/>
                      </a:lnTo>
                      <a:lnTo>
                        <a:pt x="52" y="502"/>
                      </a:lnTo>
                      <a:lnTo>
                        <a:pt x="67" y="529"/>
                      </a:lnTo>
                      <a:lnTo>
                        <a:pt x="67" y="558"/>
                      </a:lnTo>
                      <a:lnTo>
                        <a:pt x="46" y="570"/>
                      </a:lnTo>
                      <a:lnTo>
                        <a:pt x="28" y="549"/>
                      </a:lnTo>
                      <a:lnTo>
                        <a:pt x="7" y="519"/>
                      </a:lnTo>
                      <a:lnTo>
                        <a:pt x="11" y="490"/>
                      </a:lnTo>
                      <a:lnTo>
                        <a:pt x="6" y="403"/>
                      </a:lnTo>
                      <a:lnTo>
                        <a:pt x="0" y="338"/>
                      </a:lnTo>
                      <a:lnTo>
                        <a:pt x="2" y="272"/>
                      </a:lnTo>
                      <a:lnTo>
                        <a:pt x="13" y="181"/>
                      </a:lnTo>
                      <a:lnTo>
                        <a:pt x="39" y="109"/>
                      </a:lnTo>
                      <a:lnTo>
                        <a:pt x="63"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25" name="Freeform 29">
                  <a:extLst>
                    <a:ext uri="{FF2B5EF4-FFF2-40B4-BE49-F238E27FC236}">
                      <a16:creationId xmlns:a16="http://schemas.microsoft.com/office/drawing/2014/main" id="{DF5D7449-6F48-F90E-D736-821080C053B8}"/>
                    </a:ext>
                  </a:extLst>
                </p:cNvPr>
                <p:cNvSpPr>
                  <a:spLocks noChangeAspect="1"/>
                </p:cNvSpPr>
                <p:nvPr/>
              </p:nvSpPr>
              <p:spPr bwMode="auto">
                <a:xfrm>
                  <a:off x="2161" y="1440"/>
                  <a:ext cx="284" cy="313"/>
                </a:xfrm>
                <a:custGeom>
                  <a:avLst/>
                  <a:gdLst>
                    <a:gd name="T0" fmla="*/ 72 w 284"/>
                    <a:gd name="T1" fmla="*/ 152 h 313"/>
                    <a:gd name="T2" fmla="*/ 67 w 284"/>
                    <a:gd name="T3" fmla="*/ 108 h 313"/>
                    <a:gd name="T4" fmla="*/ 67 w 284"/>
                    <a:gd name="T5" fmla="*/ 63 h 313"/>
                    <a:gd name="T6" fmla="*/ 78 w 284"/>
                    <a:gd name="T7" fmla="*/ 30 h 313"/>
                    <a:gd name="T8" fmla="*/ 100 w 284"/>
                    <a:gd name="T9" fmla="*/ 12 h 313"/>
                    <a:gd name="T10" fmla="*/ 145 w 284"/>
                    <a:gd name="T11" fmla="*/ 0 h 313"/>
                    <a:gd name="T12" fmla="*/ 178 w 284"/>
                    <a:gd name="T13" fmla="*/ 2 h 313"/>
                    <a:gd name="T14" fmla="*/ 213 w 284"/>
                    <a:gd name="T15" fmla="*/ 17 h 313"/>
                    <a:gd name="T16" fmla="*/ 241 w 284"/>
                    <a:gd name="T17" fmla="*/ 52 h 313"/>
                    <a:gd name="T18" fmla="*/ 262 w 284"/>
                    <a:gd name="T19" fmla="*/ 91 h 313"/>
                    <a:gd name="T20" fmla="*/ 275 w 284"/>
                    <a:gd name="T21" fmla="*/ 145 h 313"/>
                    <a:gd name="T22" fmla="*/ 284 w 284"/>
                    <a:gd name="T23" fmla="*/ 197 h 313"/>
                    <a:gd name="T24" fmla="*/ 284 w 284"/>
                    <a:gd name="T25" fmla="*/ 236 h 313"/>
                    <a:gd name="T26" fmla="*/ 273 w 284"/>
                    <a:gd name="T27" fmla="*/ 278 h 313"/>
                    <a:gd name="T28" fmla="*/ 247 w 284"/>
                    <a:gd name="T29" fmla="*/ 302 h 313"/>
                    <a:gd name="T30" fmla="*/ 208 w 284"/>
                    <a:gd name="T31" fmla="*/ 313 h 313"/>
                    <a:gd name="T32" fmla="*/ 184 w 284"/>
                    <a:gd name="T33" fmla="*/ 312 h 313"/>
                    <a:gd name="T34" fmla="*/ 156 w 284"/>
                    <a:gd name="T35" fmla="*/ 295 h 313"/>
                    <a:gd name="T36" fmla="*/ 128 w 284"/>
                    <a:gd name="T37" fmla="*/ 258 h 313"/>
                    <a:gd name="T38" fmla="*/ 106 w 284"/>
                    <a:gd name="T39" fmla="*/ 223 h 313"/>
                    <a:gd name="T40" fmla="*/ 35 w 284"/>
                    <a:gd name="T41" fmla="*/ 245 h 313"/>
                    <a:gd name="T42" fmla="*/ 13 w 284"/>
                    <a:gd name="T43" fmla="*/ 252 h 313"/>
                    <a:gd name="T44" fmla="*/ 0 w 284"/>
                    <a:gd name="T45" fmla="*/ 247 h 313"/>
                    <a:gd name="T46" fmla="*/ 2 w 284"/>
                    <a:gd name="T47" fmla="*/ 234 h 313"/>
                    <a:gd name="T48" fmla="*/ 85 w 284"/>
                    <a:gd name="T49" fmla="*/ 197 h 313"/>
                    <a:gd name="T50" fmla="*/ 72 w 284"/>
                    <a:gd name="T51" fmla="*/ 15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 h="313">
                      <a:moveTo>
                        <a:pt x="72" y="152"/>
                      </a:moveTo>
                      <a:lnTo>
                        <a:pt x="67" y="108"/>
                      </a:lnTo>
                      <a:lnTo>
                        <a:pt x="67" y="63"/>
                      </a:lnTo>
                      <a:lnTo>
                        <a:pt x="78" y="30"/>
                      </a:lnTo>
                      <a:lnTo>
                        <a:pt x="100" y="12"/>
                      </a:lnTo>
                      <a:lnTo>
                        <a:pt x="145" y="0"/>
                      </a:lnTo>
                      <a:lnTo>
                        <a:pt x="178" y="2"/>
                      </a:lnTo>
                      <a:lnTo>
                        <a:pt x="213" y="17"/>
                      </a:lnTo>
                      <a:lnTo>
                        <a:pt x="241" y="52"/>
                      </a:lnTo>
                      <a:lnTo>
                        <a:pt x="262" y="91"/>
                      </a:lnTo>
                      <a:lnTo>
                        <a:pt x="275" y="145"/>
                      </a:lnTo>
                      <a:lnTo>
                        <a:pt x="284" y="197"/>
                      </a:lnTo>
                      <a:lnTo>
                        <a:pt x="284" y="236"/>
                      </a:lnTo>
                      <a:lnTo>
                        <a:pt x="273" y="278"/>
                      </a:lnTo>
                      <a:lnTo>
                        <a:pt x="247" y="302"/>
                      </a:lnTo>
                      <a:lnTo>
                        <a:pt x="208" y="313"/>
                      </a:lnTo>
                      <a:lnTo>
                        <a:pt x="184" y="312"/>
                      </a:lnTo>
                      <a:lnTo>
                        <a:pt x="156" y="295"/>
                      </a:lnTo>
                      <a:lnTo>
                        <a:pt x="128" y="258"/>
                      </a:lnTo>
                      <a:lnTo>
                        <a:pt x="106" y="223"/>
                      </a:lnTo>
                      <a:lnTo>
                        <a:pt x="35" y="245"/>
                      </a:lnTo>
                      <a:lnTo>
                        <a:pt x="13" y="252"/>
                      </a:lnTo>
                      <a:lnTo>
                        <a:pt x="0" y="247"/>
                      </a:lnTo>
                      <a:lnTo>
                        <a:pt x="2" y="234"/>
                      </a:lnTo>
                      <a:lnTo>
                        <a:pt x="85" y="197"/>
                      </a:lnTo>
                      <a:lnTo>
                        <a:pt x="7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60126" name="Group 30">
              <a:extLst>
                <a:ext uri="{FF2B5EF4-FFF2-40B4-BE49-F238E27FC236}">
                  <a16:creationId xmlns:a16="http://schemas.microsoft.com/office/drawing/2014/main" id="{6A60F27D-0ECE-ACA6-6386-4C9C04A56358}"/>
                </a:ext>
              </a:extLst>
            </p:cNvPr>
            <p:cNvGrpSpPr>
              <a:grpSpLocks noChangeAspect="1"/>
            </p:cNvGrpSpPr>
            <p:nvPr/>
          </p:nvGrpSpPr>
          <p:grpSpPr bwMode="auto">
            <a:xfrm>
              <a:off x="1248" y="1824"/>
              <a:ext cx="3435" cy="980"/>
              <a:chOff x="1248" y="1824"/>
              <a:chExt cx="3435" cy="980"/>
            </a:xfrm>
          </p:grpSpPr>
          <p:sp>
            <p:nvSpPr>
              <p:cNvPr id="260127" name="Freeform 31">
                <a:extLst>
                  <a:ext uri="{FF2B5EF4-FFF2-40B4-BE49-F238E27FC236}">
                    <a16:creationId xmlns:a16="http://schemas.microsoft.com/office/drawing/2014/main" id="{F457143D-E7DC-E3FA-33CA-34F9DE877102}"/>
                  </a:ext>
                </a:extLst>
              </p:cNvPr>
              <p:cNvSpPr>
                <a:spLocks noChangeAspect="1"/>
              </p:cNvSpPr>
              <p:nvPr/>
            </p:nvSpPr>
            <p:spPr bwMode="auto">
              <a:xfrm>
                <a:off x="3888" y="1863"/>
                <a:ext cx="795" cy="941"/>
              </a:xfrm>
              <a:custGeom>
                <a:avLst/>
                <a:gdLst>
                  <a:gd name="T0" fmla="*/ 78 w 795"/>
                  <a:gd name="T1" fmla="*/ 476 h 941"/>
                  <a:gd name="T2" fmla="*/ 45 w 795"/>
                  <a:gd name="T3" fmla="*/ 524 h 941"/>
                  <a:gd name="T4" fmla="*/ 13 w 795"/>
                  <a:gd name="T5" fmla="*/ 607 h 941"/>
                  <a:gd name="T6" fmla="*/ 0 w 795"/>
                  <a:gd name="T7" fmla="*/ 713 h 941"/>
                  <a:gd name="T8" fmla="*/ 12 w 795"/>
                  <a:gd name="T9" fmla="*/ 792 h 941"/>
                  <a:gd name="T10" fmla="*/ 52 w 795"/>
                  <a:gd name="T11" fmla="*/ 857 h 941"/>
                  <a:gd name="T12" fmla="*/ 106 w 795"/>
                  <a:gd name="T13" fmla="*/ 913 h 941"/>
                  <a:gd name="T14" fmla="*/ 164 w 795"/>
                  <a:gd name="T15" fmla="*/ 941 h 941"/>
                  <a:gd name="T16" fmla="*/ 238 w 795"/>
                  <a:gd name="T17" fmla="*/ 929 h 941"/>
                  <a:gd name="T18" fmla="*/ 299 w 795"/>
                  <a:gd name="T19" fmla="*/ 913 h 941"/>
                  <a:gd name="T20" fmla="*/ 351 w 795"/>
                  <a:gd name="T21" fmla="*/ 885 h 941"/>
                  <a:gd name="T22" fmla="*/ 395 w 795"/>
                  <a:gd name="T23" fmla="*/ 822 h 941"/>
                  <a:gd name="T24" fmla="*/ 421 w 795"/>
                  <a:gd name="T25" fmla="*/ 765 h 941"/>
                  <a:gd name="T26" fmla="*/ 425 w 795"/>
                  <a:gd name="T27" fmla="*/ 689 h 941"/>
                  <a:gd name="T28" fmla="*/ 425 w 795"/>
                  <a:gd name="T29" fmla="*/ 652 h 941"/>
                  <a:gd name="T30" fmla="*/ 469 w 795"/>
                  <a:gd name="T31" fmla="*/ 713 h 941"/>
                  <a:gd name="T32" fmla="*/ 553 w 795"/>
                  <a:gd name="T33" fmla="*/ 757 h 941"/>
                  <a:gd name="T34" fmla="*/ 593 w 795"/>
                  <a:gd name="T35" fmla="*/ 765 h 941"/>
                  <a:gd name="T36" fmla="*/ 662 w 795"/>
                  <a:gd name="T37" fmla="*/ 753 h 941"/>
                  <a:gd name="T38" fmla="*/ 710 w 795"/>
                  <a:gd name="T39" fmla="*/ 733 h 941"/>
                  <a:gd name="T40" fmla="*/ 747 w 795"/>
                  <a:gd name="T41" fmla="*/ 670 h 941"/>
                  <a:gd name="T42" fmla="*/ 790 w 795"/>
                  <a:gd name="T43" fmla="*/ 611 h 941"/>
                  <a:gd name="T44" fmla="*/ 792 w 795"/>
                  <a:gd name="T45" fmla="*/ 522 h 941"/>
                  <a:gd name="T46" fmla="*/ 795 w 795"/>
                  <a:gd name="T47" fmla="*/ 457 h 941"/>
                  <a:gd name="T48" fmla="*/ 792 w 795"/>
                  <a:gd name="T49" fmla="*/ 400 h 941"/>
                  <a:gd name="T50" fmla="*/ 738 w 795"/>
                  <a:gd name="T51" fmla="*/ 320 h 941"/>
                  <a:gd name="T52" fmla="*/ 686 w 795"/>
                  <a:gd name="T53" fmla="*/ 283 h 941"/>
                  <a:gd name="T54" fmla="*/ 625 w 795"/>
                  <a:gd name="T55" fmla="*/ 266 h 941"/>
                  <a:gd name="T56" fmla="*/ 555 w 795"/>
                  <a:gd name="T57" fmla="*/ 266 h 941"/>
                  <a:gd name="T58" fmla="*/ 499 w 795"/>
                  <a:gd name="T59" fmla="*/ 276 h 941"/>
                  <a:gd name="T60" fmla="*/ 475 w 795"/>
                  <a:gd name="T61" fmla="*/ 309 h 941"/>
                  <a:gd name="T62" fmla="*/ 445 w 795"/>
                  <a:gd name="T63" fmla="*/ 335 h 941"/>
                  <a:gd name="T64" fmla="*/ 447 w 795"/>
                  <a:gd name="T65" fmla="*/ 251 h 941"/>
                  <a:gd name="T66" fmla="*/ 440 w 795"/>
                  <a:gd name="T67" fmla="*/ 157 h 941"/>
                  <a:gd name="T68" fmla="*/ 388 w 795"/>
                  <a:gd name="T69" fmla="*/ 83 h 941"/>
                  <a:gd name="T70" fmla="*/ 343 w 795"/>
                  <a:gd name="T71" fmla="*/ 38 h 941"/>
                  <a:gd name="T72" fmla="*/ 293 w 795"/>
                  <a:gd name="T73" fmla="*/ 7 h 941"/>
                  <a:gd name="T74" fmla="*/ 258 w 795"/>
                  <a:gd name="T75" fmla="*/ 0 h 941"/>
                  <a:gd name="T76" fmla="*/ 206 w 795"/>
                  <a:gd name="T77" fmla="*/ 1 h 941"/>
                  <a:gd name="T78" fmla="*/ 156 w 795"/>
                  <a:gd name="T79" fmla="*/ 16 h 941"/>
                  <a:gd name="T80" fmla="*/ 102 w 795"/>
                  <a:gd name="T81" fmla="*/ 44 h 941"/>
                  <a:gd name="T82" fmla="*/ 63 w 795"/>
                  <a:gd name="T83" fmla="*/ 96 h 941"/>
                  <a:gd name="T84" fmla="*/ 43 w 795"/>
                  <a:gd name="T85" fmla="*/ 148 h 941"/>
                  <a:gd name="T86" fmla="*/ 36 w 795"/>
                  <a:gd name="T87" fmla="*/ 240 h 941"/>
                  <a:gd name="T88" fmla="*/ 32 w 795"/>
                  <a:gd name="T89" fmla="*/ 285 h 941"/>
                  <a:gd name="T90" fmla="*/ 47 w 795"/>
                  <a:gd name="T91" fmla="*/ 340 h 941"/>
                  <a:gd name="T92" fmla="*/ 62 w 795"/>
                  <a:gd name="T93" fmla="*/ 376 h 941"/>
                  <a:gd name="T94" fmla="*/ 73 w 795"/>
                  <a:gd name="T95" fmla="*/ 400 h 941"/>
                  <a:gd name="T96" fmla="*/ 78 w 795"/>
                  <a:gd name="T97" fmla="*/ 476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5" h="941">
                    <a:moveTo>
                      <a:pt x="78" y="476"/>
                    </a:moveTo>
                    <a:lnTo>
                      <a:pt x="45" y="524"/>
                    </a:lnTo>
                    <a:lnTo>
                      <a:pt x="13" y="607"/>
                    </a:lnTo>
                    <a:lnTo>
                      <a:pt x="0" y="713"/>
                    </a:lnTo>
                    <a:lnTo>
                      <a:pt x="12" y="792"/>
                    </a:lnTo>
                    <a:lnTo>
                      <a:pt x="52" y="857"/>
                    </a:lnTo>
                    <a:lnTo>
                      <a:pt x="106" y="913"/>
                    </a:lnTo>
                    <a:lnTo>
                      <a:pt x="164" y="941"/>
                    </a:lnTo>
                    <a:lnTo>
                      <a:pt x="238" y="929"/>
                    </a:lnTo>
                    <a:lnTo>
                      <a:pt x="299" y="913"/>
                    </a:lnTo>
                    <a:lnTo>
                      <a:pt x="351" y="885"/>
                    </a:lnTo>
                    <a:lnTo>
                      <a:pt x="395" y="822"/>
                    </a:lnTo>
                    <a:lnTo>
                      <a:pt x="421" y="765"/>
                    </a:lnTo>
                    <a:lnTo>
                      <a:pt x="425" y="689"/>
                    </a:lnTo>
                    <a:lnTo>
                      <a:pt x="425" y="652"/>
                    </a:lnTo>
                    <a:lnTo>
                      <a:pt x="469" y="713"/>
                    </a:lnTo>
                    <a:lnTo>
                      <a:pt x="553" y="757"/>
                    </a:lnTo>
                    <a:lnTo>
                      <a:pt x="593" y="765"/>
                    </a:lnTo>
                    <a:lnTo>
                      <a:pt x="662" y="753"/>
                    </a:lnTo>
                    <a:lnTo>
                      <a:pt x="710" y="733"/>
                    </a:lnTo>
                    <a:lnTo>
                      <a:pt x="747" y="670"/>
                    </a:lnTo>
                    <a:lnTo>
                      <a:pt x="790" y="611"/>
                    </a:lnTo>
                    <a:lnTo>
                      <a:pt x="792" y="522"/>
                    </a:lnTo>
                    <a:lnTo>
                      <a:pt x="795" y="457"/>
                    </a:lnTo>
                    <a:lnTo>
                      <a:pt x="792" y="400"/>
                    </a:lnTo>
                    <a:lnTo>
                      <a:pt x="738" y="320"/>
                    </a:lnTo>
                    <a:lnTo>
                      <a:pt x="686" y="283"/>
                    </a:lnTo>
                    <a:lnTo>
                      <a:pt x="625" y="266"/>
                    </a:lnTo>
                    <a:lnTo>
                      <a:pt x="555" y="266"/>
                    </a:lnTo>
                    <a:lnTo>
                      <a:pt x="499" y="276"/>
                    </a:lnTo>
                    <a:lnTo>
                      <a:pt x="475" y="309"/>
                    </a:lnTo>
                    <a:lnTo>
                      <a:pt x="445" y="335"/>
                    </a:lnTo>
                    <a:lnTo>
                      <a:pt x="447" y="251"/>
                    </a:lnTo>
                    <a:lnTo>
                      <a:pt x="440" y="157"/>
                    </a:lnTo>
                    <a:lnTo>
                      <a:pt x="388" y="83"/>
                    </a:lnTo>
                    <a:lnTo>
                      <a:pt x="343" y="38"/>
                    </a:lnTo>
                    <a:lnTo>
                      <a:pt x="293" y="7"/>
                    </a:lnTo>
                    <a:lnTo>
                      <a:pt x="258" y="0"/>
                    </a:lnTo>
                    <a:lnTo>
                      <a:pt x="206" y="1"/>
                    </a:lnTo>
                    <a:lnTo>
                      <a:pt x="156" y="16"/>
                    </a:lnTo>
                    <a:lnTo>
                      <a:pt x="102" y="44"/>
                    </a:lnTo>
                    <a:lnTo>
                      <a:pt x="63" y="96"/>
                    </a:lnTo>
                    <a:lnTo>
                      <a:pt x="43" y="148"/>
                    </a:lnTo>
                    <a:lnTo>
                      <a:pt x="36" y="240"/>
                    </a:lnTo>
                    <a:lnTo>
                      <a:pt x="32" y="285"/>
                    </a:lnTo>
                    <a:lnTo>
                      <a:pt x="47" y="340"/>
                    </a:lnTo>
                    <a:lnTo>
                      <a:pt x="62" y="376"/>
                    </a:lnTo>
                    <a:lnTo>
                      <a:pt x="73" y="400"/>
                    </a:lnTo>
                    <a:lnTo>
                      <a:pt x="78" y="47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28" name="Freeform 32">
                <a:extLst>
                  <a:ext uri="{FF2B5EF4-FFF2-40B4-BE49-F238E27FC236}">
                    <a16:creationId xmlns:a16="http://schemas.microsoft.com/office/drawing/2014/main" id="{47316DD3-CA05-BE4B-1943-923257FBBE78}"/>
                  </a:ext>
                </a:extLst>
              </p:cNvPr>
              <p:cNvSpPr>
                <a:spLocks noChangeAspect="1"/>
              </p:cNvSpPr>
              <p:nvPr/>
            </p:nvSpPr>
            <p:spPr bwMode="auto">
              <a:xfrm>
                <a:off x="3870" y="1824"/>
                <a:ext cx="796" cy="938"/>
              </a:xfrm>
              <a:custGeom>
                <a:avLst/>
                <a:gdLst>
                  <a:gd name="T0" fmla="*/ 74 w 796"/>
                  <a:gd name="T1" fmla="*/ 475 h 938"/>
                  <a:gd name="T2" fmla="*/ 48 w 796"/>
                  <a:gd name="T3" fmla="*/ 528 h 938"/>
                  <a:gd name="T4" fmla="*/ 13 w 796"/>
                  <a:gd name="T5" fmla="*/ 604 h 938"/>
                  <a:gd name="T6" fmla="*/ 0 w 796"/>
                  <a:gd name="T7" fmla="*/ 708 h 938"/>
                  <a:gd name="T8" fmla="*/ 17 w 796"/>
                  <a:gd name="T9" fmla="*/ 797 h 938"/>
                  <a:gd name="T10" fmla="*/ 48 w 796"/>
                  <a:gd name="T11" fmla="*/ 855 h 938"/>
                  <a:gd name="T12" fmla="*/ 111 w 796"/>
                  <a:gd name="T13" fmla="*/ 914 h 938"/>
                  <a:gd name="T14" fmla="*/ 165 w 796"/>
                  <a:gd name="T15" fmla="*/ 938 h 938"/>
                  <a:gd name="T16" fmla="*/ 233 w 796"/>
                  <a:gd name="T17" fmla="*/ 929 h 938"/>
                  <a:gd name="T18" fmla="*/ 302 w 796"/>
                  <a:gd name="T19" fmla="*/ 918 h 938"/>
                  <a:gd name="T20" fmla="*/ 354 w 796"/>
                  <a:gd name="T21" fmla="*/ 882 h 938"/>
                  <a:gd name="T22" fmla="*/ 389 w 796"/>
                  <a:gd name="T23" fmla="*/ 821 h 938"/>
                  <a:gd name="T24" fmla="*/ 422 w 796"/>
                  <a:gd name="T25" fmla="*/ 764 h 938"/>
                  <a:gd name="T26" fmla="*/ 420 w 796"/>
                  <a:gd name="T27" fmla="*/ 686 h 938"/>
                  <a:gd name="T28" fmla="*/ 428 w 796"/>
                  <a:gd name="T29" fmla="*/ 653 h 938"/>
                  <a:gd name="T30" fmla="*/ 466 w 796"/>
                  <a:gd name="T31" fmla="*/ 712 h 938"/>
                  <a:gd name="T32" fmla="*/ 555 w 796"/>
                  <a:gd name="T33" fmla="*/ 762 h 938"/>
                  <a:gd name="T34" fmla="*/ 591 w 796"/>
                  <a:gd name="T35" fmla="*/ 762 h 938"/>
                  <a:gd name="T36" fmla="*/ 663 w 796"/>
                  <a:gd name="T37" fmla="*/ 751 h 938"/>
                  <a:gd name="T38" fmla="*/ 705 w 796"/>
                  <a:gd name="T39" fmla="*/ 732 h 938"/>
                  <a:gd name="T40" fmla="*/ 748 w 796"/>
                  <a:gd name="T41" fmla="*/ 665 h 938"/>
                  <a:gd name="T42" fmla="*/ 787 w 796"/>
                  <a:gd name="T43" fmla="*/ 610 h 938"/>
                  <a:gd name="T44" fmla="*/ 794 w 796"/>
                  <a:gd name="T45" fmla="*/ 519 h 938"/>
                  <a:gd name="T46" fmla="*/ 796 w 796"/>
                  <a:gd name="T47" fmla="*/ 462 h 938"/>
                  <a:gd name="T48" fmla="*/ 787 w 796"/>
                  <a:gd name="T49" fmla="*/ 399 h 938"/>
                  <a:gd name="T50" fmla="*/ 733 w 796"/>
                  <a:gd name="T51" fmla="*/ 319 h 938"/>
                  <a:gd name="T52" fmla="*/ 687 w 796"/>
                  <a:gd name="T53" fmla="*/ 280 h 938"/>
                  <a:gd name="T54" fmla="*/ 622 w 796"/>
                  <a:gd name="T55" fmla="*/ 273 h 938"/>
                  <a:gd name="T56" fmla="*/ 557 w 796"/>
                  <a:gd name="T57" fmla="*/ 263 h 938"/>
                  <a:gd name="T58" fmla="*/ 494 w 796"/>
                  <a:gd name="T59" fmla="*/ 273 h 938"/>
                  <a:gd name="T60" fmla="*/ 476 w 796"/>
                  <a:gd name="T61" fmla="*/ 308 h 938"/>
                  <a:gd name="T62" fmla="*/ 441 w 796"/>
                  <a:gd name="T63" fmla="*/ 332 h 938"/>
                  <a:gd name="T64" fmla="*/ 444 w 796"/>
                  <a:gd name="T65" fmla="*/ 248 h 938"/>
                  <a:gd name="T66" fmla="*/ 435 w 796"/>
                  <a:gd name="T67" fmla="*/ 154 h 938"/>
                  <a:gd name="T68" fmla="*/ 387 w 796"/>
                  <a:gd name="T69" fmla="*/ 78 h 938"/>
                  <a:gd name="T70" fmla="*/ 346 w 796"/>
                  <a:gd name="T71" fmla="*/ 35 h 938"/>
                  <a:gd name="T72" fmla="*/ 296 w 796"/>
                  <a:gd name="T73" fmla="*/ 6 h 938"/>
                  <a:gd name="T74" fmla="*/ 255 w 796"/>
                  <a:gd name="T75" fmla="*/ 4 h 938"/>
                  <a:gd name="T76" fmla="*/ 202 w 796"/>
                  <a:gd name="T77" fmla="*/ 0 h 938"/>
                  <a:gd name="T78" fmla="*/ 159 w 796"/>
                  <a:gd name="T79" fmla="*/ 13 h 938"/>
                  <a:gd name="T80" fmla="*/ 104 w 796"/>
                  <a:gd name="T81" fmla="*/ 41 h 938"/>
                  <a:gd name="T82" fmla="*/ 67 w 796"/>
                  <a:gd name="T83" fmla="*/ 91 h 938"/>
                  <a:gd name="T84" fmla="*/ 46 w 796"/>
                  <a:gd name="T85" fmla="*/ 146 h 938"/>
                  <a:gd name="T86" fmla="*/ 31 w 796"/>
                  <a:gd name="T87" fmla="*/ 245 h 938"/>
                  <a:gd name="T88" fmla="*/ 26 w 796"/>
                  <a:gd name="T89" fmla="*/ 284 h 938"/>
                  <a:gd name="T90" fmla="*/ 41 w 796"/>
                  <a:gd name="T91" fmla="*/ 339 h 938"/>
                  <a:gd name="T92" fmla="*/ 67 w 796"/>
                  <a:gd name="T93" fmla="*/ 378 h 938"/>
                  <a:gd name="T94" fmla="*/ 74 w 796"/>
                  <a:gd name="T95" fmla="*/ 399 h 938"/>
                  <a:gd name="T96" fmla="*/ 74 w 796"/>
                  <a:gd name="T97" fmla="*/ 475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938">
                    <a:moveTo>
                      <a:pt x="74" y="475"/>
                    </a:moveTo>
                    <a:lnTo>
                      <a:pt x="48" y="528"/>
                    </a:lnTo>
                    <a:lnTo>
                      <a:pt x="13" y="604"/>
                    </a:lnTo>
                    <a:lnTo>
                      <a:pt x="0" y="708"/>
                    </a:lnTo>
                    <a:lnTo>
                      <a:pt x="17" y="797"/>
                    </a:lnTo>
                    <a:lnTo>
                      <a:pt x="48" y="855"/>
                    </a:lnTo>
                    <a:lnTo>
                      <a:pt x="111" y="914"/>
                    </a:lnTo>
                    <a:lnTo>
                      <a:pt x="165" y="938"/>
                    </a:lnTo>
                    <a:lnTo>
                      <a:pt x="233" y="929"/>
                    </a:lnTo>
                    <a:lnTo>
                      <a:pt x="302" y="918"/>
                    </a:lnTo>
                    <a:lnTo>
                      <a:pt x="354" y="882"/>
                    </a:lnTo>
                    <a:lnTo>
                      <a:pt x="389" y="821"/>
                    </a:lnTo>
                    <a:lnTo>
                      <a:pt x="422" y="764"/>
                    </a:lnTo>
                    <a:lnTo>
                      <a:pt x="420" y="686"/>
                    </a:lnTo>
                    <a:lnTo>
                      <a:pt x="428" y="653"/>
                    </a:lnTo>
                    <a:lnTo>
                      <a:pt x="466" y="712"/>
                    </a:lnTo>
                    <a:lnTo>
                      <a:pt x="555" y="762"/>
                    </a:lnTo>
                    <a:lnTo>
                      <a:pt x="591" y="762"/>
                    </a:lnTo>
                    <a:lnTo>
                      <a:pt x="663" y="751"/>
                    </a:lnTo>
                    <a:lnTo>
                      <a:pt x="705" y="732"/>
                    </a:lnTo>
                    <a:lnTo>
                      <a:pt x="748" y="665"/>
                    </a:lnTo>
                    <a:lnTo>
                      <a:pt x="787" y="610"/>
                    </a:lnTo>
                    <a:lnTo>
                      <a:pt x="794" y="519"/>
                    </a:lnTo>
                    <a:lnTo>
                      <a:pt x="796" y="462"/>
                    </a:lnTo>
                    <a:lnTo>
                      <a:pt x="787" y="399"/>
                    </a:lnTo>
                    <a:lnTo>
                      <a:pt x="733" y="319"/>
                    </a:lnTo>
                    <a:lnTo>
                      <a:pt x="687" y="280"/>
                    </a:lnTo>
                    <a:lnTo>
                      <a:pt x="622" y="273"/>
                    </a:lnTo>
                    <a:lnTo>
                      <a:pt x="557" y="263"/>
                    </a:lnTo>
                    <a:lnTo>
                      <a:pt x="494" y="273"/>
                    </a:lnTo>
                    <a:lnTo>
                      <a:pt x="476" y="308"/>
                    </a:lnTo>
                    <a:lnTo>
                      <a:pt x="441" y="332"/>
                    </a:lnTo>
                    <a:lnTo>
                      <a:pt x="444" y="248"/>
                    </a:lnTo>
                    <a:lnTo>
                      <a:pt x="435" y="154"/>
                    </a:lnTo>
                    <a:lnTo>
                      <a:pt x="387" y="78"/>
                    </a:lnTo>
                    <a:lnTo>
                      <a:pt x="346" y="35"/>
                    </a:lnTo>
                    <a:lnTo>
                      <a:pt x="296" y="6"/>
                    </a:lnTo>
                    <a:lnTo>
                      <a:pt x="255" y="4"/>
                    </a:lnTo>
                    <a:lnTo>
                      <a:pt x="202" y="0"/>
                    </a:lnTo>
                    <a:lnTo>
                      <a:pt x="159" y="13"/>
                    </a:lnTo>
                    <a:lnTo>
                      <a:pt x="104" y="41"/>
                    </a:lnTo>
                    <a:lnTo>
                      <a:pt x="67" y="91"/>
                    </a:lnTo>
                    <a:lnTo>
                      <a:pt x="46" y="146"/>
                    </a:lnTo>
                    <a:lnTo>
                      <a:pt x="31" y="245"/>
                    </a:lnTo>
                    <a:lnTo>
                      <a:pt x="26" y="284"/>
                    </a:lnTo>
                    <a:lnTo>
                      <a:pt x="41" y="339"/>
                    </a:lnTo>
                    <a:lnTo>
                      <a:pt x="67" y="378"/>
                    </a:lnTo>
                    <a:lnTo>
                      <a:pt x="74" y="399"/>
                    </a:lnTo>
                    <a:lnTo>
                      <a:pt x="74" y="47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29" name="Freeform 33">
                <a:extLst>
                  <a:ext uri="{FF2B5EF4-FFF2-40B4-BE49-F238E27FC236}">
                    <a16:creationId xmlns:a16="http://schemas.microsoft.com/office/drawing/2014/main" id="{640B1E45-9BAB-EE27-E38D-A779E64C9A62}"/>
                  </a:ext>
                </a:extLst>
              </p:cNvPr>
              <p:cNvSpPr>
                <a:spLocks noChangeAspect="1"/>
              </p:cNvSpPr>
              <p:nvPr/>
            </p:nvSpPr>
            <p:spPr bwMode="auto">
              <a:xfrm>
                <a:off x="1248" y="1975"/>
                <a:ext cx="2870" cy="406"/>
              </a:xfrm>
              <a:custGeom>
                <a:avLst/>
                <a:gdLst>
                  <a:gd name="T0" fmla="*/ 2869 w 2870"/>
                  <a:gd name="T1" fmla="*/ 328 h 406"/>
                  <a:gd name="T2" fmla="*/ 2870 w 2870"/>
                  <a:gd name="T3" fmla="*/ 313 h 406"/>
                  <a:gd name="T4" fmla="*/ 2867 w 2870"/>
                  <a:gd name="T5" fmla="*/ 299 h 406"/>
                  <a:gd name="T6" fmla="*/ 2862 w 2870"/>
                  <a:gd name="T7" fmla="*/ 286 h 406"/>
                  <a:gd name="T8" fmla="*/ 2854 w 2870"/>
                  <a:gd name="T9" fmla="*/ 272 h 406"/>
                  <a:gd name="T10" fmla="*/ 2845 w 2870"/>
                  <a:gd name="T11" fmla="*/ 261 h 406"/>
                  <a:gd name="T12" fmla="*/ 2833 w 2870"/>
                  <a:gd name="T13" fmla="*/ 251 h 406"/>
                  <a:gd name="T14" fmla="*/ 2821 w 2870"/>
                  <a:gd name="T15" fmla="*/ 244 h 406"/>
                  <a:gd name="T16" fmla="*/ 2807 w 2870"/>
                  <a:gd name="T17" fmla="*/ 239 h 406"/>
                  <a:gd name="T18" fmla="*/ 2792 w 2870"/>
                  <a:gd name="T19" fmla="*/ 236 h 406"/>
                  <a:gd name="T20" fmla="*/ 93 w 2870"/>
                  <a:gd name="T21" fmla="*/ 0 h 406"/>
                  <a:gd name="T22" fmla="*/ 78 w 2870"/>
                  <a:gd name="T23" fmla="*/ 0 h 406"/>
                  <a:gd name="T24" fmla="*/ 63 w 2870"/>
                  <a:gd name="T25" fmla="*/ 3 h 406"/>
                  <a:gd name="T26" fmla="*/ 50 w 2870"/>
                  <a:gd name="T27" fmla="*/ 8 h 406"/>
                  <a:gd name="T28" fmla="*/ 36 w 2870"/>
                  <a:gd name="T29" fmla="*/ 15 h 406"/>
                  <a:gd name="T30" fmla="*/ 25 w 2870"/>
                  <a:gd name="T31" fmla="*/ 24 h 406"/>
                  <a:gd name="T32" fmla="*/ 15 w 2870"/>
                  <a:gd name="T33" fmla="*/ 37 h 406"/>
                  <a:gd name="T34" fmla="*/ 8 w 2870"/>
                  <a:gd name="T35" fmla="*/ 49 h 406"/>
                  <a:gd name="T36" fmla="*/ 3 w 2870"/>
                  <a:gd name="T37" fmla="*/ 63 h 406"/>
                  <a:gd name="T38" fmla="*/ 1 w 2870"/>
                  <a:gd name="T39" fmla="*/ 78 h 406"/>
                  <a:gd name="T40" fmla="*/ 1 w 2870"/>
                  <a:gd name="T41" fmla="*/ 78 h 406"/>
                  <a:gd name="T42" fmla="*/ 0 w 2870"/>
                  <a:gd name="T43" fmla="*/ 93 h 406"/>
                  <a:gd name="T44" fmla="*/ 3 w 2870"/>
                  <a:gd name="T45" fmla="*/ 107 h 406"/>
                  <a:gd name="T46" fmla="*/ 8 w 2870"/>
                  <a:gd name="T47" fmla="*/ 120 h 406"/>
                  <a:gd name="T48" fmla="*/ 16 w 2870"/>
                  <a:gd name="T49" fmla="*/ 134 h 406"/>
                  <a:gd name="T50" fmla="*/ 25 w 2870"/>
                  <a:gd name="T51" fmla="*/ 145 h 406"/>
                  <a:gd name="T52" fmla="*/ 37 w 2870"/>
                  <a:gd name="T53" fmla="*/ 155 h 406"/>
                  <a:gd name="T54" fmla="*/ 49 w 2870"/>
                  <a:gd name="T55" fmla="*/ 162 h 406"/>
                  <a:gd name="T56" fmla="*/ 63 w 2870"/>
                  <a:gd name="T57" fmla="*/ 167 h 406"/>
                  <a:gd name="T58" fmla="*/ 78 w 2870"/>
                  <a:gd name="T59" fmla="*/ 170 h 406"/>
                  <a:gd name="T60" fmla="*/ 2777 w 2870"/>
                  <a:gd name="T61" fmla="*/ 406 h 406"/>
                  <a:gd name="T62" fmla="*/ 2792 w 2870"/>
                  <a:gd name="T63" fmla="*/ 406 h 406"/>
                  <a:gd name="T64" fmla="*/ 2807 w 2870"/>
                  <a:gd name="T65" fmla="*/ 403 h 406"/>
                  <a:gd name="T66" fmla="*/ 2820 w 2870"/>
                  <a:gd name="T67" fmla="*/ 398 h 406"/>
                  <a:gd name="T68" fmla="*/ 2834 w 2870"/>
                  <a:gd name="T69" fmla="*/ 391 h 406"/>
                  <a:gd name="T70" fmla="*/ 2845 w 2870"/>
                  <a:gd name="T71" fmla="*/ 381 h 406"/>
                  <a:gd name="T72" fmla="*/ 2855 w 2870"/>
                  <a:gd name="T73" fmla="*/ 369 h 406"/>
                  <a:gd name="T74" fmla="*/ 2862 w 2870"/>
                  <a:gd name="T75" fmla="*/ 357 h 406"/>
                  <a:gd name="T76" fmla="*/ 2867 w 2870"/>
                  <a:gd name="T77" fmla="*/ 343 h 406"/>
                  <a:gd name="T78" fmla="*/ 2869 w 2870"/>
                  <a:gd name="T79" fmla="*/ 32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0" h="406">
                    <a:moveTo>
                      <a:pt x="2869" y="328"/>
                    </a:moveTo>
                    <a:lnTo>
                      <a:pt x="2870" y="313"/>
                    </a:lnTo>
                    <a:lnTo>
                      <a:pt x="2867" y="299"/>
                    </a:lnTo>
                    <a:lnTo>
                      <a:pt x="2862" y="286"/>
                    </a:lnTo>
                    <a:lnTo>
                      <a:pt x="2854" y="272"/>
                    </a:lnTo>
                    <a:lnTo>
                      <a:pt x="2845" y="261"/>
                    </a:lnTo>
                    <a:lnTo>
                      <a:pt x="2833" y="251"/>
                    </a:lnTo>
                    <a:lnTo>
                      <a:pt x="2821" y="244"/>
                    </a:lnTo>
                    <a:lnTo>
                      <a:pt x="2807" y="239"/>
                    </a:lnTo>
                    <a:lnTo>
                      <a:pt x="2792" y="236"/>
                    </a:lnTo>
                    <a:lnTo>
                      <a:pt x="93" y="0"/>
                    </a:lnTo>
                    <a:lnTo>
                      <a:pt x="78" y="0"/>
                    </a:lnTo>
                    <a:lnTo>
                      <a:pt x="63" y="3"/>
                    </a:lnTo>
                    <a:lnTo>
                      <a:pt x="50" y="8"/>
                    </a:lnTo>
                    <a:lnTo>
                      <a:pt x="36" y="15"/>
                    </a:lnTo>
                    <a:lnTo>
                      <a:pt x="25" y="24"/>
                    </a:lnTo>
                    <a:lnTo>
                      <a:pt x="15" y="37"/>
                    </a:lnTo>
                    <a:lnTo>
                      <a:pt x="8" y="49"/>
                    </a:lnTo>
                    <a:lnTo>
                      <a:pt x="3" y="63"/>
                    </a:lnTo>
                    <a:lnTo>
                      <a:pt x="1" y="78"/>
                    </a:lnTo>
                    <a:lnTo>
                      <a:pt x="1" y="78"/>
                    </a:lnTo>
                    <a:lnTo>
                      <a:pt x="0" y="93"/>
                    </a:lnTo>
                    <a:lnTo>
                      <a:pt x="3" y="107"/>
                    </a:lnTo>
                    <a:lnTo>
                      <a:pt x="8" y="120"/>
                    </a:lnTo>
                    <a:lnTo>
                      <a:pt x="16" y="134"/>
                    </a:lnTo>
                    <a:lnTo>
                      <a:pt x="25" y="145"/>
                    </a:lnTo>
                    <a:lnTo>
                      <a:pt x="37" y="155"/>
                    </a:lnTo>
                    <a:lnTo>
                      <a:pt x="49" y="162"/>
                    </a:lnTo>
                    <a:lnTo>
                      <a:pt x="63" y="167"/>
                    </a:lnTo>
                    <a:lnTo>
                      <a:pt x="78" y="170"/>
                    </a:lnTo>
                    <a:lnTo>
                      <a:pt x="2777" y="406"/>
                    </a:lnTo>
                    <a:lnTo>
                      <a:pt x="2792" y="406"/>
                    </a:lnTo>
                    <a:lnTo>
                      <a:pt x="2807" y="403"/>
                    </a:lnTo>
                    <a:lnTo>
                      <a:pt x="2820" y="398"/>
                    </a:lnTo>
                    <a:lnTo>
                      <a:pt x="2834" y="391"/>
                    </a:lnTo>
                    <a:lnTo>
                      <a:pt x="2845" y="381"/>
                    </a:lnTo>
                    <a:lnTo>
                      <a:pt x="2855" y="369"/>
                    </a:lnTo>
                    <a:lnTo>
                      <a:pt x="2862" y="357"/>
                    </a:lnTo>
                    <a:lnTo>
                      <a:pt x="2867" y="343"/>
                    </a:lnTo>
                    <a:lnTo>
                      <a:pt x="2869" y="328"/>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30" name="Freeform 34">
                <a:extLst>
                  <a:ext uri="{FF2B5EF4-FFF2-40B4-BE49-F238E27FC236}">
                    <a16:creationId xmlns:a16="http://schemas.microsoft.com/office/drawing/2014/main" id="{7EC19D70-090A-5C4B-1E4D-2E2060B2835C}"/>
                  </a:ext>
                </a:extLst>
              </p:cNvPr>
              <p:cNvSpPr>
                <a:spLocks noChangeAspect="1"/>
              </p:cNvSpPr>
              <p:nvPr/>
            </p:nvSpPr>
            <p:spPr bwMode="auto">
              <a:xfrm>
                <a:off x="4370" y="2228"/>
                <a:ext cx="176" cy="210"/>
              </a:xfrm>
              <a:custGeom>
                <a:avLst/>
                <a:gdLst>
                  <a:gd name="T0" fmla="*/ 79 w 176"/>
                  <a:gd name="T1" fmla="*/ 210 h 210"/>
                  <a:gd name="T2" fmla="*/ 94 w 176"/>
                  <a:gd name="T3" fmla="*/ 209 h 210"/>
                  <a:gd name="T4" fmla="*/ 109 w 176"/>
                  <a:gd name="T5" fmla="*/ 206 h 210"/>
                  <a:gd name="T6" fmla="*/ 124 w 176"/>
                  <a:gd name="T7" fmla="*/ 199 h 210"/>
                  <a:gd name="T8" fmla="*/ 138 w 176"/>
                  <a:gd name="T9" fmla="*/ 190 h 210"/>
                  <a:gd name="T10" fmla="*/ 149 w 176"/>
                  <a:gd name="T11" fmla="*/ 178 h 210"/>
                  <a:gd name="T12" fmla="*/ 159 w 176"/>
                  <a:gd name="T13" fmla="*/ 163 h 210"/>
                  <a:gd name="T14" fmla="*/ 168 w 176"/>
                  <a:gd name="T15" fmla="*/ 148 h 210"/>
                  <a:gd name="T16" fmla="*/ 173 w 176"/>
                  <a:gd name="T17" fmla="*/ 131 h 210"/>
                  <a:gd name="T18" fmla="*/ 176 w 176"/>
                  <a:gd name="T19" fmla="*/ 113 h 210"/>
                  <a:gd name="T20" fmla="*/ 176 w 176"/>
                  <a:gd name="T21" fmla="*/ 95 h 210"/>
                  <a:gd name="T22" fmla="*/ 174 w 176"/>
                  <a:gd name="T23" fmla="*/ 76 h 210"/>
                  <a:gd name="T24" fmla="*/ 168 w 176"/>
                  <a:gd name="T25" fmla="*/ 60 h 210"/>
                  <a:gd name="T26" fmla="*/ 161 w 176"/>
                  <a:gd name="T27" fmla="*/ 44 h 210"/>
                  <a:gd name="T28" fmla="*/ 152 w 176"/>
                  <a:gd name="T29" fmla="*/ 30 h 210"/>
                  <a:gd name="T30" fmla="*/ 140 w 176"/>
                  <a:gd name="T31" fmla="*/ 18 h 210"/>
                  <a:gd name="T32" fmla="*/ 127 w 176"/>
                  <a:gd name="T33" fmla="*/ 9 h 210"/>
                  <a:gd name="T34" fmla="*/ 112 w 176"/>
                  <a:gd name="T35" fmla="*/ 4 h 210"/>
                  <a:gd name="T36" fmla="*/ 97 w 176"/>
                  <a:gd name="T37" fmla="*/ 0 h 210"/>
                  <a:gd name="T38" fmla="*/ 82 w 176"/>
                  <a:gd name="T39" fmla="*/ 1 h 210"/>
                  <a:gd name="T40" fmla="*/ 67 w 176"/>
                  <a:gd name="T41" fmla="*/ 4 h 210"/>
                  <a:gd name="T42" fmla="*/ 52 w 176"/>
                  <a:gd name="T43" fmla="*/ 11 h 210"/>
                  <a:gd name="T44" fmla="*/ 38 w 176"/>
                  <a:gd name="T45" fmla="*/ 20 h 210"/>
                  <a:gd name="T46" fmla="*/ 27 w 176"/>
                  <a:gd name="T47" fmla="*/ 32 h 210"/>
                  <a:gd name="T48" fmla="*/ 17 w 176"/>
                  <a:gd name="T49" fmla="*/ 47 h 210"/>
                  <a:gd name="T50" fmla="*/ 8 w 176"/>
                  <a:gd name="T51" fmla="*/ 62 h 210"/>
                  <a:gd name="T52" fmla="*/ 3 w 176"/>
                  <a:gd name="T53" fmla="*/ 79 h 210"/>
                  <a:gd name="T54" fmla="*/ 0 w 176"/>
                  <a:gd name="T55" fmla="*/ 97 h 210"/>
                  <a:gd name="T56" fmla="*/ 0 w 176"/>
                  <a:gd name="T57" fmla="*/ 115 h 210"/>
                  <a:gd name="T58" fmla="*/ 2 w 176"/>
                  <a:gd name="T59" fmla="*/ 134 h 210"/>
                  <a:gd name="T60" fmla="*/ 8 w 176"/>
                  <a:gd name="T61" fmla="*/ 150 h 210"/>
                  <a:gd name="T62" fmla="*/ 15 w 176"/>
                  <a:gd name="T63" fmla="*/ 166 h 210"/>
                  <a:gd name="T64" fmla="*/ 24 w 176"/>
                  <a:gd name="T65" fmla="*/ 180 h 210"/>
                  <a:gd name="T66" fmla="*/ 36 w 176"/>
                  <a:gd name="T67" fmla="*/ 192 h 210"/>
                  <a:gd name="T68" fmla="*/ 49 w 176"/>
                  <a:gd name="T69" fmla="*/ 201 h 210"/>
                  <a:gd name="T70" fmla="*/ 64 w 176"/>
                  <a:gd name="T71" fmla="*/ 206 h 210"/>
                  <a:gd name="T72" fmla="*/ 79 w 176"/>
                  <a:gd name="T73"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210">
                    <a:moveTo>
                      <a:pt x="79" y="210"/>
                    </a:moveTo>
                    <a:lnTo>
                      <a:pt x="94" y="209"/>
                    </a:lnTo>
                    <a:lnTo>
                      <a:pt x="109" y="206"/>
                    </a:lnTo>
                    <a:lnTo>
                      <a:pt x="124" y="199"/>
                    </a:lnTo>
                    <a:lnTo>
                      <a:pt x="138" y="190"/>
                    </a:lnTo>
                    <a:lnTo>
                      <a:pt x="149" y="178"/>
                    </a:lnTo>
                    <a:lnTo>
                      <a:pt x="159" y="163"/>
                    </a:lnTo>
                    <a:lnTo>
                      <a:pt x="168" y="148"/>
                    </a:lnTo>
                    <a:lnTo>
                      <a:pt x="173" y="131"/>
                    </a:lnTo>
                    <a:lnTo>
                      <a:pt x="176" y="113"/>
                    </a:lnTo>
                    <a:lnTo>
                      <a:pt x="176" y="95"/>
                    </a:lnTo>
                    <a:lnTo>
                      <a:pt x="174" y="76"/>
                    </a:lnTo>
                    <a:lnTo>
                      <a:pt x="168" y="60"/>
                    </a:lnTo>
                    <a:lnTo>
                      <a:pt x="161" y="44"/>
                    </a:lnTo>
                    <a:lnTo>
                      <a:pt x="152" y="30"/>
                    </a:lnTo>
                    <a:lnTo>
                      <a:pt x="140" y="18"/>
                    </a:lnTo>
                    <a:lnTo>
                      <a:pt x="127" y="9"/>
                    </a:lnTo>
                    <a:lnTo>
                      <a:pt x="112" y="4"/>
                    </a:lnTo>
                    <a:lnTo>
                      <a:pt x="97" y="0"/>
                    </a:lnTo>
                    <a:lnTo>
                      <a:pt x="82" y="1"/>
                    </a:lnTo>
                    <a:lnTo>
                      <a:pt x="67" y="4"/>
                    </a:lnTo>
                    <a:lnTo>
                      <a:pt x="52" y="11"/>
                    </a:lnTo>
                    <a:lnTo>
                      <a:pt x="38" y="20"/>
                    </a:lnTo>
                    <a:lnTo>
                      <a:pt x="27" y="32"/>
                    </a:lnTo>
                    <a:lnTo>
                      <a:pt x="17" y="47"/>
                    </a:lnTo>
                    <a:lnTo>
                      <a:pt x="8" y="62"/>
                    </a:lnTo>
                    <a:lnTo>
                      <a:pt x="3" y="79"/>
                    </a:lnTo>
                    <a:lnTo>
                      <a:pt x="0" y="97"/>
                    </a:lnTo>
                    <a:lnTo>
                      <a:pt x="0" y="115"/>
                    </a:lnTo>
                    <a:lnTo>
                      <a:pt x="2" y="134"/>
                    </a:lnTo>
                    <a:lnTo>
                      <a:pt x="8" y="150"/>
                    </a:lnTo>
                    <a:lnTo>
                      <a:pt x="15" y="166"/>
                    </a:lnTo>
                    <a:lnTo>
                      <a:pt x="24" y="180"/>
                    </a:lnTo>
                    <a:lnTo>
                      <a:pt x="36" y="192"/>
                    </a:lnTo>
                    <a:lnTo>
                      <a:pt x="49" y="201"/>
                    </a:lnTo>
                    <a:lnTo>
                      <a:pt x="64" y="206"/>
                    </a:lnTo>
                    <a:lnTo>
                      <a:pt x="79" y="2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260131" name="Group 35">
                <a:extLst>
                  <a:ext uri="{FF2B5EF4-FFF2-40B4-BE49-F238E27FC236}">
                    <a16:creationId xmlns:a16="http://schemas.microsoft.com/office/drawing/2014/main" id="{67CAC951-E457-9F94-3D1E-45A5C365E91F}"/>
                  </a:ext>
                </a:extLst>
              </p:cNvPr>
              <p:cNvGrpSpPr>
                <a:grpSpLocks noChangeAspect="1"/>
              </p:cNvGrpSpPr>
              <p:nvPr/>
            </p:nvGrpSpPr>
            <p:grpSpPr bwMode="auto">
              <a:xfrm>
                <a:off x="1443" y="2102"/>
                <a:ext cx="969" cy="424"/>
                <a:chOff x="1426" y="2079"/>
                <a:chExt cx="969" cy="424"/>
              </a:xfrm>
            </p:grpSpPr>
            <p:sp>
              <p:nvSpPr>
                <p:cNvPr id="260132" name="Freeform 36">
                  <a:extLst>
                    <a:ext uri="{FF2B5EF4-FFF2-40B4-BE49-F238E27FC236}">
                      <a16:creationId xmlns:a16="http://schemas.microsoft.com/office/drawing/2014/main" id="{8E52FB68-B28B-F356-CC2B-CACB9135C856}"/>
                    </a:ext>
                  </a:extLst>
                </p:cNvPr>
                <p:cNvSpPr>
                  <a:spLocks noChangeAspect="1"/>
                </p:cNvSpPr>
                <p:nvPr/>
              </p:nvSpPr>
              <p:spPr bwMode="auto">
                <a:xfrm>
                  <a:off x="1426" y="2079"/>
                  <a:ext cx="182" cy="312"/>
                </a:xfrm>
                <a:custGeom>
                  <a:avLst/>
                  <a:gdLst>
                    <a:gd name="T0" fmla="*/ 182 w 182"/>
                    <a:gd name="T1" fmla="*/ 13 h 312"/>
                    <a:gd name="T2" fmla="*/ 26 w 182"/>
                    <a:gd name="T3" fmla="*/ 0 h 312"/>
                    <a:gd name="T4" fmla="*/ 0 w 182"/>
                    <a:gd name="T5" fmla="*/ 299 h 312"/>
                    <a:gd name="T6" fmla="*/ 156 w 182"/>
                    <a:gd name="T7" fmla="*/ 312 h 312"/>
                    <a:gd name="T8" fmla="*/ 182 w 182"/>
                    <a:gd name="T9" fmla="*/ 13 h 312"/>
                  </a:gdLst>
                  <a:ahLst/>
                  <a:cxnLst>
                    <a:cxn ang="0">
                      <a:pos x="T0" y="T1"/>
                    </a:cxn>
                    <a:cxn ang="0">
                      <a:pos x="T2" y="T3"/>
                    </a:cxn>
                    <a:cxn ang="0">
                      <a:pos x="T4" y="T5"/>
                    </a:cxn>
                    <a:cxn ang="0">
                      <a:pos x="T6" y="T7"/>
                    </a:cxn>
                    <a:cxn ang="0">
                      <a:pos x="T8" y="T9"/>
                    </a:cxn>
                  </a:cxnLst>
                  <a:rect l="0" t="0" r="r" b="b"/>
                  <a:pathLst>
                    <a:path w="182" h="312">
                      <a:moveTo>
                        <a:pt x="182" y="13"/>
                      </a:moveTo>
                      <a:lnTo>
                        <a:pt x="26" y="0"/>
                      </a:lnTo>
                      <a:lnTo>
                        <a:pt x="0" y="299"/>
                      </a:lnTo>
                      <a:lnTo>
                        <a:pt x="156" y="312"/>
                      </a:lnTo>
                      <a:lnTo>
                        <a:pt x="182" y="13"/>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33" name="Freeform 37">
                  <a:extLst>
                    <a:ext uri="{FF2B5EF4-FFF2-40B4-BE49-F238E27FC236}">
                      <a16:creationId xmlns:a16="http://schemas.microsoft.com/office/drawing/2014/main" id="{936C0A24-031E-2F27-55D4-8AE869BF04E5}"/>
                    </a:ext>
                  </a:extLst>
                </p:cNvPr>
                <p:cNvSpPr>
                  <a:spLocks noChangeAspect="1"/>
                </p:cNvSpPr>
                <p:nvPr/>
              </p:nvSpPr>
              <p:spPr bwMode="auto">
                <a:xfrm>
                  <a:off x="1738" y="2118"/>
                  <a:ext cx="194" cy="229"/>
                </a:xfrm>
                <a:custGeom>
                  <a:avLst/>
                  <a:gdLst>
                    <a:gd name="T0" fmla="*/ 194 w 194"/>
                    <a:gd name="T1" fmla="*/ 15 h 229"/>
                    <a:gd name="T2" fmla="*/ 19 w 194"/>
                    <a:gd name="T3" fmla="*/ 0 h 229"/>
                    <a:gd name="T4" fmla="*/ 0 w 194"/>
                    <a:gd name="T5" fmla="*/ 214 h 229"/>
                    <a:gd name="T6" fmla="*/ 175 w 194"/>
                    <a:gd name="T7" fmla="*/ 229 h 229"/>
                    <a:gd name="T8" fmla="*/ 194 w 194"/>
                    <a:gd name="T9" fmla="*/ 15 h 229"/>
                  </a:gdLst>
                  <a:ahLst/>
                  <a:cxnLst>
                    <a:cxn ang="0">
                      <a:pos x="T0" y="T1"/>
                    </a:cxn>
                    <a:cxn ang="0">
                      <a:pos x="T2" y="T3"/>
                    </a:cxn>
                    <a:cxn ang="0">
                      <a:pos x="T4" y="T5"/>
                    </a:cxn>
                    <a:cxn ang="0">
                      <a:pos x="T6" y="T7"/>
                    </a:cxn>
                    <a:cxn ang="0">
                      <a:pos x="T8" y="T9"/>
                    </a:cxn>
                  </a:cxnLst>
                  <a:rect l="0" t="0" r="r" b="b"/>
                  <a:pathLst>
                    <a:path w="194" h="229">
                      <a:moveTo>
                        <a:pt x="194" y="15"/>
                      </a:moveTo>
                      <a:lnTo>
                        <a:pt x="19" y="0"/>
                      </a:lnTo>
                      <a:lnTo>
                        <a:pt x="0" y="214"/>
                      </a:lnTo>
                      <a:lnTo>
                        <a:pt x="175" y="229"/>
                      </a:lnTo>
                      <a:lnTo>
                        <a:pt x="194"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34" name="Freeform 38">
                  <a:extLst>
                    <a:ext uri="{FF2B5EF4-FFF2-40B4-BE49-F238E27FC236}">
                      <a16:creationId xmlns:a16="http://schemas.microsoft.com/office/drawing/2014/main" id="{A121A767-4043-42E0-3055-C880D90D841D}"/>
                    </a:ext>
                  </a:extLst>
                </p:cNvPr>
                <p:cNvSpPr>
                  <a:spLocks noChangeAspect="1"/>
                </p:cNvSpPr>
                <p:nvPr/>
              </p:nvSpPr>
              <p:spPr bwMode="auto">
                <a:xfrm>
                  <a:off x="2039" y="2150"/>
                  <a:ext cx="197" cy="353"/>
                </a:xfrm>
                <a:custGeom>
                  <a:avLst/>
                  <a:gdLst>
                    <a:gd name="T0" fmla="*/ 197 w 197"/>
                    <a:gd name="T1" fmla="*/ 15 h 353"/>
                    <a:gd name="T2" fmla="*/ 29 w 197"/>
                    <a:gd name="T3" fmla="*/ 0 h 353"/>
                    <a:gd name="T4" fmla="*/ 0 w 197"/>
                    <a:gd name="T5" fmla="*/ 338 h 353"/>
                    <a:gd name="T6" fmla="*/ 168 w 197"/>
                    <a:gd name="T7" fmla="*/ 353 h 353"/>
                    <a:gd name="T8" fmla="*/ 197 w 197"/>
                    <a:gd name="T9" fmla="*/ 15 h 353"/>
                  </a:gdLst>
                  <a:ahLst/>
                  <a:cxnLst>
                    <a:cxn ang="0">
                      <a:pos x="T0" y="T1"/>
                    </a:cxn>
                    <a:cxn ang="0">
                      <a:pos x="T2" y="T3"/>
                    </a:cxn>
                    <a:cxn ang="0">
                      <a:pos x="T4" y="T5"/>
                    </a:cxn>
                    <a:cxn ang="0">
                      <a:pos x="T6" y="T7"/>
                    </a:cxn>
                    <a:cxn ang="0">
                      <a:pos x="T8" y="T9"/>
                    </a:cxn>
                  </a:cxnLst>
                  <a:rect l="0" t="0" r="r" b="b"/>
                  <a:pathLst>
                    <a:path w="197" h="353">
                      <a:moveTo>
                        <a:pt x="197" y="15"/>
                      </a:moveTo>
                      <a:lnTo>
                        <a:pt x="29" y="0"/>
                      </a:lnTo>
                      <a:lnTo>
                        <a:pt x="0" y="338"/>
                      </a:lnTo>
                      <a:lnTo>
                        <a:pt x="168" y="353"/>
                      </a:lnTo>
                      <a:lnTo>
                        <a:pt x="19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35" name="Freeform 39">
                  <a:extLst>
                    <a:ext uri="{FF2B5EF4-FFF2-40B4-BE49-F238E27FC236}">
                      <a16:creationId xmlns:a16="http://schemas.microsoft.com/office/drawing/2014/main" id="{4B5A4FC5-F9BD-5FC1-C025-22497C3627CD}"/>
                    </a:ext>
                  </a:extLst>
                </p:cNvPr>
                <p:cNvSpPr>
                  <a:spLocks noChangeAspect="1"/>
                </p:cNvSpPr>
                <p:nvPr/>
              </p:nvSpPr>
              <p:spPr bwMode="auto">
                <a:xfrm>
                  <a:off x="2208" y="2169"/>
                  <a:ext cx="187" cy="212"/>
                </a:xfrm>
                <a:custGeom>
                  <a:avLst/>
                  <a:gdLst>
                    <a:gd name="T0" fmla="*/ 187 w 187"/>
                    <a:gd name="T1" fmla="*/ 15 h 212"/>
                    <a:gd name="T2" fmla="*/ 17 w 187"/>
                    <a:gd name="T3" fmla="*/ 0 h 212"/>
                    <a:gd name="T4" fmla="*/ 0 w 187"/>
                    <a:gd name="T5" fmla="*/ 197 h 212"/>
                    <a:gd name="T6" fmla="*/ 170 w 187"/>
                    <a:gd name="T7" fmla="*/ 212 h 212"/>
                    <a:gd name="T8" fmla="*/ 187 w 187"/>
                    <a:gd name="T9" fmla="*/ 15 h 212"/>
                  </a:gdLst>
                  <a:ahLst/>
                  <a:cxnLst>
                    <a:cxn ang="0">
                      <a:pos x="T0" y="T1"/>
                    </a:cxn>
                    <a:cxn ang="0">
                      <a:pos x="T2" y="T3"/>
                    </a:cxn>
                    <a:cxn ang="0">
                      <a:pos x="T4" y="T5"/>
                    </a:cxn>
                    <a:cxn ang="0">
                      <a:pos x="T6" y="T7"/>
                    </a:cxn>
                    <a:cxn ang="0">
                      <a:pos x="T8" y="T9"/>
                    </a:cxn>
                  </a:cxnLst>
                  <a:rect l="0" t="0" r="r" b="b"/>
                  <a:pathLst>
                    <a:path w="187" h="212">
                      <a:moveTo>
                        <a:pt x="187" y="15"/>
                      </a:moveTo>
                      <a:lnTo>
                        <a:pt x="17" y="0"/>
                      </a:lnTo>
                      <a:lnTo>
                        <a:pt x="0" y="197"/>
                      </a:lnTo>
                      <a:lnTo>
                        <a:pt x="170" y="212"/>
                      </a:lnTo>
                      <a:lnTo>
                        <a:pt x="18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60136" name="Group 40">
                <a:extLst>
                  <a:ext uri="{FF2B5EF4-FFF2-40B4-BE49-F238E27FC236}">
                    <a16:creationId xmlns:a16="http://schemas.microsoft.com/office/drawing/2014/main" id="{495253E2-C25F-8C8D-3FBC-DF340FCBED81}"/>
                  </a:ext>
                </a:extLst>
              </p:cNvPr>
              <p:cNvGrpSpPr>
                <a:grpSpLocks noChangeAspect="1"/>
              </p:cNvGrpSpPr>
              <p:nvPr/>
            </p:nvGrpSpPr>
            <p:grpSpPr bwMode="auto">
              <a:xfrm>
                <a:off x="1404" y="2054"/>
                <a:ext cx="968" cy="430"/>
                <a:chOff x="1387" y="2031"/>
                <a:chExt cx="968" cy="430"/>
              </a:xfrm>
            </p:grpSpPr>
            <p:sp>
              <p:nvSpPr>
                <p:cNvPr id="260137" name="Freeform 41">
                  <a:extLst>
                    <a:ext uri="{FF2B5EF4-FFF2-40B4-BE49-F238E27FC236}">
                      <a16:creationId xmlns:a16="http://schemas.microsoft.com/office/drawing/2014/main" id="{4F324886-FD2A-8B0F-B575-D9F955344D56}"/>
                    </a:ext>
                  </a:extLst>
                </p:cNvPr>
                <p:cNvSpPr>
                  <a:spLocks noChangeAspect="1"/>
                </p:cNvSpPr>
                <p:nvPr/>
              </p:nvSpPr>
              <p:spPr bwMode="auto">
                <a:xfrm>
                  <a:off x="1387" y="2031"/>
                  <a:ext cx="193" cy="322"/>
                </a:xfrm>
                <a:custGeom>
                  <a:avLst/>
                  <a:gdLst>
                    <a:gd name="T0" fmla="*/ 193 w 193"/>
                    <a:gd name="T1" fmla="*/ 15 h 322"/>
                    <a:gd name="T2" fmla="*/ 27 w 193"/>
                    <a:gd name="T3" fmla="*/ 0 h 322"/>
                    <a:gd name="T4" fmla="*/ 0 w 193"/>
                    <a:gd name="T5" fmla="*/ 307 h 322"/>
                    <a:gd name="T6" fmla="*/ 166 w 193"/>
                    <a:gd name="T7" fmla="*/ 322 h 322"/>
                    <a:gd name="T8" fmla="*/ 193 w 193"/>
                    <a:gd name="T9" fmla="*/ 15 h 322"/>
                  </a:gdLst>
                  <a:ahLst/>
                  <a:cxnLst>
                    <a:cxn ang="0">
                      <a:pos x="T0" y="T1"/>
                    </a:cxn>
                    <a:cxn ang="0">
                      <a:pos x="T2" y="T3"/>
                    </a:cxn>
                    <a:cxn ang="0">
                      <a:pos x="T4" y="T5"/>
                    </a:cxn>
                    <a:cxn ang="0">
                      <a:pos x="T6" y="T7"/>
                    </a:cxn>
                    <a:cxn ang="0">
                      <a:pos x="T8" y="T9"/>
                    </a:cxn>
                  </a:cxnLst>
                  <a:rect l="0" t="0" r="r" b="b"/>
                  <a:pathLst>
                    <a:path w="193" h="322">
                      <a:moveTo>
                        <a:pt x="193" y="15"/>
                      </a:moveTo>
                      <a:lnTo>
                        <a:pt x="27" y="0"/>
                      </a:lnTo>
                      <a:lnTo>
                        <a:pt x="0" y="307"/>
                      </a:lnTo>
                      <a:lnTo>
                        <a:pt x="166" y="322"/>
                      </a:lnTo>
                      <a:lnTo>
                        <a:pt x="193"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38" name="Freeform 42">
                  <a:extLst>
                    <a:ext uri="{FF2B5EF4-FFF2-40B4-BE49-F238E27FC236}">
                      <a16:creationId xmlns:a16="http://schemas.microsoft.com/office/drawing/2014/main" id="{D06A5032-C997-7036-DAD5-DBDA057799F3}"/>
                    </a:ext>
                  </a:extLst>
                </p:cNvPr>
                <p:cNvSpPr>
                  <a:spLocks noChangeAspect="1"/>
                </p:cNvSpPr>
                <p:nvPr/>
              </p:nvSpPr>
              <p:spPr bwMode="auto">
                <a:xfrm>
                  <a:off x="1714" y="2077"/>
                  <a:ext cx="187" cy="229"/>
                </a:xfrm>
                <a:custGeom>
                  <a:avLst/>
                  <a:gdLst>
                    <a:gd name="T0" fmla="*/ 187 w 187"/>
                    <a:gd name="T1" fmla="*/ 15 h 229"/>
                    <a:gd name="T2" fmla="*/ 19 w 187"/>
                    <a:gd name="T3" fmla="*/ 0 h 229"/>
                    <a:gd name="T4" fmla="*/ 0 w 187"/>
                    <a:gd name="T5" fmla="*/ 214 h 229"/>
                    <a:gd name="T6" fmla="*/ 168 w 187"/>
                    <a:gd name="T7" fmla="*/ 229 h 229"/>
                    <a:gd name="T8" fmla="*/ 187 w 187"/>
                    <a:gd name="T9" fmla="*/ 15 h 229"/>
                  </a:gdLst>
                  <a:ahLst/>
                  <a:cxnLst>
                    <a:cxn ang="0">
                      <a:pos x="T0" y="T1"/>
                    </a:cxn>
                    <a:cxn ang="0">
                      <a:pos x="T2" y="T3"/>
                    </a:cxn>
                    <a:cxn ang="0">
                      <a:pos x="T4" y="T5"/>
                    </a:cxn>
                    <a:cxn ang="0">
                      <a:pos x="T6" y="T7"/>
                    </a:cxn>
                    <a:cxn ang="0">
                      <a:pos x="T8" y="T9"/>
                    </a:cxn>
                  </a:cxnLst>
                  <a:rect l="0" t="0" r="r" b="b"/>
                  <a:pathLst>
                    <a:path w="187" h="229">
                      <a:moveTo>
                        <a:pt x="187" y="15"/>
                      </a:moveTo>
                      <a:lnTo>
                        <a:pt x="19" y="0"/>
                      </a:lnTo>
                      <a:lnTo>
                        <a:pt x="0" y="214"/>
                      </a:lnTo>
                      <a:lnTo>
                        <a:pt x="168" y="229"/>
                      </a:lnTo>
                      <a:lnTo>
                        <a:pt x="187"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39" name="Freeform 43">
                  <a:extLst>
                    <a:ext uri="{FF2B5EF4-FFF2-40B4-BE49-F238E27FC236}">
                      <a16:creationId xmlns:a16="http://schemas.microsoft.com/office/drawing/2014/main" id="{453D83DC-64E7-0024-AC5B-DE486591EB76}"/>
                    </a:ext>
                  </a:extLst>
                </p:cNvPr>
                <p:cNvSpPr>
                  <a:spLocks noChangeAspect="1"/>
                </p:cNvSpPr>
                <p:nvPr/>
              </p:nvSpPr>
              <p:spPr bwMode="auto">
                <a:xfrm>
                  <a:off x="2014" y="2114"/>
                  <a:ext cx="185" cy="347"/>
                </a:xfrm>
                <a:custGeom>
                  <a:avLst/>
                  <a:gdLst>
                    <a:gd name="T0" fmla="*/ 185 w 185"/>
                    <a:gd name="T1" fmla="*/ 13 h 347"/>
                    <a:gd name="T2" fmla="*/ 29 w 185"/>
                    <a:gd name="T3" fmla="*/ 0 h 347"/>
                    <a:gd name="T4" fmla="*/ 0 w 185"/>
                    <a:gd name="T5" fmla="*/ 333 h 347"/>
                    <a:gd name="T6" fmla="*/ 156 w 185"/>
                    <a:gd name="T7" fmla="*/ 347 h 347"/>
                    <a:gd name="T8" fmla="*/ 185 w 185"/>
                    <a:gd name="T9" fmla="*/ 13 h 347"/>
                  </a:gdLst>
                  <a:ahLst/>
                  <a:cxnLst>
                    <a:cxn ang="0">
                      <a:pos x="T0" y="T1"/>
                    </a:cxn>
                    <a:cxn ang="0">
                      <a:pos x="T2" y="T3"/>
                    </a:cxn>
                    <a:cxn ang="0">
                      <a:pos x="T4" y="T5"/>
                    </a:cxn>
                    <a:cxn ang="0">
                      <a:pos x="T6" y="T7"/>
                    </a:cxn>
                    <a:cxn ang="0">
                      <a:pos x="T8" y="T9"/>
                    </a:cxn>
                  </a:cxnLst>
                  <a:rect l="0" t="0" r="r" b="b"/>
                  <a:pathLst>
                    <a:path w="185" h="347">
                      <a:moveTo>
                        <a:pt x="185" y="13"/>
                      </a:moveTo>
                      <a:lnTo>
                        <a:pt x="29" y="0"/>
                      </a:lnTo>
                      <a:lnTo>
                        <a:pt x="0" y="333"/>
                      </a:lnTo>
                      <a:lnTo>
                        <a:pt x="156" y="347"/>
                      </a:lnTo>
                      <a:lnTo>
                        <a:pt x="185" y="13"/>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40" name="Freeform 44">
                  <a:extLst>
                    <a:ext uri="{FF2B5EF4-FFF2-40B4-BE49-F238E27FC236}">
                      <a16:creationId xmlns:a16="http://schemas.microsoft.com/office/drawing/2014/main" id="{4B5BC782-D10D-0437-33ED-B37AFF16DEBB}"/>
                    </a:ext>
                  </a:extLst>
                </p:cNvPr>
                <p:cNvSpPr>
                  <a:spLocks noChangeAspect="1"/>
                </p:cNvSpPr>
                <p:nvPr/>
              </p:nvSpPr>
              <p:spPr bwMode="auto">
                <a:xfrm>
                  <a:off x="2176" y="2122"/>
                  <a:ext cx="179" cy="223"/>
                </a:xfrm>
                <a:custGeom>
                  <a:avLst/>
                  <a:gdLst>
                    <a:gd name="T0" fmla="*/ 179 w 179"/>
                    <a:gd name="T1" fmla="*/ 14 h 223"/>
                    <a:gd name="T2" fmla="*/ 18 w 179"/>
                    <a:gd name="T3" fmla="*/ 0 h 223"/>
                    <a:gd name="T4" fmla="*/ 0 w 179"/>
                    <a:gd name="T5" fmla="*/ 209 h 223"/>
                    <a:gd name="T6" fmla="*/ 161 w 179"/>
                    <a:gd name="T7" fmla="*/ 223 h 223"/>
                    <a:gd name="T8" fmla="*/ 179 w 179"/>
                    <a:gd name="T9" fmla="*/ 14 h 223"/>
                  </a:gdLst>
                  <a:ahLst/>
                  <a:cxnLst>
                    <a:cxn ang="0">
                      <a:pos x="T0" y="T1"/>
                    </a:cxn>
                    <a:cxn ang="0">
                      <a:pos x="T2" y="T3"/>
                    </a:cxn>
                    <a:cxn ang="0">
                      <a:pos x="T4" y="T5"/>
                    </a:cxn>
                    <a:cxn ang="0">
                      <a:pos x="T6" y="T7"/>
                    </a:cxn>
                    <a:cxn ang="0">
                      <a:pos x="T8" y="T9"/>
                    </a:cxn>
                  </a:cxnLst>
                  <a:rect l="0" t="0" r="r" b="b"/>
                  <a:pathLst>
                    <a:path w="179" h="223">
                      <a:moveTo>
                        <a:pt x="179" y="14"/>
                      </a:moveTo>
                      <a:lnTo>
                        <a:pt x="18" y="0"/>
                      </a:lnTo>
                      <a:lnTo>
                        <a:pt x="0" y="209"/>
                      </a:lnTo>
                      <a:lnTo>
                        <a:pt x="161" y="223"/>
                      </a:lnTo>
                      <a:lnTo>
                        <a:pt x="179" y="1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60141" name="Group 45">
              <a:extLst>
                <a:ext uri="{FF2B5EF4-FFF2-40B4-BE49-F238E27FC236}">
                  <a16:creationId xmlns:a16="http://schemas.microsoft.com/office/drawing/2014/main" id="{001E656D-2CC1-47C4-ACB2-B57E1BFB5F09}"/>
                </a:ext>
              </a:extLst>
            </p:cNvPr>
            <p:cNvGrpSpPr>
              <a:grpSpLocks noChangeAspect="1"/>
            </p:cNvGrpSpPr>
            <p:nvPr/>
          </p:nvGrpSpPr>
          <p:grpSpPr bwMode="auto">
            <a:xfrm>
              <a:off x="1694" y="1793"/>
              <a:ext cx="2152" cy="606"/>
              <a:chOff x="1694" y="1793"/>
              <a:chExt cx="2152" cy="606"/>
            </a:xfrm>
          </p:grpSpPr>
          <p:sp>
            <p:nvSpPr>
              <p:cNvPr id="260142" name="Freeform 46">
                <a:extLst>
                  <a:ext uri="{FF2B5EF4-FFF2-40B4-BE49-F238E27FC236}">
                    <a16:creationId xmlns:a16="http://schemas.microsoft.com/office/drawing/2014/main" id="{771ABF67-45EC-0B4A-702E-F9541D60E22A}"/>
                  </a:ext>
                </a:extLst>
              </p:cNvPr>
              <p:cNvSpPr>
                <a:spLocks noChangeAspect="1"/>
              </p:cNvSpPr>
              <p:nvPr/>
            </p:nvSpPr>
            <p:spPr bwMode="auto">
              <a:xfrm>
                <a:off x="2443" y="1793"/>
                <a:ext cx="146" cy="493"/>
              </a:xfrm>
              <a:custGeom>
                <a:avLst/>
                <a:gdLst>
                  <a:gd name="T0" fmla="*/ 0 w 146"/>
                  <a:gd name="T1" fmla="*/ 20 h 493"/>
                  <a:gd name="T2" fmla="*/ 13 w 146"/>
                  <a:gd name="T3" fmla="*/ 3 h 493"/>
                  <a:gd name="T4" fmla="*/ 33 w 146"/>
                  <a:gd name="T5" fmla="*/ 0 h 493"/>
                  <a:gd name="T6" fmla="*/ 55 w 146"/>
                  <a:gd name="T7" fmla="*/ 16 h 493"/>
                  <a:gd name="T8" fmla="*/ 85 w 146"/>
                  <a:gd name="T9" fmla="*/ 61 h 493"/>
                  <a:gd name="T10" fmla="*/ 107 w 146"/>
                  <a:gd name="T11" fmla="*/ 126 h 493"/>
                  <a:gd name="T12" fmla="*/ 127 w 146"/>
                  <a:gd name="T13" fmla="*/ 203 h 493"/>
                  <a:gd name="T14" fmla="*/ 140 w 146"/>
                  <a:gd name="T15" fmla="*/ 289 h 493"/>
                  <a:gd name="T16" fmla="*/ 146 w 146"/>
                  <a:gd name="T17" fmla="*/ 361 h 493"/>
                  <a:gd name="T18" fmla="*/ 140 w 146"/>
                  <a:gd name="T19" fmla="*/ 428 h 493"/>
                  <a:gd name="T20" fmla="*/ 122 w 146"/>
                  <a:gd name="T21" fmla="*/ 467 h 493"/>
                  <a:gd name="T22" fmla="*/ 90 w 146"/>
                  <a:gd name="T23" fmla="*/ 493 h 493"/>
                  <a:gd name="T24" fmla="*/ 55 w 146"/>
                  <a:gd name="T25" fmla="*/ 493 h 493"/>
                  <a:gd name="T26" fmla="*/ 39 w 146"/>
                  <a:gd name="T27" fmla="*/ 481 h 493"/>
                  <a:gd name="T28" fmla="*/ 39 w 146"/>
                  <a:gd name="T29" fmla="*/ 455 h 493"/>
                  <a:gd name="T30" fmla="*/ 55 w 146"/>
                  <a:gd name="T31" fmla="*/ 431 h 493"/>
                  <a:gd name="T32" fmla="*/ 96 w 146"/>
                  <a:gd name="T33" fmla="*/ 455 h 493"/>
                  <a:gd name="T34" fmla="*/ 113 w 146"/>
                  <a:gd name="T35" fmla="*/ 439 h 493"/>
                  <a:gd name="T36" fmla="*/ 124 w 146"/>
                  <a:gd name="T37" fmla="*/ 378 h 493"/>
                  <a:gd name="T38" fmla="*/ 116 w 146"/>
                  <a:gd name="T39" fmla="*/ 311 h 493"/>
                  <a:gd name="T40" fmla="*/ 96 w 146"/>
                  <a:gd name="T41" fmla="*/ 250 h 493"/>
                  <a:gd name="T42" fmla="*/ 66 w 146"/>
                  <a:gd name="T43" fmla="*/ 164 h 493"/>
                  <a:gd name="T44" fmla="*/ 29 w 146"/>
                  <a:gd name="T45" fmla="*/ 116 h 493"/>
                  <a:gd name="T46" fmla="*/ 2 w 146"/>
                  <a:gd name="T47" fmla="*/ 64 h 493"/>
                  <a:gd name="T48" fmla="*/ 0 w 146"/>
                  <a:gd name="T49"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493">
                    <a:moveTo>
                      <a:pt x="0" y="20"/>
                    </a:moveTo>
                    <a:lnTo>
                      <a:pt x="13" y="3"/>
                    </a:lnTo>
                    <a:lnTo>
                      <a:pt x="33" y="0"/>
                    </a:lnTo>
                    <a:lnTo>
                      <a:pt x="55" y="16"/>
                    </a:lnTo>
                    <a:lnTo>
                      <a:pt x="85" y="61"/>
                    </a:lnTo>
                    <a:lnTo>
                      <a:pt x="107" y="126"/>
                    </a:lnTo>
                    <a:lnTo>
                      <a:pt x="127" y="203"/>
                    </a:lnTo>
                    <a:lnTo>
                      <a:pt x="140" y="289"/>
                    </a:lnTo>
                    <a:lnTo>
                      <a:pt x="146" y="361"/>
                    </a:lnTo>
                    <a:lnTo>
                      <a:pt x="140" y="428"/>
                    </a:lnTo>
                    <a:lnTo>
                      <a:pt x="122" y="467"/>
                    </a:lnTo>
                    <a:lnTo>
                      <a:pt x="90" y="493"/>
                    </a:lnTo>
                    <a:lnTo>
                      <a:pt x="55" y="493"/>
                    </a:lnTo>
                    <a:lnTo>
                      <a:pt x="39" y="481"/>
                    </a:lnTo>
                    <a:lnTo>
                      <a:pt x="39" y="455"/>
                    </a:lnTo>
                    <a:lnTo>
                      <a:pt x="55" y="431"/>
                    </a:lnTo>
                    <a:lnTo>
                      <a:pt x="96" y="455"/>
                    </a:lnTo>
                    <a:lnTo>
                      <a:pt x="113" y="439"/>
                    </a:lnTo>
                    <a:lnTo>
                      <a:pt x="124" y="378"/>
                    </a:lnTo>
                    <a:lnTo>
                      <a:pt x="116" y="311"/>
                    </a:lnTo>
                    <a:lnTo>
                      <a:pt x="96" y="250"/>
                    </a:lnTo>
                    <a:lnTo>
                      <a:pt x="66" y="164"/>
                    </a:lnTo>
                    <a:lnTo>
                      <a:pt x="29" y="116"/>
                    </a:lnTo>
                    <a:lnTo>
                      <a:pt x="2" y="64"/>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43" name="Freeform 47">
                <a:extLst>
                  <a:ext uri="{FF2B5EF4-FFF2-40B4-BE49-F238E27FC236}">
                    <a16:creationId xmlns:a16="http://schemas.microsoft.com/office/drawing/2014/main" id="{BA25DAA0-F527-5FF9-189A-AFFE8C51833B}"/>
                  </a:ext>
                </a:extLst>
              </p:cNvPr>
              <p:cNvSpPr>
                <a:spLocks noChangeAspect="1"/>
              </p:cNvSpPr>
              <p:nvPr/>
            </p:nvSpPr>
            <p:spPr bwMode="auto">
              <a:xfrm>
                <a:off x="2911" y="1887"/>
                <a:ext cx="272" cy="437"/>
              </a:xfrm>
              <a:custGeom>
                <a:avLst/>
                <a:gdLst>
                  <a:gd name="T0" fmla="*/ 96 w 272"/>
                  <a:gd name="T1" fmla="*/ 14 h 437"/>
                  <a:gd name="T2" fmla="*/ 122 w 272"/>
                  <a:gd name="T3" fmla="*/ 0 h 437"/>
                  <a:gd name="T4" fmla="*/ 141 w 272"/>
                  <a:gd name="T5" fmla="*/ 0 h 437"/>
                  <a:gd name="T6" fmla="*/ 185 w 272"/>
                  <a:gd name="T7" fmla="*/ 48 h 437"/>
                  <a:gd name="T8" fmla="*/ 211 w 272"/>
                  <a:gd name="T9" fmla="*/ 94 h 437"/>
                  <a:gd name="T10" fmla="*/ 246 w 272"/>
                  <a:gd name="T11" fmla="*/ 153 h 437"/>
                  <a:gd name="T12" fmla="*/ 268 w 272"/>
                  <a:gd name="T13" fmla="*/ 214 h 437"/>
                  <a:gd name="T14" fmla="*/ 272 w 272"/>
                  <a:gd name="T15" fmla="*/ 281 h 437"/>
                  <a:gd name="T16" fmla="*/ 263 w 272"/>
                  <a:gd name="T17" fmla="*/ 298 h 437"/>
                  <a:gd name="T18" fmla="*/ 196 w 272"/>
                  <a:gd name="T19" fmla="*/ 327 h 437"/>
                  <a:gd name="T20" fmla="*/ 129 w 272"/>
                  <a:gd name="T21" fmla="*/ 366 h 437"/>
                  <a:gd name="T22" fmla="*/ 83 w 272"/>
                  <a:gd name="T23" fmla="*/ 403 h 437"/>
                  <a:gd name="T24" fmla="*/ 74 w 272"/>
                  <a:gd name="T25" fmla="*/ 416 h 437"/>
                  <a:gd name="T26" fmla="*/ 44 w 272"/>
                  <a:gd name="T27" fmla="*/ 437 h 437"/>
                  <a:gd name="T28" fmla="*/ 18 w 272"/>
                  <a:gd name="T29" fmla="*/ 427 h 437"/>
                  <a:gd name="T30" fmla="*/ 2 w 272"/>
                  <a:gd name="T31" fmla="*/ 399 h 437"/>
                  <a:gd name="T32" fmla="*/ 0 w 272"/>
                  <a:gd name="T33" fmla="*/ 383 h 437"/>
                  <a:gd name="T34" fmla="*/ 7 w 272"/>
                  <a:gd name="T35" fmla="*/ 372 h 437"/>
                  <a:gd name="T36" fmla="*/ 33 w 272"/>
                  <a:gd name="T37" fmla="*/ 370 h 437"/>
                  <a:gd name="T38" fmla="*/ 57 w 272"/>
                  <a:gd name="T39" fmla="*/ 366 h 437"/>
                  <a:gd name="T40" fmla="*/ 122 w 272"/>
                  <a:gd name="T41" fmla="*/ 344 h 437"/>
                  <a:gd name="T42" fmla="*/ 179 w 272"/>
                  <a:gd name="T43" fmla="*/ 314 h 437"/>
                  <a:gd name="T44" fmla="*/ 228 w 272"/>
                  <a:gd name="T45" fmla="*/ 281 h 437"/>
                  <a:gd name="T46" fmla="*/ 244 w 272"/>
                  <a:gd name="T47" fmla="*/ 259 h 437"/>
                  <a:gd name="T48" fmla="*/ 235 w 272"/>
                  <a:gd name="T49" fmla="*/ 211 h 437"/>
                  <a:gd name="T50" fmla="*/ 202 w 272"/>
                  <a:gd name="T51" fmla="*/ 155 h 437"/>
                  <a:gd name="T52" fmla="*/ 163 w 272"/>
                  <a:gd name="T53" fmla="*/ 114 h 437"/>
                  <a:gd name="T54" fmla="*/ 122 w 272"/>
                  <a:gd name="T55" fmla="*/ 94 h 437"/>
                  <a:gd name="T56" fmla="*/ 89 w 272"/>
                  <a:gd name="T57" fmla="*/ 61 h 437"/>
                  <a:gd name="T58" fmla="*/ 91 w 272"/>
                  <a:gd name="T59" fmla="*/ 31 h 437"/>
                  <a:gd name="T60" fmla="*/ 96 w 272"/>
                  <a:gd name="T61" fmla="*/ 1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437">
                    <a:moveTo>
                      <a:pt x="96" y="14"/>
                    </a:moveTo>
                    <a:lnTo>
                      <a:pt x="122" y="0"/>
                    </a:lnTo>
                    <a:lnTo>
                      <a:pt x="141" y="0"/>
                    </a:lnTo>
                    <a:lnTo>
                      <a:pt x="185" y="48"/>
                    </a:lnTo>
                    <a:lnTo>
                      <a:pt x="211" y="94"/>
                    </a:lnTo>
                    <a:lnTo>
                      <a:pt x="246" y="153"/>
                    </a:lnTo>
                    <a:lnTo>
                      <a:pt x="268" y="214"/>
                    </a:lnTo>
                    <a:lnTo>
                      <a:pt x="272" y="281"/>
                    </a:lnTo>
                    <a:lnTo>
                      <a:pt x="263" y="298"/>
                    </a:lnTo>
                    <a:lnTo>
                      <a:pt x="196" y="327"/>
                    </a:lnTo>
                    <a:lnTo>
                      <a:pt x="129" y="366"/>
                    </a:lnTo>
                    <a:lnTo>
                      <a:pt x="83" y="403"/>
                    </a:lnTo>
                    <a:lnTo>
                      <a:pt x="74" y="416"/>
                    </a:lnTo>
                    <a:lnTo>
                      <a:pt x="44" y="437"/>
                    </a:lnTo>
                    <a:lnTo>
                      <a:pt x="18" y="427"/>
                    </a:lnTo>
                    <a:lnTo>
                      <a:pt x="2" y="399"/>
                    </a:lnTo>
                    <a:lnTo>
                      <a:pt x="0" y="383"/>
                    </a:lnTo>
                    <a:lnTo>
                      <a:pt x="7" y="372"/>
                    </a:lnTo>
                    <a:lnTo>
                      <a:pt x="33" y="370"/>
                    </a:lnTo>
                    <a:lnTo>
                      <a:pt x="57" y="366"/>
                    </a:lnTo>
                    <a:lnTo>
                      <a:pt x="122" y="344"/>
                    </a:lnTo>
                    <a:lnTo>
                      <a:pt x="179" y="314"/>
                    </a:lnTo>
                    <a:lnTo>
                      <a:pt x="228" y="281"/>
                    </a:lnTo>
                    <a:lnTo>
                      <a:pt x="244" y="259"/>
                    </a:lnTo>
                    <a:lnTo>
                      <a:pt x="235" y="211"/>
                    </a:lnTo>
                    <a:lnTo>
                      <a:pt x="202" y="155"/>
                    </a:lnTo>
                    <a:lnTo>
                      <a:pt x="163" y="114"/>
                    </a:lnTo>
                    <a:lnTo>
                      <a:pt x="122" y="94"/>
                    </a:lnTo>
                    <a:lnTo>
                      <a:pt x="89" y="61"/>
                    </a:lnTo>
                    <a:lnTo>
                      <a:pt x="91" y="31"/>
                    </a:lnTo>
                    <a:lnTo>
                      <a:pt x="9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44" name="Freeform 48">
                <a:extLst>
                  <a:ext uri="{FF2B5EF4-FFF2-40B4-BE49-F238E27FC236}">
                    <a16:creationId xmlns:a16="http://schemas.microsoft.com/office/drawing/2014/main" id="{C1907EC0-FB34-0270-32E2-3DB94D851D93}"/>
                  </a:ext>
                </a:extLst>
              </p:cNvPr>
              <p:cNvSpPr>
                <a:spLocks noChangeAspect="1"/>
              </p:cNvSpPr>
              <p:nvPr/>
            </p:nvSpPr>
            <p:spPr bwMode="auto">
              <a:xfrm>
                <a:off x="3571" y="1948"/>
                <a:ext cx="275" cy="451"/>
              </a:xfrm>
              <a:custGeom>
                <a:avLst/>
                <a:gdLst>
                  <a:gd name="T0" fmla="*/ 78 w 275"/>
                  <a:gd name="T1" fmla="*/ 17 h 451"/>
                  <a:gd name="T2" fmla="*/ 102 w 275"/>
                  <a:gd name="T3" fmla="*/ 0 h 451"/>
                  <a:gd name="T4" fmla="*/ 163 w 275"/>
                  <a:gd name="T5" fmla="*/ 17 h 451"/>
                  <a:gd name="T6" fmla="*/ 200 w 275"/>
                  <a:gd name="T7" fmla="*/ 60 h 451"/>
                  <a:gd name="T8" fmla="*/ 222 w 275"/>
                  <a:gd name="T9" fmla="*/ 115 h 451"/>
                  <a:gd name="T10" fmla="*/ 250 w 275"/>
                  <a:gd name="T11" fmla="*/ 171 h 451"/>
                  <a:gd name="T12" fmla="*/ 275 w 275"/>
                  <a:gd name="T13" fmla="*/ 232 h 451"/>
                  <a:gd name="T14" fmla="*/ 273 w 275"/>
                  <a:gd name="T15" fmla="*/ 260 h 451"/>
                  <a:gd name="T16" fmla="*/ 252 w 275"/>
                  <a:gd name="T17" fmla="*/ 296 h 451"/>
                  <a:gd name="T18" fmla="*/ 180 w 275"/>
                  <a:gd name="T19" fmla="*/ 355 h 451"/>
                  <a:gd name="T20" fmla="*/ 113 w 275"/>
                  <a:gd name="T21" fmla="*/ 396 h 451"/>
                  <a:gd name="T22" fmla="*/ 111 w 275"/>
                  <a:gd name="T23" fmla="*/ 416 h 451"/>
                  <a:gd name="T24" fmla="*/ 105 w 275"/>
                  <a:gd name="T25" fmla="*/ 427 h 451"/>
                  <a:gd name="T26" fmla="*/ 78 w 275"/>
                  <a:gd name="T27" fmla="*/ 446 h 451"/>
                  <a:gd name="T28" fmla="*/ 46 w 275"/>
                  <a:gd name="T29" fmla="*/ 451 h 451"/>
                  <a:gd name="T30" fmla="*/ 22 w 275"/>
                  <a:gd name="T31" fmla="*/ 438 h 451"/>
                  <a:gd name="T32" fmla="*/ 1 w 275"/>
                  <a:gd name="T33" fmla="*/ 416 h 451"/>
                  <a:gd name="T34" fmla="*/ 0 w 275"/>
                  <a:gd name="T35" fmla="*/ 399 h 451"/>
                  <a:gd name="T36" fmla="*/ 13 w 275"/>
                  <a:gd name="T37" fmla="*/ 390 h 451"/>
                  <a:gd name="T38" fmla="*/ 50 w 275"/>
                  <a:gd name="T39" fmla="*/ 396 h 451"/>
                  <a:gd name="T40" fmla="*/ 83 w 275"/>
                  <a:gd name="T41" fmla="*/ 388 h 451"/>
                  <a:gd name="T42" fmla="*/ 91 w 275"/>
                  <a:gd name="T43" fmla="*/ 377 h 451"/>
                  <a:gd name="T44" fmla="*/ 124 w 275"/>
                  <a:gd name="T45" fmla="*/ 362 h 451"/>
                  <a:gd name="T46" fmla="*/ 180 w 275"/>
                  <a:gd name="T47" fmla="*/ 323 h 451"/>
                  <a:gd name="T48" fmla="*/ 222 w 275"/>
                  <a:gd name="T49" fmla="*/ 290 h 451"/>
                  <a:gd name="T50" fmla="*/ 235 w 275"/>
                  <a:gd name="T51" fmla="*/ 251 h 451"/>
                  <a:gd name="T52" fmla="*/ 222 w 275"/>
                  <a:gd name="T53" fmla="*/ 188 h 451"/>
                  <a:gd name="T54" fmla="*/ 180 w 275"/>
                  <a:gd name="T55" fmla="*/ 121 h 451"/>
                  <a:gd name="T56" fmla="*/ 128 w 275"/>
                  <a:gd name="T57" fmla="*/ 90 h 451"/>
                  <a:gd name="T58" fmla="*/ 91 w 275"/>
                  <a:gd name="T59" fmla="*/ 82 h 451"/>
                  <a:gd name="T60" fmla="*/ 78 w 275"/>
                  <a:gd name="T61" fmla="*/ 51 h 451"/>
                  <a:gd name="T62" fmla="*/ 78 w 275"/>
                  <a:gd name="T63" fmla="*/ 1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451">
                    <a:moveTo>
                      <a:pt x="78" y="17"/>
                    </a:moveTo>
                    <a:lnTo>
                      <a:pt x="102" y="0"/>
                    </a:lnTo>
                    <a:lnTo>
                      <a:pt x="163" y="17"/>
                    </a:lnTo>
                    <a:lnTo>
                      <a:pt x="200" y="60"/>
                    </a:lnTo>
                    <a:lnTo>
                      <a:pt x="222" y="115"/>
                    </a:lnTo>
                    <a:lnTo>
                      <a:pt x="250" y="171"/>
                    </a:lnTo>
                    <a:lnTo>
                      <a:pt x="275" y="232"/>
                    </a:lnTo>
                    <a:lnTo>
                      <a:pt x="273" y="260"/>
                    </a:lnTo>
                    <a:lnTo>
                      <a:pt x="252" y="296"/>
                    </a:lnTo>
                    <a:lnTo>
                      <a:pt x="180" y="355"/>
                    </a:lnTo>
                    <a:lnTo>
                      <a:pt x="113" y="396"/>
                    </a:lnTo>
                    <a:lnTo>
                      <a:pt x="111" y="416"/>
                    </a:lnTo>
                    <a:lnTo>
                      <a:pt x="105" y="427"/>
                    </a:lnTo>
                    <a:lnTo>
                      <a:pt x="78" y="446"/>
                    </a:lnTo>
                    <a:lnTo>
                      <a:pt x="46" y="451"/>
                    </a:lnTo>
                    <a:lnTo>
                      <a:pt x="22" y="438"/>
                    </a:lnTo>
                    <a:lnTo>
                      <a:pt x="1" y="416"/>
                    </a:lnTo>
                    <a:lnTo>
                      <a:pt x="0" y="399"/>
                    </a:lnTo>
                    <a:lnTo>
                      <a:pt x="13" y="390"/>
                    </a:lnTo>
                    <a:lnTo>
                      <a:pt x="50" y="396"/>
                    </a:lnTo>
                    <a:lnTo>
                      <a:pt x="83" y="388"/>
                    </a:lnTo>
                    <a:lnTo>
                      <a:pt x="91" y="377"/>
                    </a:lnTo>
                    <a:lnTo>
                      <a:pt x="124" y="362"/>
                    </a:lnTo>
                    <a:lnTo>
                      <a:pt x="180" y="323"/>
                    </a:lnTo>
                    <a:lnTo>
                      <a:pt x="222" y="290"/>
                    </a:lnTo>
                    <a:lnTo>
                      <a:pt x="235" y="251"/>
                    </a:lnTo>
                    <a:lnTo>
                      <a:pt x="222" y="188"/>
                    </a:lnTo>
                    <a:lnTo>
                      <a:pt x="180" y="121"/>
                    </a:lnTo>
                    <a:lnTo>
                      <a:pt x="128" y="90"/>
                    </a:lnTo>
                    <a:lnTo>
                      <a:pt x="91" y="82"/>
                    </a:lnTo>
                    <a:lnTo>
                      <a:pt x="78" y="51"/>
                    </a:lnTo>
                    <a:lnTo>
                      <a:pt x="78"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145" name="Freeform 49">
                <a:extLst>
                  <a:ext uri="{FF2B5EF4-FFF2-40B4-BE49-F238E27FC236}">
                    <a16:creationId xmlns:a16="http://schemas.microsoft.com/office/drawing/2014/main" id="{15F5C935-51F0-03EA-D875-54618A5C9CA5}"/>
                  </a:ext>
                </a:extLst>
              </p:cNvPr>
              <p:cNvSpPr>
                <a:spLocks noChangeAspect="1"/>
              </p:cNvSpPr>
              <p:nvPr/>
            </p:nvSpPr>
            <p:spPr bwMode="auto">
              <a:xfrm>
                <a:off x="1694" y="1843"/>
                <a:ext cx="226" cy="444"/>
              </a:xfrm>
              <a:custGeom>
                <a:avLst/>
                <a:gdLst>
                  <a:gd name="T0" fmla="*/ 20 w 226"/>
                  <a:gd name="T1" fmla="*/ 81 h 444"/>
                  <a:gd name="T2" fmla="*/ 0 w 226"/>
                  <a:gd name="T3" fmla="*/ 43 h 444"/>
                  <a:gd name="T4" fmla="*/ 6 w 226"/>
                  <a:gd name="T5" fmla="*/ 9 h 444"/>
                  <a:gd name="T6" fmla="*/ 28 w 226"/>
                  <a:gd name="T7" fmla="*/ 0 h 444"/>
                  <a:gd name="T8" fmla="*/ 50 w 226"/>
                  <a:gd name="T9" fmla="*/ 6 h 444"/>
                  <a:gd name="T10" fmla="*/ 87 w 226"/>
                  <a:gd name="T11" fmla="*/ 33 h 444"/>
                  <a:gd name="T12" fmla="*/ 117 w 226"/>
                  <a:gd name="T13" fmla="*/ 81 h 444"/>
                  <a:gd name="T14" fmla="*/ 161 w 226"/>
                  <a:gd name="T15" fmla="*/ 165 h 444"/>
                  <a:gd name="T16" fmla="*/ 195 w 226"/>
                  <a:gd name="T17" fmla="*/ 216 h 444"/>
                  <a:gd name="T18" fmla="*/ 217 w 226"/>
                  <a:gd name="T19" fmla="*/ 266 h 444"/>
                  <a:gd name="T20" fmla="*/ 226 w 226"/>
                  <a:gd name="T21" fmla="*/ 292 h 444"/>
                  <a:gd name="T22" fmla="*/ 209 w 226"/>
                  <a:gd name="T23" fmla="*/ 311 h 444"/>
                  <a:gd name="T24" fmla="*/ 159 w 226"/>
                  <a:gd name="T25" fmla="*/ 316 h 444"/>
                  <a:gd name="T26" fmla="*/ 98 w 226"/>
                  <a:gd name="T27" fmla="*/ 331 h 444"/>
                  <a:gd name="T28" fmla="*/ 72 w 226"/>
                  <a:gd name="T29" fmla="*/ 344 h 444"/>
                  <a:gd name="T30" fmla="*/ 61 w 226"/>
                  <a:gd name="T31" fmla="*/ 383 h 444"/>
                  <a:gd name="T32" fmla="*/ 72 w 226"/>
                  <a:gd name="T33" fmla="*/ 400 h 444"/>
                  <a:gd name="T34" fmla="*/ 65 w 226"/>
                  <a:gd name="T35" fmla="*/ 426 h 444"/>
                  <a:gd name="T36" fmla="*/ 31 w 226"/>
                  <a:gd name="T37" fmla="*/ 444 h 444"/>
                  <a:gd name="T38" fmla="*/ 26 w 226"/>
                  <a:gd name="T39" fmla="*/ 431 h 444"/>
                  <a:gd name="T40" fmla="*/ 9 w 226"/>
                  <a:gd name="T41" fmla="*/ 409 h 444"/>
                  <a:gd name="T42" fmla="*/ 6 w 226"/>
                  <a:gd name="T43" fmla="*/ 377 h 444"/>
                  <a:gd name="T44" fmla="*/ 20 w 226"/>
                  <a:gd name="T45" fmla="*/ 361 h 444"/>
                  <a:gd name="T46" fmla="*/ 48 w 226"/>
                  <a:gd name="T47" fmla="*/ 337 h 444"/>
                  <a:gd name="T48" fmla="*/ 87 w 226"/>
                  <a:gd name="T49" fmla="*/ 303 h 444"/>
                  <a:gd name="T50" fmla="*/ 144 w 226"/>
                  <a:gd name="T51" fmla="*/ 292 h 444"/>
                  <a:gd name="T52" fmla="*/ 182 w 226"/>
                  <a:gd name="T53" fmla="*/ 278 h 444"/>
                  <a:gd name="T54" fmla="*/ 172 w 226"/>
                  <a:gd name="T55" fmla="*/ 250 h 444"/>
                  <a:gd name="T56" fmla="*/ 133 w 226"/>
                  <a:gd name="T57" fmla="*/ 205 h 444"/>
                  <a:gd name="T58" fmla="*/ 70 w 226"/>
                  <a:gd name="T59" fmla="*/ 161 h 444"/>
                  <a:gd name="T60" fmla="*/ 28 w 226"/>
                  <a:gd name="T61" fmla="*/ 109 h 444"/>
                  <a:gd name="T62" fmla="*/ 20 w 226"/>
                  <a:gd name="T63" fmla="*/ 8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444">
                    <a:moveTo>
                      <a:pt x="20" y="81"/>
                    </a:moveTo>
                    <a:lnTo>
                      <a:pt x="0" y="43"/>
                    </a:lnTo>
                    <a:lnTo>
                      <a:pt x="6" y="9"/>
                    </a:lnTo>
                    <a:lnTo>
                      <a:pt x="28" y="0"/>
                    </a:lnTo>
                    <a:lnTo>
                      <a:pt x="50" y="6"/>
                    </a:lnTo>
                    <a:lnTo>
                      <a:pt x="87" y="33"/>
                    </a:lnTo>
                    <a:lnTo>
                      <a:pt x="117" y="81"/>
                    </a:lnTo>
                    <a:lnTo>
                      <a:pt x="161" y="165"/>
                    </a:lnTo>
                    <a:lnTo>
                      <a:pt x="195" y="216"/>
                    </a:lnTo>
                    <a:lnTo>
                      <a:pt x="217" y="266"/>
                    </a:lnTo>
                    <a:lnTo>
                      <a:pt x="226" y="292"/>
                    </a:lnTo>
                    <a:lnTo>
                      <a:pt x="209" y="311"/>
                    </a:lnTo>
                    <a:lnTo>
                      <a:pt x="159" y="316"/>
                    </a:lnTo>
                    <a:lnTo>
                      <a:pt x="98" y="331"/>
                    </a:lnTo>
                    <a:lnTo>
                      <a:pt x="72" y="344"/>
                    </a:lnTo>
                    <a:lnTo>
                      <a:pt x="61" y="383"/>
                    </a:lnTo>
                    <a:lnTo>
                      <a:pt x="72" y="400"/>
                    </a:lnTo>
                    <a:lnTo>
                      <a:pt x="65" y="426"/>
                    </a:lnTo>
                    <a:lnTo>
                      <a:pt x="31" y="444"/>
                    </a:lnTo>
                    <a:lnTo>
                      <a:pt x="26" y="431"/>
                    </a:lnTo>
                    <a:lnTo>
                      <a:pt x="9" y="409"/>
                    </a:lnTo>
                    <a:lnTo>
                      <a:pt x="6" y="377"/>
                    </a:lnTo>
                    <a:lnTo>
                      <a:pt x="20" y="361"/>
                    </a:lnTo>
                    <a:lnTo>
                      <a:pt x="48" y="337"/>
                    </a:lnTo>
                    <a:lnTo>
                      <a:pt x="87" y="303"/>
                    </a:lnTo>
                    <a:lnTo>
                      <a:pt x="144" y="292"/>
                    </a:lnTo>
                    <a:lnTo>
                      <a:pt x="182" y="278"/>
                    </a:lnTo>
                    <a:lnTo>
                      <a:pt x="172" y="250"/>
                    </a:lnTo>
                    <a:lnTo>
                      <a:pt x="133" y="205"/>
                    </a:lnTo>
                    <a:lnTo>
                      <a:pt x="70" y="161"/>
                    </a:lnTo>
                    <a:lnTo>
                      <a:pt x="28" y="109"/>
                    </a:lnTo>
                    <a:lnTo>
                      <a:pt x="20"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
        <p:nvSpPr>
          <p:cNvPr id="260146" name="Rectangle 50">
            <a:extLst>
              <a:ext uri="{FF2B5EF4-FFF2-40B4-BE49-F238E27FC236}">
                <a16:creationId xmlns:a16="http://schemas.microsoft.com/office/drawing/2014/main" id="{6D8507A0-E2C6-18FE-2D69-D9CF10C6346D}"/>
              </a:ext>
            </a:extLst>
          </p:cNvPr>
          <p:cNvSpPr>
            <a:spLocks noGrp="1" noChangeArrowheads="1"/>
          </p:cNvSpPr>
          <p:nvPr>
            <p:ph type="title"/>
          </p:nvPr>
        </p:nvSpPr>
        <p:spPr/>
        <p:txBody>
          <a:bodyPr/>
          <a:lstStyle/>
          <a:p>
            <a:r>
              <a:rPr lang="en-US" altLang="en-US"/>
              <a:t>Admissions Prior To Transition</a:t>
            </a:r>
          </a:p>
        </p:txBody>
      </p:sp>
      <p:sp>
        <p:nvSpPr>
          <p:cNvPr id="260147" name="Rectangle 51">
            <a:extLst>
              <a:ext uri="{FF2B5EF4-FFF2-40B4-BE49-F238E27FC236}">
                <a16:creationId xmlns:a16="http://schemas.microsoft.com/office/drawing/2014/main" id="{0E346197-2A4F-F3F3-097B-002BB0CAD74C}"/>
              </a:ext>
            </a:extLst>
          </p:cNvPr>
          <p:cNvSpPr>
            <a:spLocks noGrp="1" noChangeArrowheads="1"/>
          </p:cNvSpPr>
          <p:nvPr>
            <p:ph type="body" idx="1"/>
          </p:nvPr>
        </p:nvSpPr>
        <p:spPr/>
        <p:txBody>
          <a:bodyPr/>
          <a:lstStyle/>
          <a:p>
            <a:r>
              <a:rPr lang="en-US" altLang="en-US"/>
              <a:t>If one sequential bill processed prior to implementation</a:t>
            </a:r>
          </a:p>
          <a:p>
            <a:pPr lvl="1"/>
            <a:r>
              <a:rPr lang="en-US" altLang="en-US"/>
              <a:t>Adjust 112 to be admit through discharge</a:t>
            </a:r>
          </a:p>
          <a:p>
            <a:r>
              <a:rPr lang="en-US" altLang="en-US"/>
              <a:t>If multiple sequential bills processed prior to implementation</a:t>
            </a:r>
          </a:p>
          <a:p>
            <a:pPr lvl="1"/>
            <a:r>
              <a:rPr lang="en-US" altLang="en-US"/>
              <a:t>Cancel 113s; then adjust 112 to be admit through discharge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a:extLst>
              <a:ext uri="{FF2B5EF4-FFF2-40B4-BE49-F238E27FC236}">
                <a16:creationId xmlns:a16="http://schemas.microsoft.com/office/drawing/2014/main" id="{00AA5650-32BF-3276-033E-46B5510BB5BB}"/>
              </a:ext>
            </a:extLst>
          </p:cNvPr>
          <p:cNvSpPr>
            <a:spLocks noGrp="1" noChangeArrowheads="1"/>
          </p:cNvSpPr>
          <p:nvPr>
            <p:ph type="ctrTitle"/>
          </p:nvPr>
        </p:nvSpPr>
        <p:spPr/>
        <p:txBody>
          <a:bodyPr/>
          <a:lstStyle/>
          <a:p>
            <a:r>
              <a:rPr lang="en-US" altLang="en-US"/>
              <a:t>Interrupted Stays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1" name="Rectangle 5">
            <a:extLst>
              <a:ext uri="{FF2B5EF4-FFF2-40B4-BE49-F238E27FC236}">
                <a16:creationId xmlns:a16="http://schemas.microsoft.com/office/drawing/2014/main" id="{66732692-1A89-A7CF-68A5-2A552E235312}"/>
              </a:ext>
            </a:extLst>
          </p:cNvPr>
          <p:cNvSpPr>
            <a:spLocks noGrp="1" noChangeArrowheads="1"/>
          </p:cNvSpPr>
          <p:nvPr>
            <p:ph type="title"/>
          </p:nvPr>
        </p:nvSpPr>
        <p:spPr/>
        <p:txBody>
          <a:bodyPr/>
          <a:lstStyle/>
          <a:p>
            <a:r>
              <a:rPr lang="en-US" altLang="en-US" dirty="0"/>
              <a:t>Interrupted Stays (2)</a:t>
            </a:r>
          </a:p>
        </p:txBody>
      </p:sp>
      <p:sp>
        <p:nvSpPr>
          <p:cNvPr id="121862" name="Rectangle 6">
            <a:extLst>
              <a:ext uri="{FF2B5EF4-FFF2-40B4-BE49-F238E27FC236}">
                <a16:creationId xmlns:a16="http://schemas.microsoft.com/office/drawing/2014/main" id="{2435FFB7-4D7B-97F9-820A-2B97C6774D85}"/>
              </a:ext>
            </a:extLst>
          </p:cNvPr>
          <p:cNvSpPr>
            <a:spLocks noGrp="1" noChangeArrowheads="1"/>
          </p:cNvSpPr>
          <p:nvPr>
            <p:ph type="body" idx="1"/>
          </p:nvPr>
        </p:nvSpPr>
        <p:spPr/>
        <p:txBody>
          <a:bodyPr/>
          <a:lstStyle/>
          <a:p>
            <a:r>
              <a:rPr lang="en-US" altLang="en-US"/>
              <a:t>Beneficiary discharged to acute care hospital, IRF, SNF or swing bed and returns within fixed day period</a:t>
            </a:r>
          </a:p>
          <a:p>
            <a:pPr lvl="1"/>
            <a:r>
              <a:rPr lang="en-US" altLang="en-US"/>
              <a:t>One claim is submitted</a:t>
            </a:r>
          </a:p>
          <a:p>
            <a:pPr lvl="1"/>
            <a:r>
              <a:rPr lang="en-US" altLang="en-US"/>
              <a:t>Considered one discharge</a:t>
            </a:r>
          </a:p>
          <a:p>
            <a:pPr lvl="1"/>
            <a:r>
              <a:rPr lang="en-US" altLang="en-US"/>
              <a:t>One payment is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3892" name="Group 4">
            <a:extLst>
              <a:ext uri="{FF2B5EF4-FFF2-40B4-BE49-F238E27FC236}">
                <a16:creationId xmlns:a16="http://schemas.microsoft.com/office/drawing/2014/main" id="{D81B15BD-E192-4C25-E2C1-6A00036B8A67}"/>
              </a:ext>
              <a:ext uri="{C183D7F6-B498-43B3-948B-1728B52AA6E4}">
                <adec:decorative xmlns:adec="http://schemas.microsoft.com/office/drawing/2017/decorative" val="1"/>
              </a:ext>
            </a:extLst>
          </p:cNvPr>
          <p:cNvGrpSpPr>
            <a:grpSpLocks noChangeAspect="1"/>
          </p:cNvGrpSpPr>
          <p:nvPr/>
        </p:nvGrpSpPr>
        <p:grpSpPr bwMode="auto">
          <a:xfrm>
            <a:off x="6629400" y="5838825"/>
            <a:ext cx="2057400" cy="669925"/>
            <a:chOff x="1121" y="1463"/>
            <a:chExt cx="3562" cy="1484"/>
          </a:xfrm>
        </p:grpSpPr>
        <p:grpSp>
          <p:nvGrpSpPr>
            <p:cNvPr id="293893" name="Group 5">
              <a:extLst>
                <a:ext uri="{FF2B5EF4-FFF2-40B4-BE49-F238E27FC236}">
                  <a16:creationId xmlns:a16="http://schemas.microsoft.com/office/drawing/2014/main" id="{C4C2072A-DE7C-AA85-D125-4B8350441C2B}"/>
                </a:ext>
              </a:extLst>
            </p:cNvPr>
            <p:cNvGrpSpPr>
              <a:grpSpLocks noChangeAspect="1"/>
            </p:cNvGrpSpPr>
            <p:nvPr/>
          </p:nvGrpSpPr>
          <p:grpSpPr bwMode="auto">
            <a:xfrm>
              <a:off x="1121" y="1463"/>
              <a:ext cx="2774" cy="1484"/>
              <a:chOff x="1121" y="1463"/>
              <a:chExt cx="2774" cy="1484"/>
            </a:xfrm>
          </p:grpSpPr>
          <p:grpSp>
            <p:nvGrpSpPr>
              <p:cNvPr id="293894" name="Group 6">
                <a:extLst>
                  <a:ext uri="{FF2B5EF4-FFF2-40B4-BE49-F238E27FC236}">
                    <a16:creationId xmlns:a16="http://schemas.microsoft.com/office/drawing/2014/main" id="{DFEBB42F-C91D-03FC-BFA8-61829EA16A7E}"/>
                  </a:ext>
                </a:extLst>
              </p:cNvPr>
              <p:cNvGrpSpPr>
                <a:grpSpLocks noChangeAspect="1"/>
              </p:cNvGrpSpPr>
              <p:nvPr/>
            </p:nvGrpSpPr>
            <p:grpSpPr bwMode="auto">
              <a:xfrm>
                <a:off x="1121" y="1493"/>
                <a:ext cx="717" cy="1421"/>
                <a:chOff x="1104" y="1470"/>
                <a:chExt cx="717" cy="1421"/>
              </a:xfrm>
            </p:grpSpPr>
            <p:sp>
              <p:nvSpPr>
                <p:cNvPr id="293895" name="Freeform 7">
                  <a:extLst>
                    <a:ext uri="{FF2B5EF4-FFF2-40B4-BE49-F238E27FC236}">
                      <a16:creationId xmlns:a16="http://schemas.microsoft.com/office/drawing/2014/main" id="{711FDFE2-40C7-1F39-1CD5-0664B1953BAE}"/>
                    </a:ext>
                  </a:extLst>
                </p:cNvPr>
                <p:cNvSpPr>
                  <a:spLocks noChangeAspect="1"/>
                </p:cNvSpPr>
                <p:nvPr/>
              </p:nvSpPr>
              <p:spPr bwMode="auto">
                <a:xfrm>
                  <a:off x="1432" y="1470"/>
                  <a:ext cx="295" cy="315"/>
                </a:xfrm>
                <a:custGeom>
                  <a:avLst/>
                  <a:gdLst>
                    <a:gd name="T0" fmla="*/ 99 w 295"/>
                    <a:gd name="T1" fmla="*/ 150 h 315"/>
                    <a:gd name="T2" fmla="*/ 93 w 295"/>
                    <a:gd name="T3" fmla="*/ 105 h 315"/>
                    <a:gd name="T4" fmla="*/ 93 w 295"/>
                    <a:gd name="T5" fmla="*/ 61 h 315"/>
                    <a:gd name="T6" fmla="*/ 106 w 295"/>
                    <a:gd name="T7" fmla="*/ 25 h 315"/>
                    <a:gd name="T8" fmla="*/ 134 w 295"/>
                    <a:gd name="T9" fmla="*/ 9 h 315"/>
                    <a:gd name="T10" fmla="*/ 173 w 295"/>
                    <a:gd name="T11" fmla="*/ 0 h 315"/>
                    <a:gd name="T12" fmla="*/ 221 w 295"/>
                    <a:gd name="T13" fmla="*/ 16 h 315"/>
                    <a:gd name="T14" fmla="*/ 256 w 295"/>
                    <a:gd name="T15" fmla="*/ 64 h 315"/>
                    <a:gd name="T16" fmla="*/ 284 w 295"/>
                    <a:gd name="T17" fmla="*/ 137 h 315"/>
                    <a:gd name="T18" fmla="*/ 294 w 295"/>
                    <a:gd name="T19" fmla="*/ 192 h 315"/>
                    <a:gd name="T20" fmla="*/ 295 w 295"/>
                    <a:gd name="T21" fmla="*/ 261 h 315"/>
                    <a:gd name="T22" fmla="*/ 279 w 295"/>
                    <a:gd name="T23" fmla="*/ 298 h 315"/>
                    <a:gd name="T24" fmla="*/ 255 w 295"/>
                    <a:gd name="T25" fmla="*/ 315 h 315"/>
                    <a:gd name="T26" fmla="*/ 206 w 295"/>
                    <a:gd name="T27" fmla="*/ 315 h 315"/>
                    <a:gd name="T28" fmla="*/ 171 w 295"/>
                    <a:gd name="T29" fmla="*/ 292 h 315"/>
                    <a:gd name="T30" fmla="*/ 138 w 295"/>
                    <a:gd name="T31" fmla="*/ 244 h 315"/>
                    <a:gd name="T32" fmla="*/ 112 w 295"/>
                    <a:gd name="T33" fmla="*/ 205 h 315"/>
                    <a:gd name="T34" fmla="*/ 10 w 295"/>
                    <a:gd name="T35" fmla="*/ 194 h 315"/>
                    <a:gd name="T36" fmla="*/ 0 w 295"/>
                    <a:gd name="T37" fmla="*/ 177 h 315"/>
                    <a:gd name="T38" fmla="*/ 4 w 295"/>
                    <a:gd name="T39" fmla="*/ 166 h 315"/>
                    <a:gd name="T40" fmla="*/ 104 w 295"/>
                    <a:gd name="T41" fmla="*/ 164 h 315"/>
                    <a:gd name="T42" fmla="*/ 99 w 295"/>
                    <a:gd name="T43" fmla="*/ 15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315">
                      <a:moveTo>
                        <a:pt x="99" y="150"/>
                      </a:moveTo>
                      <a:lnTo>
                        <a:pt x="93" y="105"/>
                      </a:lnTo>
                      <a:lnTo>
                        <a:pt x="93" y="61"/>
                      </a:lnTo>
                      <a:lnTo>
                        <a:pt x="106" y="25"/>
                      </a:lnTo>
                      <a:lnTo>
                        <a:pt x="134" y="9"/>
                      </a:lnTo>
                      <a:lnTo>
                        <a:pt x="173" y="0"/>
                      </a:lnTo>
                      <a:lnTo>
                        <a:pt x="221" y="16"/>
                      </a:lnTo>
                      <a:lnTo>
                        <a:pt x="256" y="64"/>
                      </a:lnTo>
                      <a:lnTo>
                        <a:pt x="284" y="137"/>
                      </a:lnTo>
                      <a:lnTo>
                        <a:pt x="294" y="192"/>
                      </a:lnTo>
                      <a:lnTo>
                        <a:pt x="295" y="261"/>
                      </a:lnTo>
                      <a:lnTo>
                        <a:pt x="279" y="298"/>
                      </a:lnTo>
                      <a:lnTo>
                        <a:pt x="255" y="315"/>
                      </a:lnTo>
                      <a:lnTo>
                        <a:pt x="206" y="315"/>
                      </a:lnTo>
                      <a:lnTo>
                        <a:pt x="171" y="292"/>
                      </a:lnTo>
                      <a:lnTo>
                        <a:pt x="138" y="244"/>
                      </a:lnTo>
                      <a:lnTo>
                        <a:pt x="112" y="205"/>
                      </a:lnTo>
                      <a:lnTo>
                        <a:pt x="10" y="194"/>
                      </a:lnTo>
                      <a:lnTo>
                        <a:pt x="0" y="177"/>
                      </a:lnTo>
                      <a:lnTo>
                        <a:pt x="4" y="166"/>
                      </a:lnTo>
                      <a:lnTo>
                        <a:pt x="104" y="164"/>
                      </a:lnTo>
                      <a:lnTo>
                        <a:pt x="99"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896" name="Freeform 8">
                  <a:extLst>
                    <a:ext uri="{FF2B5EF4-FFF2-40B4-BE49-F238E27FC236}">
                      <a16:creationId xmlns:a16="http://schemas.microsoft.com/office/drawing/2014/main" id="{9ECE41A4-0503-CC60-0254-8EFDD4E46CC0}"/>
                    </a:ext>
                  </a:extLst>
                </p:cNvPr>
                <p:cNvSpPr>
                  <a:spLocks noChangeAspect="1"/>
                </p:cNvSpPr>
                <p:nvPr/>
              </p:nvSpPr>
              <p:spPr bwMode="auto">
                <a:xfrm>
                  <a:off x="1104" y="1703"/>
                  <a:ext cx="578" cy="209"/>
                </a:xfrm>
                <a:custGeom>
                  <a:avLst/>
                  <a:gdLst>
                    <a:gd name="T0" fmla="*/ 576 w 578"/>
                    <a:gd name="T1" fmla="*/ 176 h 209"/>
                    <a:gd name="T2" fmla="*/ 500 w 578"/>
                    <a:gd name="T3" fmla="*/ 150 h 209"/>
                    <a:gd name="T4" fmla="*/ 471 w 578"/>
                    <a:gd name="T5" fmla="*/ 143 h 209"/>
                    <a:gd name="T6" fmla="*/ 383 w 578"/>
                    <a:gd name="T7" fmla="*/ 121 h 209"/>
                    <a:gd name="T8" fmla="*/ 209 w 578"/>
                    <a:gd name="T9" fmla="*/ 71 h 209"/>
                    <a:gd name="T10" fmla="*/ 94 w 578"/>
                    <a:gd name="T11" fmla="*/ 37 h 209"/>
                    <a:gd name="T12" fmla="*/ 17 w 578"/>
                    <a:gd name="T13" fmla="*/ 0 h 209"/>
                    <a:gd name="T14" fmla="*/ 0 w 578"/>
                    <a:gd name="T15" fmla="*/ 10 h 209"/>
                    <a:gd name="T16" fmla="*/ 11 w 578"/>
                    <a:gd name="T17" fmla="*/ 26 h 209"/>
                    <a:gd name="T18" fmla="*/ 67 w 578"/>
                    <a:gd name="T19" fmla="*/ 54 h 209"/>
                    <a:gd name="T20" fmla="*/ 104 w 578"/>
                    <a:gd name="T21" fmla="*/ 61 h 209"/>
                    <a:gd name="T22" fmla="*/ 89 w 578"/>
                    <a:gd name="T23" fmla="*/ 78 h 209"/>
                    <a:gd name="T24" fmla="*/ 94 w 578"/>
                    <a:gd name="T25" fmla="*/ 104 h 209"/>
                    <a:gd name="T26" fmla="*/ 139 w 578"/>
                    <a:gd name="T27" fmla="*/ 134 h 209"/>
                    <a:gd name="T28" fmla="*/ 187 w 578"/>
                    <a:gd name="T29" fmla="*/ 145 h 209"/>
                    <a:gd name="T30" fmla="*/ 215 w 578"/>
                    <a:gd name="T31" fmla="*/ 126 h 209"/>
                    <a:gd name="T32" fmla="*/ 226 w 578"/>
                    <a:gd name="T33" fmla="*/ 100 h 209"/>
                    <a:gd name="T34" fmla="*/ 289 w 578"/>
                    <a:gd name="T35" fmla="*/ 111 h 209"/>
                    <a:gd name="T36" fmla="*/ 350 w 578"/>
                    <a:gd name="T37" fmla="*/ 137 h 209"/>
                    <a:gd name="T38" fmla="*/ 422 w 578"/>
                    <a:gd name="T39" fmla="*/ 161 h 209"/>
                    <a:gd name="T40" fmla="*/ 476 w 578"/>
                    <a:gd name="T41" fmla="*/ 187 h 209"/>
                    <a:gd name="T42" fmla="*/ 532 w 578"/>
                    <a:gd name="T43" fmla="*/ 206 h 209"/>
                    <a:gd name="T44" fmla="*/ 561 w 578"/>
                    <a:gd name="T45" fmla="*/ 209 h 209"/>
                    <a:gd name="T46" fmla="*/ 578 w 578"/>
                    <a:gd name="T47" fmla="*/ 195 h 209"/>
                    <a:gd name="T48" fmla="*/ 576 w 578"/>
                    <a:gd name="T49" fmla="*/ 17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209">
                      <a:moveTo>
                        <a:pt x="576" y="176"/>
                      </a:moveTo>
                      <a:lnTo>
                        <a:pt x="500" y="150"/>
                      </a:lnTo>
                      <a:lnTo>
                        <a:pt x="471" y="143"/>
                      </a:lnTo>
                      <a:lnTo>
                        <a:pt x="383" y="121"/>
                      </a:lnTo>
                      <a:lnTo>
                        <a:pt x="209" y="71"/>
                      </a:lnTo>
                      <a:lnTo>
                        <a:pt x="94" y="37"/>
                      </a:lnTo>
                      <a:lnTo>
                        <a:pt x="17" y="0"/>
                      </a:lnTo>
                      <a:lnTo>
                        <a:pt x="0" y="10"/>
                      </a:lnTo>
                      <a:lnTo>
                        <a:pt x="11" y="26"/>
                      </a:lnTo>
                      <a:lnTo>
                        <a:pt x="67" y="54"/>
                      </a:lnTo>
                      <a:lnTo>
                        <a:pt x="104" y="61"/>
                      </a:lnTo>
                      <a:lnTo>
                        <a:pt x="89" y="78"/>
                      </a:lnTo>
                      <a:lnTo>
                        <a:pt x="94" y="104"/>
                      </a:lnTo>
                      <a:lnTo>
                        <a:pt x="139" y="134"/>
                      </a:lnTo>
                      <a:lnTo>
                        <a:pt x="187" y="145"/>
                      </a:lnTo>
                      <a:lnTo>
                        <a:pt x="215" y="126"/>
                      </a:lnTo>
                      <a:lnTo>
                        <a:pt x="226" y="100"/>
                      </a:lnTo>
                      <a:lnTo>
                        <a:pt x="289" y="111"/>
                      </a:lnTo>
                      <a:lnTo>
                        <a:pt x="350" y="137"/>
                      </a:lnTo>
                      <a:lnTo>
                        <a:pt x="422" y="161"/>
                      </a:lnTo>
                      <a:lnTo>
                        <a:pt x="476" y="187"/>
                      </a:lnTo>
                      <a:lnTo>
                        <a:pt x="532" y="206"/>
                      </a:lnTo>
                      <a:lnTo>
                        <a:pt x="561" y="209"/>
                      </a:lnTo>
                      <a:lnTo>
                        <a:pt x="578" y="195"/>
                      </a:lnTo>
                      <a:lnTo>
                        <a:pt x="576" y="1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897" name="Freeform 9">
                  <a:extLst>
                    <a:ext uri="{FF2B5EF4-FFF2-40B4-BE49-F238E27FC236}">
                      <a16:creationId xmlns:a16="http://schemas.microsoft.com/office/drawing/2014/main" id="{C3182430-551B-D33D-717B-3A02C80F2D31}"/>
                    </a:ext>
                  </a:extLst>
                </p:cNvPr>
                <p:cNvSpPr>
                  <a:spLocks noChangeAspect="1"/>
                </p:cNvSpPr>
                <p:nvPr/>
              </p:nvSpPr>
              <p:spPr bwMode="auto">
                <a:xfrm>
                  <a:off x="1630" y="1808"/>
                  <a:ext cx="191" cy="606"/>
                </a:xfrm>
                <a:custGeom>
                  <a:avLst/>
                  <a:gdLst>
                    <a:gd name="T0" fmla="*/ 28 w 191"/>
                    <a:gd name="T1" fmla="*/ 30 h 606"/>
                    <a:gd name="T2" fmla="*/ 41 w 191"/>
                    <a:gd name="T3" fmla="*/ 7 h 606"/>
                    <a:gd name="T4" fmla="*/ 75 w 191"/>
                    <a:gd name="T5" fmla="*/ 0 h 606"/>
                    <a:gd name="T6" fmla="*/ 117 w 191"/>
                    <a:gd name="T7" fmla="*/ 22 h 606"/>
                    <a:gd name="T8" fmla="*/ 156 w 191"/>
                    <a:gd name="T9" fmla="*/ 94 h 606"/>
                    <a:gd name="T10" fmla="*/ 173 w 191"/>
                    <a:gd name="T11" fmla="*/ 150 h 606"/>
                    <a:gd name="T12" fmla="*/ 186 w 191"/>
                    <a:gd name="T13" fmla="*/ 217 h 606"/>
                    <a:gd name="T14" fmla="*/ 191 w 191"/>
                    <a:gd name="T15" fmla="*/ 308 h 606"/>
                    <a:gd name="T16" fmla="*/ 190 w 191"/>
                    <a:gd name="T17" fmla="*/ 389 h 606"/>
                    <a:gd name="T18" fmla="*/ 186 w 191"/>
                    <a:gd name="T19" fmla="*/ 485 h 606"/>
                    <a:gd name="T20" fmla="*/ 180 w 191"/>
                    <a:gd name="T21" fmla="*/ 558 h 606"/>
                    <a:gd name="T22" fmla="*/ 164 w 191"/>
                    <a:gd name="T23" fmla="*/ 589 h 606"/>
                    <a:gd name="T24" fmla="*/ 136 w 191"/>
                    <a:gd name="T25" fmla="*/ 600 h 606"/>
                    <a:gd name="T26" fmla="*/ 102 w 191"/>
                    <a:gd name="T27" fmla="*/ 606 h 606"/>
                    <a:gd name="T28" fmla="*/ 58 w 191"/>
                    <a:gd name="T29" fmla="*/ 595 h 606"/>
                    <a:gd name="T30" fmla="*/ 25 w 191"/>
                    <a:gd name="T31" fmla="*/ 580 h 606"/>
                    <a:gd name="T32" fmla="*/ 8 w 191"/>
                    <a:gd name="T33" fmla="*/ 547 h 606"/>
                    <a:gd name="T34" fmla="*/ 0 w 191"/>
                    <a:gd name="T35" fmla="*/ 485 h 606"/>
                    <a:gd name="T36" fmla="*/ 2 w 191"/>
                    <a:gd name="T37" fmla="*/ 411 h 606"/>
                    <a:gd name="T38" fmla="*/ 19 w 191"/>
                    <a:gd name="T39" fmla="*/ 361 h 606"/>
                    <a:gd name="T40" fmla="*/ 25 w 191"/>
                    <a:gd name="T41" fmla="*/ 283 h 606"/>
                    <a:gd name="T42" fmla="*/ 23 w 191"/>
                    <a:gd name="T43" fmla="*/ 245 h 606"/>
                    <a:gd name="T44" fmla="*/ 13 w 191"/>
                    <a:gd name="T45" fmla="*/ 200 h 606"/>
                    <a:gd name="T46" fmla="*/ 6 w 191"/>
                    <a:gd name="T47" fmla="*/ 156 h 606"/>
                    <a:gd name="T48" fmla="*/ 2 w 191"/>
                    <a:gd name="T49" fmla="*/ 102 h 606"/>
                    <a:gd name="T50" fmla="*/ 2 w 191"/>
                    <a:gd name="T51" fmla="*/ 63 h 606"/>
                    <a:gd name="T52" fmla="*/ 17 w 191"/>
                    <a:gd name="T53" fmla="*/ 41 h 606"/>
                    <a:gd name="T54" fmla="*/ 28 w 191"/>
                    <a:gd name="T55" fmla="*/ 3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1" h="606">
                      <a:moveTo>
                        <a:pt x="28" y="30"/>
                      </a:moveTo>
                      <a:lnTo>
                        <a:pt x="41" y="7"/>
                      </a:lnTo>
                      <a:lnTo>
                        <a:pt x="75" y="0"/>
                      </a:lnTo>
                      <a:lnTo>
                        <a:pt x="117" y="22"/>
                      </a:lnTo>
                      <a:lnTo>
                        <a:pt x="156" y="94"/>
                      </a:lnTo>
                      <a:lnTo>
                        <a:pt x="173" y="150"/>
                      </a:lnTo>
                      <a:lnTo>
                        <a:pt x="186" y="217"/>
                      </a:lnTo>
                      <a:lnTo>
                        <a:pt x="191" y="308"/>
                      </a:lnTo>
                      <a:lnTo>
                        <a:pt x="190" y="389"/>
                      </a:lnTo>
                      <a:lnTo>
                        <a:pt x="186" y="485"/>
                      </a:lnTo>
                      <a:lnTo>
                        <a:pt x="180" y="558"/>
                      </a:lnTo>
                      <a:lnTo>
                        <a:pt x="164" y="589"/>
                      </a:lnTo>
                      <a:lnTo>
                        <a:pt x="136" y="600"/>
                      </a:lnTo>
                      <a:lnTo>
                        <a:pt x="102" y="606"/>
                      </a:lnTo>
                      <a:lnTo>
                        <a:pt x="58" y="595"/>
                      </a:lnTo>
                      <a:lnTo>
                        <a:pt x="25" y="580"/>
                      </a:lnTo>
                      <a:lnTo>
                        <a:pt x="8" y="547"/>
                      </a:lnTo>
                      <a:lnTo>
                        <a:pt x="0" y="485"/>
                      </a:lnTo>
                      <a:lnTo>
                        <a:pt x="2" y="411"/>
                      </a:lnTo>
                      <a:lnTo>
                        <a:pt x="19" y="361"/>
                      </a:lnTo>
                      <a:lnTo>
                        <a:pt x="25" y="283"/>
                      </a:lnTo>
                      <a:lnTo>
                        <a:pt x="23" y="245"/>
                      </a:lnTo>
                      <a:lnTo>
                        <a:pt x="13" y="200"/>
                      </a:lnTo>
                      <a:lnTo>
                        <a:pt x="6" y="156"/>
                      </a:lnTo>
                      <a:lnTo>
                        <a:pt x="2" y="102"/>
                      </a:lnTo>
                      <a:lnTo>
                        <a:pt x="2" y="63"/>
                      </a:lnTo>
                      <a:lnTo>
                        <a:pt x="17" y="41"/>
                      </a:lnTo>
                      <a:lnTo>
                        <a:pt x="2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898" name="Freeform 10">
                  <a:extLst>
                    <a:ext uri="{FF2B5EF4-FFF2-40B4-BE49-F238E27FC236}">
                      <a16:creationId xmlns:a16="http://schemas.microsoft.com/office/drawing/2014/main" id="{F6E79BEB-4513-BFD7-F983-7B17BFAA1430}"/>
                    </a:ext>
                  </a:extLst>
                </p:cNvPr>
                <p:cNvSpPr>
                  <a:spLocks noChangeAspect="1"/>
                </p:cNvSpPr>
                <p:nvPr/>
              </p:nvSpPr>
              <p:spPr bwMode="auto">
                <a:xfrm>
                  <a:off x="1571" y="2313"/>
                  <a:ext cx="244" cy="578"/>
                </a:xfrm>
                <a:custGeom>
                  <a:avLst/>
                  <a:gdLst>
                    <a:gd name="T0" fmla="*/ 153 w 244"/>
                    <a:gd name="T1" fmla="*/ 0 h 578"/>
                    <a:gd name="T2" fmla="*/ 198 w 244"/>
                    <a:gd name="T3" fmla="*/ 11 h 578"/>
                    <a:gd name="T4" fmla="*/ 205 w 244"/>
                    <a:gd name="T5" fmla="*/ 46 h 578"/>
                    <a:gd name="T6" fmla="*/ 209 w 244"/>
                    <a:gd name="T7" fmla="*/ 111 h 578"/>
                    <a:gd name="T8" fmla="*/ 198 w 244"/>
                    <a:gd name="T9" fmla="*/ 189 h 578"/>
                    <a:gd name="T10" fmla="*/ 189 w 244"/>
                    <a:gd name="T11" fmla="*/ 274 h 578"/>
                    <a:gd name="T12" fmla="*/ 181 w 244"/>
                    <a:gd name="T13" fmla="*/ 369 h 578"/>
                    <a:gd name="T14" fmla="*/ 187 w 244"/>
                    <a:gd name="T15" fmla="*/ 417 h 578"/>
                    <a:gd name="T16" fmla="*/ 200 w 244"/>
                    <a:gd name="T17" fmla="*/ 463 h 578"/>
                    <a:gd name="T18" fmla="*/ 231 w 244"/>
                    <a:gd name="T19" fmla="*/ 506 h 578"/>
                    <a:gd name="T20" fmla="*/ 244 w 244"/>
                    <a:gd name="T21" fmla="*/ 524 h 578"/>
                    <a:gd name="T22" fmla="*/ 238 w 244"/>
                    <a:gd name="T23" fmla="*/ 541 h 578"/>
                    <a:gd name="T24" fmla="*/ 203 w 244"/>
                    <a:gd name="T25" fmla="*/ 541 h 578"/>
                    <a:gd name="T26" fmla="*/ 150 w 244"/>
                    <a:gd name="T27" fmla="*/ 550 h 578"/>
                    <a:gd name="T28" fmla="*/ 78 w 244"/>
                    <a:gd name="T29" fmla="*/ 569 h 578"/>
                    <a:gd name="T30" fmla="*/ 33 w 244"/>
                    <a:gd name="T31" fmla="*/ 578 h 578"/>
                    <a:gd name="T32" fmla="*/ 6 w 244"/>
                    <a:gd name="T33" fmla="*/ 558 h 578"/>
                    <a:gd name="T34" fmla="*/ 0 w 244"/>
                    <a:gd name="T35" fmla="*/ 528 h 578"/>
                    <a:gd name="T36" fmla="*/ 33 w 244"/>
                    <a:gd name="T37" fmla="*/ 519 h 578"/>
                    <a:gd name="T38" fmla="*/ 92 w 244"/>
                    <a:gd name="T39" fmla="*/ 517 h 578"/>
                    <a:gd name="T40" fmla="*/ 159 w 244"/>
                    <a:gd name="T41" fmla="*/ 517 h 578"/>
                    <a:gd name="T42" fmla="*/ 209 w 244"/>
                    <a:gd name="T43" fmla="*/ 519 h 578"/>
                    <a:gd name="T44" fmla="*/ 205 w 244"/>
                    <a:gd name="T45" fmla="*/ 511 h 578"/>
                    <a:gd name="T46" fmla="*/ 183 w 244"/>
                    <a:gd name="T47" fmla="*/ 489 h 578"/>
                    <a:gd name="T48" fmla="*/ 165 w 244"/>
                    <a:gd name="T49" fmla="*/ 450 h 578"/>
                    <a:gd name="T50" fmla="*/ 150 w 244"/>
                    <a:gd name="T51" fmla="*/ 400 h 578"/>
                    <a:gd name="T52" fmla="*/ 150 w 244"/>
                    <a:gd name="T53" fmla="*/ 367 h 578"/>
                    <a:gd name="T54" fmla="*/ 159 w 244"/>
                    <a:gd name="T55" fmla="*/ 267 h 578"/>
                    <a:gd name="T56" fmla="*/ 159 w 244"/>
                    <a:gd name="T57" fmla="*/ 195 h 578"/>
                    <a:gd name="T58" fmla="*/ 153 w 244"/>
                    <a:gd name="T59" fmla="*/ 117 h 578"/>
                    <a:gd name="T60" fmla="*/ 142 w 244"/>
                    <a:gd name="T61" fmla="*/ 80 h 578"/>
                    <a:gd name="T62" fmla="*/ 133 w 244"/>
                    <a:gd name="T63" fmla="*/ 33 h 578"/>
                    <a:gd name="T64" fmla="*/ 148 w 244"/>
                    <a:gd name="T65" fmla="*/ 11 h 578"/>
                    <a:gd name="T66" fmla="*/ 153 w 244"/>
                    <a:gd name="T6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78">
                      <a:moveTo>
                        <a:pt x="153" y="0"/>
                      </a:moveTo>
                      <a:lnTo>
                        <a:pt x="198" y="11"/>
                      </a:lnTo>
                      <a:lnTo>
                        <a:pt x="205" y="46"/>
                      </a:lnTo>
                      <a:lnTo>
                        <a:pt x="209" y="111"/>
                      </a:lnTo>
                      <a:lnTo>
                        <a:pt x="198" y="189"/>
                      </a:lnTo>
                      <a:lnTo>
                        <a:pt x="189" y="274"/>
                      </a:lnTo>
                      <a:lnTo>
                        <a:pt x="181" y="369"/>
                      </a:lnTo>
                      <a:lnTo>
                        <a:pt x="187" y="417"/>
                      </a:lnTo>
                      <a:lnTo>
                        <a:pt x="200" y="463"/>
                      </a:lnTo>
                      <a:lnTo>
                        <a:pt x="231" y="506"/>
                      </a:lnTo>
                      <a:lnTo>
                        <a:pt x="244" y="524"/>
                      </a:lnTo>
                      <a:lnTo>
                        <a:pt x="238" y="541"/>
                      </a:lnTo>
                      <a:lnTo>
                        <a:pt x="203" y="541"/>
                      </a:lnTo>
                      <a:lnTo>
                        <a:pt x="150" y="550"/>
                      </a:lnTo>
                      <a:lnTo>
                        <a:pt x="78" y="569"/>
                      </a:lnTo>
                      <a:lnTo>
                        <a:pt x="33" y="578"/>
                      </a:lnTo>
                      <a:lnTo>
                        <a:pt x="6" y="558"/>
                      </a:lnTo>
                      <a:lnTo>
                        <a:pt x="0" y="528"/>
                      </a:lnTo>
                      <a:lnTo>
                        <a:pt x="33" y="519"/>
                      </a:lnTo>
                      <a:lnTo>
                        <a:pt x="92" y="517"/>
                      </a:lnTo>
                      <a:lnTo>
                        <a:pt x="159" y="517"/>
                      </a:lnTo>
                      <a:lnTo>
                        <a:pt x="209" y="519"/>
                      </a:lnTo>
                      <a:lnTo>
                        <a:pt x="205" y="511"/>
                      </a:lnTo>
                      <a:lnTo>
                        <a:pt x="183" y="489"/>
                      </a:lnTo>
                      <a:lnTo>
                        <a:pt x="165" y="450"/>
                      </a:lnTo>
                      <a:lnTo>
                        <a:pt x="150" y="400"/>
                      </a:lnTo>
                      <a:lnTo>
                        <a:pt x="150" y="367"/>
                      </a:lnTo>
                      <a:lnTo>
                        <a:pt x="159" y="267"/>
                      </a:lnTo>
                      <a:lnTo>
                        <a:pt x="159" y="195"/>
                      </a:lnTo>
                      <a:lnTo>
                        <a:pt x="153" y="117"/>
                      </a:lnTo>
                      <a:lnTo>
                        <a:pt x="142" y="80"/>
                      </a:lnTo>
                      <a:lnTo>
                        <a:pt x="133" y="33"/>
                      </a:lnTo>
                      <a:lnTo>
                        <a:pt x="148" y="11"/>
                      </a:lnTo>
                      <a:lnTo>
                        <a:pt x="1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899" name="Freeform 11">
                  <a:extLst>
                    <a:ext uri="{FF2B5EF4-FFF2-40B4-BE49-F238E27FC236}">
                      <a16:creationId xmlns:a16="http://schemas.microsoft.com/office/drawing/2014/main" id="{A8F44B72-2965-1D91-31A7-67291B71899C}"/>
                    </a:ext>
                  </a:extLst>
                </p:cNvPr>
                <p:cNvSpPr>
                  <a:spLocks noChangeAspect="1"/>
                </p:cNvSpPr>
                <p:nvPr/>
              </p:nvSpPr>
              <p:spPr bwMode="auto">
                <a:xfrm>
                  <a:off x="1473" y="2239"/>
                  <a:ext cx="244" cy="566"/>
                </a:xfrm>
                <a:custGeom>
                  <a:avLst/>
                  <a:gdLst>
                    <a:gd name="T0" fmla="*/ 190 w 244"/>
                    <a:gd name="T1" fmla="*/ 0 h 566"/>
                    <a:gd name="T2" fmla="*/ 233 w 244"/>
                    <a:gd name="T3" fmla="*/ 13 h 566"/>
                    <a:gd name="T4" fmla="*/ 238 w 244"/>
                    <a:gd name="T5" fmla="*/ 48 h 566"/>
                    <a:gd name="T6" fmla="*/ 238 w 244"/>
                    <a:gd name="T7" fmla="*/ 115 h 566"/>
                    <a:gd name="T8" fmla="*/ 222 w 244"/>
                    <a:gd name="T9" fmla="*/ 191 h 566"/>
                    <a:gd name="T10" fmla="*/ 205 w 244"/>
                    <a:gd name="T11" fmla="*/ 276 h 566"/>
                    <a:gd name="T12" fmla="*/ 192 w 244"/>
                    <a:gd name="T13" fmla="*/ 368 h 566"/>
                    <a:gd name="T14" fmla="*/ 194 w 244"/>
                    <a:gd name="T15" fmla="*/ 416 h 566"/>
                    <a:gd name="T16" fmla="*/ 203 w 244"/>
                    <a:gd name="T17" fmla="*/ 464 h 566"/>
                    <a:gd name="T18" fmla="*/ 233 w 244"/>
                    <a:gd name="T19" fmla="*/ 509 h 566"/>
                    <a:gd name="T20" fmla="*/ 244 w 244"/>
                    <a:gd name="T21" fmla="*/ 527 h 566"/>
                    <a:gd name="T22" fmla="*/ 237 w 244"/>
                    <a:gd name="T23" fmla="*/ 544 h 566"/>
                    <a:gd name="T24" fmla="*/ 201 w 244"/>
                    <a:gd name="T25" fmla="*/ 542 h 566"/>
                    <a:gd name="T26" fmla="*/ 148 w 244"/>
                    <a:gd name="T27" fmla="*/ 548 h 566"/>
                    <a:gd name="T28" fmla="*/ 76 w 244"/>
                    <a:gd name="T29" fmla="*/ 560 h 566"/>
                    <a:gd name="T30" fmla="*/ 30 w 244"/>
                    <a:gd name="T31" fmla="*/ 566 h 566"/>
                    <a:gd name="T32" fmla="*/ 4 w 244"/>
                    <a:gd name="T33" fmla="*/ 544 h 566"/>
                    <a:gd name="T34" fmla="*/ 0 w 244"/>
                    <a:gd name="T35" fmla="*/ 514 h 566"/>
                    <a:gd name="T36" fmla="*/ 33 w 244"/>
                    <a:gd name="T37" fmla="*/ 507 h 566"/>
                    <a:gd name="T38" fmla="*/ 92 w 244"/>
                    <a:gd name="T39" fmla="*/ 511 h 566"/>
                    <a:gd name="T40" fmla="*/ 159 w 244"/>
                    <a:gd name="T41" fmla="*/ 514 h 566"/>
                    <a:gd name="T42" fmla="*/ 209 w 244"/>
                    <a:gd name="T43" fmla="*/ 520 h 566"/>
                    <a:gd name="T44" fmla="*/ 207 w 244"/>
                    <a:gd name="T45" fmla="*/ 512 h 566"/>
                    <a:gd name="T46" fmla="*/ 185 w 244"/>
                    <a:gd name="T47" fmla="*/ 488 h 566"/>
                    <a:gd name="T48" fmla="*/ 170 w 244"/>
                    <a:gd name="T49" fmla="*/ 448 h 566"/>
                    <a:gd name="T50" fmla="*/ 159 w 244"/>
                    <a:gd name="T51" fmla="*/ 398 h 566"/>
                    <a:gd name="T52" fmla="*/ 161 w 244"/>
                    <a:gd name="T53" fmla="*/ 364 h 566"/>
                    <a:gd name="T54" fmla="*/ 177 w 244"/>
                    <a:gd name="T55" fmla="*/ 265 h 566"/>
                    <a:gd name="T56" fmla="*/ 183 w 244"/>
                    <a:gd name="T57" fmla="*/ 194 h 566"/>
                    <a:gd name="T58" fmla="*/ 181 w 244"/>
                    <a:gd name="T59" fmla="*/ 115 h 566"/>
                    <a:gd name="T60" fmla="*/ 174 w 244"/>
                    <a:gd name="T61" fmla="*/ 78 h 566"/>
                    <a:gd name="T62" fmla="*/ 168 w 244"/>
                    <a:gd name="T63" fmla="*/ 31 h 566"/>
                    <a:gd name="T64" fmla="*/ 183 w 244"/>
                    <a:gd name="T65" fmla="*/ 9 h 566"/>
                    <a:gd name="T66" fmla="*/ 190 w 244"/>
                    <a:gd name="T6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66">
                      <a:moveTo>
                        <a:pt x="190" y="0"/>
                      </a:moveTo>
                      <a:lnTo>
                        <a:pt x="233" y="13"/>
                      </a:lnTo>
                      <a:lnTo>
                        <a:pt x="238" y="48"/>
                      </a:lnTo>
                      <a:lnTo>
                        <a:pt x="238" y="115"/>
                      </a:lnTo>
                      <a:lnTo>
                        <a:pt x="222" y="191"/>
                      </a:lnTo>
                      <a:lnTo>
                        <a:pt x="205" y="276"/>
                      </a:lnTo>
                      <a:lnTo>
                        <a:pt x="192" y="368"/>
                      </a:lnTo>
                      <a:lnTo>
                        <a:pt x="194" y="416"/>
                      </a:lnTo>
                      <a:lnTo>
                        <a:pt x="203" y="464"/>
                      </a:lnTo>
                      <a:lnTo>
                        <a:pt x="233" y="509"/>
                      </a:lnTo>
                      <a:lnTo>
                        <a:pt x="244" y="527"/>
                      </a:lnTo>
                      <a:lnTo>
                        <a:pt x="237" y="544"/>
                      </a:lnTo>
                      <a:lnTo>
                        <a:pt x="201" y="542"/>
                      </a:lnTo>
                      <a:lnTo>
                        <a:pt x="148" y="548"/>
                      </a:lnTo>
                      <a:lnTo>
                        <a:pt x="76" y="560"/>
                      </a:lnTo>
                      <a:lnTo>
                        <a:pt x="30" y="566"/>
                      </a:lnTo>
                      <a:lnTo>
                        <a:pt x="4" y="544"/>
                      </a:lnTo>
                      <a:lnTo>
                        <a:pt x="0" y="514"/>
                      </a:lnTo>
                      <a:lnTo>
                        <a:pt x="33" y="507"/>
                      </a:lnTo>
                      <a:lnTo>
                        <a:pt x="92" y="511"/>
                      </a:lnTo>
                      <a:lnTo>
                        <a:pt x="159" y="514"/>
                      </a:lnTo>
                      <a:lnTo>
                        <a:pt x="209" y="520"/>
                      </a:lnTo>
                      <a:lnTo>
                        <a:pt x="207" y="512"/>
                      </a:lnTo>
                      <a:lnTo>
                        <a:pt x="185" y="488"/>
                      </a:lnTo>
                      <a:lnTo>
                        <a:pt x="170" y="448"/>
                      </a:lnTo>
                      <a:lnTo>
                        <a:pt x="159" y="398"/>
                      </a:lnTo>
                      <a:lnTo>
                        <a:pt x="161" y="364"/>
                      </a:lnTo>
                      <a:lnTo>
                        <a:pt x="177" y="265"/>
                      </a:lnTo>
                      <a:lnTo>
                        <a:pt x="183" y="194"/>
                      </a:lnTo>
                      <a:lnTo>
                        <a:pt x="181" y="115"/>
                      </a:lnTo>
                      <a:lnTo>
                        <a:pt x="174" y="78"/>
                      </a:lnTo>
                      <a:lnTo>
                        <a:pt x="168" y="31"/>
                      </a:lnTo>
                      <a:lnTo>
                        <a:pt x="183" y="9"/>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93900" name="Group 12">
                <a:extLst>
                  <a:ext uri="{FF2B5EF4-FFF2-40B4-BE49-F238E27FC236}">
                    <a16:creationId xmlns:a16="http://schemas.microsoft.com/office/drawing/2014/main" id="{8ABDC2A3-4A2A-104B-3EBF-57E5A04FB53A}"/>
                  </a:ext>
                </a:extLst>
              </p:cNvPr>
              <p:cNvGrpSpPr>
                <a:grpSpLocks noChangeAspect="1"/>
              </p:cNvGrpSpPr>
              <p:nvPr/>
            </p:nvGrpSpPr>
            <p:grpSpPr bwMode="auto">
              <a:xfrm>
                <a:off x="3390" y="1636"/>
                <a:ext cx="505" cy="1294"/>
                <a:chOff x="3373" y="1613"/>
                <a:chExt cx="505" cy="1294"/>
              </a:xfrm>
            </p:grpSpPr>
            <p:sp>
              <p:nvSpPr>
                <p:cNvPr id="293901" name="Freeform 13">
                  <a:extLst>
                    <a:ext uri="{FF2B5EF4-FFF2-40B4-BE49-F238E27FC236}">
                      <a16:creationId xmlns:a16="http://schemas.microsoft.com/office/drawing/2014/main" id="{941D6EA1-F922-5772-3F4C-BF8ADE82C54D}"/>
                    </a:ext>
                  </a:extLst>
                </p:cNvPr>
                <p:cNvSpPr>
                  <a:spLocks noChangeAspect="1"/>
                </p:cNvSpPr>
                <p:nvPr/>
              </p:nvSpPr>
              <p:spPr bwMode="auto">
                <a:xfrm>
                  <a:off x="3504" y="1931"/>
                  <a:ext cx="208" cy="522"/>
                </a:xfrm>
                <a:custGeom>
                  <a:avLst/>
                  <a:gdLst>
                    <a:gd name="T0" fmla="*/ 56 w 208"/>
                    <a:gd name="T1" fmla="*/ 22 h 522"/>
                    <a:gd name="T2" fmla="*/ 78 w 208"/>
                    <a:gd name="T3" fmla="*/ 6 h 522"/>
                    <a:gd name="T4" fmla="*/ 106 w 208"/>
                    <a:gd name="T5" fmla="*/ 0 h 522"/>
                    <a:gd name="T6" fmla="*/ 128 w 208"/>
                    <a:gd name="T7" fmla="*/ 4 h 522"/>
                    <a:gd name="T8" fmla="*/ 147 w 208"/>
                    <a:gd name="T9" fmla="*/ 28 h 522"/>
                    <a:gd name="T10" fmla="*/ 162 w 208"/>
                    <a:gd name="T11" fmla="*/ 78 h 522"/>
                    <a:gd name="T12" fmla="*/ 175 w 208"/>
                    <a:gd name="T13" fmla="*/ 144 h 522"/>
                    <a:gd name="T14" fmla="*/ 189 w 208"/>
                    <a:gd name="T15" fmla="*/ 209 h 522"/>
                    <a:gd name="T16" fmla="*/ 201 w 208"/>
                    <a:gd name="T17" fmla="*/ 265 h 522"/>
                    <a:gd name="T18" fmla="*/ 201 w 208"/>
                    <a:gd name="T19" fmla="*/ 328 h 522"/>
                    <a:gd name="T20" fmla="*/ 208 w 208"/>
                    <a:gd name="T21" fmla="*/ 405 h 522"/>
                    <a:gd name="T22" fmla="*/ 201 w 208"/>
                    <a:gd name="T23" fmla="*/ 450 h 522"/>
                    <a:gd name="T24" fmla="*/ 191 w 208"/>
                    <a:gd name="T25" fmla="*/ 489 h 522"/>
                    <a:gd name="T26" fmla="*/ 158 w 208"/>
                    <a:gd name="T27" fmla="*/ 511 h 522"/>
                    <a:gd name="T28" fmla="*/ 97 w 208"/>
                    <a:gd name="T29" fmla="*/ 522 h 522"/>
                    <a:gd name="T30" fmla="*/ 52 w 208"/>
                    <a:gd name="T31" fmla="*/ 509 h 522"/>
                    <a:gd name="T32" fmla="*/ 11 w 208"/>
                    <a:gd name="T33" fmla="*/ 478 h 522"/>
                    <a:gd name="T34" fmla="*/ 0 w 208"/>
                    <a:gd name="T35" fmla="*/ 428 h 522"/>
                    <a:gd name="T36" fmla="*/ 0 w 208"/>
                    <a:gd name="T37" fmla="*/ 376 h 522"/>
                    <a:gd name="T38" fmla="*/ 13 w 208"/>
                    <a:gd name="T39" fmla="*/ 281 h 522"/>
                    <a:gd name="T40" fmla="*/ 13 w 208"/>
                    <a:gd name="T41" fmla="*/ 205 h 522"/>
                    <a:gd name="T42" fmla="*/ 17 w 208"/>
                    <a:gd name="T43" fmla="*/ 133 h 522"/>
                    <a:gd name="T44" fmla="*/ 33 w 208"/>
                    <a:gd name="T45" fmla="*/ 87 h 522"/>
                    <a:gd name="T46" fmla="*/ 52 w 208"/>
                    <a:gd name="T47" fmla="*/ 56 h 522"/>
                    <a:gd name="T48" fmla="*/ 56 w 208"/>
                    <a:gd name="T49" fmla="*/ 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522">
                      <a:moveTo>
                        <a:pt x="56" y="22"/>
                      </a:moveTo>
                      <a:lnTo>
                        <a:pt x="78" y="6"/>
                      </a:lnTo>
                      <a:lnTo>
                        <a:pt x="106" y="0"/>
                      </a:lnTo>
                      <a:lnTo>
                        <a:pt x="128" y="4"/>
                      </a:lnTo>
                      <a:lnTo>
                        <a:pt x="147" y="28"/>
                      </a:lnTo>
                      <a:lnTo>
                        <a:pt x="162" y="78"/>
                      </a:lnTo>
                      <a:lnTo>
                        <a:pt x="175" y="144"/>
                      </a:lnTo>
                      <a:lnTo>
                        <a:pt x="189" y="209"/>
                      </a:lnTo>
                      <a:lnTo>
                        <a:pt x="201" y="265"/>
                      </a:lnTo>
                      <a:lnTo>
                        <a:pt x="201" y="328"/>
                      </a:lnTo>
                      <a:lnTo>
                        <a:pt x="208" y="405"/>
                      </a:lnTo>
                      <a:lnTo>
                        <a:pt x="201" y="450"/>
                      </a:lnTo>
                      <a:lnTo>
                        <a:pt x="191" y="489"/>
                      </a:lnTo>
                      <a:lnTo>
                        <a:pt x="158" y="511"/>
                      </a:lnTo>
                      <a:lnTo>
                        <a:pt x="97" y="522"/>
                      </a:lnTo>
                      <a:lnTo>
                        <a:pt x="52" y="509"/>
                      </a:lnTo>
                      <a:lnTo>
                        <a:pt x="11" y="478"/>
                      </a:lnTo>
                      <a:lnTo>
                        <a:pt x="0" y="428"/>
                      </a:lnTo>
                      <a:lnTo>
                        <a:pt x="0" y="376"/>
                      </a:lnTo>
                      <a:lnTo>
                        <a:pt x="13" y="281"/>
                      </a:lnTo>
                      <a:lnTo>
                        <a:pt x="13" y="205"/>
                      </a:lnTo>
                      <a:lnTo>
                        <a:pt x="17" y="133"/>
                      </a:lnTo>
                      <a:lnTo>
                        <a:pt x="33" y="87"/>
                      </a:lnTo>
                      <a:lnTo>
                        <a:pt x="52" y="56"/>
                      </a:lnTo>
                      <a:lnTo>
                        <a:pt x="5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02" name="Freeform 14">
                  <a:extLst>
                    <a:ext uri="{FF2B5EF4-FFF2-40B4-BE49-F238E27FC236}">
                      <a16:creationId xmlns:a16="http://schemas.microsoft.com/office/drawing/2014/main" id="{E92A4849-932A-9ECA-31F8-A19C1E157C5A}"/>
                    </a:ext>
                  </a:extLst>
                </p:cNvPr>
                <p:cNvSpPr>
                  <a:spLocks noChangeAspect="1"/>
                </p:cNvSpPr>
                <p:nvPr/>
              </p:nvSpPr>
              <p:spPr bwMode="auto">
                <a:xfrm>
                  <a:off x="3628" y="2357"/>
                  <a:ext cx="250" cy="517"/>
                </a:xfrm>
                <a:custGeom>
                  <a:avLst/>
                  <a:gdLst>
                    <a:gd name="T0" fmla="*/ 0 w 250"/>
                    <a:gd name="T1" fmla="*/ 45 h 517"/>
                    <a:gd name="T2" fmla="*/ 2 w 250"/>
                    <a:gd name="T3" fmla="*/ 6 h 517"/>
                    <a:gd name="T4" fmla="*/ 22 w 250"/>
                    <a:gd name="T5" fmla="*/ 0 h 517"/>
                    <a:gd name="T6" fmla="*/ 61 w 250"/>
                    <a:gd name="T7" fmla="*/ 2 h 517"/>
                    <a:gd name="T8" fmla="*/ 72 w 250"/>
                    <a:gd name="T9" fmla="*/ 36 h 517"/>
                    <a:gd name="T10" fmla="*/ 105 w 250"/>
                    <a:gd name="T11" fmla="*/ 106 h 517"/>
                    <a:gd name="T12" fmla="*/ 122 w 250"/>
                    <a:gd name="T13" fmla="*/ 162 h 517"/>
                    <a:gd name="T14" fmla="*/ 133 w 250"/>
                    <a:gd name="T15" fmla="*/ 228 h 517"/>
                    <a:gd name="T16" fmla="*/ 130 w 250"/>
                    <a:gd name="T17" fmla="*/ 267 h 517"/>
                    <a:gd name="T18" fmla="*/ 107 w 250"/>
                    <a:gd name="T19" fmla="*/ 328 h 517"/>
                    <a:gd name="T20" fmla="*/ 85 w 250"/>
                    <a:gd name="T21" fmla="*/ 386 h 517"/>
                    <a:gd name="T22" fmla="*/ 78 w 250"/>
                    <a:gd name="T23" fmla="*/ 434 h 517"/>
                    <a:gd name="T24" fmla="*/ 78 w 250"/>
                    <a:gd name="T25" fmla="*/ 453 h 517"/>
                    <a:gd name="T26" fmla="*/ 102 w 250"/>
                    <a:gd name="T27" fmla="*/ 456 h 517"/>
                    <a:gd name="T28" fmla="*/ 133 w 250"/>
                    <a:gd name="T29" fmla="*/ 445 h 517"/>
                    <a:gd name="T30" fmla="*/ 217 w 250"/>
                    <a:gd name="T31" fmla="*/ 453 h 517"/>
                    <a:gd name="T32" fmla="*/ 250 w 250"/>
                    <a:gd name="T33" fmla="*/ 473 h 517"/>
                    <a:gd name="T34" fmla="*/ 244 w 250"/>
                    <a:gd name="T35" fmla="*/ 486 h 517"/>
                    <a:gd name="T36" fmla="*/ 200 w 250"/>
                    <a:gd name="T37" fmla="*/ 512 h 517"/>
                    <a:gd name="T38" fmla="*/ 174 w 250"/>
                    <a:gd name="T39" fmla="*/ 517 h 517"/>
                    <a:gd name="T40" fmla="*/ 150 w 250"/>
                    <a:gd name="T41" fmla="*/ 495 h 517"/>
                    <a:gd name="T42" fmla="*/ 94 w 250"/>
                    <a:gd name="T43" fmla="*/ 484 h 517"/>
                    <a:gd name="T44" fmla="*/ 46 w 250"/>
                    <a:gd name="T45" fmla="*/ 484 h 517"/>
                    <a:gd name="T46" fmla="*/ 30 w 250"/>
                    <a:gd name="T47" fmla="*/ 479 h 517"/>
                    <a:gd name="T48" fmla="*/ 28 w 250"/>
                    <a:gd name="T49" fmla="*/ 462 h 517"/>
                    <a:gd name="T50" fmla="*/ 57 w 250"/>
                    <a:gd name="T51" fmla="*/ 375 h 517"/>
                    <a:gd name="T52" fmla="*/ 85 w 250"/>
                    <a:gd name="T53" fmla="*/ 308 h 517"/>
                    <a:gd name="T54" fmla="*/ 96 w 250"/>
                    <a:gd name="T55" fmla="*/ 264 h 517"/>
                    <a:gd name="T56" fmla="*/ 96 w 250"/>
                    <a:gd name="T57" fmla="*/ 202 h 517"/>
                    <a:gd name="T58" fmla="*/ 74 w 250"/>
                    <a:gd name="T59" fmla="*/ 147 h 517"/>
                    <a:gd name="T60" fmla="*/ 28 w 250"/>
                    <a:gd name="T61" fmla="*/ 89 h 517"/>
                    <a:gd name="T62" fmla="*/ 7 w 250"/>
                    <a:gd name="T63" fmla="*/ 62 h 517"/>
                    <a:gd name="T64" fmla="*/ 0 w 250"/>
                    <a:gd name="T65" fmla="*/ 45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517">
                      <a:moveTo>
                        <a:pt x="0" y="45"/>
                      </a:moveTo>
                      <a:lnTo>
                        <a:pt x="2" y="6"/>
                      </a:lnTo>
                      <a:lnTo>
                        <a:pt x="22" y="0"/>
                      </a:lnTo>
                      <a:lnTo>
                        <a:pt x="61" y="2"/>
                      </a:lnTo>
                      <a:lnTo>
                        <a:pt x="72" y="36"/>
                      </a:lnTo>
                      <a:lnTo>
                        <a:pt x="105" y="106"/>
                      </a:lnTo>
                      <a:lnTo>
                        <a:pt x="122" y="162"/>
                      </a:lnTo>
                      <a:lnTo>
                        <a:pt x="133" y="228"/>
                      </a:lnTo>
                      <a:lnTo>
                        <a:pt x="130" y="267"/>
                      </a:lnTo>
                      <a:lnTo>
                        <a:pt x="107" y="328"/>
                      </a:lnTo>
                      <a:lnTo>
                        <a:pt x="85" y="386"/>
                      </a:lnTo>
                      <a:lnTo>
                        <a:pt x="78" y="434"/>
                      </a:lnTo>
                      <a:lnTo>
                        <a:pt x="78" y="453"/>
                      </a:lnTo>
                      <a:lnTo>
                        <a:pt x="102" y="456"/>
                      </a:lnTo>
                      <a:lnTo>
                        <a:pt x="133" y="445"/>
                      </a:lnTo>
                      <a:lnTo>
                        <a:pt x="217" y="453"/>
                      </a:lnTo>
                      <a:lnTo>
                        <a:pt x="250" y="473"/>
                      </a:lnTo>
                      <a:lnTo>
                        <a:pt x="244" y="486"/>
                      </a:lnTo>
                      <a:lnTo>
                        <a:pt x="200" y="512"/>
                      </a:lnTo>
                      <a:lnTo>
                        <a:pt x="174" y="517"/>
                      </a:lnTo>
                      <a:lnTo>
                        <a:pt x="150" y="495"/>
                      </a:lnTo>
                      <a:lnTo>
                        <a:pt x="94" y="484"/>
                      </a:lnTo>
                      <a:lnTo>
                        <a:pt x="46" y="484"/>
                      </a:lnTo>
                      <a:lnTo>
                        <a:pt x="30" y="479"/>
                      </a:lnTo>
                      <a:lnTo>
                        <a:pt x="28" y="462"/>
                      </a:lnTo>
                      <a:lnTo>
                        <a:pt x="57" y="375"/>
                      </a:lnTo>
                      <a:lnTo>
                        <a:pt x="85" y="308"/>
                      </a:lnTo>
                      <a:lnTo>
                        <a:pt x="96" y="264"/>
                      </a:lnTo>
                      <a:lnTo>
                        <a:pt x="96" y="202"/>
                      </a:lnTo>
                      <a:lnTo>
                        <a:pt x="74" y="147"/>
                      </a:lnTo>
                      <a:lnTo>
                        <a:pt x="28" y="89"/>
                      </a:lnTo>
                      <a:lnTo>
                        <a:pt x="7" y="62"/>
                      </a:ln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03" name="Freeform 15">
                  <a:extLst>
                    <a:ext uri="{FF2B5EF4-FFF2-40B4-BE49-F238E27FC236}">
                      <a16:creationId xmlns:a16="http://schemas.microsoft.com/office/drawing/2014/main" id="{E9273D48-0480-44FC-0B85-53492B3BDA60}"/>
                    </a:ext>
                  </a:extLst>
                </p:cNvPr>
                <p:cNvSpPr>
                  <a:spLocks noChangeAspect="1"/>
                </p:cNvSpPr>
                <p:nvPr/>
              </p:nvSpPr>
              <p:spPr bwMode="auto">
                <a:xfrm>
                  <a:off x="3373" y="2364"/>
                  <a:ext cx="222" cy="543"/>
                </a:xfrm>
                <a:custGeom>
                  <a:avLst/>
                  <a:gdLst>
                    <a:gd name="T0" fmla="*/ 131 w 222"/>
                    <a:gd name="T1" fmla="*/ 88 h 543"/>
                    <a:gd name="T2" fmla="*/ 144 w 222"/>
                    <a:gd name="T3" fmla="*/ 43 h 543"/>
                    <a:gd name="T4" fmla="*/ 172 w 222"/>
                    <a:gd name="T5" fmla="*/ 0 h 543"/>
                    <a:gd name="T6" fmla="*/ 198 w 222"/>
                    <a:gd name="T7" fmla="*/ 0 h 543"/>
                    <a:gd name="T8" fmla="*/ 222 w 222"/>
                    <a:gd name="T9" fmla="*/ 23 h 543"/>
                    <a:gd name="T10" fmla="*/ 220 w 222"/>
                    <a:gd name="T11" fmla="*/ 50 h 543"/>
                    <a:gd name="T12" fmla="*/ 187 w 222"/>
                    <a:gd name="T13" fmla="*/ 89 h 543"/>
                    <a:gd name="T14" fmla="*/ 154 w 222"/>
                    <a:gd name="T15" fmla="*/ 160 h 543"/>
                    <a:gd name="T16" fmla="*/ 139 w 222"/>
                    <a:gd name="T17" fmla="*/ 223 h 543"/>
                    <a:gd name="T18" fmla="*/ 137 w 222"/>
                    <a:gd name="T19" fmla="*/ 295 h 543"/>
                    <a:gd name="T20" fmla="*/ 154 w 222"/>
                    <a:gd name="T21" fmla="*/ 377 h 543"/>
                    <a:gd name="T22" fmla="*/ 170 w 222"/>
                    <a:gd name="T23" fmla="*/ 423 h 543"/>
                    <a:gd name="T24" fmla="*/ 187 w 222"/>
                    <a:gd name="T25" fmla="*/ 460 h 543"/>
                    <a:gd name="T26" fmla="*/ 192 w 222"/>
                    <a:gd name="T27" fmla="*/ 479 h 543"/>
                    <a:gd name="T28" fmla="*/ 189 w 222"/>
                    <a:gd name="T29" fmla="*/ 505 h 543"/>
                    <a:gd name="T30" fmla="*/ 161 w 222"/>
                    <a:gd name="T31" fmla="*/ 506 h 543"/>
                    <a:gd name="T32" fmla="*/ 94 w 222"/>
                    <a:gd name="T33" fmla="*/ 521 h 543"/>
                    <a:gd name="T34" fmla="*/ 33 w 222"/>
                    <a:gd name="T35" fmla="*/ 543 h 543"/>
                    <a:gd name="T36" fmla="*/ 20 w 222"/>
                    <a:gd name="T37" fmla="*/ 534 h 543"/>
                    <a:gd name="T38" fmla="*/ 0 w 222"/>
                    <a:gd name="T39" fmla="*/ 510 h 543"/>
                    <a:gd name="T40" fmla="*/ 6 w 222"/>
                    <a:gd name="T41" fmla="*/ 495 h 543"/>
                    <a:gd name="T42" fmla="*/ 65 w 222"/>
                    <a:gd name="T43" fmla="*/ 488 h 543"/>
                    <a:gd name="T44" fmla="*/ 117 w 222"/>
                    <a:gd name="T45" fmla="*/ 488 h 543"/>
                    <a:gd name="T46" fmla="*/ 144 w 222"/>
                    <a:gd name="T47" fmla="*/ 488 h 543"/>
                    <a:gd name="T48" fmla="*/ 161 w 222"/>
                    <a:gd name="T49" fmla="*/ 473 h 543"/>
                    <a:gd name="T50" fmla="*/ 154 w 222"/>
                    <a:gd name="T51" fmla="*/ 440 h 543"/>
                    <a:gd name="T52" fmla="*/ 126 w 222"/>
                    <a:gd name="T53" fmla="*/ 373 h 543"/>
                    <a:gd name="T54" fmla="*/ 109 w 222"/>
                    <a:gd name="T55" fmla="*/ 310 h 543"/>
                    <a:gd name="T56" fmla="*/ 104 w 222"/>
                    <a:gd name="T57" fmla="*/ 245 h 543"/>
                    <a:gd name="T58" fmla="*/ 109 w 222"/>
                    <a:gd name="T59" fmla="*/ 184 h 543"/>
                    <a:gd name="T60" fmla="*/ 120 w 222"/>
                    <a:gd name="T61" fmla="*/ 132 h 543"/>
                    <a:gd name="T62" fmla="*/ 131 w 222"/>
                    <a:gd name="T63" fmla="*/ 8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543">
                      <a:moveTo>
                        <a:pt x="131" y="88"/>
                      </a:moveTo>
                      <a:lnTo>
                        <a:pt x="144" y="43"/>
                      </a:lnTo>
                      <a:lnTo>
                        <a:pt x="172" y="0"/>
                      </a:lnTo>
                      <a:lnTo>
                        <a:pt x="198" y="0"/>
                      </a:lnTo>
                      <a:lnTo>
                        <a:pt x="222" y="23"/>
                      </a:lnTo>
                      <a:lnTo>
                        <a:pt x="220" y="50"/>
                      </a:lnTo>
                      <a:lnTo>
                        <a:pt x="187" y="89"/>
                      </a:lnTo>
                      <a:lnTo>
                        <a:pt x="154" y="160"/>
                      </a:lnTo>
                      <a:lnTo>
                        <a:pt x="139" y="223"/>
                      </a:lnTo>
                      <a:lnTo>
                        <a:pt x="137" y="295"/>
                      </a:lnTo>
                      <a:lnTo>
                        <a:pt x="154" y="377"/>
                      </a:lnTo>
                      <a:lnTo>
                        <a:pt x="170" y="423"/>
                      </a:lnTo>
                      <a:lnTo>
                        <a:pt x="187" y="460"/>
                      </a:lnTo>
                      <a:lnTo>
                        <a:pt x="192" y="479"/>
                      </a:lnTo>
                      <a:lnTo>
                        <a:pt x="189" y="505"/>
                      </a:lnTo>
                      <a:lnTo>
                        <a:pt x="161" y="506"/>
                      </a:lnTo>
                      <a:lnTo>
                        <a:pt x="94" y="521"/>
                      </a:lnTo>
                      <a:lnTo>
                        <a:pt x="33" y="543"/>
                      </a:lnTo>
                      <a:lnTo>
                        <a:pt x="20" y="534"/>
                      </a:lnTo>
                      <a:lnTo>
                        <a:pt x="0" y="510"/>
                      </a:lnTo>
                      <a:lnTo>
                        <a:pt x="6" y="495"/>
                      </a:lnTo>
                      <a:lnTo>
                        <a:pt x="65" y="488"/>
                      </a:lnTo>
                      <a:lnTo>
                        <a:pt x="117" y="488"/>
                      </a:lnTo>
                      <a:lnTo>
                        <a:pt x="144" y="488"/>
                      </a:lnTo>
                      <a:lnTo>
                        <a:pt x="161" y="473"/>
                      </a:lnTo>
                      <a:lnTo>
                        <a:pt x="154" y="440"/>
                      </a:lnTo>
                      <a:lnTo>
                        <a:pt x="126" y="373"/>
                      </a:lnTo>
                      <a:lnTo>
                        <a:pt x="109" y="310"/>
                      </a:lnTo>
                      <a:lnTo>
                        <a:pt x="104" y="245"/>
                      </a:lnTo>
                      <a:lnTo>
                        <a:pt x="109" y="184"/>
                      </a:lnTo>
                      <a:lnTo>
                        <a:pt x="120" y="132"/>
                      </a:lnTo>
                      <a:lnTo>
                        <a:pt x="13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04" name="Freeform 16">
                  <a:extLst>
                    <a:ext uri="{FF2B5EF4-FFF2-40B4-BE49-F238E27FC236}">
                      <a16:creationId xmlns:a16="http://schemas.microsoft.com/office/drawing/2014/main" id="{3F2EF054-FCB4-95D0-FB42-EA0DB02D321F}"/>
                    </a:ext>
                  </a:extLst>
                </p:cNvPr>
                <p:cNvSpPr>
                  <a:spLocks noChangeAspect="1"/>
                </p:cNvSpPr>
                <p:nvPr/>
              </p:nvSpPr>
              <p:spPr bwMode="auto">
                <a:xfrm>
                  <a:off x="3405" y="1942"/>
                  <a:ext cx="158" cy="437"/>
                </a:xfrm>
                <a:custGeom>
                  <a:avLst/>
                  <a:gdLst>
                    <a:gd name="T0" fmla="*/ 80 w 158"/>
                    <a:gd name="T1" fmla="*/ 11 h 437"/>
                    <a:gd name="T2" fmla="*/ 111 w 158"/>
                    <a:gd name="T3" fmla="*/ 0 h 437"/>
                    <a:gd name="T4" fmla="*/ 145 w 158"/>
                    <a:gd name="T5" fmla="*/ 3 h 437"/>
                    <a:gd name="T6" fmla="*/ 158 w 158"/>
                    <a:gd name="T7" fmla="*/ 22 h 437"/>
                    <a:gd name="T8" fmla="*/ 150 w 158"/>
                    <a:gd name="T9" fmla="*/ 72 h 437"/>
                    <a:gd name="T10" fmla="*/ 113 w 158"/>
                    <a:gd name="T11" fmla="*/ 88 h 437"/>
                    <a:gd name="T12" fmla="*/ 69 w 158"/>
                    <a:gd name="T13" fmla="*/ 120 h 437"/>
                    <a:gd name="T14" fmla="*/ 52 w 158"/>
                    <a:gd name="T15" fmla="*/ 164 h 437"/>
                    <a:gd name="T16" fmla="*/ 39 w 158"/>
                    <a:gd name="T17" fmla="*/ 205 h 437"/>
                    <a:gd name="T18" fmla="*/ 35 w 158"/>
                    <a:gd name="T19" fmla="*/ 266 h 437"/>
                    <a:gd name="T20" fmla="*/ 41 w 158"/>
                    <a:gd name="T21" fmla="*/ 325 h 437"/>
                    <a:gd name="T22" fmla="*/ 50 w 158"/>
                    <a:gd name="T23" fmla="*/ 349 h 437"/>
                    <a:gd name="T24" fmla="*/ 63 w 158"/>
                    <a:gd name="T25" fmla="*/ 366 h 437"/>
                    <a:gd name="T26" fmla="*/ 85 w 158"/>
                    <a:gd name="T27" fmla="*/ 372 h 437"/>
                    <a:gd name="T28" fmla="*/ 85 w 158"/>
                    <a:gd name="T29" fmla="*/ 399 h 437"/>
                    <a:gd name="T30" fmla="*/ 52 w 158"/>
                    <a:gd name="T31" fmla="*/ 425 h 437"/>
                    <a:gd name="T32" fmla="*/ 35 w 158"/>
                    <a:gd name="T33" fmla="*/ 437 h 437"/>
                    <a:gd name="T34" fmla="*/ 13 w 158"/>
                    <a:gd name="T35" fmla="*/ 420 h 437"/>
                    <a:gd name="T36" fmla="*/ 0 w 158"/>
                    <a:gd name="T37" fmla="*/ 372 h 437"/>
                    <a:gd name="T38" fmla="*/ 0 w 158"/>
                    <a:gd name="T39" fmla="*/ 311 h 437"/>
                    <a:gd name="T40" fmla="*/ 2 w 158"/>
                    <a:gd name="T41" fmla="*/ 233 h 437"/>
                    <a:gd name="T42" fmla="*/ 24 w 158"/>
                    <a:gd name="T43" fmla="*/ 153 h 437"/>
                    <a:gd name="T44" fmla="*/ 50 w 158"/>
                    <a:gd name="T45" fmla="*/ 87 h 437"/>
                    <a:gd name="T46" fmla="*/ 69 w 158"/>
                    <a:gd name="T47" fmla="*/ 37 h 437"/>
                    <a:gd name="T48" fmla="*/ 80 w 158"/>
                    <a:gd name="T49" fmla="*/ 1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437">
                      <a:moveTo>
                        <a:pt x="80" y="11"/>
                      </a:moveTo>
                      <a:lnTo>
                        <a:pt x="111" y="0"/>
                      </a:lnTo>
                      <a:lnTo>
                        <a:pt x="145" y="3"/>
                      </a:lnTo>
                      <a:lnTo>
                        <a:pt x="158" y="22"/>
                      </a:lnTo>
                      <a:lnTo>
                        <a:pt x="150" y="72"/>
                      </a:lnTo>
                      <a:lnTo>
                        <a:pt x="113" y="88"/>
                      </a:lnTo>
                      <a:lnTo>
                        <a:pt x="69" y="120"/>
                      </a:lnTo>
                      <a:lnTo>
                        <a:pt x="52" y="164"/>
                      </a:lnTo>
                      <a:lnTo>
                        <a:pt x="39" y="205"/>
                      </a:lnTo>
                      <a:lnTo>
                        <a:pt x="35" y="266"/>
                      </a:lnTo>
                      <a:lnTo>
                        <a:pt x="41" y="325"/>
                      </a:lnTo>
                      <a:lnTo>
                        <a:pt x="50" y="349"/>
                      </a:lnTo>
                      <a:lnTo>
                        <a:pt x="63" y="366"/>
                      </a:lnTo>
                      <a:lnTo>
                        <a:pt x="85" y="372"/>
                      </a:lnTo>
                      <a:lnTo>
                        <a:pt x="85" y="399"/>
                      </a:lnTo>
                      <a:lnTo>
                        <a:pt x="52" y="425"/>
                      </a:lnTo>
                      <a:lnTo>
                        <a:pt x="35" y="437"/>
                      </a:lnTo>
                      <a:lnTo>
                        <a:pt x="13" y="420"/>
                      </a:lnTo>
                      <a:lnTo>
                        <a:pt x="0" y="372"/>
                      </a:lnTo>
                      <a:lnTo>
                        <a:pt x="0" y="311"/>
                      </a:lnTo>
                      <a:lnTo>
                        <a:pt x="2" y="233"/>
                      </a:lnTo>
                      <a:lnTo>
                        <a:pt x="24" y="153"/>
                      </a:lnTo>
                      <a:lnTo>
                        <a:pt x="50" y="87"/>
                      </a:lnTo>
                      <a:lnTo>
                        <a:pt x="69" y="37"/>
                      </a:lnTo>
                      <a:lnTo>
                        <a:pt x="8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05" name="Freeform 17">
                  <a:extLst>
                    <a:ext uri="{FF2B5EF4-FFF2-40B4-BE49-F238E27FC236}">
                      <a16:creationId xmlns:a16="http://schemas.microsoft.com/office/drawing/2014/main" id="{F498B22E-8049-D5FD-8E06-E8C331130B3E}"/>
                    </a:ext>
                  </a:extLst>
                </p:cNvPr>
                <p:cNvSpPr>
                  <a:spLocks noChangeAspect="1"/>
                </p:cNvSpPr>
                <p:nvPr/>
              </p:nvSpPr>
              <p:spPr bwMode="auto">
                <a:xfrm>
                  <a:off x="3391" y="1613"/>
                  <a:ext cx="271" cy="310"/>
                </a:xfrm>
                <a:custGeom>
                  <a:avLst/>
                  <a:gdLst>
                    <a:gd name="T0" fmla="*/ 142 w 271"/>
                    <a:gd name="T1" fmla="*/ 4 h 310"/>
                    <a:gd name="T2" fmla="*/ 168 w 271"/>
                    <a:gd name="T3" fmla="*/ 0 h 310"/>
                    <a:gd name="T4" fmla="*/ 204 w 271"/>
                    <a:gd name="T5" fmla="*/ 15 h 310"/>
                    <a:gd name="T6" fmla="*/ 245 w 271"/>
                    <a:gd name="T7" fmla="*/ 63 h 310"/>
                    <a:gd name="T8" fmla="*/ 271 w 271"/>
                    <a:gd name="T9" fmla="*/ 134 h 310"/>
                    <a:gd name="T10" fmla="*/ 267 w 271"/>
                    <a:gd name="T11" fmla="*/ 180 h 310"/>
                    <a:gd name="T12" fmla="*/ 259 w 271"/>
                    <a:gd name="T13" fmla="*/ 238 h 310"/>
                    <a:gd name="T14" fmla="*/ 241 w 271"/>
                    <a:gd name="T15" fmla="*/ 278 h 310"/>
                    <a:gd name="T16" fmla="*/ 202 w 271"/>
                    <a:gd name="T17" fmla="*/ 310 h 310"/>
                    <a:gd name="T18" fmla="*/ 161 w 271"/>
                    <a:gd name="T19" fmla="*/ 303 h 310"/>
                    <a:gd name="T20" fmla="*/ 116 w 271"/>
                    <a:gd name="T21" fmla="*/ 271 h 310"/>
                    <a:gd name="T22" fmla="*/ 96 w 271"/>
                    <a:gd name="T23" fmla="*/ 223 h 310"/>
                    <a:gd name="T24" fmla="*/ 79 w 271"/>
                    <a:gd name="T25" fmla="*/ 191 h 310"/>
                    <a:gd name="T26" fmla="*/ 31 w 271"/>
                    <a:gd name="T27" fmla="*/ 212 h 310"/>
                    <a:gd name="T28" fmla="*/ 9 w 271"/>
                    <a:gd name="T29" fmla="*/ 212 h 310"/>
                    <a:gd name="T30" fmla="*/ 0 w 271"/>
                    <a:gd name="T31" fmla="*/ 208 h 310"/>
                    <a:gd name="T32" fmla="*/ 7 w 271"/>
                    <a:gd name="T33" fmla="*/ 191 h 310"/>
                    <a:gd name="T34" fmla="*/ 53 w 271"/>
                    <a:gd name="T35" fmla="*/ 178 h 310"/>
                    <a:gd name="T36" fmla="*/ 76 w 271"/>
                    <a:gd name="T37" fmla="*/ 174 h 310"/>
                    <a:gd name="T38" fmla="*/ 74 w 271"/>
                    <a:gd name="T39" fmla="*/ 137 h 310"/>
                    <a:gd name="T40" fmla="*/ 85 w 271"/>
                    <a:gd name="T41" fmla="*/ 100 h 310"/>
                    <a:gd name="T42" fmla="*/ 96 w 271"/>
                    <a:gd name="T43" fmla="*/ 61 h 310"/>
                    <a:gd name="T44" fmla="*/ 118 w 271"/>
                    <a:gd name="T45" fmla="*/ 18 h 310"/>
                    <a:gd name="T46" fmla="*/ 142 w 271"/>
                    <a:gd name="T47" fmla="*/ 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310">
                      <a:moveTo>
                        <a:pt x="142" y="4"/>
                      </a:moveTo>
                      <a:lnTo>
                        <a:pt x="168" y="0"/>
                      </a:lnTo>
                      <a:lnTo>
                        <a:pt x="204" y="15"/>
                      </a:lnTo>
                      <a:lnTo>
                        <a:pt x="245" y="63"/>
                      </a:lnTo>
                      <a:lnTo>
                        <a:pt x="271" y="134"/>
                      </a:lnTo>
                      <a:lnTo>
                        <a:pt x="267" y="180"/>
                      </a:lnTo>
                      <a:lnTo>
                        <a:pt x="259" y="238"/>
                      </a:lnTo>
                      <a:lnTo>
                        <a:pt x="241" y="278"/>
                      </a:lnTo>
                      <a:lnTo>
                        <a:pt x="202" y="310"/>
                      </a:lnTo>
                      <a:lnTo>
                        <a:pt x="161" y="303"/>
                      </a:lnTo>
                      <a:lnTo>
                        <a:pt x="116" y="271"/>
                      </a:lnTo>
                      <a:lnTo>
                        <a:pt x="96" y="223"/>
                      </a:lnTo>
                      <a:lnTo>
                        <a:pt x="79" y="191"/>
                      </a:lnTo>
                      <a:lnTo>
                        <a:pt x="31" y="212"/>
                      </a:lnTo>
                      <a:lnTo>
                        <a:pt x="9" y="212"/>
                      </a:lnTo>
                      <a:lnTo>
                        <a:pt x="0" y="208"/>
                      </a:lnTo>
                      <a:lnTo>
                        <a:pt x="7" y="191"/>
                      </a:lnTo>
                      <a:lnTo>
                        <a:pt x="53" y="178"/>
                      </a:lnTo>
                      <a:lnTo>
                        <a:pt x="76" y="174"/>
                      </a:lnTo>
                      <a:lnTo>
                        <a:pt x="74" y="137"/>
                      </a:lnTo>
                      <a:lnTo>
                        <a:pt x="85" y="100"/>
                      </a:lnTo>
                      <a:lnTo>
                        <a:pt x="96" y="61"/>
                      </a:lnTo>
                      <a:lnTo>
                        <a:pt x="118" y="18"/>
                      </a:lnTo>
                      <a:lnTo>
                        <a:pt x="14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93906" name="Group 18">
                <a:extLst>
                  <a:ext uri="{FF2B5EF4-FFF2-40B4-BE49-F238E27FC236}">
                    <a16:creationId xmlns:a16="http://schemas.microsoft.com/office/drawing/2014/main" id="{87408FCE-2B5E-4E0F-5F43-AB5B4C5D6512}"/>
                  </a:ext>
                </a:extLst>
              </p:cNvPr>
              <p:cNvGrpSpPr>
                <a:grpSpLocks noChangeAspect="1"/>
              </p:cNvGrpSpPr>
              <p:nvPr/>
            </p:nvGrpSpPr>
            <p:grpSpPr bwMode="auto">
              <a:xfrm>
                <a:off x="2714" y="1531"/>
                <a:ext cx="423" cy="1416"/>
                <a:chOff x="2697" y="1508"/>
                <a:chExt cx="423" cy="1416"/>
              </a:xfrm>
            </p:grpSpPr>
            <p:sp>
              <p:nvSpPr>
                <p:cNvPr id="293907" name="Freeform 19">
                  <a:extLst>
                    <a:ext uri="{FF2B5EF4-FFF2-40B4-BE49-F238E27FC236}">
                      <a16:creationId xmlns:a16="http://schemas.microsoft.com/office/drawing/2014/main" id="{FDC11BD6-41F8-C2BB-8091-2C76A70DD9AD}"/>
                    </a:ext>
                  </a:extLst>
                </p:cNvPr>
                <p:cNvSpPr>
                  <a:spLocks noChangeAspect="1"/>
                </p:cNvSpPr>
                <p:nvPr/>
              </p:nvSpPr>
              <p:spPr bwMode="auto">
                <a:xfrm>
                  <a:off x="2839" y="1852"/>
                  <a:ext cx="207" cy="606"/>
                </a:xfrm>
                <a:custGeom>
                  <a:avLst/>
                  <a:gdLst>
                    <a:gd name="T0" fmla="*/ 71 w 207"/>
                    <a:gd name="T1" fmla="*/ 52 h 606"/>
                    <a:gd name="T2" fmla="*/ 96 w 207"/>
                    <a:gd name="T3" fmla="*/ 13 h 606"/>
                    <a:gd name="T4" fmla="*/ 122 w 207"/>
                    <a:gd name="T5" fmla="*/ 0 h 606"/>
                    <a:gd name="T6" fmla="*/ 144 w 207"/>
                    <a:gd name="T7" fmla="*/ 7 h 606"/>
                    <a:gd name="T8" fmla="*/ 172 w 207"/>
                    <a:gd name="T9" fmla="*/ 41 h 606"/>
                    <a:gd name="T10" fmla="*/ 194 w 207"/>
                    <a:gd name="T11" fmla="*/ 94 h 606"/>
                    <a:gd name="T12" fmla="*/ 207 w 207"/>
                    <a:gd name="T13" fmla="*/ 163 h 606"/>
                    <a:gd name="T14" fmla="*/ 207 w 207"/>
                    <a:gd name="T15" fmla="*/ 261 h 606"/>
                    <a:gd name="T16" fmla="*/ 196 w 207"/>
                    <a:gd name="T17" fmla="*/ 374 h 606"/>
                    <a:gd name="T18" fmla="*/ 188 w 207"/>
                    <a:gd name="T19" fmla="*/ 489 h 606"/>
                    <a:gd name="T20" fmla="*/ 172 w 207"/>
                    <a:gd name="T21" fmla="*/ 545 h 606"/>
                    <a:gd name="T22" fmla="*/ 155 w 207"/>
                    <a:gd name="T23" fmla="*/ 574 h 606"/>
                    <a:gd name="T24" fmla="*/ 135 w 207"/>
                    <a:gd name="T25" fmla="*/ 595 h 606"/>
                    <a:gd name="T26" fmla="*/ 107 w 207"/>
                    <a:gd name="T27" fmla="*/ 606 h 606"/>
                    <a:gd name="T28" fmla="*/ 57 w 207"/>
                    <a:gd name="T29" fmla="*/ 606 h 606"/>
                    <a:gd name="T30" fmla="*/ 28 w 207"/>
                    <a:gd name="T31" fmla="*/ 595 h 606"/>
                    <a:gd name="T32" fmla="*/ 4 w 207"/>
                    <a:gd name="T33" fmla="*/ 545 h 606"/>
                    <a:gd name="T34" fmla="*/ 0 w 207"/>
                    <a:gd name="T35" fmla="*/ 474 h 606"/>
                    <a:gd name="T36" fmla="*/ 0 w 207"/>
                    <a:gd name="T37" fmla="*/ 385 h 606"/>
                    <a:gd name="T38" fmla="*/ 11 w 207"/>
                    <a:gd name="T39" fmla="*/ 267 h 606"/>
                    <a:gd name="T40" fmla="*/ 26 w 207"/>
                    <a:gd name="T41" fmla="*/ 172 h 606"/>
                    <a:gd name="T42" fmla="*/ 49 w 207"/>
                    <a:gd name="T43" fmla="*/ 89 h 606"/>
                    <a:gd name="T44" fmla="*/ 71 w 207"/>
                    <a:gd name="T45" fmla="*/ 5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06">
                      <a:moveTo>
                        <a:pt x="71" y="52"/>
                      </a:moveTo>
                      <a:lnTo>
                        <a:pt x="96" y="13"/>
                      </a:lnTo>
                      <a:lnTo>
                        <a:pt x="122" y="0"/>
                      </a:lnTo>
                      <a:lnTo>
                        <a:pt x="144" y="7"/>
                      </a:lnTo>
                      <a:lnTo>
                        <a:pt x="172" y="41"/>
                      </a:lnTo>
                      <a:lnTo>
                        <a:pt x="194" y="94"/>
                      </a:lnTo>
                      <a:lnTo>
                        <a:pt x="207" y="163"/>
                      </a:lnTo>
                      <a:lnTo>
                        <a:pt x="207" y="261"/>
                      </a:lnTo>
                      <a:lnTo>
                        <a:pt x="196" y="374"/>
                      </a:lnTo>
                      <a:lnTo>
                        <a:pt x="188" y="489"/>
                      </a:lnTo>
                      <a:lnTo>
                        <a:pt x="172" y="545"/>
                      </a:lnTo>
                      <a:lnTo>
                        <a:pt x="155" y="574"/>
                      </a:lnTo>
                      <a:lnTo>
                        <a:pt x="135" y="595"/>
                      </a:lnTo>
                      <a:lnTo>
                        <a:pt x="107" y="606"/>
                      </a:lnTo>
                      <a:lnTo>
                        <a:pt x="57" y="606"/>
                      </a:lnTo>
                      <a:lnTo>
                        <a:pt x="28" y="595"/>
                      </a:lnTo>
                      <a:lnTo>
                        <a:pt x="4" y="545"/>
                      </a:lnTo>
                      <a:lnTo>
                        <a:pt x="0" y="474"/>
                      </a:lnTo>
                      <a:lnTo>
                        <a:pt x="0" y="385"/>
                      </a:lnTo>
                      <a:lnTo>
                        <a:pt x="11" y="267"/>
                      </a:lnTo>
                      <a:lnTo>
                        <a:pt x="26" y="172"/>
                      </a:lnTo>
                      <a:lnTo>
                        <a:pt x="49" y="89"/>
                      </a:lnTo>
                      <a:lnTo>
                        <a:pt x="71"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08" name="Freeform 20">
                  <a:extLst>
                    <a:ext uri="{FF2B5EF4-FFF2-40B4-BE49-F238E27FC236}">
                      <a16:creationId xmlns:a16="http://schemas.microsoft.com/office/drawing/2014/main" id="{007100F4-4D1C-0C59-A31D-8A6F6FB15251}"/>
                    </a:ext>
                  </a:extLst>
                </p:cNvPr>
                <p:cNvSpPr>
                  <a:spLocks noChangeAspect="1"/>
                </p:cNvSpPr>
                <p:nvPr/>
              </p:nvSpPr>
              <p:spPr bwMode="auto">
                <a:xfrm>
                  <a:off x="2747" y="1858"/>
                  <a:ext cx="192" cy="532"/>
                </a:xfrm>
                <a:custGeom>
                  <a:avLst/>
                  <a:gdLst>
                    <a:gd name="T0" fmla="*/ 101 w 192"/>
                    <a:gd name="T1" fmla="*/ 43 h 532"/>
                    <a:gd name="T2" fmla="*/ 132 w 192"/>
                    <a:gd name="T3" fmla="*/ 0 h 532"/>
                    <a:gd name="T4" fmla="*/ 172 w 192"/>
                    <a:gd name="T5" fmla="*/ 0 h 532"/>
                    <a:gd name="T6" fmla="*/ 192 w 192"/>
                    <a:gd name="T7" fmla="*/ 33 h 532"/>
                    <a:gd name="T8" fmla="*/ 183 w 192"/>
                    <a:gd name="T9" fmla="*/ 69 h 532"/>
                    <a:gd name="T10" fmla="*/ 159 w 192"/>
                    <a:gd name="T11" fmla="*/ 76 h 532"/>
                    <a:gd name="T12" fmla="*/ 128 w 192"/>
                    <a:gd name="T13" fmla="*/ 94 h 532"/>
                    <a:gd name="T14" fmla="*/ 102 w 192"/>
                    <a:gd name="T15" fmla="*/ 124 h 532"/>
                    <a:gd name="T16" fmla="*/ 84 w 192"/>
                    <a:gd name="T17" fmla="*/ 157 h 532"/>
                    <a:gd name="T18" fmla="*/ 62 w 192"/>
                    <a:gd name="T19" fmla="*/ 217 h 532"/>
                    <a:gd name="T20" fmla="*/ 36 w 192"/>
                    <a:gd name="T21" fmla="*/ 293 h 532"/>
                    <a:gd name="T22" fmla="*/ 28 w 192"/>
                    <a:gd name="T23" fmla="*/ 374 h 532"/>
                    <a:gd name="T24" fmla="*/ 39 w 192"/>
                    <a:gd name="T25" fmla="*/ 428 h 532"/>
                    <a:gd name="T26" fmla="*/ 45 w 192"/>
                    <a:gd name="T27" fmla="*/ 467 h 532"/>
                    <a:gd name="T28" fmla="*/ 58 w 192"/>
                    <a:gd name="T29" fmla="*/ 495 h 532"/>
                    <a:gd name="T30" fmla="*/ 54 w 192"/>
                    <a:gd name="T31" fmla="*/ 523 h 532"/>
                    <a:gd name="T32" fmla="*/ 34 w 192"/>
                    <a:gd name="T33" fmla="*/ 532 h 532"/>
                    <a:gd name="T34" fmla="*/ 17 w 192"/>
                    <a:gd name="T35" fmla="*/ 510 h 532"/>
                    <a:gd name="T36" fmla="*/ 0 w 192"/>
                    <a:gd name="T37" fmla="*/ 478 h 532"/>
                    <a:gd name="T38" fmla="*/ 6 w 192"/>
                    <a:gd name="T39" fmla="*/ 452 h 532"/>
                    <a:gd name="T40" fmla="*/ 10 w 192"/>
                    <a:gd name="T41" fmla="*/ 369 h 532"/>
                    <a:gd name="T42" fmla="*/ 10 w 192"/>
                    <a:gd name="T43" fmla="*/ 308 h 532"/>
                    <a:gd name="T44" fmla="*/ 19 w 192"/>
                    <a:gd name="T45" fmla="*/ 245 h 532"/>
                    <a:gd name="T46" fmla="*/ 39 w 192"/>
                    <a:gd name="T47" fmla="*/ 159 h 532"/>
                    <a:gd name="T48" fmla="*/ 73 w 192"/>
                    <a:gd name="T49" fmla="*/ 93 h 532"/>
                    <a:gd name="T50" fmla="*/ 101 w 192"/>
                    <a:gd name="T51" fmla="*/ 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532">
                      <a:moveTo>
                        <a:pt x="101" y="43"/>
                      </a:moveTo>
                      <a:lnTo>
                        <a:pt x="132" y="0"/>
                      </a:lnTo>
                      <a:lnTo>
                        <a:pt x="172" y="0"/>
                      </a:lnTo>
                      <a:lnTo>
                        <a:pt x="192" y="33"/>
                      </a:lnTo>
                      <a:lnTo>
                        <a:pt x="183" y="69"/>
                      </a:lnTo>
                      <a:lnTo>
                        <a:pt x="159" y="76"/>
                      </a:lnTo>
                      <a:lnTo>
                        <a:pt x="128" y="94"/>
                      </a:lnTo>
                      <a:lnTo>
                        <a:pt x="102" y="124"/>
                      </a:lnTo>
                      <a:lnTo>
                        <a:pt x="84" y="157"/>
                      </a:lnTo>
                      <a:lnTo>
                        <a:pt x="62" y="217"/>
                      </a:lnTo>
                      <a:lnTo>
                        <a:pt x="36" y="293"/>
                      </a:lnTo>
                      <a:lnTo>
                        <a:pt x="28" y="374"/>
                      </a:lnTo>
                      <a:lnTo>
                        <a:pt x="39" y="428"/>
                      </a:lnTo>
                      <a:lnTo>
                        <a:pt x="45" y="467"/>
                      </a:lnTo>
                      <a:lnTo>
                        <a:pt x="58" y="495"/>
                      </a:lnTo>
                      <a:lnTo>
                        <a:pt x="54" y="523"/>
                      </a:lnTo>
                      <a:lnTo>
                        <a:pt x="34" y="532"/>
                      </a:lnTo>
                      <a:lnTo>
                        <a:pt x="17" y="510"/>
                      </a:lnTo>
                      <a:lnTo>
                        <a:pt x="0" y="478"/>
                      </a:lnTo>
                      <a:lnTo>
                        <a:pt x="6" y="452"/>
                      </a:lnTo>
                      <a:lnTo>
                        <a:pt x="10" y="369"/>
                      </a:lnTo>
                      <a:lnTo>
                        <a:pt x="10" y="308"/>
                      </a:lnTo>
                      <a:lnTo>
                        <a:pt x="19" y="245"/>
                      </a:lnTo>
                      <a:lnTo>
                        <a:pt x="39" y="159"/>
                      </a:lnTo>
                      <a:lnTo>
                        <a:pt x="73" y="93"/>
                      </a:lnTo>
                      <a:lnTo>
                        <a:pt x="10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09" name="Freeform 21">
                  <a:extLst>
                    <a:ext uri="{FF2B5EF4-FFF2-40B4-BE49-F238E27FC236}">
                      <a16:creationId xmlns:a16="http://schemas.microsoft.com/office/drawing/2014/main" id="{7C3997C7-96C7-B3BA-D79A-E96F7A95C916}"/>
                    </a:ext>
                  </a:extLst>
                </p:cNvPr>
                <p:cNvSpPr>
                  <a:spLocks noChangeAspect="1"/>
                </p:cNvSpPr>
                <p:nvPr/>
              </p:nvSpPr>
              <p:spPr bwMode="auto">
                <a:xfrm>
                  <a:off x="2697" y="2329"/>
                  <a:ext cx="214" cy="547"/>
                </a:xfrm>
                <a:custGeom>
                  <a:avLst/>
                  <a:gdLst>
                    <a:gd name="T0" fmla="*/ 180 w 214"/>
                    <a:gd name="T1" fmla="*/ 0 h 547"/>
                    <a:gd name="T2" fmla="*/ 214 w 214"/>
                    <a:gd name="T3" fmla="*/ 28 h 547"/>
                    <a:gd name="T4" fmla="*/ 213 w 214"/>
                    <a:gd name="T5" fmla="*/ 75 h 547"/>
                    <a:gd name="T6" fmla="*/ 198 w 214"/>
                    <a:gd name="T7" fmla="*/ 117 h 547"/>
                    <a:gd name="T8" fmla="*/ 178 w 214"/>
                    <a:gd name="T9" fmla="*/ 197 h 547"/>
                    <a:gd name="T10" fmla="*/ 163 w 214"/>
                    <a:gd name="T11" fmla="*/ 279 h 547"/>
                    <a:gd name="T12" fmla="*/ 163 w 214"/>
                    <a:gd name="T13" fmla="*/ 342 h 547"/>
                    <a:gd name="T14" fmla="*/ 169 w 214"/>
                    <a:gd name="T15" fmla="*/ 425 h 547"/>
                    <a:gd name="T16" fmla="*/ 180 w 214"/>
                    <a:gd name="T17" fmla="*/ 473 h 547"/>
                    <a:gd name="T18" fmla="*/ 198 w 214"/>
                    <a:gd name="T19" fmla="*/ 496 h 547"/>
                    <a:gd name="T20" fmla="*/ 198 w 214"/>
                    <a:gd name="T21" fmla="*/ 525 h 547"/>
                    <a:gd name="T22" fmla="*/ 169 w 214"/>
                    <a:gd name="T23" fmla="*/ 531 h 547"/>
                    <a:gd name="T24" fmla="*/ 130 w 214"/>
                    <a:gd name="T25" fmla="*/ 542 h 547"/>
                    <a:gd name="T26" fmla="*/ 80 w 214"/>
                    <a:gd name="T27" fmla="*/ 547 h 547"/>
                    <a:gd name="T28" fmla="*/ 19 w 214"/>
                    <a:gd name="T29" fmla="*/ 547 h 547"/>
                    <a:gd name="T30" fmla="*/ 0 w 214"/>
                    <a:gd name="T31" fmla="*/ 531 h 547"/>
                    <a:gd name="T32" fmla="*/ 13 w 214"/>
                    <a:gd name="T33" fmla="*/ 512 h 547"/>
                    <a:gd name="T34" fmla="*/ 67 w 214"/>
                    <a:gd name="T35" fmla="*/ 514 h 547"/>
                    <a:gd name="T36" fmla="*/ 102 w 214"/>
                    <a:gd name="T37" fmla="*/ 514 h 547"/>
                    <a:gd name="T38" fmla="*/ 147 w 214"/>
                    <a:gd name="T39" fmla="*/ 507 h 547"/>
                    <a:gd name="T40" fmla="*/ 158 w 214"/>
                    <a:gd name="T41" fmla="*/ 492 h 547"/>
                    <a:gd name="T42" fmla="*/ 152 w 214"/>
                    <a:gd name="T43" fmla="*/ 453 h 547"/>
                    <a:gd name="T44" fmla="*/ 136 w 214"/>
                    <a:gd name="T45" fmla="*/ 379 h 547"/>
                    <a:gd name="T46" fmla="*/ 136 w 214"/>
                    <a:gd name="T47" fmla="*/ 303 h 547"/>
                    <a:gd name="T48" fmla="*/ 141 w 214"/>
                    <a:gd name="T49" fmla="*/ 208 h 547"/>
                    <a:gd name="T50" fmla="*/ 147 w 214"/>
                    <a:gd name="T51" fmla="*/ 112 h 547"/>
                    <a:gd name="T52" fmla="*/ 162 w 214"/>
                    <a:gd name="T53" fmla="*/ 39 h 547"/>
                    <a:gd name="T54" fmla="*/ 175 w 214"/>
                    <a:gd name="T55" fmla="*/ 13 h 547"/>
                    <a:gd name="T56" fmla="*/ 180 w 214"/>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547">
                      <a:moveTo>
                        <a:pt x="180" y="0"/>
                      </a:moveTo>
                      <a:lnTo>
                        <a:pt x="214" y="28"/>
                      </a:lnTo>
                      <a:lnTo>
                        <a:pt x="213" y="75"/>
                      </a:lnTo>
                      <a:lnTo>
                        <a:pt x="198" y="117"/>
                      </a:lnTo>
                      <a:lnTo>
                        <a:pt x="178" y="197"/>
                      </a:lnTo>
                      <a:lnTo>
                        <a:pt x="163" y="279"/>
                      </a:lnTo>
                      <a:lnTo>
                        <a:pt x="163" y="342"/>
                      </a:lnTo>
                      <a:lnTo>
                        <a:pt x="169" y="425"/>
                      </a:lnTo>
                      <a:lnTo>
                        <a:pt x="180" y="473"/>
                      </a:lnTo>
                      <a:lnTo>
                        <a:pt x="198" y="496"/>
                      </a:lnTo>
                      <a:lnTo>
                        <a:pt x="198" y="525"/>
                      </a:lnTo>
                      <a:lnTo>
                        <a:pt x="169" y="531"/>
                      </a:lnTo>
                      <a:lnTo>
                        <a:pt x="130" y="542"/>
                      </a:lnTo>
                      <a:lnTo>
                        <a:pt x="80" y="547"/>
                      </a:lnTo>
                      <a:lnTo>
                        <a:pt x="19" y="547"/>
                      </a:lnTo>
                      <a:lnTo>
                        <a:pt x="0" y="531"/>
                      </a:lnTo>
                      <a:lnTo>
                        <a:pt x="13" y="512"/>
                      </a:lnTo>
                      <a:lnTo>
                        <a:pt x="67" y="514"/>
                      </a:lnTo>
                      <a:lnTo>
                        <a:pt x="102" y="514"/>
                      </a:lnTo>
                      <a:lnTo>
                        <a:pt x="147" y="507"/>
                      </a:lnTo>
                      <a:lnTo>
                        <a:pt x="158" y="492"/>
                      </a:lnTo>
                      <a:lnTo>
                        <a:pt x="152" y="453"/>
                      </a:lnTo>
                      <a:lnTo>
                        <a:pt x="136" y="379"/>
                      </a:lnTo>
                      <a:lnTo>
                        <a:pt x="136" y="303"/>
                      </a:lnTo>
                      <a:lnTo>
                        <a:pt x="141" y="208"/>
                      </a:lnTo>
                      <a:lnTo>
                        <a:pt x="147" y="112"/>
                      </a:lnTo>
                      <a:lnTo>
                        <a:pt x="162" y="39"/>
                      </a:lnTo>
                      <a:lnTo>
                        <a:pt x="175" y="13"/>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10" name="Freeform 22">
                  <a:extLst>
                    <a:ext uri="{FF2B5EF4-FFF2-40B4-BE49-F238E27FC236}">
                      <a16:creationId xmlns:a16="http://schemas.microsoft.com/office/drawing/2014/main" id="{9B515495-D8CC-0DCE-9FE9-405C754C37BA}"/>
                    </a:ext>
                  </a:extLst>
                </p:cNvPr>
                <p:cNvSpPr>
                  <a:spLocks noChangeAspect="1"/>
                </p:cNvSpPr>
                <p:nvPr/>
              </p:nvSpPr>
              <p:spPr bwMode="auto">
                <a:xfrm>
                  <a:off x="2877" y="2342"/>
                  <a:ext cx="149" cy="582"/>
                </a:xfrm>
                <a:custGeom>
                  <a:avLst/>
                  <a:gdLst>
                    <a:gd name="T0" fmla="*/ 101 w 149"/>
                    <a:gd name="T1" fmla="*/ 11 h 582"/>
                    <a:gd name="T2" fmla="*/ 68 w 149"/>
                    <a:gd name="T3" fmla="*/ 0 h 582"/>
                    <a:gd name="T4" fmla="*/ 49 w 149"/>
                    <a:gd name="T5" fmla="*/ 26 h 582"/>
                    <a:gd name="T6" fmla="*/ 45 w 149"/>
                    <a:gd name="T7" fmla="*/ 67 h 582"/>
                    <a:gd name="T8" fmla="*/ 57 w 149"/>
                    <a:gd name="T9" fmla="*/ 104 h 582"/>
                    <a:gd name="T10" fmla="*/ 73 w 149"/>
                    <a:gd name="T11" fmla="*/ 143 h 582"/>
                    <a:gd name="T12" fmla="*/ 88 w 149"/>
                    <a:gd name="T13" fmla="*/ 204 h 582"/>
                    <a:gd name="T14" fmla="*/ 90 w 149"/>
                    <a:gd name="T15" fmla="*/ 265 h 582"/>
                    <a:gd name="T16" fmla="*/ 90 w 149"/>
                    <a:gd name="T17" fmla="*/ 328 h 582"/>
                    <a:gd name="T18" fmla="*/ 94 w 149"/>
                    <a:gd name="T19" fmla="*/ 460 h 582"/>
                    <a:gd name="T20" fmla="*/ 99 w 149"/>
                    <a:gd name="T21" fmla="*/ 495 h 582"/>
                    <a:gd name="T22" fmla="*/ 51 w 149"/>
                    <a:gd name="T23" fmla="*/ 515 h 582"/>
                    <a:gd name="T24" fmla="*/ 16 w 149"/>
                    <a:gd name="T25" fmla="*/ 550 h 582"/>
                    <a:gd name="T26" fmla="*/ 0 w 149"/>
                    <a:gd name="T27" fmla="*/ 565 h 582"/>
                    <a:gd name="T28" fmla="*/ 10 w 149"/>
                    <a:gd name="T29" fmla="*/ 576 h 582"/>
                    <a:gd name="T30" fmla="*/ 57 w 149"/>
                    <a:gd name="T31" fmla="*/ 582 h 582"/>
                    <a:gd name="T32" fmla="*/ 68 w 149"/>
                    <a:gd name="T33" fmla="*/ 549 h 582"/>
                    <a:gd name="T34" fmla="*/ 106 w 149"/>
                    <a:gd name="T35" fmla="*/ 517 h 582"/>
                    <a:gd name="T36" fmla="*/ 140 w 149"/>
                    <a:gd name="T37" fmla="*/ 499 h 582"/>
                    <a:gd name="T38" fmla="*/ 149 w 149"/>
                    <a:gd name="T39" fmla="*/ 484 h 582"/>
                    <a:gd name="T40" fmla="*/ 134 w 149"/>
                    <a:gd name="T41" fmla="*/ 471 h 582"/>
                    <a:gd name="T42" fmla="*/ 121 w 149"/>
                    <a:gd name="T43" fmla="*/ 445 h 582"/>
                    <a:gd name="T44" fmla="*/ 121 w 149"/>
                    <a:gd name="T45" fmla="*/ 384 h 582"/>
                    <a:gd name="T46" fmla="*/ 116 w 149"/>
                    <a:gd name="T47" fmla="*/ 272 h 582"/>
                    <a:gd name="T48" fmla="*/ 112 w 149"/>
                    <a:gd name="T49" fmla="*/ 183 h 582"/>
                    <a:gd name="T50" fmla="*/ 112 w 149"/>
                    <a:gd name="T51" fmla="*/ 111 h 582"/>
                    <a:gd name="T52" fmla="*/ 112 w 149"/>
                    <a:gd name="T53" fmla="*/ 43 h 582"/>
                    <a:gd name="T54" fmla="*/ 101 w 149"/>
                    <a:gd name="T55" fmla="*/ 11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582">
                      <a:moveTo>
                        <a:pt x="101" y="11"/>
                      </a:moveTo>
                      <a:lnTo>
                        <a:pt x="68" y="0"/>
                      </a:lnTo>
                      <a:lnTo>
                        <a:pt x="49" y="26"/>
                      </a:lnTo>
                      <a:lnTo>
                        <a:pt x="45" y="67"/>
                      </a:lnTo>
                      <a:lnTo>
                        <a:pt x="57" y="104"/>
                      </a:lnTo>
                      <a:lnTo>
                        <a:pt x="73" y="143"/>
                      </a:lnTo>
                      <a:lnTo>
                        <a:pt x="88" y="204"/>
                      </a:lnTo>
                      <a:lnTo>
                        <a:pt x="90" y="265"/>
                      </a:lnTo>
                      <a:lnTo>
                        <a:pt x="90" y="328"/>
                      </a:lnTo>
                      <a:lnTo>
                        <a:pt x="94" y="460"/>
                      </a:lnTo>
                      <a:lnTo>
                        <a:pt x="99" y="495"/>
                      </a:lnTo>
                      <a:lnTo>
                        <a:pt x="51" y="515"/>
                      </a:lnTo>
                      <a:lnTo>
                        <a:pt x="16" y="550"/>
                      </a:lnTo>
                      <a:lnTo>
                        <a:pt x="0" y="565"/>
                      </a:lnTo>
                      <a:lnTo>
                        <a:pt x="10" y="576"/>
                      </a:lnTo>
                      <a:lnTo>
                        <a:pt x="57" y="582"/>
                      </a:lnTo>
                      <a:lnTo>
                        <a:pt x="68" y="549"/>
                      </a:lnTo>
                      <a:lnTo>
                        <a:pt x="106" y="517"/>
                      </a:lnTo>
                      <a:lnTo>
                        <a:pt x="140" y="499"/>
                      </a:lnTo>
                      <a:lnTo>
                        <a:pt x="149" y="484"/>
                      </a:lnTo>
                      <a:lnTo>
                        <a:pt x="134" y="471"/>
                      </a:lnTo>
                      <a:lnTo>
                        <a:pt x="121" y="445"/>
                      </a:lnTo>
                      <a:lnTo>
                        <a:pt x="121" y="384"/>
                      </a:lnTo>
                      <a:lnTo>
                        <a:pt x="116" y="272"/>
                      </a:lnTo>
                      <a:lnTo>
                        <a:pt x="112" y="183"/>
                      </a:lnTo>
                      <a:lnTo>
                        <a:pt x="112" y="111"/>
                      </a:lnTo>
                      <a:lnTo>
                        <a:pt x="112" y="43"/>
                      </a:ln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11" name="Freeform 23">
                  <a:extLst>
                    <a:ext uri="{FF2B5EF4-FFF2-40B4-BE49-F238E27FC236}">
                      <a16:creationId xmlns:a16="http://schemas.microsoft.com/office/drawing/2014/main" id="{10705654-8033-3D27-381D-F3B5612AD13F}"/>
                    </a:ext>
                  </a:extLst>
                </p:cNvPr>
                <p:cNvSpPr>
                  <a:spLocks noChangeAspect="1"/>
                </p:cNvSpPr>
                <p:nvPr/>
              </p:nvSpPr>
              <p:spPr bwMode="auto">
                <a:xfrm>
                  <a:off x="2835" y="1508"/>
                  <a:ext cx="285" cy="322"/>
                </a:xfrm>
                <a:custGeom>
                  <a:avLst/>
                  <a:gdLst>
                    <a:gd name="T0" fmla="*/ 266 w 285"/>
                    <a:gd name="T1" fmla="*/ 183 h 322"/>
                    <a:gd name="T2" fmla="*/ 275 w 285"/>
                    <a:gd name="T3" fmla="*/ 146 h 322"/>
                    <a:gd name="T4" fmla="*/ 285 w 285"/>
                    <a:gd name="T5" fmla="*/ 94 h 322"/>
                    <a:gd name="T6" fmla="*/ 262 w 285"/>
                    <a:gd name="T7" fmla="*/ 44 h 322"/>
                    <a:gd name="T8" fmla="*/ 217 w 285"/>
                    <a:gd name="T9" fmla="*/ 0 h 322"/>
                    <a:gd name="T10" fmla="*/ 179 w 285"/>
                    <a:gd name="T11" fmla="*/ 4 h 322"/>
                    <a:gd name="T12" fmla="*/ 147 w 285"/>
                    <a:gd name="T13" fmla="*/ 28 h 322"/>
                    <a:gd name="T14" fmla="*/ 108 w 285"/>
                    <a:gd name="T15" fmla="*/ 75 h 322"/>
                    <a:gd name="T16" fmla="*/ 86 w 285"/>
                    <a:gd name="T17" fmla="*/ 127 h 322"/>
                    <a:gd name="T18" fmla="*/ 60 w 285"/>
                    <a:gd name="T19" fmla="*/ 145 h 322"/>
                    <a:gd name="T20" fmla="*/ 18 w 285"/>
                    <a:gd name="T21" fmla="*/ 158 h 322"/>
                    <a:gd name="T22" fmla="*/ 0 w 285"/>
                    <a:gd name="T23" fmla="*/ 179 h 322"/>
                    <a:gd name="T24" fmla="*/ 9 w 285"/>
                    <a:gd name="T25" fmla="*/ 189 h 322"/>
                    <a:gd name="T26" fmla="*/ 49 w 285"/>
                    <a:gd name="T27" fmla="*/ 177 h 322"/>
                    <a:gd name="T28" fmla="*/ 72 w 285"/>
                    <a:gd name="T29" fmla="*/ 176 h 322"/>
                    <a:gd name="T30" fmla="*/ 68 w 285"/>
                    <a:gd name="T31" fmla="*/ 224 h 322"/>
                    <a:gd name="T32" fmla="*/ 76 w 285"/>
                    <a:gd name="T33" fmla="*/ 274 h 322"/>
                    <a:gd name="T34" fmla="*/ 92 w 285"/>
                    <a:gd name="T35" fmla="*/ 303 h 322"/>
                    <a:gd name="T36" fmla="*/ 115 w 285"/>
                    <a:gd name="T37" fmla="*/ 322 h 322"/>
                    <a:gd name="T38" fmla="*/ 170 w 285"/>
                    <a:gd name="T39" fmla="*/ 306 h 322"/>
                    <a:gd name="T40" fmla="*/ 221 w 285"/>
                    <a:gd name="T41" fmla="*/ 274 h 322"/>
                    <a:gd name="T42" fmla="*/ 250 w 285"/>
                    <a:gd name="T43" fmla="*/ 233 h 322"/>
                    <a:gd name="T44" fmla="*/ 266 w 285"/>
                    <a:gd name="T45" fmla="*/ 1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322">
                      <a:moveTo>
                        <a:pt x="266" y="183"/>
                      </a:moveTo>
                      <a:lnTo>
                        <a:pt x="275" y="146"/>
                      </a:lnTo>
                      <a:lnTo>
                        <a:pt x="285" y="94"/>
                      </a:lnTo>
                      <a:lnTo>
                        <a:pt x="262" y="44"/>
                      </a:lnTo>
                      <a:lnTo>
                        <a:pt x="217" y="0"/>
                      </a:lnTo>
                      <a:lnTo>
                        <a:pt x="179" y="4"/>
                      </a:lnTo>
                      <a:lnTo>
                        <a:pt x="147" y="28"/>
                      </a:lnTo>
                      <a:lnTo>
                        <a:pt x="108" y="75"/>
                      </a:lnTo>
                      <a:lnTo>
                        <a:pt x="86" y="127"/>
                      </a:lnTo>
                      <a:lnTo>
                        <a:pt x="60" y="145"/>
                      </a:lnTo>
                      <a:lnTo>
                        <a:pt x="18" y="158"/>
                      </a:lnTo>
                      <a:lnTo>
                        <a:pt x="0" y="179"/>
                      </a:lnTo>
                      <a:lnTo>
                        <a:pt x="9" y="189"/>
                      </a:lnTo>
                      <a:lnTo>
                        <a:pt x="49" y="177"/>
                      </a:lnTo>
                      <a:lnTo>
                        <a:pt x="72" y="176"/>
                      </a:lnTo>
                      <a:lnTo>
                        <a:pt x="68" y="224"/>
                      </a:lnTo>
                      <a:lnTo>
                        <a:pt x="76" y="274"/>
                      </a:lnTo>
                      <a:lnTo>
                        <a:pt x="92" y="303"/>
                      </a:lnTo>
                      <a:lnTo>
                        <a:pt x="115" y="322"/>
                      </a:lnTo>
                      <a:lnTo>
                        <a:pt x="170" y="306"/>
                      </a:lnTo>
                      <a:lnTo>
                        <a:pt x="221" y="274"/>
                      </a:lnTo>
                      <a:lnTo>
                        <a:pt x="250" y="233"/>
                      </a:lnTo>
                      <a:lnTo>
                        <a:pt x="266"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93912" name="Group 24">
                <a:extLst>
                  <a:ext uri="{FF2B5EF4-FFF2-40B4-BE49-F238E27FC236}">
                    <a16:creationId xmlns:a16="http://schemas.microsoft.com/office/drawing/2014/main" id="{9845DF2E-AD22-9735-3013-67AE727A4937}"/>
                  </a:ext>
                </a:extLst>
              </p:cNvPr>
              <p:cNvGrpSpPr>
                <a:grpSpLocks noChangeAspect="1"/>
              </p:cNvGrpSpPr>
              <p:nvPr/>
            </p:nvGrpSpPr>
            <p:grpSpPr bwMode="auto">
              <a:xfrm>
                <a:off x="2165" y="1463"/>
                <a:ext cx="351" cy="1456"/>
                <a:chOff x="2148" y="1440"/>
                <a:chExt cx="351" cy="1456"/>
              </a:xfrm>
            </p:grpSpPr>
            <p:sp>
              <p:nvSpPr>
                <p:cNvPr id="293913" name="Freeform 25">
                  <a:extLst>
                    <a:ext uri="{FF2B5EF4-FFF2-40B4-BE49-F238E27FC236}">
                      <a16:creationId xmlns:a16="http://schemas.microsoft.com/office/drawing/2014/main" id="{C465B449-7F64-A21C-E2B2-06D6A0FD5219}"/>
                    </a:ext>
                  </a:extLst>
                </p:cNvPr>
                <p:cNvSpPr>
                  <a:spLocks noChangeAspect="1"/>
                </p:cNvSpPr>
                <p:nvPr/>
              </p:nvSpPr>
              <p:spPr bwMode="auto">
                <a:xfrm>
                  <a:off x="2291" y="1775"/>
                  <a:ext cx="207" cy="634"/>
                </a:xfrm>
                <a:custGeom>
                  <a:avLst/>
                  <a:gdLst>
                    <a:gd name="T0" fmla="*/ 34 w 207"/>
                    <a:gd name="T1" fmla="*/ 48 h 634"/>
                    <a:gd name="T2" fmla="*/ 50 w 207"/>
                    <a:gd name="T3" fmla="*/ 17 h 634"/>
                    <a:gd name="T4" fmla="*/ 78 w 207"/>
                    <a:gd name="T5" fmla="*/ 0 h 634"/>
                    <a:gd name="T6" fmla="*/ 108 w 207"/>
                    <a:gd name="T7" fmla="*/ 0 h 634"/>
                    <a:gd name="T8" fmla="*/ 161 w 207"/>
                    <a:gd name="T9" fmla="*/ 11 h 634"/>
                    <a:gd name="T10" fmla="*/ 174 w 207"/>
                    <a:gd name="T11" fmla="*/ 61 h 634"/>
                    <a:gd name="T12" fmla="*/ 195 w 207"/>
                    <a:gd name="T13" fmla="*/ 165 h 634"/>
                    <a:gd name="T14" fmla="*/ 202 w 207"/>
                    <a:gd name="T15" fmla="*/ 250 h 634"/>
                    <a:gd name="T16" fmla="*/ 207 w 207"/>
                    <a:gd name="T17" fmla="*/ 334 h 634"/>
                    <a:gd name="T18" fmla="*/ 207 w 207"/>
                    <a:gd name="T19" fmla="*/ 456 h 634"/>
                    <a:gd name="T20" fmla="*/ 195 w 207"/>
                    <a:gd name="T21" fmla="*/ 567 h 634"/>
                    <a:gd name="T22" fmla="*/ 172 w 207"/>
                    <a:gd name="T23" fmla="*/ 628 h 634"/>
                    <a:gd name="T24" fmla="*/ 134 w 207"/>
                    <a:gd name="T25" fmla="*/ 634 h 634"/>
                    <a:gd name="T26" fmla="*/ 52 w 207"/>
                    <a:gd name="T27" fmla="*/ 634 h 634"/>
                    <a:gd name="T28" fmla="*/ 13 w 207"/>
                    <a:gd name="T29" fmla="*/ 601 h 634"/>
                    <a:gd name="T30" fmla="*/ 0 w 207"/>
                    <a:gd name="T31" fmla="*/ 523 h 634"/>
                    <a:gd name="T32" fmla="*/ 6 w 207"/>
                    <a:gd name="T33" fmla="*/ 421 h 634"/>
                    <a:gd name="T34" fmla="*/ 13 w 207"/>
                    <a:gd name="T35" fmla="*/ 339 h 634"/>
                    <a:gd name="T36" fmla="*/ 36 w 207"/>
                    <a:gd name="T37" fmla="*/ 289 h 634"/>
                    <a:gd name="T38" fmla="*/ 36 w 207"/>
                    <a:gd name="T39" fmla="*/ 217 h 634"/>
                    <a:gd name="T40" fmla="*/ 36 w 207"/>
                    <a:gd name="T41" fmla="*/ 139 h 634"/>
                    <a:gd name="T42" fmla="*/ 30 w 207"/>
                    <a:gd name="T43" fmla="*/ 82 h 634"/>
                    <a:gd name="T44" fmla="*/ 34 w 207"/>
                    <a:gd name="T45" fmla="*/ 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34">
                      <a:moveTo>
                        <a:pt x="34" y="48"/>
                      </a:moveTo>
                      <a:lnTo>
                        <a:pt x="50" y="17"/>
                      </a:lnTo>
                      <a:lnTo>
                        <a:pt x="78" y="0"/>
                      </a:lnTo>
                      <a:lnTo>
                        <a:pt x="108" y="0"/>
                      </a:lnTo>
                      <a:lnTo>
                        <a:pt x="161" y="11"/>
                      </a:lnTo>
                      <a:lnTo>
                        <a:pt x="174" y="61"/>
                      </a:lnTo>
                      <a:lnTo>
                        <a:pt x="195" y="165"/>
                      </a:lnTo>
                      <a:lnTo>
                        <a:pt x="202" y="250"/>
                      </a:lnTo>
                      <a:lnTo>
                        <a:pt x="207" y="334"/>
                      </a:lnTo>
                      <a:lnTo>
                        <a:pt x="207" y="456"/>
                      </a:lnTo>
                      <a:lnTo>
                        <a:pt x="195" y="567"/>
                      </a:lnTo>
                      <a:lnTo>
                        <a:pt x="172" y="628"/>
                      </a:lnTo>
                      <a:lnTo>
                        <a:pt x="134" y="634"/>
                      </a:lnTo>
                      <a:lnTo>
                        <a:pt x="52" y="634"/>
                      </a:lnTo>
                      <a:lnTo>
                        <a:pt x="13" y="601"/>
                      </a:lnTo>
                      <a:lnTo>
                        <a:pt x="0" y="523"/>
                      </a:lnTo>
                      <a:lnTo>
                        <a:pt x="6" y="421"/>
                      </a:lnTo>
                      <a:lnTo>
                        <a:pt x="13" y="339"/>
                      </a:lnTo>
                      <a:lnTo>
                        <a:pt x="36" y="289"/>
                      </a:lnTo>
                      <a:lnTo>
                        <a:pt x="36" y="217"/>
                      </a:lnTo>
                      <a:lnTo>
                        <a:pt x="36" y="139"/>
                      </a:lnTo>
                      <a:lnTo>
                        <a:pt x="30" y="82"/>
                      </a:lnTo>
                      <a:lnTo>
                        <a:pt x="3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14" name="Freeform 26">
                  <a:extLst>
                    <a:ext uri="{FF2B5EF4-FFF2-40B4-BE49-F238E27FC236}">
                      <a16:creationId xmlns:a16="http://schemas.microsoft.com/office/drawing/2014/main" id="{EC27D82B-9F84-83E5-040F-BC1E35219739}"/>
                    </a:ext>
                  </a:extLst>
                </p:cNvPr>
                <p:cNvSpPr>
                  <a:spLocks noChangeAspect="1"/>
                </p:cNvSpPr>
                <p:nvPr/>
              </p:nvSpPr>
              <p:spPr bwMode="auto">
                <a:xfrm>
                  <a:off x="2277" y="2313"/>
                  <a:ext cx="222" cy="583"/>
                </a:xfrm>
                <a:custGeom>
                  <a:avLst/>
                  <a:gdLst>
                    <a:gd name="T0" fmla="*/ 139 w 222"/>
                    <a:gd name="T1" fmla="*/ 0 h 583"/>
                    <a:gd name="T2" fmla="*/ 172 w 222"/>
                    <a:gd name="T3" fmla="*/ 23 h 583"/>
                    <a:gd name="T4" fmla="*/ 183 w 222"/>
                    <a:gd name="T5" fmla="*/ 58 h 583"/>
                    <a:gd name="T6" fmla="*/ 187 w 222"/>
                    <a:gd name="T7" fmla="*/ 139 h 583"/>
                    <a:gd name="T8" fmla="*/ 194 w 222"/>
                    <a:gd name="T9" fmla="*/ 217 h 583"/>
                    <a:gd name="T10" fmla="*/ 203 w 222"/>
                    <a:gd name="T11" fmla="*/ 308 h 583"/>
                    <a:gd name="T12" fmla="*/ 209 w 222"/>
                    <a:gd name="T13" fmla="*/ 400 h 583"/>
                    <a:gd name="T14" fmla="*/ 211 w 222"/>
                    <a:gd name="T15" fmla="*/ 461 h 583"/>
                    <a:gd name="T16" fmla="*/ 220 w 222"/>
                    <a:gd name="T17" fmla="*/ 495 h 583"/>
                    <a:gd name="T18" fmla="*/ 222 w 222"/>
                    <a:gd name="T19" fmla="*/ 511 h 583"/>
                    <a:gd name="T20" fmla="*/ 209 w 222"/>
                    <a:gd name="T21" fmla="*/ 524 h 583"/>
                    <a:gd name="T22" fmla="*/ 178 w 222"/>
                    <a:gd name="T23" fmla="*/ 530 h 583"/>
                    <a:gd name="T24" fmla="*/ 128 w 222"/>
                    <a:gd name="T25" fmla="*/ 541 h 583"/>
                    <a:gd name="T26" fmla="*/ 78 w 222"/>
                    <a:gd name="T27" fmla="*/ 567 h 583"/>
                    <a:gd name="T28" fmla="*/ 39 w 222"/>
                    <a:gd name="T29" fmla="*/ 583 h 583"/>
                    <a:gd name="T30" fmla="*/ 17 w 222"/>
                    <a:gd name="T31" fmla="*/ 572 h 583"/>
                    <a:gd name="T32" fmla="*/ 0 w 222"/>
                    <a:gd name="T33" fmla="*/ 545 h 583"/>
                    <a:gd name="T34" fmla="*/ 20 w 222"/>
                    <a:gd name="T35" fmla="*/ 530 h 583"/>
                    <a:gd name="T36" fmla="*/ 81 w 222"/>
                    <a:gd name="T37" fmla="*/ 519 h 583"/>
                    <a:gd name="T38" fmla="*/ 150 w 222"/>
                    <a:gd name="T39" fmla="*/ 511 h 583"/>
                    <a:gd name="T40" fmla="*/ 181 w 222"/>
                    <a:gd name="T41" fmla="*/ 511 h 583"/>
                    <a:gd name="T42" fmla="*/ 189 w 222"/>
                    <a:gd name="T43" fmla="*/ 491 h 583"/>
                    <a:gd name="T44" fmla="*/ 187 w 222"/>
                    <a:gd name="T45" fmla="*/ 434 h 583"/>
                    <a:gd name="T46" fmla="*/ 178 w 222"/>
                    <a:gd name="T47" fmla="*/ 345 h 583"/>
                    <a:gd name="T48" fmla="*/ 165 w 222"/>
                    <a:gd name="T49" fmla="*/ 252 h 583"/>
                    <a:gd name="T50" fmla="*/ 154 w 222"/>
                    <a:gd name="T51" fmla="*/ 158 h 583"/>
                    <a:gd name="T52" fmla="*/ 122 w 222"/>
                    <a:gd name="T53" fmla="*/ 86 h 583"/>
                    <a:gd name="T54" fmla="*/ 105 w 222"/>
                    <a:gd name="T55" fmla="*/ 30 h 583"/>
                    <a:gd name="T56" fmla="*/ 117 w 222"/>
                    <a:gd name="T57" fmla="*/ 12 h 583"/>
                    <a:gd name="T58" fmla="*/ 139 w 222"/>
                    <a:gd name="T5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583">
                      <a:moveTo>
                        <a:pt x="139" y="0"/>
                      </a:moveTo>
                      <a:lnTo>
                        <a:pt x="172" y="23"/>
                      </a:lnTo>
                      <a:lnTo>
                        <a:pt x="183" y="58"/>
                      </a:lnTo>
                      <a:lnTo>
                        <a:pt x="187" y="139"/>
                      </a:lnTo>
                      <a:lnTo>
                        <a:pt x="194" y="217"/>
                      </a:lnTo>
                      <a:lnTo>
                        <a:pt x="203" y="308"/>
                      </a:lnTo>
                      <a:lnTo>
                        <a:pt x="209" y="400"/>
                      </a:lnTo>
                      <a:lnTo>
                        <a:pt x="211" y="461"/>
                      </a:lnTo>
                      <a:lnTo>
                        <a:pt x="220" y="495"/>
                      </a:lnTo>
                      <a:lnTo>
                        <a:pt x="222" y="511"/>
                      </a:lnTo>
                      <a:lnTo>
                        <a:pt x="209" y="524"/>
                      </a:lnTo>
                      <a:lnTo>
                        <a:pt x="178" y="530"/>
                      </a:lnTo>
                      <a:lnTo>
                        <a:pt x="128" y="541"/>
                      </a:lnTo>
                      <a:lnTo>
                        <a:pt x="78" y="567"/>
                      </a:lnTo>
                      <a:lnTo>
                        <a:pt x="39" y="583"/>
                      </a:lnTo>
                      <a:lnTo>
                        <a:pt x="17" y="572"/>
                      </a:lnTo>
                      <a:lnTo>
                        <a:pt x="0" y="545"/>
                      </a:lnTo>
                      <a:lnTo>
                        <a:pt x="20" y="530"/>
                      </a:lnTo>
                      <a:lnTo>
                        <a:pt x="81" y="519"/>
                      </a:lnTo>
                      <a:lnTo>
                        <a:pt x="150" y="511"/>
                      </a:lnTo>
                      <a:lnTo>
                        <a:pt x="181" y="511"/>
                      </a:lnTo>
                      <a:lnTo>
                        <a:pt x="189" y="491"/>
                      </a:lnTo>
                      <a:lnTo>
                        <a:pt x="187" y="434"/>
                      </a:lnTo>
                      <a:lnTo>
                        <a:pt x="178" y="345"/>
                      </a:lnTo>
                      <a:lnTo>
                        <a:pt x="165" y="252"/>
                      </a:lnTo>
                      <a:lnTo>
                        <a:pt x="154" y="158"/>
                      </a:lnTo>
                      <a:lnTo>
                        <a:pt x="122" y="86"/>
                      </a:lnTo>
                      <a:lnTo>
                        <a:pt x="105" y="30"/>
                      </a:lnTo>
                      <a:lnTo>
                        <a:pt x="117" y="12"/>
                      </a:lnTo>
                      <a:lnTo>
                        <a:pt x="1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15" name="Freeform 27">
                  <a:extLst>
                    <a:ext uri="{FF2B5EF4-FFF2-40B4-BE49-F238E27FC236}">
                      <a16:creationId xmlns:a16="http://schemas.microsoft.com/office/drawing/2014/main" id="{6B71EF48-0BEF-1FAD-59C4-55B78849DCB5}"/>
                    </a:ext>
                  </a:extLst>
                </p:cNvPr>
                <p:cNvSpPr>
                  <a:spLocks noChangeAspect="1"/>
                </p:cNvSpPr>
                <p:nvPr/>
              </p:nvSpPr>
              <p:spPr bwMode="auto">
                <a:xfrm>
                  <a:off x="2148" y="2327"/>
                  <a:ext cx="228" cy="516"/>
                </a:xfrm>
                <a:custGeom>
                  <a:avLst/>
                  <a:gdLst>
                    <a:gd name="T0" fmla="*/ 145 w 228"/>
                    <a:gd name="T1" fmla="*/ 109 h 516"/>
                    <a:gd name="T2" fmla="*/ 156 w 228"/>
                    <a:gd name="T3" fmla="*/ 44 h 516"/>
                    <a:gd name="T4" fmla="*/ 191 w 228"/>
                    <a:gd name="T5" fmla="*/ 0 h 516"/>
                    <a:gd name="T6" fmla="*/ 211 w 228"/>
                    <a:gd name="T7" fmla="*/ 11 h 516"/>
                    <a:gd name="T8" fmla="*/ 228 w 228"/>
                    <a:gd name="T9" fmla="*/ 39 h 516"/>
                    <a:gd name="T10" fmla="*/ 219 w 228"/>
                    <a:gd name="T11" fmla="*/ 70 h 516"/>
                    <a:gd name="T12" fmla="*/ 202 w 228"/>
                    <a:gd name="T13" fmla="*/ 87 h 516"/>
                    <a:gd name="T14" fmla="*/ 185 w 228"/>
                    <a:gd name="T15" fmla="*/ 142 h 516"/>
                    <a:gd name="T16" fmla="*/ 178 w 228"/>
                    <a:gd name="T17" fmla="*/ 194 h 516"/>
                    <a:gd name="T18" fmla="*/ 178 w 228"/>
                    <a:gd name="T19" fmla="*/ 264 h 516"/>
                    <a:gd name="T20" fmla="*/ 174 w 228"/>
                    <a:gd name="T21" fmla="*/ 325 h 516"/>
                    <a:gd name="T22" fmla="*/ 178 w 228"/>
                    <a:gd name="T23" fmla="*/ 403 h 516"/>
                    <a:gd name="T24" fmla="*/ 185 w 228"/>
                    <a:gd name="T25" fmla="*/ 447 h 516"/>
                    <a:gd name="T26" fmla="*/ 189 w 228"/>
                    <a:gd name="T27" fmla="*/ 466 h 516"/>
                    <a:gd name="T28" fmla="*/ 180 w 228"/>
                    <a:gd name="T29" fmla="*/ 477 h 516"/>
                    <a:gd name="T30" fmla="*/ 152 w 228"/>
                    <a:gd name="T31" fmla="*/ 481 h 516"/>
                    <a:gd name="T32" fmla="*/ 102 w 228"/>
                    <a:gd name="T33" fmla="*/ 488 h 516"/>
                    <a:gd name="T34" fmla="*/ 57 w 228"/>
                    <a:gd name="T35" fmla="*/ 510 h 516"/>
                    <a:gd name="T36" fmla="*/ 35 w 228"/>
                    <a:gd name="T37" fmla="*/ 516 h 516"/>
                    <a:gd name="T38" fmla="*/ 0 w 228"/>
                    <a:gd name="T39" fmla="*/ 494 h 516"/>
                    <a:gd name="T40" fmla="*/ 0 w 228"/>
                    <a:gd name="T41" fmla="*/ 483 h 516"/>
                    <a:gd name="T42" fmla="*/ 33 w 228"/>
                    <a:gd name="T43" fmla="*/ 477 h 516"/>
                    <a:gd name="T44" fmla="*/ 119 w 228"/>
                    <a:gd name="T45" fmla="*/ 466 h 516"/>
                    <a:gd name="T46" fmla="*/ 156 w 228"/>
                    <a:gd name="T47" fmla="*/ 466 h 516"/>
                    <a:gd name="T48" fmla="*/ 163 w 228"/>
                    <a:gd name="T49" fmla="*/ 449 h 516"/>
                    <a:gd name="T50" fmla="*/ 161 w 228"/>
                    <a:gd name="T51" fmla="*/ 403 h 516"/>
                    <a:gd name="T52" fmla="*/ 156 w 228"/>
                    <a:gd name="T53" fmla="*/ 320 h 516"/>
                    <a:gd name="T54" fmla="*/ 152 w 228"/>
                    <a:gd name="T55" fmla="*/ 242 h 516"/>
                    <a:gd name="T56" fmla="*/ 150 w 228"/>
                    <a:gd name="T57" fmla="*/ 161 h 516"/>
                    <a:gd name="T58" fmla="*/ 145 w 228"/>
                    <a:gd name="T59" fmla="*/ 10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8" h="516">
                      <a:moveTo>
                        <a:pt x="145" y="109"/>
                      </a:moveTo>
                      <a:lnTo>
                        <a:pt x="156" y="44"/>
                      </a:lnTo>
                      <a:lnTo>
                        <a:pt x="191" y="0"/>
                      </a:lnTo>
                      <a:lnTo>
                        <a:pt x="211" y="11"/>
                      </a:lnTo>
                      <a:lnTo>
                        <a:pt x="228" y="39"/>
                      </a:lnTo>
                      <a:lnTo>
                        <a:pt x="219" y="70"/>
                      </a:lnTo>
                      <a:lnTo>
                        <a:pt x="202" y="87"/>
                      </a:lnTo>
                      <a:lnTo>
                        <a:pt x="185" y="142"/>
                      </a:lnTo>
                      <a:lnTo>
                        <a:pt x="178" y="194"/>
                      </a:lnTo>
                      <a:lnTo>
                        <a:pt x="178" y="264"/>
                      </a:lnTo>
                      <a:lnTo>
                        <a:pt x="174" y="325"/>
                      </a:lnTo>
                      <a:lnTo>
                        <a:pt x="178" y="403"/>
                      </a:lnTo>
                      <a:lnTo>
                        <a:pt x="185" y="447"/>
                      </a:lnTo>
                      <a:lnTo>
                        <a:pt x="189" y="466"/>
                      </a:lnTo>
                      <a:lnTo>
                        <a:pt x="180" y="477"/>
                      </a:lnTo>
                      <a:lnTo>
                        <a:pt x="152" y="481"/>
                      </a:lnTo>
                      <a:lnTo>
                        <a:pt x="102" y="488"/>
                      </a:lnTo>
                      <a:lnTo>
                        <a:pt x="57" y="510"/>
                      </a:lnTo>
                      <a:lnTo>
                        <a:pt x="35" y="516"/>
                      </a:lnTo>
                      <a:lnTo>
                        <a:pt x="0" y="494"/>
                      </a:lnTo>
                      <a:lnTo>
                        <a:pt x="0" y="483"/>
                      </a:lnTo>
                      <a:lnTo>
                        <a:pt x="33" y="477"/>
                      </a:lnTo>
                      <a:lnTo>
                        <a:pt x="119" y="466"/>
                      </a:lnTo>
                      <a:lnTo>
                        <a:pt x="156" y="466"/>
                      </a:lnTo>
                      <a:lnTo>
                        <a:pt x="163" y="449"/>
                      </a:lnTo>
                      <a:lnTo>
                        <a:pt x="161" y="403"/>
                      </a:lnTo>
                      <a:lnTo>
                        <a:pt x="156" y="320"/>
                      </a:lnTo>
                      <a:lnTo>
                        <a:pt x="152" y="242"/>
                      </a:lnTo>
                      <a:lnTo>
                        <a:pt x="150" y="161"/>
                      </a:lnTo>
                      <a:lnTo>
                        <a:pt x="14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16" name="Freeform 28">
                  <a:extLst>
                    <a:ext uri="{FF2B5EF4-FFF2-40B4-BE49-F238E27FC236}">
                      <a16:creationId xmlns:a16="http://schemas.microsoft.com/office/drawing/2014/main" id="{4E600DCA-69E4-22F1-8134-56F28268A3C8}"/>
                    </a:ext>
                  </a:extLst>
                </p:cNvPr>
                <p:cNvSpPr>
                  <a:spLocks noChangeAspect="1"/>
                </p:cNvSpPr>
                <p:nvPr/>
              </p:nvSpPr>
              <p:spPr bwMode="auto">
                <a:xfrm>
                  <a:off x="2203" y="1799"/>
                  <a:ext cx="152" cy="570"/>
                </a:xfrm>
                <a:custGeom>
                  <a:avLst/>
                  <a:gdLst>
                    <a:gd name="T0" fmla="*/ 63 w 152"/>
                    <a:gd name="T1" fmla="*/ 52 h 570"/>
                    <a:gd name="T2" fmla="*/ 89 w 152"/>
                    <a:gd name="T3" fmla="*/ 4 h 570"/>
                    <a:gd name="T4" fmla="*/ 128 w 152"/>
                    <a:gd name="T5" fmla="*/ 0 h 570"/>
                    <a:gd name="T6" fmla="*/ 152 w 152"/>
                    <a:gd name="T7" fmla="*/ 33 h 570"/>
                    <a:gd name="T8" fmla="*/ 146 w 152"/>
                    <a:gd name="T9" fmla="*/ 70 h 570"/>
                    <a:gd name="T10" fmla="*/ 122 w 152"/>
                    <a:gd name="T11" fmla="*/ 82 h 570"/>
                    <a:gd name="T12" fmla="*/ 95 w 152"/>
                    <a:gd name="T13" fmla="*/ 103 h 570"/>
                    <a:gd name="T14" fmla="*/ 72 w 152"/>
                    <a:gd name="T15" fmla="*/ 138 h 570"/>
                    <a:gd name="T16" fmla="*/ 57 w 152"/>
                    <a:gd name="T17" fmla="*/ 175 h 570"/>
                    <a:gd name="T18" fmla="*/ 41 w 152"/>
                    <a:gd name="T19" fmla="*/ 239 h 570"/>
                    <a:gd name="T20" fmla="*/ 24 w 152"/>
                    <a:gd name="T21" fmla="*/ 321 h 570"/>
                    <a:gd name="T22" fmla="*/ 24 w 152"/>
                    <a:gd name="T23" fmla="*/ 407 h 570"/>
                    <a:gd name="T24" fmla="*/ 41 w 152"/>
                    <a:gd name="T25" fmla="*/ 461 h 570"/>
                    <a:gd name="T26" fmla="*/ 52 w 152"/>
                    <a:gd name="T27" fmla="*/ 502 h 570"/>
                    <a:gd name="T28" fmla="*/ 67 w 152"/>
                    <a:gd name="T29" fmla="*/ 529 h 570"/>
                    <a:gd name="T30" fmla="*/ 67 w 152"/>
                    <a:gd name="T31" fmla="*/ 558 h 570"/>
                    <a:gd name="T32" fmla="*/ 46 w 152"/>
                    <a:gd name="T33" fmla="*/ 570 h 570"/>
                    <a:gd name="T34" fmla="*/ 28 w 152"/>
                    <a:gd name="T35" fmla="*/ 549 h 570"/>
                    <a:gd name="T36" fmla="*/ 7 w 152"/>
                    <a:gd name="T37" fmla="*/ 519 h 570"/>
                    <a:gd name="T38" fmla="*/ 11 w 152"/>
                    <a:gd name="T39" fmla="*/ 490 h 570"/>
                    <a:gd name="T40" fmla="*/ 6 w 152"/>
                    <a:gd name="T41" fmla="*/ 403 h 570"/>
                    <a:gd name="T42" fmla="*/ 0 w 152"/>
                    <a:gd name="T43" fmla="*/ 338 h 570"/>
                    <a:gd name="T44" fmla="*/ 2 w 152"/>
                    <a:gd name="T45" fmla="*/ 272 h 570"/>
                    <a:gd name="T46" fmla="*/ 13 w 152"/>
                    <a:gd name="T47" fmla="*/ 181 h 570"/>
                    <a:gd name="T48" fmla="*/ 39 w 152"/>
                    <a:gd name="T49" fmla="*/ 109 h 570"/>
                    <a:gd name="T50" fmla="*/ 63 w 152"/>
                    <a:gd name="T51" fmla="*/ 5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570">
                      <a:moveTo>
                        <a:pt x="63" y="52"/>
                      </a:moveTo>
                      <a:lnTo>
                        <a:pt x="89" y="4"/>
                      </a:lnTo>
                      <a:lnTo>
                        <a:pt x="128" y="0"/>
                      </a:lnTo>
                      <a:lnTo>
                        <a:pt x="152" y="33"/>
                      </a:lnTo>
                      <a:lnTo>
                        <a:pt x="146" y="70"/>
                      </a:lnTo>
                      <a:lnTo>
                        <a:pt x="122" y="82"/>
                      </a:lnTo>
                      <a:lnTo>
                        <a:pt x="95" y="103"/>
                      </a:lnTo>
                      <a:lnTo>
                        <a:pt x="72" y="138"/>
                      </a:lnTo>
                      <a:lnTo>
                        <a:pt x="57" y="175"/>
                      </a:lnTo>
                      <a:lnTo>
                        <a:pt x="41" y="239"/>
                      </a:lnTo>
                      <a:lnTo>
                        <a:pt x="24" y="321"/>
                      </a:lnTo>
                      <a:lnTo>
                        <a:pt x="24" y="407"/>
                      </a:lnTo>
                      <a:lnTo>
                        <a:pt x="41" y="461"/>
                      </a:lnTo>
                      <a:lnTo>
                        <a:pt x="52" y="502"/>
                      </a:lnTo>
                      <a:lnTo>
                        <a:pt x="67" y="529"/>
                      </a:lnTo>
                      <a:lnTo>
                        <a:pt x="67" y="558"/>
                      </a:lnTo>
                      <a:lnTo>
                        <a:pt x="46" y="570"/>
                      </a:lnTo>
                      <a:lnTo>
                        <a:pt x="28" y="549"/>
                      </a:lnTo>
                      <a:lnTo>
                        <a:pt x="7" y="519"/>
                      </a:lnTo>
                      <a:lnTo>
                        <a:pt x="11" y="490"/>
                      </a:lnTo>
                      <a:lnTo>
                        <a:pt x="6" y="403"/>
                      </a:lnTo>
                      <a:lnTo>
                        <a:pt x="0" y="338"/>
                      </a:lnTo>
                      <a:lnTo>
                        <a:pt x="2" y="272"/>
                      </a:lnTo>
                      <a:lnTo>
                        <a:pt x="13" y="181"/>
                      </a:lnTo>
                      <a:lnTo>
                        <a:pt x="39" y="109"/>
                      </a:lnTo>
                      <a:lnTo>
                        <a:pt x="63"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17" name="Freeform 29">
                  <a:extLst>
                    <a:ext uri="{FF2B5EF4-FFF2-40B4-BE49-F238E27FC236}">
                      <a16:creationId xmlns:a16="http://schemas.microsoft.com/office/drawing/2014/main" id="{9AA744EF-193C-C6F7-543C-E99ED6704BD8}"/>
                    </a:ext>
                  </a:extLst>
                </p:cNvPr>
                <p:cNvSpPr>
                  <a:spLocks noChangeAspect="1"/>
                </p:cNvSpPr>
                <p:nvPr/>
              </p:nvSpPr>
              <p:spPr bwMode="auto">
                <a:xfrm>
                  <a:off x="2161" y="1440"/>
                  <a:ext cx="284" cy="313"/>
                </a:xfrm>
                <a:custGeom>
                  <a:avLst/>
                  <a:gdLst>
                    <a:gd name="T0" fmla="*/ 72 w 284"/>
                    <a:gd name="T1" fmla="*/ 152 h 313"/>
                    <a:gd name="T2" fmla="*/ 67 w 284"/>
                    <a:gd name="T3" fmla="*/ 108 h 313"/>
                    <a:gd name="T4" fmla="*/ 67 w 284"/>
                    <a:gd name="T5" fmla="*/ 63 h 313"/>
                    <a:gd name="T6" fmla="*/ 78 w 284"/>
                    <a:gd name="T7" fmla="*/ 30 h 313"/>
                    <a:gd name="T8" fmla="*/ 100 w 284"/>
                    <a:gd name="T9" fmla="*/ 12 h 313"/>
                    <a:gd name="T10" fmla="*/ 145 w 284"/>
                    <a:gd name="T11" fmla="*/ 0 h 313"/>
                    <a:gd name="T12" fmla="*/ 178 w 284"/>
                    <a:gd name="T13" fmla="*/ 2 h 313"/>
                    <a:gd name="T14" fmla="*/ 213 w 284"/>
                    <a:gd name="T15" fmla="*/ 17 h 313"/>
                    <a:gd name="T16" fmla="*/ 241 w 284"/>
                    <a:gd name="T17" fmla="*/ 52 h 313"/>
                    <a:gd name="T18" fmla="*/ 262 w 284"/>
                    <a:gd name="T19" fmla="*/ 91 h 313"/>
                    <a:gd name="T20" fmla="*/ 275 w 284"/>
                    <a:gd name="T21" fmla="*/ 145 h 313"/>
                    <a:gd name="T22" fmla="*/ 284 w 284"/>
                    <a:gd name="T23" fmla="*/ 197 h 313"/>
                    <a:gd name="T24" fmla="*/ 284 w 284"/>
                    <a:gd name="T25" fmla="*/ 236 h 313"/>
                    <a:gd name="T26" fmla="*/ 273 w 284"/>
                    <a:gd name="T27" fmla="*/ 278 h 313"/>
                    <a:gd name="T28" fmla="*/ 247 w 284"/>
                    <a:gd name="T29" fmla="*/ 302 h 313"/>
                    <a:gd name="T30" fmla="*/ 208 w 284"/>
                    <a:gd name="T31" fmla="*/ 313 h 313"/>
                    <a:gd name="T32" fmla="*/ 184 w 284"/>
                    <a:gd name="T33" fmla="*/ 312 h 313"/>
                    <a:gd name="T34" fmla="*/ 156 w 284"/>
                    <a:gd name="T35" fmla="*/ 295 h 313"/>
                    <a:gd name="T36" fmla="*/ 128 w 284"/>
                    <a:gd name="T37" fmla="*/ 258 h 313"/>
                    <a:gd name="T38" fmla="*/ 106 w 284"/>
                    <a:gd name="T39" fmla="*/ 223 h 313"/>
                    <a:gd name="T40" fmla="*/ 35 w 284"/>
                    <a:gd name="T41" fmla="*/ 245 h 313"/>
                    <a:gd name="T42" fmla="*/ 13 w 284"/>
                    <a:gd name="T43" fmla="*/ 252 h 313"/>
                    <a:gd name="T44" fmla="*/ 0 w 284"/>
                    <a:gd name="T45" fmla="*/ 247 h 313"/>
                    <a:gd name="T46" fmla="*/ 2 w 284"/>
                    <a:gd name="T47" fmla="*/ 234 h 313"/>
                    <a:gd name="T48" fmla="*/ 85 w 284"/>
                    <a:gd name="T49" fmla="*/ 197 h 313"/>
                    <a:gd name="T50" fmla="*/ 72 w 284"/>
                    <a:gd name="T51" fmla="*/ 15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 h="313">
                      <a:moveTo>
                        <a:pt x="72" y="152"/>
                      </a:moveTo>
                      <a:lnTo>
                        <a:pt x="67" y="108"/>
                      </a:lnTo>
                      <a:lnTo>
                        <a:pt x="67" y="63"/>
                      </a:lnTo>
                      <a:lnTo>
                        <a:pt x="78" y="30"/>
                      </a:lnTo>
                      <a:lnTo>
                        <a:pt x="100" y="12"/>
                      </a:lnTo>
                      <a:lnTo>
                        <a:pt x="145" y="0"/>
                      </a:lnTo>
                      <a:lnTo>
                        <a:pt x="178" y="2"/>
                      </a:lnTo>
                      <a:lnTo>
                        <a:pt x="213" y="17"/>
                      </a:lnTo>
                      <a:lnTo>
                        <a:pt x="241" y="52"/>
                      </a:lnTo>
                      <a:lnTo>
                        <a:pt x="262" y="91"/>
                      </a:lnTo>
                      <a:lnTo>
                        <a:pt x="275" y="145"/>
                      </a:lnTo>
                      <a:lnTo>
                        <a:pt x="284" y="197"/>
                      </a:lnTo>
                      <a:lnTo>
                        <a:pt x="284" y="236"/>
                      </a:lnTo>
                      <a:lnTo>
                        <a:pt x="273" y="278"/>
                      </a:lnTo>
                      <a:lnTo>
                        <a:pt x="247" y="302"/>
                      </a:lnTo>
                      <a:lnTo>
                        <a:pt x="208" y="313"/>
                      </a:lnTo>
                      <a:lnTo>
                        <a:pt x="184" y="312"/>
                      </a:lnTo>
                      <a:lnTo>
                        <a:pt x="156" y="295"/>
                      </a:lnTo>
                      <a:lnTo>
                        <a:pt x="128" y="258"/>
                      </a:lnTo>
                      <a:lnTo>
                        <a:pt x="106" y="223"/>
                      </a:lnTo>
                      <a:lnTo>
                        <a:pt x="35" y="245"/>
                      </a:lnTo>
                      <a:lnTo>
                        <a:pt x="13" y="252"/>
                      </a:lnTo>
                      <a:lnTo>
                        <a:pt x="0" y="247"/>
                      </a:lnTo>
                      <a:lnTo>
                        <a:pt x="2" y="234"/>
                      </a:lnTo>
                      <a:lnTo>
                        <a:pt x="85" y="197"/>
                      </a:lnTo>
                      <a:lnTo>
                        <a:pt x="7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93918" name="Group 30">
              <a:extLst>
                <a:ext uri="{FF2B5EF4-FFF2-40B4-BE49-F238E27FC236}">
                  <a16:creationId xmlns:a16="http://schemas.microsoft.com/office/drawing/2014/main" id="{B2FF1257-3CB1-68EC-8C37-48F23BB48F57}"/>
                </a:ext>
              </a:extLst>
            </p:cNvPr>
            <p:cNvGrpSpPr>
              <a:grpSpLocks noChangeAspect="1"/>
            </p:cNvGrpSpPr>
            <p:nvPr/>
          </p:nvGrpSpPr>
          <p:grpSpPr bwMode="auto">
            <a:xfrm>
              <a:off x="1248" y="1824"/>
              <a:ext cx="3435" cy="980"/>
              <a:chOff x="1248" y="1824"/>
              <a:chExt cx="3435" cy="980"/>
            </a:xfrm>
          </p:grpSpPr>
          <p:sp>
            <p:nvSpPr>
              <p:cNvPr id="293919" name="Freeform 31">
                <a:extLst>
                  <a:ext uri="{FF2B5EF4-FFF2-40B4-BE49-F238E27FC236}">
                    <a16:creationId xmlns:a16="http://schemas.microsoft.com/office/drawing/2014/main" id="{85191041-8A25-3716-2E46-C40F83BF495F}"/>
                  </a:ext>
                </a:extLst>
              </p:cNvPr>
              <p:cNvSpPr>
                <a:spLocks noChangeAspect="1"/>
              </p:cNvSpPr>
              <p:nvPr/>
            </p:nvSpPr>
            <p:spPr bwMode="auto">
              <a:xfrm>
                <a:off x="3888" y="1863"/>
                <a:ext cx="795" cy="941"/>
              </a:xfrm>
              <a:custGeom>
                <a:avLst/>
                <a:gdLst>
                  <a:gd name="T0" fmla="*/ 78 w 795"/>
                  <a:gd name="T1" fmla="*/ 476 h 941"/>
                  <a:gd name="T2" fmla="*/ 45 w 795"/>
                  <a:gd name="T3" fmla="*/ 524 h 941"/>
                  <a:gd name="T4" fmla="*/ 13 w 795"/>
                  <a:gd name="T5" fmla="*/ 607 h 941"/>
                  <a:gd name="T6" fmla="*/ 0 w 795"/>
                  <a:gd name="T7" fmla="*/ 713 h 941"/>
                  <a:gd name="T8" fmla="*/ 12 w 795"/>
                  <a:gd name="T9" fmla="*/ 792 h 941"/>
                  <a:gd name="T10" fmla="*/ 52 w 795"/>
                  <a:gd name="T11" fmla="*/ 857 h 941"/>
                  <a:gd name="T12" fmla="*/ 106 w 795"/>
                  <a:gd name="T13" fmla="*/ 913 h 941"/>
                  <a:gd name="T14" fmla="*/ 164 w 795"/>
                  <a:gd name="T15" fmla="*/ 941 h 941"/>
                  <a:gd name="T16" fmla="*/ 238 w 795"/>
                  <a:gd name="T17" fmla="*/ 929 h 941"/>
                  <a:gd name="T18" fmla="*/ 299 w 795"/>
                  <a:gd name="T19" fmla="*/ 913 h 941"/>
                  <a:gd name="T20" fmla="*/ 351 w 795"/>
                  <a:gd name="T21" fmla="*/ 885 h 941"/>
                  <a:gd name="T22" fmla="*/ 395 w 795"/>
                  <a:gd name="T23" fmla="*/ 822 h 941"/>
                  <a:gd name="T24" fmla="*/ 421 w 795"/>
                  <a:gd name="T25" fmla="*/ 765 h 941"/>
                  <a:gd name="T26" fmla="*/ 425 w 795"/>
                  <a:gd name="T27" fmla="*/ 689 h 941"/>
                  <a:gd name="T28" fmla="*/ 425 w 795"/>
                  <a:gd name="T29" fmla="*/ 652 h 941"/>
                  <a:gd name="T30" fmla="*/ 469 w 795"/>
                  <a:gd name="T31" fmla="*/ 713 h 941"/>
                  <a:gd name="T32" fmla="*/ 553 w 795"/>
                  <a:gd name="T33" fmla="*/ 757 h 941"/>
                  <a:gd name="T34" fmla="*/ 593 w 795"/>
                  <a:gd name="T35" fmla="*/ 765 h 941"/>
                  <a:gd name="T36" fmla="*/ 662 w 795"/>
                  <a:gd name="T37" fmla="*/ 753 h 941"/>
                  <a:gd name="T38" fmla="*/ 710 w 795"/>
                  <a:gd name="T39" fmla="*/ 733 h 941"/>
                  <a:gd name="T40" fmla="*/ 747 w 795"/>
                  <a:gd name="T41" fmla="*/ 670 h 941"/>
                  <a:gd name="T42" fmla="*/ 790 w 795"/>
                  <a:gd name="T43" fmla="*/ 611 h 941"/>
                  <a:gd name="T44" fmla="*/ 792 w 795"/>
                  <a:gd name="T45" fmla="*/ 522 h 941"/>
                  <a:gd name="T46" fmla="*/ 795 w 795"/>
                  <a:gd name="T47" fmla="*/ 457 h 941"/>
                  <a:gd name="T48" fmla="*/ 792 w 795"/>
                  <a:gd name="T49" fmla="*/ 400 h 941"/>
                  <a:gd name="T50" fmla="*/ 738 w 795"/>
                  <a:gd name="T51" fmla="*/ 320 h 941"/>
                  <a:gd name="T52" fmla="*/ 686 w 795"/>
                  <a:gd name="T53" fmla="*/ 283 h 941"/>
                  <a:gd name="T54" fmla="*/ 625 w 795"/>
                  <a:gd name="T55" fmla="*/ 266 h 941"/>
                  <a:gd name="T56" fmla="*/ 555 w 795"/>
                  <a:gd name="T57" fmla="*/ 266 h 941"/>
                  <a:gd name="T58" fmla="*/ 499 w 795"/>
                  <a:gd name="T59" fmla="*/ 276 h 941"/>
                  <a:gd name="T60" fmla="*/ 475 w 795"/>
                  <a:gd name="T61" fmla="*/ 309 h 941"/>
                  <a:gd name="T62" fmla="*/ 445 w 795"/>
                  <a:gd name="T63" fmla="*/ 335 h 941"/>
                  <a:gd name="T64" fmla="*/ 447 w 795"/>
                  <a:gd name="T65" fmla="*/ 251 h 941"/>
                  <a:gd name="T66" fmla="*/ 440 w 795"/>
                  <a:gd name="T67" fmla="*/ 157 h 941"/>
                  <a:gd name="T68" fmla="*/ 388 w 795"/>
                  <a:gd name="T69" fmla="*/ 83 h 941"/>
                  <a:gd name="T70" fmla="*/ 343 w 795"/>
                  <a:gd name="T71" fmla="*/ 38 h 941"/>
                  <a:gd name="T72" fmla="*/ 293 w 795"/>
                  <a:gd name="T73" fmla="*/ 7 h 941"/>
                  <a:gd name="T74" fmla="*/ 258 w 795"/>
                  <a:gd name="T75" fmla="*/ 0 h 941"/>
                  <a:gd name="T76" fmla="*/ 206 w 795"/>
                  <a:gd name="T77" fmla="*/ 1 h 941"/>
                  <a:gd name="T78" fmla="*/ 156 w 795"/>
                  <a:gd name="T79" fmla="*/ 16 h 941"/>
                  <a:gd name="T80" fmla="*/ 102 w 795"/>
                  <a:gd name="T81" fmla="*/ 44 h 941"/>
                  <a:gd name="T82" fmla="*/ 63 w 795"/>
                  <a:gd name="T83" fmla="*/ 96 h 941"/>
                  <a:gd name="T84" fmla="*/ 43 w 795"/>
                  <a:gd name="T85" fmla="*/ 148 h 941"/>
                  <a:gd name="T86" fmla="*/ 36 w 795"/>
                  <a:gd name="T87" fmla="*/ 240 h 941"/>
                  <a:gd name="T88" fmla="*/ 32 w 795"/>
                  <a:gd name="T89" fmla="*/ 285 h 941"/>
                  <a:gd name="T90" fmla="*/ 47 w 795"/>
                  <a:gd name="T91" fmla="*/ 340 h 941"/>
                  <a:gd name="T92" fmla="*/ 62 w 795"/>
                  <a:gd name="T93" fmla="*/ 376 h 941"/>
                  <a:gd name="T94" fmla="*/ 73 w 795"/>
                  <a:gd name="T95" fmla="*/ 400 h 941"/>
                  <a:gd name="T96" fmla="*/ 78 w 795"/>
                  <a:gd name="T97" fmla="*/ 476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5" h="941">
                    <a:moveTo>
                      <a:pt x="78" y="476"/>
                    </a:moveTo>
                    <a:lnTo>
                      <a:pt x="45" y="524"/>
                    </a:lnTo>
                    <a:lnTo>
                      <a:pt x="13" y="607"/>
                    </a:lnTo>
                    <a:lnTo>
                      <a:pt x="0" y="713"/>
                    </a:lnTo>
                    <a:lnTo>
                      <a:pt x="12" y="792"/>
                    </a:lnTo>
                    <a:lnTo>
                      <a:pt x="52" y="857"/>
                    </a:lnTo>
                    <a:lnTo>
                      <a:pt x="106" y="913"/>
                    </a:lnTo>
                    <a:lnTo>
                      <a:pt x="164" y="941"/>
                    </a:lnTo>
                    <a:lnTo>
                      <a:pt x="238" y="929"/>
                    </a:lnTo>
                    <a:lnTo>
                      <a:pt x="299" y="913"/>
                    </a:lnTo>
                    <a:lnTo>
                      <a:pt x="351" y="885"/>
                    </a:lnTo>
                    <a:lnTo>
                      <a:pt x="395" y="822"/>
                    </a:lnTo>
                    <a:lnTo>
                      <a:pt x="421" y="765"/>
                    </a:lnTo>
                    <a:lnTo>
                      <a:pt x="425" y="689"/>
                    </a:lnTo>
                    <a:lnTo>
                      <a:pt x="425" y="652"/>
                    </a:lnTo>
                    <a:lnTo>
                      <a:pt x="469" y="713"/>
                    </a:lnTo>
                    <a:lnTo>
                      <a:pt x="553" y="757"/>
                    </a:lnTo>
                    <a:lnTo>
                      <a:pt x="593" y="765"/>
                    </a:lnTo>
                    <a:lnTo>
                      <a:pt x="662" y="753"/>
                    </a:lnTo>
                    <a:lnTo>
                      <a:pt x="710" y="733"/>
                    </a:lnTo>
                    <a:lnTo>
                      <a:pt x="747" y="670"/>
                    </a:lnTo>
                    <a:lnTo>
                      <a:pt x="790" y="611"/>
                    </a:lnTo>
                    <a:lnTo>
                      <a:pt x="792" y="522"/>
                    </a:lnTo>
                    <a:lnTo>
                      <a:pt x="795" y="457"/>
                    </a:lnTo>
                    <a:lnTo>
                      <a:pt x="792" y="400"/>
                    </a:lnTo>
                    <a:lnTo>
                      <a:pt x="738" y="320"/>
                    </a:lnTo>
                    <a:lnTo>
                      <a:pt x="686" y="283"/>
                    </a:lnTo>
                    <a:lnTo>
                      <a:pt x="625" y="266"/>
                    </a:lnTo>
                    <a:lnTo>
                      <a:pt x="555" y="266"/>
                    </a:lnTo>
                    <a:lnTo>
                      <a:pt x="499" y="276"/>
                    </a:lnTo>
                    <a:lnTo>
                      <a:pt x="475" y="309"/>
                    </a:lnTo>
                    <a:lnTo>
                      <a:pt x="445" y="335"/>
                    </a:lnTo>
                    <a:lnTo>
                      <a:pt x="447" y="251"/>
                    </a:lnTo>
                    <a:lnTo>
                      <a:pt x="440" y="157"/>
                    </a:lnTo>
                    <a:lnTo>
                      <a:pt x="388" y="83"/>
                    </a:lnTo>
                    <a:lnTo>
                      <a:pt x="343" y="38"/>
                    </a:lnTo>
                    <a:lnTo>
                      <a:pt x="293" y="7"/>
                    </a:lnTo>
                    <a:lnTo>
                      <a:pt x="258" y="0"/>
                    </a:lnTo>
                    <a:lnTo>
                      <a:pt x="206" y="1"/>
                    </a:lnTo>
                    <a:lnTo>
                      <a:pt x="156" y="16"/>
                    </a:lnTo>
                    <a:lnTo>
                      <a:pt x="102" y="44"/>
                    </a:lnTo>
                    <a:lnTo>
                      <a:pt x="63" y="96"/>
                    </a:lnTo>
                    <a:lnTo>
                      <a:pt x="43" y="148"/>
                    </a:lnTo>
                    <a:lnTo>
                      <a:pt x="36" y="240"/>
                    </a:lnTo>
                    <a:lnTo>
                      <a:pt x="32" y="285"/>
                    </a:lnTo>
                    <a:lnTo>
                      <a:pt x="47" y="340"/>
                    </a:lnTo>
                    <a:lnTo>
                      <a:pt x="62" y="376"/>
                    </a:lnTo>
                    <a:lnTo>
                      <a:pt x="73" y="400"/>
                    </a:lnTo>
                    <a:lnTo>
                      <a:pt x="78" y="47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20" name="Freeform 32">
                <a:extLst>
                  <a:ext uri="{FF2B5EF4-FFF2-40B4-BE49-F238E27FC236}">
                    <a16:creationId xmlns:a16="http://schemas.microsoft.com/office/drawing/2014/main" id="{E0C2CF0A-7DCC-5F20-FCC8-E2FF3DD60DFB}"/>
                  </a:ext>
                </a:extLst>
              </p:cNvPr>
              <p:cNvSpPr>
                <a:spLocks noChangeAspect="1"/>
              </p:cNvSpPr>
              <p:nvPr/>
            </p:nvSpPr>
            <p:spPr bwMode="auto">
              <a:xfrm>
                <a:off x="3870" y="1824"/>
                <a:ext cx="796" cy="938"/>
              </a:xfrm>
              <a:custGeom>
                <a:avLst/>
                <a:gdLst>
                  <a:gd name="T0" fmla="*/ 74 w 796"/>
                  <a:gd name="T1" fmla="*/ 475 h 938"/>
                  <a:gd name="T2" fmla="*/ 48 w 796"/>
                  <a:gd name="T3" fmla="*/ 528 h 938"/>
                  <a:gd name="T4" fmla="*/ 13 w 796"/>
                  <a:gd name="T5" fmla="*/ 604 h 938"/>
                  <a:gd name="T6" fmla="*/ 0 w 796"/>
                  <a:gd name="T7" fmla="*/ 708 h 938"/>
                  <a:gd name="T8" fmla="*/ 17 w 796"/>
                  <a:gd name="T9" fmla="*/ 797 h 938"/>
                  <a:gd name="T10" fmla="*/ 48 w 796"/>
                  <a:gd name="T11" fmla="*/ 855 h 938"/>
                  <a:gd name="T12" fmla="*/ 111 w 796"/>
                  <a:gd name="T13" fmla="*/ 914 h 938"/>
                  <a:gd name="T14" fmla="*/ 165 w 796"/>
                  <a:gd name="T15" fmla="*/ 938 h 938"/>
                  <a:gd name="T16" fmla="*/ 233 w 796"/>
                  <a:gd name="T17" fmla="*/ 929 h 938"/>
                  <a:gd name="T18" fmla="*/ 302 w 796"/>
                  <a:gd name="T19" fmla="*/ 918 h 938"/>
                  <a:gd name="T20" fmla="*/ 354 w 796"/>
                  <a:gd name="T21" fmla="*/ 882 h 938"/>
                  <a:gd name="T22" fmla="*/ 389 w 796"/>
                  <a:gd name="T23" fmla="*/ 821 h 938"/>
                  <a:gd name="T24" fmla="*/ 422 w 796"/>
                  <a:gd name="T25" fmla="*/ 764 h 938"/>
                  <a:gd name="T26" fmla="*/ 420 w 796"/>
                  <a:gd name="T27" fmla="*/ 686 h 938"/>
                  <a:gd name="T28" fmla="*/ 428 w 796"/>
                  <a:gd name="T29" fmla="*/ 653 h 938"/>
                  <a:gd name="T30" fmla="*/ 466 w 796"/>
                  <a:gd name="T31" fmla="*/ 712 h 938"/>
                  <a:gd name="T32" fmla="*/ 555 w 796"/>
                  <a:gd name="T33" fmla="*/ 762 h 938"/>
                  <a:gd name="T34" fmla="*/ 591 w 796"/>
                  <a:gd name="T35" fmla="*/ 762 h 938"/>
                  <a:gd name="T36" fmla="*/ 663 w 796"/>
                  <a:gd name="T37" fmla="*/ 751 h 938"/>
                  <a:gd name="T38" fmla="*/ 705 w 796"/>
                  <a:gd name="T39" fmla="*/ 732 h 938"/>
                  <a:gd name="T40" fmla="*/ 748 w 796"/>
                  <a:gd name="T41" fmla="*/ 665 h 938"/>
                  <a:gd name="T42" fmla="*/ 787 w 796"/>
                  <a:gd name="T43" fmla="*/ 610 h 938"/>
                  <a:gd name="T44" fmla="*/ 794 w 796"/>
                  <a:gd name="T45" fmla="*/ 519 h 938"/>
                  <a:gd name="T46" fmla="*/ 796 w 796"/>
                  <a:gd name="T47" fmla="*/ 462 h 938"/>
                  <a:gd name="T48" fmla="*/ 787 w 796"/>
                  <a:gd name="T49" fmla="*/ 399 h 938"/>
                  <a:gd name="T50" fmla="*/ 733 w 796"/>
                  <a:gd name="T51" fmla="*/ 319 h 938"/>
                  <a:gd name="T52" fmla="*/ 687 w 796"/>
                  <a:gd name="T53" fmla="*/ 280 h 938"/>
                  <a:gd name="T54" fmla="*/ 622 w 796"/>
                  <a:gd name="T55" fmla="*/ 273 h 938"/>
                  <a:gd name="T56" fmla="*/ 557 w 796"/>
                  <a:gd name="T57" fmla="*/ 263 h 938"/>
                  <a:gd name="T58" fmla="*/ 494 w 796"/>
                  <a:gd name="T59" fmla="*/ 273 h 938"/>
                  <a:gd name="T60" fmla="*/ 476 w 796"/>
                  <a:gd name="T61" fmla="*/ 308 h 938"/>
                  <a:gd name="T62" fmla="*/ 441 w 796"/>
                  <a:gd name="T63" fmla="*/ 332 h 938"/>
                  <a:gd name="T64" fmla="*/ 444 w 796"/>
                  <a:gd name="T65" fmla="*/ 248 h 938"/>
                  <a:gd name="T66" fmla="*/ 435 w 796"/>
                  <a:gd name="T67" fmla="*/ 154 h 938"/>
                  <a:gd name="T68" fmla="*/ 387 w 796"/>
                  <a:gd name="T69" fmla="*/ 78 h 938"/>
                  <a:gd name="T70" fmla="*/ 346 w 796"/>
                  <a:gd name="T71" fmla="*/ 35 h 938"/>
                  <a:gd name="T72" fmla="*/ 296 w 796"/>
                  <a:gd name="T73" fmla="*/ 6 h 938"/>
                  <a:gd name="T74" fmla="*/ 255 w 796"/>
                  <a:gd name="T75" fmla="*/ 4 h 938"/>
                  <a:gd name="T76" fmla="*/ 202 w 796"/>
                  <a:gd name="T77" fmla="*/ 0 h 938"/>
                  <a:gd name="T78" fmla="*/ 159 w 796"/>
                  <a:gd name="T79" fmla="*/ 13 h 938"/>
                  <a:gd name="T80" fmla="*/ 104 w 796"/>
                  <a:gd name="T81" fmla="*/ 41 h 938"/>
                  <a:gd name="T82" fmla="*/ 67 w 796"/>
                  <a:gd name="T83" fmla="*/ 91 h 938"/>
                  <a:gd name="T84" fmla="*/ 46 w 796"/>
                  <a:gd name="T85" fmla="*/ 146 h 938"/>
                  <a:gd name="T86" fmla="*/ 31 w 796"/>
                  <a:gd name="T87" fmla="*/ 245 h 938"/>
                  <a:gd name="T88" fmla="*/ 26 w 796"/>
                  <a:gd name="T89" fmla="*/ 284 h 938"/>
                  <a:gd name="T90" fmla="*/ 41 w 796"/>
                  <a:gd name="T91" fmla="*/ 339 h 938"/>
                  <a:gd name="T92" fmla="*/ 67 w 796"/>
                  <a:gd name="T93" fmla="*/ 378 h 938"/>
                  <a:gd name="T94" fmla="*/ 74 w 796"/>
                  <a:gd name="T95" fmla="*/ 399 h 938"/>
                  <a:gd name="T96" fmla="*/ 74 w 796"/>
                  <a:gd name="T97" fmla="*/ 475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938">
                    <a:moveTo>
                      <a:pt x="74" y="475"/>
                    </a:moveTo>
                    <a:lnTo>
                      <a:pt x="48" y="528"/>
                    </a:lnTo>
                    <a:lnTo>
                      <a:pt x="13" y="604"/>
                    </a:lnTo>
                    <a:lnTo>
                      <a:pt x="0" y="708"/>
                    </a:lnTo>
                    <a:lnTo>
                      <a:pt x="17" y="797"/>
                    </a:lnTo>
                    <a:lnTo>
                      <a:pt x="48" y="855"/>
                    </a:lnTo>
                    <a:lnTo>
                      <a:pt x="111" y="914"/>
                    </a:lnTo>
                    <a:lnTo>
                      <a:pt x="165" y="938"/>
                    </a:lnTo>
                    <a:lnTo>
                      <a:pt x="233" y="929"/>
                    </a:lnTo>
                    <a:lnTo>
                      <a:pt x="302" y="918"/>
                    </a:lnTo>
                    <a:lnTo>
                      <a:pt x="354" y="882"/>
                    </a:lnTo>
                    <a:lnTo>
                      <a:pt x="389" y="821"/>
                    </a:lnTo>
                    <a:lnTo>
                      <a:pt x="422" y="764"/>
                    </a:lnTo>
                    <a:lnTo>
                      <a:pt x="420" y="686"/>
                    </a:lnTo>
                    <a:lnTo>
                      <a:pt x="428" y="653"/>
                    </a:lnTo>
                    <a:lnTo>
                      <a:pt x="466" y="712"/>
                    </a:lnTo>
                    <a:lnTo>
                      <a:pt x="555" y="762"/>
                    </a:lnTo>
                    <a:lnTo>
                      <a:pt x="591" y="762"/>
                    </a:lnTo>
                    <a:lnTo>
                      <a:pt x="663" y="751"/>
                    </a:lnTo>
                    <a:lnTo>
                      <a:pt x="705" y="732"/>
                    </a:lnTo>
                    <a:lnTo>
                      <a:pt x="748" y="665"/>
                    </a:lnTo>
                    <a:lnTo>
                      <a:pt x="787" y="610"/>
                    </a:lnTo>
                    <a:lnTo>
                      <a:pt x="794" y="519"/>
                    </a:lnTo>
                    <a:lnTo>
                      <a:pt x="796" y="462"/>
                    </a:lnTo>
                    <a:lnTo>
                      <a:pt x="787" y="399"/>
                    </a:lnTo>
                    <a:lnTo>
                      <a:pt x="733" y="319"/>
                    </a:lnTo>
                    <a:lnTo>
                      <a:pt x="687" y="280"/>
                    </a:lnTo>
                    <a:lnTo>
                      <a:pt x="622" y="273"/>
                    </a:lnTo>
                    <a:lnTo>
                      <a:pt x="557" y="263"/>
                    </a:lnTo>
                    <a:lnTo>
                      <a:pt x="494" y="273"/>
                    </a:lnTo>
                    <a:lnTo>
                      <a:pt x="476" y="308"/>
                    </a:lnTo>
                    <a:lnTo>
                      <a:pt x="441" y="332"/>
                    </a:lnTo>
                    <a:lnTo>
                      <a:pt x="444" y="248"/>
                    </a:lnTo>
                    <a:lnTo>
                      <a:pt x="435" y="154"/>
                    </a:lnTo>
                    <a:lnTo>
                      <a:pt x="387" y="78"/>
                    </a:lnTo>
                    <a:lnTo>
                      <a:pt x="346" y="35"/>
                    </a:lnTo>
                    <a:lnTo>
                      <a:pt x="296" y="6"/>
                    </a:lnTo>
                    <a:lnTo>
                      <a:pt x="255" y="4"/>
                    </a:lnTo>
                    <a:lnTo>
                      <a:pt x="202" y="0"/>
                    </a:lnTo>
                    <a:lnTo>
                      <a:pt x="159" y="13"/>
                    </a:lnTo>
                    <a:lnTo>
                      <a:pt x="104" y="41"/>
                    </a:lnTo>
                    <a:lnTo>
                      <a:pt x="67" y="91"/>
                    </a:lnTo>
                    <a:lnTo>
                      <a:pt x="46" y="146"/>
                    </a:lnTo>
                    <a:lnTo>
                      <a:pt x="31" y="245"/>
                    </a:lnTo>
                    <a:lnTo>
                      <a:pt x="26" y="284"/>
                    </a:lnTo>
                    <a:lnTo>
                      <a:pt x="41" y="339"/>
                    </a:lnTo>
                    <a:lnTo>
                      <a:pt x="67" y="378"/>
                    </a:lnTo>
                    <a:lnTo>
                      <a:pt x="74" y="399"/>
                    </a:lnTo>
                    <a:lnTo>
                      <a:pt x="74" y="47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21" name="Freeform 33">
                <a:extLst>
                  <a:ext uri="{FF2B5EF4-FFF2-40B4-BE49-F238E27FC236}">
                    <a16:creationId xmlns:a16="http://schemas.microsoft.com/office/drawing/2014/main" id="{911D4FAF-EB96-8AAA-3416-256304198D58}"/>
                  </a:ext>
                </a:extLst>
              </p:cNvPr>
              <p:cNvSpPr>
                <a:spLocks noChangeAspect="1"/>
              </p:cNvSpPr>
              <p:nvPr/>
            </p:nvSpPr>
            <p:spPr bwMode="auto">
              <a:xfrm>
                <a:off x="1248" y="1975"/>
                <a:ext cx="2870" cy="406"/>
              </a:xfrm>
              <a:custGeom>
                <a:avLst/>
                <a:gdLst>
                  <a:gd name="T0" fmla="*/ 2869 w 2870"/>
                  <a:gd name="T1" fmla="*/ 328 h 406"/>
                  <a:gd name="T2" fmla="*/ 2870 w 2870"/>
                  <a:gd name="T3" fmla="*/ 313 h 406"/>
                  <a:gd name="T4" fmla="*/ 2867 w 2870"/>
                  <a:gd name="T5" fmla="*/ 299 h 406"/>
                  <a:gd name="T6" fmla="*/ 2862 w 2870"/>
                  <a:gd name="T7" fmla="*/ 286 h 406"/>
                  <a:gd name="T8" fmla="*/ 2854 w 2870"/>
                  <a:gd name="T9" fmla="*/ 272 h 406"/>
                  <a:gd name="T10" fmla="*/ 2845 w 2870"/>
                  <a:gd name="T11" fmla="*/ 261 h 406"/>
                  <a:gd name="T12" fmla="*/ 2833 w 2870"/>
                  <a:gd name="T13" fmla="*/ 251 h 406"/>
                  <a:gd name="T14" fmla="*/ 2821 w 2870"/>
                  <a:gd name="T15" fmla="*/ 244 h 406"/>
                  <a:gd name="T16" fmla="*/ 2807 w 2870"/>
                  <a:gd name="T17" fmla="*/ 239 h 406"/>
                  <a:gd name="T18" fmla="*/ 2792 w 2870"/>
                  <a:gd name="T19" fmla="*/ 236 h 406"/>
                  <a:gd name="T20" fmla="*/ 93 w 2870"/>
                  <a:gd name="T21" fmla="*/ 0 h 406"/>
                  <a:gd name="T22" fmla="*/ 78 w 2870"/>
                  <a:gd name="T23" fmla="*/ 0 h 406"/>
                  <a:gd name="T24" fmla="*/ 63 w 2870"/>
                  <a:gd name="T25" fmla="*/ 3 h 406"/>
                  <a:gd name="T26" fmla="*/ 50 w 2870"/>
                  <a:gd name="T27" fmla="*/ 8 h 406"/>
                  <a:gd name="T28" fmla="*/ 36 w 2870"/>
                  <a:gd name="T29" fmla="*/ 15 h 406"/>
                  <a:gd name="T30" fmla="*/ 25 w 2870"/>
                  <a:gd name="T31" fmla="*/ 24 h 406"/>
                  <a:gd name="T32" fmla="*/ 15 w 2870"/>
                  <a:gd name="T33" fmla="*/ 37 h 406"/>
                  <a:gd name="T34" fmla="*/ 8 w 2870"/>
                  <a:gd name="T35" fmla="*/ 49 h 406"/>
                  <a:gd name="T36" fmla="*/ 3 w 2870"/>
                  <a:gd name="T37" fmla="*/ 63 h 406"/>
                  <a:gd name="T38" fmla="*/ 1 w 2870"/>
                  <a:gd name="T39" fmla="*/ 78 h 406"/>
                  <a:gd name="T40" fmla="*/ 1 w 2870"/>
                  <a:gd name="T41" fmla="*/ 78 h 406"/>
                  <a:gd name="T42" fmla="*/ 0 w 2870"/>
                  <a:gd name="T43" fmla="*/ 93 h 406"/>
                  <a:gd name="T44" fmla="*/ 3 w 2870"/>
                  <a:gd name="T45" fmla="*/ 107 h 406"/>
                  <a:gd name="T46" fmla="*/ 8 w 2870"/>
                  <a:gd name="T47" fmla="*/ 120 h 406"/>
                  <a:gd name="T48" fmla="*/ 16 w 2870"/>
                  <a:gd name="T49" fmla="*/ 134 h 406"/>
                  <a:gd name="T50" fmla="*/ 25 w 2870"/>
                  <a:gd name="T51" fmla="*/ 145 h 406"/>
                  <a:gd name="T52" fmla="*/ 37 w 2870"/>
                  <a:gd name="T53" fmla="*/ 155 h 406"/>
                  <a:gd name="T54" fmla="*/ 49 w 2870"/>
                  <a:gd name="T55" fmla="*/ 162 h 406"/>
                  <a:gd name="T56" fmla="*/ 63 w 2870"/>
                  <a:gd name="T57" fmla="*/ 167 h 406"/>
                  <a:gd name="T58" fmla="*/ 78 w 2870"/>
                  <a:gd name="T59" fmla="*/ 170 h 406"/>
                  <a:gd name="T60" fmla="*/ 2777 w 2870"/>
                  <a:gd name="T61" fmla="*/ 406 h 406"/>
                  <a:gd name="T62" fmla="*/ 2792 w 2870"/>
                  <a:gd name="T63" fmla="*/ 406 h 406"/>
                  <a:gd name="T64" fmla="*/ 2807 w 2870"/>
                  <a:gd name="T65" fmla="*/ 403 h 406"/>
                  <a:gd name="T66" fmla="*/ 2820 w 2870"/>
                  <a:gd name="T67" fmla="*/ 398 h 406"/>
                  <a:gd name="T68" fmla="*/ 2834 w 2870"/>
                  <a:gd name="T69" fmla="*/ 391 h 406"/>
                  <a:gd name="T70" fmla="*/ 2845 w 2870"/>
                  <a:gd name="T71" fmla="*/ 381 h 406"/>
                  <a:gd name="T72" fmla="*/ 2855 w 2870"/>
                  <a:gd name="T73" fmla="*/ 369 h 406"/>
                  <a:gd name="T74" fmla="*/ 2862 w 2870"/>
                  <a:gd name="T75" fmla="*/ 357 h 406"/>
                  <a:gd name="T76" fmla="*/ 2867 w 2870"/>
                  <a:gd name="T77" fmla="*/ 343 h 406"/>
                  <a:gd name="T78" fmla="*/ 2869 w 2870"/>
                  <a:gd name="T79" fmla="*/ 32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0" h="406">
                    <a:moveTo>
                      <a:pt x="2869" y="328"/>
                    </a:moveTo>
                    <a:lnTo>
                      <a:pt x="2870" y="313"/>
                    </a:lnTo>
                    <a:lnTo>
                      <a:pt x="2867" y="299"/>
                    </a:lnTo>
                    <a:lnTo>
                      <a:pt x="2862" y="286"/>
                    </a:lnTo>
                    <a:lnTo>
                      <a:pt x="2854" y="272"/>
                    </a:lnTo>
                    <a:lnTo>
                      <a:pt x="2845" y="261"/>
                    </a:lnTo>
                    <a:lnTo>
                      <a:pt x="2833" y="251"/>
                    </a:lnTo>
                    <a:lnTo>
                      <a:pt x="2821" y="244"/>
                    </a:lnTo>
                    <a:lnTo>
                      <a:pt x="2807" y="239"/>
                    </a:lnTo>
                    <a:lnTo>
                      <a:pt x="2792" y="236"/>
                    </a:lnTo>
                    <a:lnTo>
                      <a:pt x="93" y="0"/>
                    </a:lnTo>
                    <a:lnTo>
                      <a:pt x="78" y="0"/>
                    </a:lnTo>
                    <a:lnTo>
                      <a:pt x="63" y="3"/>
                    </a:lnTo>
                    <a:lnTo>
                      <a:pt x="50" y="8"/>
                    </a:lnTo>
                    <a:lnTo>
                      <a:pt x="36" y="15"/>
                    </a:lnTo>
                    <a:lnTo>
                      <a:pt x="25" y="24"/>
                    </a:lnTo>
                    <a:lnTo>
                      <a:pt x="15" y="37"/>
                    </a:lnTo>
                    <a:lnTo>
                      <a:pt x="8" y="49"/>
                    </a:lnTo>
                    <a:lnTo>
                      <a:pt x="3" y="63"/>
                    </a:lnTo>
                    <a:lnTo>
                      <a:pt x="1" y="78"/>
                    </a:lnTo>
                    <a:lnTo>
                      <a:pt x="1" y="78"/>
                    </a:lnTo>
                    <a:lnTo>
                      <a:pt x="0" y="93"/>
                    </a:lnTo>
                    <a:lnTo>
                      <a:pt x="3" y="107"/>
                    </a:lnTo>
                    <a:lnTo>
                      <a:pt x="8" y="120"/>
                    </a:lnTo>
                    <a:lnTo>
                      <a:pt x="16" y="134"/>
                    </a:lnTo>
                    <a:lnTo>
                      <a:pt x="25" y="145"/>
                    </a:lnTo>
                    <a:lnTo>
                      <a:pt x="37" y="155"/>
                    </a:lnTo>
                    <a:lnTo>
                      <a:pt x="49" y="162"/>
                    </a:lnTo>
                    <a:lnTo>
                      <a:pt x="63" y="167"/>
                    </a:lnTo>
                    <a:lnTo>
                      <a:pt x="78" y="170"/>
                    </a:lnTo>
                    <a:lnTo>
                      <a:pt x="2777" y="406"/>
                    </a:lnTo>
                    <a:lnTo>
                      <a:pt x="2792" y="406"/>
                    </a:lnTo>
                    <a:lnTo>
                      <a:pt x="2807" y="403"/>
                    </a:lnTo>
                    <a:lnTo>
                      <a:pt x="2820" y="398"/>
                    </a:lnTo>
                    <a:lnTo>
                      <a:pt x="2834" y="391"/>
                    </a:lnTo>
                    <a:lnTo>
                      <a:pt x="2845" y="381"/>
                    </a:lnTo>
                    <a:lnTo>
                      <a:pt x="2855" y="369"/>
                    </a:lnTo>
                    <a:lnTo>
                      <a:pt x="2862" y="357"/>
                    </a:lnTo>
                    <a:lnTo>
                      <a:pt x="2867" y="343"/>
                    </a:lnTo>
                    <a:lnTo>
                      <a:pt x="2869" y="328"/>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22" name="Freeform 34">
                <a:extLst>
                  <a:ext uri="{FF2B5EF4-FFF2-40B4-BE49-F238E27FC236}">
                    <a16:creationId xmlns:a16="http://schemas.microsoft.com/office/drawing/2014/main" id="{354BDEAB-6D0A-057D-753C-0AE90316350F}"/>
                  </a:ext>
                </a:extLst>
              </p:cNvPr>
              <p:cNvSpPr>
                <a:spLocks noChangeAspect="1"/>
              </p:cNvSpPr>
              <p:nvPr/>
            </p:nvSpPr>
            <p:spPr bwMode="auto">
              <a:xfrm>
                <a:off x="4370" y="2228"/>
                <a:ext cx="176" cy="210"/>
              </a:xfrm>
              <a:custGeom>
                <a:avLst/>
                <a:gdLst>
                  <a:gd name="T0" fmla="*/ 79 w 176"/>
                  <a:gd name="T1" fmla="*/ 210 h 210"/>
                  <a:gd name="T2" fmla="*/ 94 w 176"/>
                  <a:gd name="T3" fmla="*/ 209 h 210"/>
                  <a:gd name="T4" fmla="*/ 109 w 176"/>
                  <a:gd name="T5" fmla="*/ 206 h 210"/>
                  <a:gd name="T6" fmla="*/ 124 w 176"/>
                  <a:gd name="T7" fmla="*/ 199 h 210"/>
                  <a:gd name="T8" fmla="*/ 138 w 176"/>
                  <a:gd name="T9" fmla="*/ 190 h 210"/>
                  <a:gd name="T10" fmla="*/ 149 w 176"/>
                  <a:gd name="T11" fmla="*/ 178 h 210"/>
                  <a:gd name="T12" fmla="*/ 159 w 176"/>
                  <a:gd name="T13" fmla="*/ 163 h 210"/>
                  <a:gd name="T14" fmla="*/ 168 w 176"/>
                  <a:gd name="T15" fmla="*/ 148 h 210"/>
                  <a:gd name="T16" fmla="*/ 173 w 176"/>
                  <a:gd name="T17" fmla="*/ 131 h 210"/>
                  <a:gd name="T18" fmla="*/ 176 w 176"/>
                  <a:gd name="T19" fmla="*/ 113 h 210"/>
                  <a:gd name="T20" fmla="*/ 176 w 176"/>
                  <a:gd name="T21" fmla="*/ 95 h 210"/>
                  <a:gd name="T22" fmla="*/ 174 w 176"/>
                  <a:gd name="T23" fmla="*/ 76 h 210"/>
                  <a:gd name="T24" fmla="*/ 168 w 176"/>
                  <a:gd name="T25" fmla="*/ 60 h 210"/>
                  <a:gd name="T26" fmla="*/ 161 w 176"/>
                  <a:gd name="T27" fmla="*/ 44 h 210"/>
                  <a:gd name="T28" fmla="*/ 152 w 176"/>
                  <a:gd name="T29" fmla="*/ 30 h 210"/>
                  <a:gd name="T30" fmla="*/ 140 w 176"/>
                  <a:gd name="T31" fmla="*/ 18 h 210"/>
                  <a:gd name="T32" fmla="*/ 127 w 176"/>
                  <a:gd name="T33" fmla="*/ 9 h 210"/>
                  <a:gd name="T34" fmla="*/ 112 w 176"/>
                  <a:gd name="T35" fmla="*/ 4 h 210"/>
                  <a:gd name="T36" fmla="*/ 97 w 176"/>
                  <a:gd name="T37" fmla="*/ 0 h 210"/>
                  <a:gd name="T38" fmla="*/ 82 w 176"/>
                  <a:gd name="T39" fmla="*/ 1 h 210"/>
                  <a:gd name="T40" fmla="*/ 67 w 176"/>
                  <a:gd name="T41" fmla="*/ 4 h 210"/>
                  <a:gd name="T42" fmla="*/ 52 w 176"/>
                  <a:gd name="T43" fmla="*/ 11 h 210"/>
                  <a:gd name="T44" fmla="*/ 38 w 176"/>
                  <a:gd name="T45" fmla="*/ 20 h 210"/>
                  <a:gd name="T46" fmla="*/ 27 w 176"/>
                  <a:gd name="T47" fmla="*/ 32 h 210"/>
                  <a:gd name="T48" fmla="*/ 17 w 176"/>
                  <a:gd name="T49" fmla="*/ 47 h 210"/>
                  <a:gd name="T50" fmla="*/ 8 w 176"/>
                  <a:gd name="T51" fmla="*/ 62 h 210"/>
                  <a:gd name="T52" fmla="*/ 3 w 176"/>
                  <a:gd name="T53" fmla="*/ 79 h 210"/>
                  <a:gd name="T54" fmla="*/ 0 w 176"/>
                  <a:gd name="T55" fmla="*/ 97 h 210"/>
                  <a:gd name="T56" fmla="*/ 0 w 176"/>
                  <a:gd name="T57" fmla="*/ 115 h 210"/>
                  <a:gd name="T58" fmla="*/ 2 w 176"/>
                  <a:gd name="T59" fmla="*/ 134 h 210"/>
                  <a:gd name="T60" fmla="*/ 8 w 176"/>
                  <a:gd name="T61" fmla="*/ 150 h 210"/>
                  <a:gd name="T62" fmla="*/ 15 w 176"/>
                  <a:gd name="T63" fmla="*/ 166 h 210"/>
                  <a:gd name="T64" fmla="*/ 24 w 176"/>
                  <a:gd name="T65" fmla="*/ 180 h 210"/>
                  <a:gd name="T66" fmla="*/ 36 w 176"/>
                  <a:gd name="T67" fmla="*/ 192 h 210"/>
                  <a:gd name="T68" fmla="*/ 49 w 176"/>
                  <a:gd name="T69" fmla="*/ 201 h 210"/>
                  <a:gd name="T70" fmla="*/ 64 w 176"/>
                  <a:gd name="T71" fmla="*/ 206 h 210"/>
                  <a:gd name="T72" fmla="*/ 79 w 176"/>
                  <a:gd name="T73"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210">
                    <a:moveTo>
                      <a:pt x="79" y="210"/>
                    </a:moveTo>
                    <a:lnTo>
                      <a:pt x="94" y="209"/>
                    </a:lnTo>
                    <a:lnTo>
                      <a:pt x="109" y="206"/>
                    </a:lnTo>
                    <a:lnTo>
                      <a:pt x="124" y="199"/>
                    </a:lnTo>
                    <a:lnTo>
                      <a:pt x="138" y="190"/>
                    </a:lnTo>
                    <a:lnTo>
                      <a:pt x="149" y="178"/>
                    </a:lnTo>
                    <a:lnTo>
                      <a:pt x="159" y="163"/>
                    </a:lnTo>
                    <a:lnTo>
                      <a:pt x="168" y="148"/>
                    </a:lnTo>
                    <a:lnTo>
                      <a:pt x="173" y="131"/>
                    </a:lnTo>
                    <a:lnTo>
                      <a:pt x="176" y="113"/>
                    </a:lnTo>
                    <a:lnTo>
                      <a:pt x="176" y="95"/>
                    </a:lnTo>
                    <a:lnTo>
                      <a:pt x="174" y="76"/>
                    </a:lnTo>
                    <a:lnTo>
                      <a:pt x="168" y="60"/>
                    </a:lnTo>
                    <a:lnTo>
                      <a:pt x="161" y="44"/>
                    </a:lnTo>
                    <a:lnTo>
                      <a:pt x="152" y="30"/>
                    </a:lnTo>
                    <a:lnTo>
                      <a:pt x="140" y="18"/>
                    </a:lnTo>
                    <a:lnTo>
                      <a:pt x="127" y="9"/>
                    </a:lnTo>
                    <a:lnTo>
                      <a:pt x="112" y="4"/>
                    </a:lnTo>
                    <a:lnTo>
                      <a:pt x="97" y="0"/>
                    </a:lnTo>
                    <a:lnTo>
                      <a:pt x="82" y="1"/>
                    </a:lnTo>
                    <a:lnTo>
                      <a:pt x="67" y="4"/>
                    </a:lnTo>
                    <a:lnTo>
                      <a:pt x="52" y="11"/>
                    </a:lnTo>
                    <a:lnTo>
                      <a:pt x="38" y="20"/>
                    </a:lnTo>
                    <a:lnTo>
                      <a:pt x="27" y="32"/>
                    </a:lnTo>
                    <a:lnTo>
                      <a:pt x="17" y="47"/>
                    </a:lnTo>
                    <a:lnTo>
                      <a:pt x="8" y="62"/>
                    </a:lnTo>
                    <a:lnTo>
                      <a:pt x="3" y="79"/>
                    </a:lnTo>
                    <a:lnTo>
                      <a:pt x="0" y="97"/>
                    </a:lnTo>
                    <a:lnTo>
                      <a:pt x="0" y="115"/>
                    </a:lnTo>
                    <a:lnTo>
                      <a:pt x="2" y="134"/>
                    </a:lnTo>
                    <a:lnTo>
                      <a:pt x="8" y="150"/>
                    </a:lnTo>
                    <a:lnTo>
                      <a:pt x="15" y="166"/>
                    </a:lnTo>
                    <a:lnTo>
                      <a:pt x="24" y="180"/>
                    </a:lnTo>
                    <a:lnTo>
                      <a:pt x="36" y="192"/>
                    </a:lnTo>
                    <a:lnTo>
                      <a:pt x="49" y="201"/>
                    </a:lnTo>
                    <a:lnTo>
                      <a:pt x="64" y="206"/>
                    </a:lnTo>
                    <a:lnTo>
                      <a:pt x="79" y="2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293923" name="Group 35">
                <a:extLst>
                  <a:ext uri="{FF2B5EF4-FFF2-40B4-BE49-F238E27FC236}">
                    <a16:creationId xmlns:a16="http://schemas.microsoft.com/office/drawing/2014/main" id="{BF1FA111-9A5B-BA56-5170-AFBABB4C7718}"/>
                  </a:ext>
                </a:extLst>
              </p:cNvPr>
              <p:cNvGrpSpPr>
                <a:grpSpLocks noChangeAspect="1"/>
              </p:cNvGrpSpPr>
              <p:nvPr/>
            </p:nvGrpSpPr>
            <p:grpSpPr bwMode="auto">
              <a:xfrm>
                <a:off x="1443" y="2102"/>
                <a:ext cx="969" cy="424"/>
                <a:chOff x="1426" y="2079"/>
                <a:chExt cx="969" cy="424"/>
              </a:xfrm>
            </p:grpSpPr>
            <p:sp>
              <p:nvSpPr>
                <p:cNvPr id="293924" name="Freeform 36">
                  <a:extLst>
                    <a:ext uri="{FF2B5EF4-FFF2-40B4-BE49-F238E27FC236}">
                      <a16:creationId xmlns:a16="http://schemas.microsoft.com/office/drawing/2014/main" id="{AA44B7E9-63B7-295A-B758-4101CAFC2EB3}"/>
                    </a:ext>
                  </a:extLst>
                </p:cNvPr>
                <p:cNvSpPr>
                  <a:spLocks noChangeAspect="1"/>
                </p:cNvSpPr>
                <p:nvPr/>
              </p:nvSpPr>
              <p:spPr bwMode="auto">
                <a:xfrm>
                  <a:off x="1426" y="2079"/>
                  <a:ext cx="182" cy="312"/>
                </a:xfrm>
                <a:custGeom>
                  <a:avLst/>
                  <a:gdLst>
                    <a:gd name="T0" fmla="*/ 182 w 182"/>
                    <a:gd name="T1" fmla="*/ 13 h 312"/>
                    <a:gd name="T2" fmla="*/ 26 w 182"/>
                    <a:gd name="T3" fmla="*/ 0 h 312"/>
                    <a:gd name="T4" fmla="*/ 0 w 182"/>
                    <a:gd name="T5" fmla="*/ 299 h 312"/>
                    <a:gd name="T6" fmla="*/ 156 w 182"/>
                    <a:gd name="T7" fmla="*/ 312 h 312"/>
                    <a:gd name="T8" fmla="*/ 182 w 182"/>
                    <a:gd name="T9" fmla="*/ 13 h 312"/>
                  </a:gdLst>
                  <a:ahLst/>
                  <a:cxnLst>
                    <a:cxn ang="0">
                      <a:pos x="T0" y="T1"/>
                    </a:cxn>
                    <a:cxn ang="0">
                      <a:pos x="T2" y="T3"/>
                    </a:cxn>
                    <a:cxn ang="0">
                      <a:pos x="T4" y="T5"/>
                    </a:cxn>
                    <a:cxn ang="0">
                      <a:pos x="T6" y="T7"/>
                    </a:cxn>
                    <a:cxn ang="0">
                      <a:pos x="T8" y="T9"/>
                    </a:cxn>
                  </a:cxnLst>
                  <a:rect l="0" t="0" r="r" b="b"/>
                  <a:pathLst>
                    <a:path w="182" h="312">
                      <a:moveTo>
                        <a:pt x="182" y="13"/>
                      </a:moveTo>
                      <a:lnTo>
                        <a:pt x="26" y="0"/>
                      </a:lnTo>
                      <a:lnTo>
                        <a:pt x="0" y="299"/>
                      </a:lnTo>
                      <a:lnTo>
                        <a:pt x="156" y="312"/>
                      </a:lnTo>
                      <a:lnTo>
                        <a:pt x="182" y="13"/>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25" name="Freeform 37">
                  <a:extLst>
                    <a:ext uri="{FF2B5EF4-FFF2-40B4-BE49-F238E27FC236}">
                      <a16:creationId xmlns:a16="http://schemas.microsoft.com/office/drawing/2014/main" id="{ED7F2CBB-F18C-684F-0FEA-F4C998DB6F30}"/>
                    </a:ext>
                  </a:extLst>
                </p:cNvPr>
                <p:cNvSpPr>
                  <a:spLocks noChangeAspect="1"/>
                </p:cNvSpPr>
                <p:nvPr/>
              </p:nvSpPr>
              <p:spPr bwMode="auto">
                <a:xfrm>
                  <a:off x="1738" y="2118"/>
                  <a:ext cx="194" cy="229"/>
                </a:xfrm>
                <a:custGeom>
                  <a:avLst/>
                  <a:gdLst>
                    <a:gd name="T0" fmla="*/ 194 w 194"/>
                    <a:gd name="T1" fmla="*/ 15 h 229"/>
                    <a:gd name="T2" fmla="*/ 19 w 194"/>
                    <a:gd name="T3" fmla="*/ 0 h 229"/>
                    <a:gd name="T4" fmla="*/ 0 w 194"/>
                    <a:gd name="T5" fmla="*/ 214 h 229"/>
                    <a:gd name="T6" fmla="*/ 175 w 194"/>
                    <a:gd name="T7" fmla="*/ 229 h 229"/>
                    <a:gd name="T8" fmla="*/ 194 w 194"/>
                    <a:gd name="T9" fmla="*/ 15 h 229"/>
                  </a:gdLst>
                  <a:ahLst/>
                  <a:cxnLst>
                    <a:cxn ang="0">
                      <a:pos x="T0" y="T1"/>
                    </a:cxn>
                    <a:cxn ang="0">
                      <a:pos x="T2" y="T3"/>
                    </a:cxn>
                    <a:cxn ang="0">
                      <a:pos x="T4" y="T5"/>
                    </a:cxn>
                    <a:cxn ang="0">
                      <a:pos x="T6" y="T7"/>
                    </a:cxn>
                    <a:cxn ang="0">
                      <a:pos x="T8" y="T9"/>
                    </a:cxn>
                  </a:cxnLst>
                  <a:rect l="0" t="0" r="r" b="b"/>
                  <a:pathLst>
                    <a:path w="194" h="229">
                      <a:moveTo>
                        <a:pt x="194" y="15"/>
                      </a:moveTo>
                      <a:lnTo>
                        <a:pt x="19" y="0"/>
                      </a:lnTo>
                      <a:lnTo>
                        <a:pt x="0" y="214"/>
                      </a:lnTo>
                      <a:lnTo>
                        <a:pt x="175" y="229"/>
                      </a:lnTo>
                      <a:lnTo>
                        <a:pt x="194"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26" name="Freeform 38">
                  <a:extLst>
                    <a:ext uri="{FF2B5EF4-FFF2-40B4-BE49-F238E27FC236}">
                      <a16:creationId xmlns:a16="http://schemas.microsoft.com/office/drawing/2014/main" id="{87C27557-681B-C8FA-4DB6-D7D22521C191}"/>
                    </a:ext>
                  </a:extLst>
                </p:cNvPr>
                <p:cNvSpPr>
                  <a:spLocks noChangeAspect="1"/>
                </p:cNvSpPr>
                <p:nvPr/>
              </p:nvSpPr>
              <p:spPr bwMode="auto">
                <a:xfrm>
                  <a:off x="2039" y="2150"/>
                  <a:ext cx="197" cy="353"/>
                </a:xfrm>
                <a:custGeom>
                  <a:avLst/>
                  <a:gdLst>
                    <a:gd name="T0" fmla="*/ 197 w 197"/>
                    <a:gd name="T1" fmla="*/ 15 h 353"/>
                    <a:gd name="T2" fmla="*/ 29 w 197"/>
                    <a:gd name="T3" fmla="*/ 0 h 353"/>
                    <a:gd name="T4" fmla="*/ 0 w 197"/>
                    <a:gd name="T5" fmla="*/ 338 h 353"/>
                    <a:gd name="T6" fmla="*/ 168 w 197"/>
                    <a:gd name="T7" fmla="*/ 353 h 353"/>
                    <a:gd name="T8" fmla="*/ 197 w 197"/>
                    <a:gd name="T9" fmla="*/ 15 h 353"/>
                  </a:gdLst>
                  <a:ahLst/>
                  <a:cxnLst>
                    <a:cxn ang="0">
                      <a:pos x="T0" y="T1"/>
                    </a:cxn>
                    <a:cxn ang="0">
                      <a:pos x="T2" y="T3"/>
                    </a:cxn>
                    <a:cxn ang="0">
                      <a:pos x="T4" y="T5"/>
                    </a:cxn>
                    <a:cxn ang="0">
                      <a:pos x="T6" y="T7"/>
                    </a:cxn>
                    <a:cxn ang="0">
                      <a:pos x="T8" y="T9"/>
                    </a:cxn>
                  </a:cxnLst>
                  <a:rect l="0" t="0" r="r" b="b"/>
                  <a:pathLst>
                    <a:path w="197" h="353">
                      <a:moveTo>
                        <a:pt x="197" y="15"/>
                      </a:moveTo>
                      <a:lnTo>
                        <a:pt x="29" y="0"/>
                      </a:lnTo>
                      <a:lnTo>
                        <a:pt x="0" y="338"/>
                      </a:lnTo>
                      <a:lnTo>
                        <a:pt x="168" y="353"/>
                      </a:lnTo>
                      <a:lnTo>
                        <a:pt x="19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27" name="Freeform 39">
                  <a:extLst>
                    <a:ext uri="{FF2B5EF4-FFF2-40B4-BE49-F238E27FC236}">
                      <a16:creationId xmlns:a16="http://schemas.microsoft.com/office/drawing/2014/main" id="{9ACCE6DC-DB94-8B4B-836B-8D3FA8412C7E}"/>
                    </a:ext>
                  </a:extLst>
                </p:cNvPr>
                <p:cNvSpPr>
                  <a:spLocks noChangeAspect="1"/>
                </p:cNvSpPr>
                <p:nvPr/>
              </p:nvSpPr>
              <p:spPr bwMode="auto">
                <a:xfrm>
                  <a:off x="2208" y="2169"/>
                  <a:ext cx="187" cy="212"/>
                </a:xfrm>
                <a:custGeom>
                  <a:avLst/>
                  <a:gdLst>
                    <a:gd name="T0" fmla="*/ 187 w 187"/>
                    <a:gd name="T1" fmla="*/ 15 h 212"/>
                    <a:gd name="T2" fmla="*/ 17 w 187"/>
                    <a:gd name="T3" fmla="*/ 0 h 212"/>
                    <a:gd name="T4" fmla="*/ 0 w 187"/>
                    <a:gd name="T5" fmla="*/ 197 h 212"/>
                    <a:gd name="T6" fmla="*/ 170 w 187"/>
                    <a:gd name="T7" fmla="*/ 212 h 212"/>
                    <a:gd name="T8" fmla="*/ 187 w 187"/>
                    <a:gd name="T9" fmla="*/ 15 h 212"/>
                  </a:gdLst>
                  <a:ahLst/>
                  <a:cxnLst>
                    <a:cxn ang="0">
                      <a:pos x="T0" y="T1"/>
                    </a:cxn>
                    <a:cxn ang="0">
                      <a:pos x="T2" y="T3"/>
                    </a:cxn>
                    <a:cxn ang="0">
                      <a:pos x="T4" y="T5"/>
                    </a:cxn>
                    <a:cxn ang="0">
                      <a:pos x="T6" y="T7"/>
                    </a:cxn>
                    <a:cxn ang="0">
                      <a:pos x="T8" y="T9"/>
                    </a:cxn>
                  </a:cxnLst>
                  <a:rect l="0" t="0" r="r" b="b"/>
                  <a:pathLst>
                    <a:path w="187" h="212">
                      <a:moveTo>
                        <a:pt x="187" y="15"/>
                      </a:moveTo>
                      <a:lnTo>
                        <a:pt x="17" y="0"/>
                      </a:lnTo>
                      <a:lnTo>
                        <a:pt x="0" y="197"/>
                      </a:lnTo>
                      <a:lnTo>
                        <a:pt x="170" y="212"/>
                      </a:lnTo>
                      <a:lnTo>
                        <a:pt x="18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93928" name="Group 40">
                <a:extLst>
                  <a:ext uri="{FF2B5EF4-FFF2-40B4-BE49-F238E27FC236}">
                    <a16:creationId xmlns:a16="http://schemas.microsoft.com/office/drawing/2014/main" id="{618BDCED-247B-17E8-03E9-9334FF54CFED}"/>
                  </a:ext>
                </a:extLst>
              </p:cNvPr>
              <p:cNvGrpSpPr>
                <a:grpSpLocks noChangeAspect="1"/>
              </p:cNvGrpSpPr>
              <p:nvPr/>
            </p:nvGrpSpPr>
            <p:grpSpPr bwMode="auto">
              <a:xfrm>
                <a:off x="1404" y="2054"/>
                <a:ext cx="968" cy="430"/>
                <a:chOff x="1387" y="2031"/>
                <a:chExt cx="968" cy="430"/>
              </a:xfrm>
            </p:grpSpPr>
            <p:sp>
              <p:nvSpPr>
                <p:cNvPr id="293929" name="Freeform 41">
                  <a:extLst>
                    <a:ext uri="{FF2B5EF4-FFF2-40B4-BE49-F238E27FC236}">
                      <a16:creationId xmlns:a16="http://schemas.microsoft.com/office/drawing/2014/main" id="{A009EC1B-FA1B-6B41-D2DF-54B58C7B9E08}"/>
                    </a:ext>
                  </a:extLst>
                </p:cNvPr>
                <p:cNvSpPr>
                  <a:spLocks noChangeAspect="1"/>
                </p:cNvSpPr>
                <p:nvPr/>
              </p:nvSpPr>
              <p:spPr bwMode="auto">
                <a:xfrm>
                  <a:off x="1387" y="2031"/>
                  <a:ext cx="193" cy="322"/>
                </a:xfrm>
                <a:custGeom>
                  <a:avLst/>
                  <a:gdLst>
                    <a:gd name="T0" fmla="*/ 193 w 193"/>
                    <a:gd name="T1" fmla="*/ 15 h 322"/>
                    <a:gd name="T2" fmla="*/ 27 w 193"/>
                    <a:gd name="T3" fmla="*/ 0 h 322"/>
                    <a:gd name="T4" fmla="*/ 0 w 193"/>
                    <a:gd name="T5" fmla="*/ 307 h 322"/>
                    <a:gd name="T6" fmla="*/ 166 w 193"/>
                    <a:gd name="T7" fmla="*/ 322 h 322"/>
                    <a:gd name="T8" fmla="*/ 193 w 193"/>
                    <a:gd name="T9" fmla="*/ 15 h 322"/>
                  </a:gdLst>
                  <a:ahLst/>
                  <a:cxnLst>
                    <a:cxn ang="0">
                      <a:pos x="T0" y="T1"/>
                    </a:cxn>
                    <a:cxn ang="0">
                      <a:pos x="T2" y="T3"/>
                    </a:cxn>
                    <a:cxn ang="0">
                      <a:pos x="T4" y="T5"/>
                    </a:cxn>
                    <a:cxn ang="0">
                      <a:pos x="T6" y="T7"/>
                    </a:cxn>
                    <a:cxn ang="0">
                      <a:pos x="T8" y="T9"/>
                    </a:cxn>
                  </a:cxnLst>
                  <a:rect l="0" t="0" r="r" b="b"/>
                  <a:pathLst>
                    <a:path w="193" h="322">
                      <a:moveTo>
                        <a:pt x="193" y="15"/>
                      </a:moveTo>
                      <a:lnTo>
                        <a:pt x="27" y="0"/>
                      </a:lnTo>
                      <a:lnTo>
                        <a:pt x="0" y="307"/>
                      </a:lnTo>
                      <a:lnTo>
                        <a:pt x="166" y="322"/>
                      </a:lnTo>
                      <a:lnTo>
                        <a:pt x="193"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30" name="Freeform 42">
                  <a:extLst>
                    <a:ext uri="{FF2B5EF4-FFF2-40B4-BE49-F238E27FC236}">
                      <a16:creationId xmlns:a16="http://schemas.microsoft.com/office/drawing/2014/main" id="{C8F252FA-279F-4E21-02F8-759BB180A102}"/>
                    </a:ext>
                  </a:extLst>
                </p:cNvPr>
                <p:cNvSpPr>
                  <a:spLocks noChangeAspect="1"/>
                </p:cNvSpPr>
                <p:nvPr/>
              </p:nvSpPr>
              <p:spPr bwMode="auto">
                <a:xfrm>
                  <a:off x="1714" y="2077"/>
                  <a:ext cx="187" cy="229"/>
                </a:xfrm>
                <a:custGeom>
                  <a:avLst/>
                  <a:gdLst>
                    <a:gd name="T0" fmla="*/ 187 w 187"/>
                    <a:gd name="T1" fmla="*/ 15 h 229"/>
                    <a:gd name="T2" fmla="*/ 19 w 187"/>
                    <a:gd name="T3" fmla="*/ 0 h 229"/>
                    <a:gd name="T4" fmla="*/ 0 w 187"/>
                    <a:gd name="T5" fmla="*/ 214 h 229"/>
                    <a:gd name="T6" fmla="*/ 168 w 187"/>
                    <a:gd name="T7" fmla="*/ 229 h 229"/>
                    <a:gd name="T8" fmla="*/ 187 w 187"/>
                    <a:gd name="T9" fmla="*/ 15 h 229"/>
                  </a:gdLst>
                  <a:ahLst/>
                  <a:cxnLst>
                    <a:cxn ang="0">
                      <a:pos x="T0" y="T1"/>
                    </a:cxn>
                    <a:cxn ang="0">
                      <a:pos x="T2" y="T3"/>
                    </a:cxn>
                    <a:cxn ang="0">
                      <a:pos x="T4" y="T5"/>
                    </a:cxn>
                    <a:cxn ang="0">
                      <a:pos x="T6" y="T7"/>
                    </a:cxn>
                    <a:cxn ang="0">
                      <a:pos x="T8" y="T9"/>
                    </a:cxn>
                  </a:cxnLst>
                  <a:rect l="0" t="0" r="r" b="b"/>
                  <a:pathLst>
                    <a:path w="187" h="229">
                      <a:moveTo>
                        <a:pt x="187" y="15"/>
                      </a:moveTo>
                      <a:lnTo>
                        <a:pt x="19" y="0"/>
                      </a:lnTo>
                      <a:lnTo>
                        <a:pt x="0" y="214"/>
                      </a:lnTo>
                      <a:lnTo>
                        <a:pt x="168" y="229"/>
                      </a:lnTo>
                      <a:lnTo>
                        <a:pt x="187"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31" name="Freeform 43">
                  <a:extLst>
                    <a:ext uri="{FF2B5EF4-FFF2-40B4-BE49-F238E27FC236}">
                      <a16:creationId xmlns:a16="http://schemas.microsoft.com/office/drawing/2014/main" id="{242AF797-B812-1C4F-E9FF-14E68B7289F9}"/>
                    </a:ext>
                  </a:extLst>
                </p:cNvPr>
                <p:cNvSpPr>
                  <a:spLocks noChangeAspect="1"/>
                </p:cNvSpPr>
                <p:nvPr/>
              </p:nvSpPr>
              <p:spPr bwMode="auto">
                <a:xfrm>
                  <a:off x="2014" y="2114"/>
                  <a:ext cx="185" cy="347"/>
                </a:xfrm>
                <a:custGeom>
                  <a:avLst/>
                  <a:gdLst>
                    <a:gd name="T0" fmla="*/ 185 w 185"/>
                    <a:gd name="T1" fmla="*/ 13 h 347"/>
                    <a:gd name="T2" fmla="*/ 29 w 185"/>
                    <a:gd name="T3" fmla="*/ 0 h 347"/>
                    <a:gd name="T4" fmla="*/ 0 w 185"/>
                    <a:gd name="T5" fmla="*/ 333 h 347"/>
                    <a:gd name="T6" fmla="*/ 156 w 185"/>
                    <a:gd name="T7" fmla="*/ 347 h 347"/>
                    <a:gd name="T8" fmla="*/ 185 w 185"/>
                    <a:gd name="T9" fmla="*/ 13 h 347"/>
                  </a:gdLst>
                  <a:ahLst/>
                  <a:cxnLst>
                    <a:cxn ang="0">
                      <a:pos x="T0" y="T1"/>
                    </a:cxn>
                    <a:cxn ang="0">
                      <a:pos x="T2" y="T3"/>
                    </a:cxn>
                    <a:cxn ang="0">
                      <a:pos x="T4" y="T5"/>
                    </a:cxn>
                    <a:cxn ang="0">
                      <a:pos x="T6" y="T7"/>
                    </a:cxn>
                    <a:cxn ang="0">
                      <a:pos x="T8" y="T9"/>
                    </a:cxn>
                  </a:cxnLst>
                  <a:rect l="0" t="0" r="r" b="b"/>
                  <a:pathLst>
                    <a:path w="185" h="347">
                      <a:moveTo>
                        <a:pt x="185" y="13"/>
                      </a:moveTo>
                      <a:lnTo>
                        <a:pt x="29" y="0"/>
                      </a:lnTo>
                      <a:lnTo>
                        <a:pt x="0" y="333"/>
                      </a:lnTo>
                      <a:lnTo>
                        <a:pt x="156" y="347"/>
                      </a:lnTo>
                      <a:lnTo>
                        <a:pt x="185" y="13"/>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32" name="Freeform 44">
                  <a:extLst>
                    <a:ext uri="{FF2B5EF4-FFF2-40B4-BE49-F238E27FC236}">
                      <a16:creationId xmlns:a16="http://schemas.microsoft.com/office/drawing/2014/main" id="{12236F8F-CAB1-1D59-8AED-6360A8489408}"/>
                    </a:ext>
                  </a:extLst>
                </p:cNvPr>
                <p:cNvSpPr>
                  <a:spLocks noChangeAspect="1"/>
                </p:cNvSpPr>
                <p:nvPr/>
              </p:nvSpPr>
              <p:spPr bwMode="auto">
                <a:xfrm>
                  <a:off x="2176" y="2122"/>
                  <a:ext cx="179" cy="223"/>
                </a:xfrm>
                <a:custGeom>
                  <a:avLst/>
                  <a:gdLst>
                    <a:gd name="T0" fmla="*/ 179 w 179"/>
                    <a:gd name="T1" fmla="*/ 14 h 223"/>
                    <a:gd name="T2" fmla="*/ 18 w 179"/>
                    <a:gd name="T3" fmla="*/ 0 h 223"/>
                    <a:gd name="T4" fmla="*/ 0 w 179"/>
                    <a:gd name="T5" fmla="*/ 209 h 223"/>
                    <a:gd name="T6" fmla="*/ 161 w 179"/>
                    <a:gd name="T7" fmla="*/ 223 h 223"/>
                    <a:gd name="T8" fmla="*/ 179 w 179"/>
                    <a:gd name="T9" fmla="*/ 14 h 223"/>
                  </a:gdLst>
                  <a:ahLst/>
                  <a:cxnLst>
                    <a:cxn ang="0">
                      <a:pos x="T0" y="T1"/>
                    </a:cxn>
                    <a:cxn ang="0">
                      <a:pos x="T2" y="T3"/>
                    </a:cxn>
                    <a:cxn ang="0">
                      <a:pos x="T4" y="T5"/>
                    </a:cxn>
                    <a:cxn ang="0">
                      <a:pos x="T6" y="T7"/>
                    </a:cxn>
                    <a:cxn ang="0">
                      <a:pos x="T8" y="T9"/>
                    </a:cxn>
                  </a:cxnLst>
                  <a:rect l="0" t="0" r="r" b="b"/>
                  <a:pathLst>
                    <a:path w="179" h="223">
                      <a:moveTo>
                        <a:pt x="179" y="14"/>
                      </a:moveTo>
                      <a:lnTo>
                        <a:pt x="18" y="0"/>
                      </a:lnTo>
                      <a:lnTo>
                        <a:pt x="0" y="209"/>
                      </a:lnTo>
                      <a:lnTo>
                        <a:pt x="161" y="223"/>
                      </a:lnTo>
                      <a:lnTo>
                        <a:pt x="179" y="1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93933" name="Group 45">
              <a:extLst>
                <a:ext uri="{FF2B5EF4-FFF2-40B4-BE49-F238E27FC236}">
                  <a16:creationId xmlns:a16="http://schemas.microsoft.com/office/drawing/2014/main" id="{E102B856-D0D3-C41E-AC39-FAB591FC3617}"/>
                </a:ext>
              </a:extLst>
            </p:cNvPr>
            <p:cNvGrpSpPr>
              <a:grpSpLocks noChangeAspect="1"/>
            </p:cNvGrpSpPr>
            <p:nvPr/>
          </p:nvGrpSpPr>
          <p:grpSpPr bwMode="auto">
            <a:xfrm>
              <a:off x="1694" y="1793"/>
              <a:ext cx="2152" cy="606"/>
              <a:chOff x="1694" y="1793"/>
              <a:chExt cx="2152" cy="606"/>
            </a:xfrm>
          </p:grpSpPr>
          <p:sp>
            <p:nvSpPr>
              <p:cNvPr id="293934" name="Freeform 46">
                <a:extLst>
                  <a:ext uri="{FF2B5EF4-FFF2-40B4-BE49-F238E27FC236}">
                    <a16:creationId xmlns:a16="http://schemas.microsoft.com/office/drawing/2014/main" id="{7B039DE2-EB79-43E3-3D78-23FA7666296F}"/>
                  </a:ext>
                </a:extLst>
              </p:cNvPr>
              <p:cNvSpPr>
                <a:spLocks noChangeAspect="1"/>
              </p:cNvSpPr>
              <p:nvPr/>
            </p:nvSpPr>
            <p:spPr bwMode="auto">
              <a:xfrm>
                <a:off x="2443" y="1793"/>
                <a:ext cx="146" cy="493"/>
              </a:xfrm>
              <a:custGeom>
                <a:avLst/>
                <a:gdLst>
                  <a:gd name="T0" fmla="*/ 0 w 146"/>
                  <a:gd name="T1" fmla="*/ 20 h 493"/>
                  <a:gd name="T2" fmla="*/ 13 w 146"/>
                  <a:gd name="T3" fmla="*/ 3 h 493"/>
                  <a:gd name="T4" fmla="*/ 33 w 146"/>
                  <a:gd name="T5" fmla="*/ 0 h 493"/>
                  <a:gd name="T6" fmla="*/ 55 w 146"/>
                  <a:gd name="T7" fmla="*/ 16 h 493"/>
                  <a:gd name="T8" fmla="*/ 85 w 146"/>
                  <a:gd name="T9" fmla="*/ 61 h 493"/>
                  <a:gd name="T10" fmla="*/ 107 w 146"/>
                  <a:gd name="T11" fmla="*/ 126 h 493"/>
                  <a:gd name="T12" fmla="*/ 127 w 146"/>
                  <a:gd name="T13" fmla="*/ 203 h 493"/>
                  <a:gd name="T14" fmla="*/ 140 w 146"/>
                  <a:gd name="T15" fmla="*/ 289 h 493"/>
                  <a:gd name="T16" fmla="*/ 146 w 146"/>
                  <a:gd name="T17" fmla="*/ 361 h 493"/>
                  <a:gd name="T18" fmla="*/ 140 w 146"/>
                  <a:gd name="T19" fmla="*/ 428 h 493"/>
                  <a:gd name="T20" fmla="*/ 122 w 146"/>
                  <a:gd name="T21" fmla="*/ 467 h 493"/>
                  <a:gd name="T22" fmla="*/ 90 w 146"/>
                  <a:gd name="T23" fmla="*/ 493 h 493"/>
                  <a:gd name="T24" fmla="*/ 55 w 146"/>
                  <a:gd name="T25" fmla="*/ 493 h 493"/>
                  <a:gd name="T26" fmla="*/ 39 w 146"/>
                  <a:gd name="T27" fmla="*/ 481 h 493"/>
                  <a:gd name="T28" fmla="*/ 39 w 146"/>
                  <a:gd name="T29" fmla="*/ 455 h 493"/>
                  <a:gd name="T30" fmla="*/ 55 w 146"/>
                  <a:gd name="T31" fmla="*/ 431 h 493"/>
                  <a:gd name="T32" fmla="*/ 96 w 146"/>
                  <a:gd name="T33" fmla="*/ 455 h 493"/>
                  <a:gd name="T34" fmla="*/ 113 w 146"/>
                  <a:gd name="T35" fmla="*/ 439 h 493"/>
                  <a:gd name="T36" fmla="*/ 124 w 146"/>
                  <a:gd name="T37" fmla="*/ 378 h 493"/>
                  <a:gd name="T38" fmla="*/ 116 w 146"/>
                  <a:gd name="T39" fmla="*/ 311 h 493"/>
                  <a:gd name="T40" fmla="*/ 96 w 146"/>
                  <a:gd name="T41" fmla="*/ 250 h 493"/>
                  <a:gd name="T42" fmla="*/ 66 w 146"/>
                  <a:gd name="T43" fmla="*/ 164 h 493"/>
                  <a:gd name="T44" fmla="*/ 29 w 146"/>
                  <a:gd name="T45" fmla="*/ 116 h 493"/>
                  <a:gd name="T46" fmla="*/ 2 w 146"/>
                  <a:gd name="T47" fmla="*/ 64 h 493"/>
                  <a:gd name="T48" fmla="*/ 0 w 146"/>
                  <a:gd name="T49"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493">
                    <a:moveTo>
                      <a:pt x="0" y="20"/>
                    </a:moveTo>
                    <a:lnTo>
                      <a:pt x="13" y="3"/>
                    </a:lnTo>
                    <a:lnTo>
                      <a:pt x="33" y="0"/>
                    </a:lnTo>
                    <a:lnTo>
                      <a:pt x="55" y="16"/>
                    </a:lnTo>
                    <a:lnTo>
                      <a:pt x="85" y="61"/>
                    </a:lnTo>
                    <a:lnTo>
                      <a:pt x="107" y="126"/>
                    </a:lnTo>
                    <a:lnTo>
                      <a:pt x="127" y="203"/>
                    </a:lnTo>
                    <a:lnTo>
                      <a:pt x="140" y="289"/>
                    </a:lnTo>
                    <a:lnTo>
                      <a:pt x="146" y="361"/>
                    </a:lnTo>
                    <a:lnTo>
                      <a:pt x="140" y="428"/>
                    </a:lnTo>
                    <a:lnTo>
                      <a:pt x="122" y="467"/>
                    </a:lnTo>
                    <a:lnTo>
                      <a:pt x="90" y="493"/>
                    </a:lnTo>
                    <a:lnTo>
                      <a:pt x="55" y="493"/>
                    </a:lnTo>
                    <a:lnTo>
                      <a:pt x="39" y="481"/>
                    </a:lnTo>
                    <a:lnTo>
                      <a:pt x="39" y="455"/>
                    </a:lnTo>
                    <a:lnTo>
                      <a:pt x="55" y="431"/>
                    </a:lnTo>
                    <a:lnTo>
                      <a:pt x="96" y="455"/>
                    </a:lnTo>
                    <a:lnTo>
                      <a:pt x="113" y="439"/>
                    </a:lnTo>
                    <a:lnTo>
                      <a:pt x="124" y="378"/>
                    </a:lnTo>
                    <a:lnTo>
                      <a:pt x="116" y="311"/>
                    </a:lnTo>
                    <a:lnTo>
                      <a:pt x="96" y="250"/>
                    </a:lnTo>
                    <a:lnTo>
                      <a:pt x="66" y="164"/>
                    </a:lnTo>
                    <a:lnTo>
                      <a:pt x="29" y="116"/>
                    </a:lnTo>
                    <a:lnTo>
                      <a:pt x="2" y="64"/>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35" name="Freeform 47">
                <a:extLst>
                  <a:ext uri="{FF2B5EF4-FFF2-40B4-BE49-F238E27FC236}">
                    <a16:creationId xmlns:a16="http://schemas.microsoft.com/office/drawing/2014/main" id="{DF98F153-4037-7A2B-2C9E-5DD0ED519909}"/>
                  </a:ext>
                </a:extLst>
              </p:cNvPr>
              <p:cNvSpPr>
                <a:spLocks noChangeAspect="1"/>
              </p:cNvSpPr>
              <p:nvPr/>
            </p:nvSpPr>
            <p:spPr bwMode="auto">
              <a:xfrm>
                <a:off x="2911" y="1887"/>
                <a:ext cx="272" cy="437"/>
              </a:xfrm>
              <a:custGeom>
                <a:avLst/>
                <a:gdLst>
                  <a:gd name="T0" fmla="*/ 96 w 272"/>
                  <a:gd name="T1" fmla="*/ 14 h 437"/>
                  <a:gd name="T2" fmla="*/ 122 w 272"/>
                  <a:gd name="T3" fmla="*/ 0 h 437"/>
                  <a:gd name="T4" fmla="*/ 141 w 272"/>
                  <a:gd name="T5" fmla="*/ 0 h 437"/>
                  <a:gd name="T6" fmla="*/ 185 w 272"/>
                  <a:gd name="T7" fmla="*/ 48 h 437"/>
                  <a:gd name="T8" fmla="*/ 211 w 272"/>
                  <a:gd name="T9" fmla="*/ 94 h 437"/>
                  <a:gd name="T10" fmla="*/ 246 w 272"/>
                  <a:gd name="T11" fmla="*/ 153 h 437"/>
                  <a:gd name="T12" fmla="*/ 268 w 272"/>
                  <a:gd name="T13" fmla="*/ 214 h 437"/>
                  <a:gd name="T14" fmla="*/ 272 w 272"/>
                  <a:gd name="T15" fmla="*/ 281 h 437"/>
                  <a:gd name="T16" fmla="*/ 263 w 272"/>
                  <a:gd name="T17" fmla="*/ 298 h 437"/>
                  <a:gd name="T18" fmla="*/ 196 w 272"/>
                  <a:gd name="T19" fmla="*/ 327 h 437"/>
                  <a:gd name="T20" fmla="*/ 129 w 272"/>
                  <a:gd name="T21" fmla="*/ 366 h 437"/>
                  <a:gd name="T22" fmla="*/ 83 w 272"/>
                  <a:gd name="T23" fmla="*/ 403 h 437"/>
                  <a:gd name="T24" fmla="*/ 74 w 272"/>
                  <a:gd name="T25" fmla="*/ 416 h 437"/>
                  <a:gd name="T26" fmla="*/ 44 w 272"/>
                  <a:gd name="T27" fmla="*/ 437 h 437"/>
                  <a:gd name="T28" fmla="*/ 18 w 272"/>
                  <a:gd name="T29" fmla="*/ 427 h 437"/>
                  <a:gd name="T30" fmla="*/ 2 w 272"/>
                  <a:gd name="T31" fmla="*/ 399 h 437"/>
                  <a:gd name="T32" fmla="*/ 0 w 272"/>
                  <a:gd name="T33" fmla="*/ 383 h 437"/>
                  <a:gd name="T34" fmla="*/ 7 w 272"/>
                  <a:gd name="T35" fmla="*/ 372 h 437"/>
                  <a:gd name="T36" fmla="*/ 33 w 272"/>
                  <a:gd name="T37" fmla="*/ 370 h 437"/>
                  <a:gd name="T38" fmla="*/ 57 w 272"/>
                  <a:gd name="T39" fmla="*/ 366 h 437"/>
                  <a:gd name="T40" fmla="*/ 122 w 272"/>
                  <a:gd name="T41" fmla="*/ 344 h 437"/>
                  <a:gd name="T42" fmla="*/ 179 w 272"/>
                  <a:gd name="T43" fmla="*/ 314 h 437"/>
                  <a:gd name="T44" fmla="*/ 228 w 272"/>
                  <a:gd name="T45" fmla="*/ 281 h 437"/>
                  <a:gd name="T46" fmla="*/ 244 w 272"/>
                  <a:gd name="T47" fmla="*/ 259 h 437"/>
                  <a:gd name="T48" fmla="*/ 235 w 272"/>
                  <a:gd name="T49" fmla="*/ 211 h 437"/>
                  <a:gd name="T50" fmla="*/ 202 w 272"/>
                  <a:gd name="T51" fmla="*/ 155 h 437"/>
                  <a:gd name="T52" fmla="*/ 163 w 272"/>
                  <a:gd name="T53" fmla="*/ 114 h 437"/>
                  <a:gd name="T54" fmla="*/ 122 w 272"/>
                  <a:gd name="T55" fmla="*/ 94 h 437"/>
                  <a:gd name="T56" fmla="*/ 89 w 272"/>
                  <a:gd name="T57" fmla="*/ 61 h 437"/>
                  <a:gd name="T58" fmla="*/ 91 w 272"/>
                  <a:gd name="T59" fmla="*/ 31 h 437"/>
                  <a:gd name="T60" fmla="*/ 96 w 272"/>
                  <a:gd name="T61" fmla="*/ 1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437">
                    <a:moveTo>
                      <a:pt x="96" y="14"/>
                    </a:moveTo>
                    <a:lnTo>
                      <a:pt x="122" y="0"/>
                    </a:lnTo>
                    <a:lnTo>
                      <a:pt x="141" y="0"/>
                    </a:lnTo>
                    <a:lnTo>
                      <a:pt x="185" y="48"/>
                    </a:lnTo>
                    <a:lnTo>
                      <a:pt x="211" y="94"/>
                    </a:lnTo>
                    <a:lnTo>
                      <a:pt x="246" y="153"/>
                    </a:lnTo>
                    <a:lnTo>
                      <a:pt x="268" y="214"/>
                    </a:lnTo>
                    <a:lnTo>
                      <a:pt x="272" y="281"/>
                    </a:lnTo>
                    <a:lnTo>
                      <a:pt x="263" y="298"/>
                    </a:lnTo>
                    <a:lnTo>
                      <a:pt x="196" y="327"/>
                    </a:lnTo>
                    <a:lnTo>
                      <a:pt x="129" y="366"/>
                    </a:lnTo>
                    <a:lnTo>
                      <a:pt x="83" y="403"/>
                    </a:lnTo>
                    <a:lnTo>
                      <a:pt x="74" y="416"/>
                    </a:lnTo>
                    <a:lnTo>
                      <a:pt x="44" y="437"/>
                    </a:lnTo>
                    <a:lnTo>
                      <a:pt x="18" y="427"/>
                    </a:lnTo>
                    <a:lnTo>
                      <a:pt x="2" y="399"/>
                    </a:lnTo>
                    <a:lnTo>
                      <a:pt x="0" y="383"/>
                    </a:lnTo>
                    <a:lnTo>
                      <a:pt x="7" y="372"/>
                    </a:lnTo>
                    <a:lnTo>
                      <a:pt x="33" y="370"/>
                    </a:lnTo>
                    <a:lnTo>
                      <a:pt x="57" y="366"/>
                    </a:lnTo>
                    <a:lnTo>
                      <a:pt x="122" y="344"/>
                    </a:lnTo>
                    <a:lnTo>
                      <a:pt x="179" y="314"/>
                    </a:lnTo>
                    <a:lnTo>
                      <a:pt x="228" y="281"/>
                    </a:lnTo>
                    <a:lnTo>
                      <a:pt x="244" y="259"/>
                    </a:lnTo>
                    <a:lnTo>
                      <a:pt x="235" y="211"/>
                    </a:lnTo>
                    <a:lnTo>
                      <a:pt x="202" y="155"/>
                    </a:lnTo>
                    <a:lnTo>
                      <a:pt x="163" y="114"/>
                    </a:lnTo>
                    <a:lnTo>
                      <a:pt x="122" y="94"/>
                    </a:lnTo>
                    <a:lnTo>
                      <a:pt x="89" y="61"/>
                    </a:lnTo>
                    <a:lnTo>
                      <a:pt x="91" y="31"/>
                    </a:lnTo>
                    <a:lnTo>
                      <a:pt x="9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36" name="Freeform 48">
                <a:extLst>
                  <a:ext uri="{FF2B5EF4-FFF2-40B4-BE49-F238E27FC236}">
                    <a16:creationId xmlns:a16="http://schemas.microsoft.com/office/drawing/2014/main" id="{53FF51A0-BB99-F4AA-7B95-C76DC27E40EC}"/>
                  </a:ext>
                </a:extLst>
              </p:cNvPr>
              <p:cNvSpPr>
                <a:spLocks noChangeAspect="1"/>
              </p:cNvSpPr>
              <p:nvPr/>
            </p:nvSpPr>
            <p:spPr bwMode="auto">
              <a:xfrm>
                <a:off x="3571" y="1948"/>
                <a:ext cx="275" cy="451"/>
              </a:xfrm>
              <a:custGeom>
                <a:avLst/>
                <a:gdLst>
                  <a:gd name="T0" fmla="*/ 78 w 275"/>
                  <a:gd name="T1" fmla="*/ 17 h 451"/>
                  <a:gd name="T2" fmla="*/ 102 w 275"/>
                  <a:gd name="T3" fmla="*/ 0 h 451"/>
                  <a:gd name="T4" fmla="*/ 163 w 275"/>
                  <a:gd name="T5" fmla="*/ 17 h 451"/>
                  <a:gd name="T6" fmla="*/ 200 w 275"/>
                  <a:gd name="T7" fmla="*/ 60 h 451"/>
                  <a:gd name="T8" fmla="*/ 222 w 275"/>
                  <a:gd name="T9" fmla="*/ 115 h 451"/>
                  <a:gd name="T10" fmla="*/ 250 w 275"/>
                  <a:gd name="T11" fmla="*/ 171 h 451"/>
                  <a:gd name="T12" fmla="*/ 275 w 275"/>
                  <a:gd name="T13" fmla="*/ 232 h 451"/>
                  <a:gd name="T14" fmla="*/ 273 w 275"/>
                  <a:gd name="T15" fmla="*/ 260 h 451"/>
                  <a:gd name="T16" fmla="*/ 252 w 275"/>
                  <a:gd name="T17" fmla="*/ 296 h 451"/>
                  <a:gd name="T18" fmla="*/ 180 w 275"/>
                  <a:gd name="T19" fmla="*/ 355 h 451"/>
                  <a:gd name="T20" fmla="*/ 113 w 275"/>
                  <a:gd name="T21" fmla="*/ 396 h 451"/>
                  <a:gd name="T22" fmla="*/ 111 w 275"/>
                  <a:gd name="T23" fmla="*/ 416 h 451"/>
                  <a:gd name="T24" fmla="*/ 105 w 275"/>
                  <a:gd name="T25" fmla="*/ 427 h 451"/>
                  <a:gd name="T26" fmla="*/ 78 w 275"/>
                  <a:gd name="T27" fmla="*/ 446 h 451"/>
                  <a:gd name="T28" fmla="*/ 46 w 275"/>
                  <a:gd name="T29" fmla="*/ 451 h 451"/>
                  <a:gd name="T30" fmla="*/ 22 w 275"/>
                  <a:gd name="T31" fmla="*/ 438 h 451"/>
                  <a:gd name="T32" fmla="*/ 1 w 275"/>
                  <a:gd name="T33" fmla="*/ 416 h 451"/>
                  <a:gd name="T34" fmla="*/ 0 w 275"/>
                  <a:gd name="T35" fmla="*/ 399 h 451"/>
                  <a:gd name="T36" fmla="*/ 13 w 275"/>
                  <a:gd name="T37" fmla="*/ 390 h 451"/>
                  <a:gd name="T38" fmla="*/ 50 w 275"/>
                  <a:gd name="T39" fmla="*/ 396 h 451"/>
                  <a:gd name="T40" fmla="*/ 83 w 275"/>
                  <a:gd name="T41" fmla="*/ 388 h 451"/>
                  <a:gd name="T42" fmla="*/ 91 w 275"/>
                  <a:gd name="T43" fmla="*/ 377 h 451"/>
                  <a:gd name="T44" fmla="*/ 124 w 275"/>
                  <a:gd name="T45" fmla="*/ 362 h 451"/>
                  <a:gd name="T46" fmla="*/ 180 w 275"/>
                  <a:gd name="T47" fmla="*/ 323 h 451"/>
                  <a:gd name="T48" fmla="*/ 222 w 275"/>
                  <a:gd name="T49" fmla="*/ 290 h 451"/>
                  <a:gd name="T50" fmla="*/ 235 w 275"/>
                  <a:gd name="T51" fmla="*/ 251 h 451"/>
                  <a:gd name="T52" fmla="*/ 222 w 275"/>
                  <a:gd name="T53" fmla="*/ 188 h 451"/>
                  <a:gd name="T54" fmla="*/ 180 w 275"/>
                  <a:gd name="T55" fmla="*/ 121 h 451"/>
                  <a:gd name="T56" fmla="*/ 128 w 275"/>
                  <a:gd name="T57" fmla="*/ 90 h 451"/>
                  <a:gd name="T58" fmla="*/ 91 w 275"/>
                  <a:gd name="T59" fmla="*/ 82 h 451"/>
                  <a:gd name="T60" fmla="*/ 78 w 275"/>
                  <a:gd name="T61" fmla="*/ 51 h 451"/>
                  <a:gd name="T62" fmla="*/ 78 w 275"/>
                  <a:gd name="T63" fmla="*/ 1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451">
                    <a:moveTo>
                      <a:pt x="78" y="17"/>
                    </a:moveTo>
                    <a:lnTo>
                      <a:pt x="102" y="0"/>
                    </a:lnTo>
                    <a:lnTo>
                      <a:pt x="163" y="17"/>
                    </a:lnTo>
                    <a:lnTo>
                      <a:pt x="200" y="60"/>
                    </a:lnTo>
                    <a:lnTo>
                      <a:pt x="222" y="115"/>
                    </a:lnTo>
                    <a:lnTo>
                      <a:pt x="250" y="171"/>
                    </a:lnTo>
                    <a:lnTo>
                      <a:pt x="275" y="232"/>
                    </a:lnTo>
                    <a:lnTo>
                      <a:pt x="273" y="260"/>
                    </a:lnTo>
                    <a:lnTo>
                      <a:pt x="252" y="296"/>
                    </a:lnTo>
                    <a:lnTo>
                      <a:pt x="180" y="355"/>
                    </a:lnTo>
                    <a:lnTo>
                      <a:pt x="113" y="396"/>
                    </a:lnTo>
                    <a:lnTo>
                      <a:pt x="111" y="416"/>
                    </a:lnTo>
                    <a:lnTo>
                      <a:pt x="105" y="427"/>
                    </a:lnTo>
                    <a:lnTo>
                      <a:pt x="78" y="446"/>
                    </a:lnTo>
                    <a:lnTo>
                      <a:pt x="46" y="451"/>
                    </a:lnTo>
                    <a:lnTo>
                      <a:pt x="22" y="438"/>
                    </a:lnTo>
                    <a:lnTo>
                      <a:pt x="1" y="416"/>
                    </a:lnTo>
                    <a:lnTo>
                      <a:pt x="0" y="399"/>
                    </a:lnTo>
                    <a:lnTo>
                      <a:pt x="13" y="390"/>
                    </a:lnTo>
                    <a:lnTo>
                      <a:pt x="50" y="396"/>
                    </a:lnTo>
                    <a:lnTo>
                      <a:pt x="83" y="388"/>
                    </a:lnTo>
                    <a:lnTo>
                      <a:pt x="91" y="377"/>
                    </a:lnTo>
                    <a:lnTo>
                      <a:pt x="124" y="362"/>
                    </a:lnTo>
                    <a:lnTo>
                      <a:pt x="180" y="323"/>
                    </a:lnTo>
                    <a:lnTo>
                      <a:pt x="222" y="290"/>
                    </a:lnTo>
                    <a:lnTo>
                      <a:pt x="235" y="251"/>
                    </a:lnTo>
                    <a:lnTo>
                      <a:pt x="222" y="188"/>
                    </a:lnTo>
                    <a:lnTo>
                      <a:pt x="180" y="121"/>
                    </a:lnTo>
                    <a:lnTo>
                      <a:pt x="128" y="90"/>
                    </a:lnTo>
                    <a:lnTo>
                      <a:pt x="91" y="82"/>
                    </a:lnTo>
                    <a:lnTo>
                      <a:pt x="78" y="51"/>
                    </a:lnTo>
                    <a:lnTo>
                      <a:pt x="78"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937" name="Freeform 49">
                <a:extLst>
                  <a:ext uri="{FF2B5EF4-FFF2-40B4-BE49-F238E27FC236}">
                    <a16:creationId xmlns:a16="http://schemas.microsoft.com/office/drawing/2014/main" id="{4B2F1F38-EE32-41BC-1C79-7B74AC72EF78}"/>
                  </a:ext>
                </a:extLst>
              </p:cNvPr>
              <p:cNvSpPr>
                <a:spLocks noChangeAspect="1"/>
              </p:cNvSpPr>
              <p:nvPr/>
            </p:nvSpPr>
            <p:spPr bwMode="auto">
              <a:xfrm>
                <a:off x="1694" y="1843"/>
                <a:ext cx="226" cy="444"/>
              </a:xfrm>
              <a:custGeom>
                <a:avLst/>
                <a:gdLst>
                  <a:gd name="T0" fmla="*/ 20 w 226"/>
                  <a:gd name="T1" fmla="*/ 81 h 444"/>
                  <a:gd name="T2" fmla="*/ 0 w 226"/>
                  <a:gd name="T3" fmla="*/ 43 h 444"/>
                  <a:gd name="T4" fmla="*/ 6 w 226"/>
                  <a:gd name="T5" fmla="*/ 9 h 444"/>
                  <a:gd name="T6" fmla="*/ 28 w 226"/>
                  <a:gd name="T7" fmla="*/ 0 h 444"/>
                  <a:gd name="T8" fmla="*/ 50 w 226"/>
                  <a:gd name="T9" fmla="*/ 6 h 444"/>
                  <a:gd name="T10" fmla="*/ 87 w 226"/>
                  <a:gd name="T11" fmla="*/ 33 h 444"/>
                  <a:gd name="T12" fmla="*/ 117 w 226"/>
                  <a:gd name="T13" fmla="*/ 81 h 444"/>
                  <a:gd name="T14" fmla="*/ 161 w 226"/>
                  <a:gd name="T15" fmla="*/ 165 h 444"/>
                  <a:gd name="T16" fmla="*/ 195 w 226"/>
                  <a:gd name="T17" fmla="*/ 216 h 444"/>
                  <a:gd name="T18" fmla="*/ 217 w 226"/>
                  <a:gd name="T19" fmla="*/ 266 h 444"/>
                  <a:gd name="T20" fmla="*/ 226 w 226"/>
                  <a:gd name="T21" fmla="*/ 292 h 444"/>
                  <a:gd name="T22" fmla="*/ 209 w 226"/>
                  <a:gd name="T23" fmla="*/ 311 h 444"/>
                  <a:gd name="T24" fmla="*/ 159 w 226"/>
                  <a:gd name="T25" fmla="*/ 316 h 444"/>
                  <a:gd name="T26" fmla="*/ 98 w 226"/>
                  <a:gd name="T27" fmla="*/ 331 h 444"/>
                  <a:gd name="T28" fmla="*/ 72 w 226"/>
                  <a:gd name="T29" fmla="*/ 344 h 444"/>
                  <a:gd name="T30" fmla="*/ 61 w 226"/>
                  <a:gd name="T31" fmla="*/ 383 h 444"/>
                  <a:gd name="T32" fmla="*/ 72 w 226"/>
                  <a:gd name="T33" fmla="*/ 400 h 444"/>
                  <a:gd name="T34" fmla="*/ 65 w 226"/>
                  <a:gd name="T35" fmla="*/ 426 h 444"/>
                  <a:gd name="T36" fmla="*/ 31 w 226"/>
                  <a:gd name="T37" fmla="*/ 444 h 444"/>
                  <a:gd name="T38" fmla="*/ 26 w 226"/>
                  <a:gd name="T39" fmla="*/ 431 h 444"/>
                  <a:gd name="T40" fmla="*/ 9 w 226"/>
                  <a:gd name="T41" fmla="*/ 409 h 444"/>
                  <a:gd name="T42" fmla="*/ 6 w 226"/>
                  <a:gd name="T43" fmla="*/ 377 h 444"/>
                  <a:gd name="T44" fmla="*/ 20 w 226"/>
                  <a:gd name="T45" fmla="*/ 361 h 444"/>
                  <a:gd name="T46" fmla="*/ 48 w 226"/>
                  <a:gd name="T47" fmla="*/ 337 h 444"/>
                  <a:gd name="T48" fmla="*/ 87 w 226"/>
                  <a:gd name="T49" fmla="*/ 303 h 444"/>
                  <a:gd name="T50" fmla="*/ 144 w 226"/>
                  <a:gd name="T51" fmla="*/ 292 h 444"/>
                  <a:gd name="T52" fmla="*/ 182 w 226"/>
                  <a:gd name="T53" fmla="*/ 278 h 444"/>
                  <a:gd name="T54" fmla="*/ 172 w 226"/>
                  <a:gd name="T55" fmla="*/ 250 h 444"/>
                  <a:gd name="T56" fmla="*/ 133 w 226"/>
                  <a:gd name="T57" fmla="*/ 205 h 444"/>
                  <a:gd name="T58" fmla="*/ 70 w 226"/>
                  <a:gd name="T59" fmla="*/ 161 h 444"/>
                  <a:gd name="T60" fmla="*/ 28 w 226"/>
                  <a:gd name="T61" fmla="*/ 109 h 444"/>
                  <a:gd name="T62" fmla="*/ 20 w 226"/>
                  <a:gd name="T63" fmla="*/ 8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444">
                    <a:moveTo>
                      <a:pt x="20" y="81"/>
                    </a:moveTo>
                    <a:lnTo>
                      <a:pt x="0" y="43"/>
                    </a:lnTo>
                    <a:lnTo>
                      <a:pt x="6" y="9"/>
                    </a:lnTo>
                    <a:lnTo>
                      <a:pt x="28" y="0"/>
                    </a:lnTo>
                    <a:lnTo>
                      <a:pt x="50" y="6"/>
                    </a:lnTo>
                    <a:lnTo>
                      <a:pt x="87" y="33"/>
                    </a:lnTo>
                    <a:lnTo>
                      <a:pt x="117" y="81"/>
                    </a:lnTo>
                    <a:lnTo>
                      <a:pt x="161" y="165"/>
                    </a:lnTo>
                    <a:lnTo>
                      <a:pt x="195" y="216"/>
                    </a:lnTo>
                    <a:lnTo>
                      <a:pt x="217" y="266"/>
                    </a:lnTo>
                    <a:lnTo>
                      <a:pt x="226" y="292"/>
                    </a:lnTo>
                    <a:lnTo>
                      <a:pt x="209" y="311"/>
                    </a:lnTo>
                    <a:lnTo>
                      <a:pt x="159" y="316"/>
                    </a:lnTo>
                    <a:lnTo>
                      <a:pt x="98" y="331"/>
                    </a:lnTo>
                    <a:lnTo>
                      <a:pt x="72" y="344"/>
                    </a:lnTo>
                    <a:lnTo>
                      <a:pt x="61" y="383"/>
                    </a:lnTo>
                    <a:lnTo>
                      <a:pt x="72" y="400"/>
                    </a:lnTo>
                    <a:lnTo>
                      <a:pt x="65" y="426"/>
                    </a:lnTo>
                    <a:lnTo>
                      <a:pt x="31" y="444"/>
                    </a:lnTo>
                    <a:lnTo>
                      <a:pt x="26" y="431"/>
                    </a:lnTo>
                    <a:lnTo>
                      <a:pt x="9" y="409"/>
                    </a:lnTo>
                    <a:lnTo>
                      <a:pt x="6" y="377"/>
                    </a:lnTo>
                    <a:lnTo>
                      <a:pt x="20" y="361"/>
                    </a:lnTo>
                    <a:lnTo>
                      <a:pt x="48" y="337"/>
                    </a:lnTo>
                    <a:lnTo>
                      <a:pt x="87" y="303"/>
                    </a:lnTo>
                    <a:lnTo>
                      <a:pt x="144" y="292"/>
                    </a:lnTo>
                    <a:lnTo>
                      <a:pt x="182" y="278"/>
                    </a:lnTo>
                    <a:lnTo>
                      <a:pt x="172" y="250"/>
                    </a:lnTo>
                    <a:lnTo>
                      <a:pt x="133" y="205"/>
                    </a:lnTo>
                    <a:lnTo>
                      <a:pt x="70" y="161"/>
                    </a:lnTo>
                    <a:lnTo>
                      <a:pt x="28" y="109"/>
                    </a:lnTo>
                    <a:lnTo>
                      <a:pt x="20"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
        <p:nvSpPr>
          <p:cNvPr id="293940" name="Rectangle 52">
            <a:extLst>
              <a:ext uri="{FF2B5EF4-FFF2-40B4-BE49-F238E27FC236}">
                <a16:creationId xmlns:a16="http://schemas.microsoft.com/office/drawing/2014/main" id="{18EEABAC-C70D-7B9D-592B-F132082A6865}"/>
              </a:ext>
            </a:extLst>
          </p:cNvPr>
          <p:cNvSpPr>
            <a:spLocks noGrp="1" noChangeArrowheads="1"/>
          </p:cNvSpPr>
          <p:nvPr>
            <p:ph type="body" sz="half" idx="1"/>
          </p:nvPr>
        </p:nvSpPr>
        <p:spPr/>
        <p:txBody>
          <a:bodyPr/>
          <a:lstStyle/>
          <a:p>
            <a:r>
              <a:rPr lang="en-US" altLang="en-US" sz="2800"/>
              <a:t>LOS </a:t>
            </a:r>
            <a:r>
              <a:rPr lang="en-US" altLang="en-US" sz="2800" b="1"/>
              <a:t>within</a:t>
            </a:r>
            <a:r>
              <a:rPr lang="en-US" altLang="en-US" sz="2800"/>
              <a:t> fixed period</a:t>
            </a:r>
          </a:p>
          <a:p>
            <a:pPr lvl="1"/>
            <a:r>
              <a:rPr lang="en-US" altLang="en-US" sz="2400"/>
              <a:t>Original stay and second stay billed on </a:t>
            </a:r>
            <a:r>
              <a:rPr lang="en-US" altLang="en-US" sz="2400" b="1"/>
              <a:t>one</a:t>
            </a:r>
            <a:r>
              <a:rPr lang="en-US" altLang="en-US" sz="2400"/>
              <a:t> claim</a:t>
            </a:r>
          </a:p>
          <a:p>
            <a:r>
              <a:rPr lang="en-US" altLang="en-US" sz="2800"/>
              <a:t>LOS </a:t>
            </a:r>
            <a:r>
              <a:rPr lang="en-US" altLang="en-US" sz="2800" b="1"/>
              <a:t>outside</a:t>
            </a:r>
            <a:r>
              <a:rPr lang="en-US" altLang="en-US" sz="2800"/>
              <a:t> fixed period </a:t>
            </a:r>
          </a:p>
          <a:p>
            <a:pPr lvl="1"/>
            <a:r>
              <a:rPr lang="en-US" altLang="en-US" sz="2400"/>
              <a:t>Original stay and second stay billed on  </a:t>
            </a:r>
            <a:r>
              <a:rPr lang="en-US" altLang="en-US" sz="2400" b="1"/>
              <a:t>two</a:t>
            </a:r>
            <a:r>
              <a:rPr lang="en-US" altLang="en-US" sz="2400"/>
              <a:t> separate claims</a:t>
            </a:r>
          </a:p>
        </p:txBody>
      </p:sp>
      <p:sp>
        <p:nvSpPr>
          <p:cNvPr id="293939" name="Rectangle 51">
            <a:extLst>
              <a:ext uri="{FF2B5EF4-FFF2-40B4-BE49-F238E27FC236}">
                <a16:creationId xmlns:a16="http://schemas.microsoft.com/office/drawing/2014/main" id="{B6396FC1-20BD-8E12-0851-A6E9FBC353D7}"/>
              </a:ext>
            </a:extLst>
          </p:cNvPr>
          <p:cNvSpPr>
            <a:spLocks noGrp="1" noChangeArrowheads="1"/>
          </p:cNvSpPr>
          <p:nvPr>
            <p:ph type="title"/>
          </p:nvPr>
        </p:nvSpPr>
        <p:spPr/>
        <p:txBody>
          <a:bodyPr/>
          <a:lstStyle/>
          <a:p>
            <a:r>
              <a:rPr lang="en-US" altLang="en-US"/>
              <a:t>Fixed-Day Periods</a:t>
            </a:r>
          </a:p>
        </p:txBody>
      </p:sp>
      <p:graphicFrame>
        <p:nvGraphicFramePr>
          <p:cNvPr id="2" name="Table 1">
            <a:extLst>
              <a:ext uri="{FF2B5EF4-FFF2-40B4-BE49-F238E27FC236}">
                <a16:creationId xmlns:a16="http://schemas.microsoft.com/office/drawing/2014/main" id="{E39B37D0-C5E3-9A0B-FE61-4C17B46A66AD}"/>
              </a:ext>
            </a:extLst>
          </p:cNvPr>
          <p:cNvGraphicFramePr>
            <a:graphicFrameLocks noGrp="1"/>
          </p:cNvGraphicFramePr>
          <p:nvPr>
            <p:extLst>
              <p:ext uri="{D42A27DB-BD31-4B8C-83A1-F6EECF244321}">
                <p14:modId xmlns:p14="http://schemas.microsoft.com/office/powerpoint/2010/main" val="1318889858"/>
              </p:ext>
            </p:extLst>
          </p:nvPr>
        </p:nvGraphicFramePr>
        <p:xfrm>
          <a:off x="5541804" y="1698947"/>
          <a:ext cx="2559810" cy="3291840"/>
        </p:xfrm>
        <a:graphic>
          <a:graphicData uri="http://schemas.openxmlformats.org/drawingml/2006/table">
            <a:tbl>
              <a:tblPr firstRow="1" bandRow="1">
                <a:tableStyleId>{B301B821-A1FF-4177-AEE7-76D212191A09}</a:tableStyleId>
              </a:tblPr>
              <a:tblGrid>
                <a:gridCol w="1279905">
                  <a:extLst>
                    <a:ext uri="{9D8B030D-6E8A-4147-A177-3AD203B41FA5}">
                      <a16:colId xmlns:a16="http://schemas.microsoft.com/office/drawing/2014/main" val="1712993455"/>
                    </a:ext>
                  </a:extLst>
                </a:gridCol>
                <a:gridCol w="1279905">
                  <a:extLst>
                    <a:ext uri="{9D8B030D-6E8A-4147-A177-3AD203B41FA5}">
                      <a16:colId xmlns:a16="http://schemas.microsoft.com/office/drawing/2014/main" val="845393990"/>
                    </a:ext>
                  </a:extLst>
                </a:gridCol>
              </a:tblGrid>
              <a:tr h="370840">
                <a:tc>
                  <a:txBody>
                    <a:bodyPr/>
                    <a:lstStyle/>
                    <a:p>
                      <a:pPr algn="ctr"/>
                      <a:r>
                        <a:rPr kumimoji="0" lang="en-US" altLang="en-US" sz="2400" b="1" u="none" strike="noStrike" cap="none" normalizeH="0" baseline="0" dirty="0">
                          <a:ln>
                            <a:noFill/>
                          </a:ln>
                          <a:solidFill>
                            <a:schemeClr val="bg2">
                              <a:lumMod val="95000"/>
                              <a:lumOff val="5000"/>
                            </a:schemeClr>
                          </a:solidFill>
                          <a:effectLst/>
                        </a:rPr>
                        <a:t>Facility Type</a:t>
                      </a:r>
                      <a:endParaRPr lang="en-US" sz="2400" b="1" dirty="0">
                        <a:solidFill>
                          <a:schemeClr val="bg2">
                            <a:lumMod val="95000"/>
                            <a:lumOff val="5000"/>
                          </a:schemeClr>
                        </a:solidFill>
                      </a:endParaRP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400" b="1" dirty="0">
                          <a:solidFill>
                            <a:schemeClr val="bg2">
                              <a:lumMod val="95000"/>
                              <a:lumOff val="5000"/>
                            </a:schemeClr>
                          </a:solidFill>
                        </a:rPr>
                        <a:t>Days</a:t>
                      </a: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499640485"/>
                  </a:ext>
                </a:extLst>
              </a:tr>
              <a:tr h="370840">
                <a:tc>
                  <a:txBody>
                    <a:bodyPr/>
                    <a:lstStyle/>
                    <a:p>
                      <a:pPr algn="ctr"/>
                      <a:r>
                        <a:rPr kumimoji="0" lang="en-US" altLang="en-US" sz="2400" b="0" u="none" strike="noStrike" cap="none" normalizeH="0" baseline="0" dirty="0">
                          <a:ln>
                            <a:noFill/>
                          </a:ln>
                          <a:solidFill>
                            <a:schemeClr val="bg2">
                              <a:lumMod val="95000"/>
                              <a:lumOff val="5000"/>
                            </a:schemeClr>
                          </a:solidFill>
                          <a:effectLst/>
                        </a:rPr>
                        <a:t>Inpatient Hospital</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kumimoji="0" lang="en-US" altLang="en-US" sz="2400" b="0" u="none" strike="noStrike" cap="none" normalizeH="0" baseline="0" dirty="0">
                          <a:ln>
                            <a:noFill/>
                          </a:ln>
                          <a:solidFill>
                            <a:schemeClr val="bg2">
                              <a:lumMod val="95000"/>
                              <a:lumOff val="5000"/>
                            </a:schemeClr>
                          </a:solidFill>
                          <a:effectLst/>
                        </a:rPr>
                        <a:t>&lt;/=9</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345277794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400" b="0" u="none" strike="noStrike" cap="none" normalizeH="0" baseline="0" dirty="0">
                          <a:ln>
                            <a:noFill/>
                          </a:ln>
                          <a:solidFill>
                            <a:schemeClr val="bg2">
                              <a:lumMod val="95000"/>
                              <a:lumOff val="5000"/>
                            </a:schemeClr>
                          </a:solidFill>
                          <a:effectLst/>
                        </a:rPr>
                        <a:t>IRF</a:t>
                      </a:r>
                      <a:endParaRPr kumimoji="0" lang="en-US" altLang="en-US" sz="2400" b="0" i="0" u="none" strike="noStrike" cap="none" normalizeH="0" baseline="0" dirty="0">
                        <a:ln>
                          <a:noFill/>
                        </a:ln>
                        <a:solidFill>
                          <a:schemeClr val="bg2">
                            <a:lumMod val="95000"/>
                            <a:lumOff val="5000"/>
                          </a:schemeClr>
                        </a:solidFill>
                        <a:effectLst/>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kumimoji="0" lang="en-US" altLang="en-US" sz="2400" b="0" u="none" strike="noStrike" cap="none" normalizeH="0" baseline="0" dirty="0">
                          <a:ln>
                            <a:noFill/>
                          </a:ln>
                          <a:solidFill>
                            <a:schemeClr val="bg2">
                              <a:lumMod val="95000"/>
                              <a:lumOff val="5000"/>
                            </a:schemeClr>
                          </a:solidFill>
                          <a:effectLst/>
                        </a:rPr>
                        <a:t>&lt;/=27</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20503142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400" b="0" u="none" strike="noStrike" cap="none" normalizeH="0" baseline="0" dirty="0">
                          <a:ln>
                            <a:noFill/>
                          </a:ln>
                          <a:solidFill>
                            <a:schemeClr val="bg2">
                              <a:lumMod val="95000"/>
                              <a:lumOff val="5000"/>
                            </a:schemeClr>
                          </a:solidFill>
                          <a:effectLst/>
                        </a:rPr>
                        <a:t>SNF / Swing Bed</a:t>
                      </a:r>
                      <a:endParaRPr kumimoji="0" lang="en-US" altLang="en-US" sz="2400" b="0" i="0" u="none" strike="noStrike" cap="none" normalizeH="0" baseline="0" dirty="0">
                        <a:ln>
                          <a:noFill/>
                        </a:ln>
                        <a:solidFill>
                          <a:schemeClr val="bg2">
                            <a:lumMod val="95000"/>
                            <a:lumOff val="5000"/>
                          </a:schemeClr>
                        </a:solidFill>
                        <a:effectLst/>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kumimoji="0" lang="en-US" altLang="en-US" sz="2400" b="0" u="none" strike="noStrike" cap="none" normalizeH="0" baseline="0" dirty="0">
                          <a:ln>
                            <a:noFill/>
                          </a:ln>
                          <a:solidFill>
                            <a:schemeClr val="bg2">
                              <a:lumMod val="95000"/>
                              <a:lumOff val="5000"/>
                            </a:schemeClr>
                          </a:solidFill>
                          <a:effectLst/>
                        </a:rPr>
                        <a:t>&lt;/=45</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661309003"/>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a:extLst>
              <a:ext uri="{FF2B5EF4-FFF2-40B4-BE49-F238E27FC236}">
                <a16:creationId xmlns:a16="http://schemas.microsoft.com/office/drawing/2014/main" id="{29414A37-56B6-B586-6DB4-A292D8302998}"/>
              </a:ext>
            </a:extLst>
          </p:cNvPr>
          <p:cNvSpPr>
            <a:spLocks noGrp="1" noChangeArrowheads="1"/>
          </p:cNvSpPr>
          <p:nvPr>
            <p:ph type="title"/>
          </p:nvPr>
        </p:nvSpPr>
        <p:spPr/>
        <p:txBody>
          <a:bodyPr/>
          <a:lstStyle/>
          <a:p>
            <a:r>
              <a:rPr lang="en-US" altLang="en-US"/>
              <a:t>Example #1-A</a:t>
            </a:r>
          </a:p>
        </p:txBody>
      </p:sp>
      <p:sp>
        <p:nvSpPr>
          <p:cNvPr id="228357" name="Rectangle 5">
            <a:extLst>
              <a:ext uri="{FF2B5EF4-FFF2-40B4-BE49-F238E27FC236}">
                <a16:creationId xmlns:a16="http://schemas.microsoft.com/office/drawing/2014/main" id="{55BC2EC1-C3DD-3DB1-1846-60DD352C7DD4}"/>
              </a:ext>
            </a:extLst>
          </p:cNvPr>
          <p:cNvSpPr>
            <a:spLocks noGrp="1" noChangeArrowheads="1"/>
          </p:cNvSpPr>
          <p:nvPr>
            <p:ph type="body" idx="1"/>
          </p:nvPr>
        </p:nvSpPr>
        <p:spPr/>
        <p:txBody>
          <a:bodyPr/>
          <a:lstStyle/>
          <a:p>
            <a:r>
              <a:rPr lang="en-US" altLang="en-US"/>
              <a:t>Example of patient who meets the last day of fixed day period criteria in interrupted stay policy for acute care hospital discharges</a:t>
            </a:r>
          </a:p>
          <a:p>
            <a:pPr lvl="1"/>
            <a:r>
              <a:rPr lang="en-US" altLang="en-US"/>
              <a:t>Patient admitted to LTCH on 10/05/02 and discharged to acute care hospital on 10/10/02. Day count of interruption begins on 10/10/02 and patient would have to return by 9th day after discharge which is 10/18/02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2" name="Rectangle 4">
            <a:extLst>
              <a:ext uri="{FF2B5EF4-FFF2-40B4-BE49-F238E27FC236}">
                <a16:creationId xmlns:a16="http://schemas.microsoft.com/office/drawing/2014/main" id="{70C1137B-6460-2933-1ED2-F10E826B7764}"/>
              </a:ext>
            </a:extLst>
          </p:cNvPr>
          <p:cNvSpPr>
            <a:spLocks noGrp="1" noChangeArrowheads="1"/>
          </p:cNvSpPr>
          <p:nvPr>
            <p:ph type="title"/>
          </p:nvPr>
        </p:nvSpPr>
        <p:spPr/>
        <p:txBody>
          <a:bodyPr/>
          <a:lstStyle/>
          <a:p>
            <a:r>
              <a:rPr lang="en-US" altLang="en-US"/>
              <a:t>Implementation Schedule</a:t>
            </a:r>
          </a:p>
        </p:txBody>
      </p:sp>
      <p:sp>
        <p:nvSpPr>
          <p:cNvPr id="237573" name="Rectangle 5">
            <a:extLst>
              <a:ext uri="{FF2B5EF4-FFF2-40B4-BE49-F238E27FC236}">
                <a16:creationId xmlns:a16="http://schemas.microsoft.com/office/drawing/2014/main" id="{8662E3EF-E884-66E0-BC44-199347D3D9BB}"/>
              </a:ext>
            </a:extLst>
          </p:cNvPr>
          <p:cNvSpPr>
            <a:spLocks noGrp="1" noChangeArrowheads="1"/>
          </p:cNvSpPr>
          <p:nvPr>
            <p:ph type="body" idx="1"/>
          </p:nvPr>
        </p:nvSpPr>
        <p:spPr>
          <a:xfrm>
            <a:off x="685800" y="1524000"/>
            <a:ext cx="7696200" cy="4724400"/>
          </a:xfrm>
        </p:spPr>
        <p:txBody>
          <a:bodyPr/>
          <a:lstStyle/>
          <a:p>
            <a:r>
              <a:rPr lang="en-US" altLang="en-US"/>
              <a:t>The LTCH PPS is effective the first day of the provider’s first cost reporting period starting on or after October 1, 2002</a:t>
            </a:r>
          </a:p>
          <a:p>
            <a:pPr lvl="1"/>
            <a:r>
              <a:rPr lang="en-US" altLang="en-US"/>
              <a:t>Once the LTCH PPS is effective for the provider, the LTCH bills Medicare in accordance with:</a:t>
            </a:r>
          </a:p>
          <a:p>
            <a:pPr lvl="2"/>
            <a:r>
              <a:rPr lang="en-US" altLang="en-US"/>
              <a:t>New LTCH PPS billing instructions</a:t>
            </a:r>
          </a:p>
          <a:p>
            <a:pPr lvl="2"/>
            <a:r>
              <a:rPr lang="en-US" altLang="en-US"/>
              <a:t>Existing applicable billing instructions for Acute Care Hospital PPS providers </a:t>
            </a:r>
          </a:p>
          <a:p>
            <a:pPr lvl="3"/>
            <a:r>
              <a:rPr lang="en-US" altLang="en-US"/>
              <a:t>Many non-PPS requirements are the same as respective Acute Care Hospital PPS requirements</a:t>
            </a:r>
          </a:p>
          <a:p>
            <a:pPr lvl="2"/>
            <a:endParaRPr lang="en-US" altLang="en-US"/>
          </a:p>
        </p:txBody>
      </p:sp>
    </p:spTree>
  </p:cSld>
  <p:clrMapOvr>
    <a:masterClrMapping/>
  </p:clrMapOvr>
  <p:transition>
    <p:cover dir="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4">
            <a:extLst>
              <a:ext uri="{FF2B5EF4-FFF2-40B4-BE49-F238E27FC236}">
                <a16:creationId xmlns:a16="http://schemas.microsoft.com/office/drawing/2014/main" id="{D7A49BC6-BC45-164B-7C94-CE61DF39BBEC}"/>
              </a:ext>
            </a:extLst>
          </p:cNvPr>
          <p:cNvSpPr>
            <a:spLocks noGrp="1" noChangeArrowheads="1"/>
          </p:cNvSpPr>
          <p:nvPr>
            <p:ph type="title"/>
          </p:nvPr>
        </p:nvSpPr>
        <p:spPr/>
        <p:txBody>
          <a:bodyPr/>
          <a:lstStyle/>
          <a:p>
            <a:r>
              <a:rPr lang="en-US" altLang="en-US"/>
              <a:t>Example #2-A</a:t>
            </a:r>
          </a:p>
        </p:txBody>
      </p:sp>
      <p:sp>
        <p:nvSpPr>
          <p:cNvPr id="89093" name="Rectangle 5">
            <a:extLst>
              <a:ext uri="{FF2B5EF4-FFF2-40B4-BE49-F238E27FC236}">
                <a16:creationId xmlns:a16="http://schemas.microsoft.com/office/drawing/2014/main" id="{B072A723-FD1B-B9BD-388C-DEDD94D34904}"/>
              </a:ext>
            </a:extLst>
          </p:cNvPr>
          <p:cNvSpPr>
            <a:spLocks noGrp="1" noChangeArrowheads="1"/>
          </p:cNvSpPr>
          <p:nvPr>
            <p:ph type="body" idx="1"/>
          </p:nvPr>
        </p:nvSpPr>
        <p:spPr/>
        <p:txBody>
          <a:bodyPr/>
          <a:lstStyle/>
          <a:p>
            <a:r>
              <a:rPr lang="en-US" altLang="en-US"/>
              <a:t>Example of patient who meets the last day of fixed day period criteria in interrupted stay policy for IRF discharges</a:t>
            </a:r>
          </a:p>
          <a:p>
            <a:pPr lvl="1"/>
            <a:r>
              <a:rPr lang="en-US" altLang="en-US"/>
              <a:t>Patient admitted to LTCH on 10/05/02 and discharged to IRF on 11/30/02. Day count of interruption begins on 11/30/02 and patient would have to return by 27th day after discharge which is 12/26/02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4">
            <a:extLst>
              <a:ext uri="{FF2B5EF4-FFF2-40B4-BE49-F238E27FC236}">
                <a16:creationId xmlns:a16="http://schemas.microsoft.com/office/drawing/2014/main" id="{BFD40642-A3BF-6FCC-14C7-C3776B8C901F}"/>
              </a:ext>
            </a:extLst>
          </p:cNvPr>
          <p:cNvSpPr>
            <a:spLocks noGrp="1" noChangeArrowheads="1"/>
          </p:cNvSpPr>
          <p:nvPr>
            <p:ph type="title"/>
          </p:nvPr>
        </p:nvSpPr>
        <p:spPr/>
        <p:txBody>
          <a:bodyPr/>
          <a:lstStyle/>
          <a:p>
            <a:r>
              <a:rPr lang="en-US" altLang="en-US"/>
              <a:t>Example #3-A</a:t>
            </a:r>
          </a:p>
        </p:txBody>
      </p:sp>
      <p:sp>
        <p:nvSpPr>
          <p:cNvPr id="90117" name="Rectangle 5">
            <a:extLst>
              <a:ext uri="{FF2B5EF4-FFF2-40B4-BE49-F238E27FC236}">
                <a16:creationId xmlns:a16="http://schemas.microsoft.com/office/drawing/2014/main" id="{DFD78424-1717-C067-173D-8A42463BBE10}"/>
              </a:ext>
            </a:extLst>
          </p:cNvPr>
          <p:cNvSpPr>
            <a:spLocks noGrp="1" noChangeArrowheads="1"/>
          </p:cNvSpPr>
          <p:nvPr>
            <p:ph type="body" idx="1"/>
          </p:nvPr>
        </p:nvSpPr>
        <p:spPr/>
        <p:txBody>
          <a:bodyPr/>
          <a:lstStyle/>
          <a:p>
            <a:r>
              <a:rPr lang="en-US" altLang="en-US"/>
              <a:t>Example of patient who meets the last day of fixed day period criteria in interrupted stay policy for SNF discharges</a:t>
            </a:r>
          </a:p>
          <a:p>
            <a:pPr lvl="1"/>
            <a:r>
              <a:rPr lang="en-US" altLang="en-US"/>
              <a:t>Patient admitted to LTCH on 10/05/02 and discharged to SNF on 10/10/02. Day count of interruption begins on 10/10/02 and patient would have to return by 45th day after discharge which is 11/23/02</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9" name="Rectangle 7">
            <a:extLst>
              <a:ext uri="{FF2B5EF4-FFF2-40B4-BE49-F238E27FC236}">
                <a16:creationId xmlns:a16="http://schemas.microsoft.com/office/drawing/2014/main" id="{9D70B910-CD03-0034-4809-BB4F99A8CB4B}"/>
              </a:ext>
            </a:extLst>
          </p:cNvPr>
          <p:cNvSpPr>
            <a:spLocks noGrp="1" noChangeArrowheads="1"/>
          </p:cNvSpPr>
          <p:nvPr>
            <p:ph type="title"/>
          </p:nvPr>
        </p:nvSpPr>
        <p:spPr/>
        <p:txBody>
          <a:bodyPr/>
          <a:lstStyle/>
          <a:p>
            <a:r>
              <a:rPr lang="en-US" altLang="en-US"/>
              <a:t>Multiple Interrupted Stays</a:t>
            </a:r>
          </a:p>
        </p:txBody>
      </p:sp>
      <p:sp>
        <p:nvSpPr>
          <p:cNvPr id="305160" name="Rectangle 8">
            <a:extLst>
              <a:ext uri="{FF2B5EF4-FFF2-40B4-BE49-F238E27FC236}">
                <a16:creationId xmlns:a16="http://schemas.microsoft.com/office/drawing/2014/main" id="{97668A10-75B3-7A8B-AE8E-7A7B9CFAB8C6}"/>
              </a:ext>
            </a:extLst>
          </p:cNvPr>
          <p:cNvSpPr>
            <a:spLocks noGrp="1" noChangeArrowheads="1"/>
          </p:cNvSpPr>
          <p:nvPr>
            <p:ph type="body" idx="1"/>
          </p:nvPr>
        </p:nvSpPr>
        <p:spPr/>
        <p:txBody>
          <a:bodyPr/>
          <a:lstStyle/>
          <a:p>
            <a:r>
              <a:rPr lang="en-US" altLang="en-US"/>
              <a:t>Each interrupted stay should be evaluated individually for the rule regarding the appropriate number of days at the intervening facility</a:t>
            </a:r>
          </a:p>
          <a:p>
            <a:r>
              <a:rPr lang="en-US" altLang="en-US"/>
              <a:t>If interrupted stay criteria is met, entered as one claim</a:t>
            </a:r>
          </a:p>
          <a:p>
            <a:pPr lvl="1"/>
            <a:r>
              <a:rPr lang="en-US" altLang="en-US"/>
              <a:t>Represented with multiple occurrence span codes of 74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4" name="Rectangle 4">
            <a:extLst>
              <a:ext uri="{FF2B5EF4-FFF2-40B4-BE49-F238E27FC236}">
                <a16:creationId xmlns:a16="http://schemas.microsoft.com/office/drawing/2014/main" id="{6DE34D47-F5BF-1AA0-46AA-6E9971CCDC3B}"/>
              </a:ext>
            </a:extLst>
          </p:cNvPr>
          <p:cNvSpPr>
            <a:spLocks noGrp="1" noChangeArrowheads="1"/>
          </p:cNvSpPr>
          <p:nvPr>
            <p:ph type="title"/>
          </p:nvPr>
        </p:nvSpPr>
        <p:spPr/>
        <p:txBody>
          <a:bodyPr/>
          <a:lstStyle/>
          <a:p>
            <a:r>
              <a:rPr lang="en-US" altLang="en-US"/>
              <a:t>Situations That Are Not Interrupted Stays</a:t>
            </a:r>
          </a:p>
        </p:txBody>
      </p:sp>
      <p:sp>
        <p:nvSpPr>
          <p:cNvPr id="230405" name="Rectangle 5">
            <a:extLst>
              <a:ext uri="{FF2B5EF4-FFF2-40B4-BE49-F238E27FC236}">
                <a16:creationId xmlns:a16="http://schemas.microsoft.com/office/drawing/2014/main" id="{3265D8EC-E46D-4B9F-EEA9-66A0F2A55E72}"/>
              </a:ext>
            </a:extLst>
          </p:cNvPr>
          <p:cNvSpPr>
            <a:spLocks noGrp="1" noChangeArrowheads="1"/>
          </p:cNvSpPr>
          <p:nvPr>
            <p:ph type="body" idx="1"/>
          </p:nvPr>
        </p:nvSpPr>
        <p:spPr/>
        <p:txBody>
          <a:bodyPr/>
          <a:lstStyle/>
          <a:p>
            <a:r>
              <a:rPr lang="en-US" altLang="en-US"/>
              <a:t>In following situations, second stay is a new admission and billed as such</a:t>
            </a:r>
          </a:p>
          <a:p>
            <a:pPr lvl="1"/>
            <a:r>
              <a:rPr lang="en-US" altLang="en-US"/>
              <a:t>LOS at receiving site exceeds fixed day periods of time</a:t>
            </a:r>
          </a:p>
          <a:p>
            <a:pPr lvl="1"/>
            <a:r>
              <a:rPr lang="en-US" altLang="en-US"/>
              <a:t>Receiving site is not an acute care hospital, IRF, SNF or swing bed</a:t>
            </a:r>
          </a:p>
          <a:p>
            <a:pPr lvl="1"/>
            <a:r>
              <a:rPr lang="en-US" altLang="en-US"/>
              <a:t>Patient admitted to more than one facility or goes home before returning to the LTCH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4" name="Rectangle 4">
            <a:extLst>
              <a:ext uri="{FF2B5EF4-FFF2-40B4-BE49-F238E27FC236}">
                <a16:creationId xmlns:a16="http://schemas.microsoft.com/office/drawing/2014/main" id="{B39A84CC-BD75-A441-6418-9CB51ACA3839}"/>
              </a:ext>
            </a:extLst>
          </p:cNvPr>
          <p:cNvSpPr>
            <a:spLocks noGrp="1" noChangeArrowheads="1"/>
          </p:cNvSpPr>
          <p:nvPr>
            <p:ph type="title"/>
          </p:nvPr>
        </p:nvSpPr>
        <p:spPr/>
        <p:txBody>
          <a:bodyPr/>
          <a:lstStyle/>
          <a:p>
            <a:r>
              <a:rPr lang="en-US" altLang="en-US"/>
              <a:t>LTCH LOS Determines Payment Policy</a:t>
            </a:r>
          </a:p>
        </p:txBody>
      </p:sp>
      <p:sp>
        <p:nvSpPr>
          <p:cNvPr id="204805" name="Rectangle 5">
            <a:extLst>
              <a:ext uri="{FF2B5EF4-FFF2-40B4-BE49-F238E27FC236}">
                <a16:creationId xmlns:a16="http://schemas.microsoft.com/office/drawing/2014/main" id="{94BF21E7-2CDD-A6BF-9A84-2B52FEDDF355}"/>
              </a:ext>
            </a:extLst>
          </p:cNvPr>
          <p:cNvSpPr>
            <a:spLocks noGrp="1" noChangeArrowheads="1"/>
          </p:cNvSpPr>
          <p:nvPr>
            <p:ph type="body" idx="1"/>
          </p:nvPr>
        </p:nvSpPr>
        <p:spPr/>
        <p:txBody>
          <a:bodyPr/>
          <a:lstStyle/>
          <a:p>
            <a:r>
              <a:rPr lang="en-US" altLang="en-US"/>
              <a:t>LTCH payment policy determined by total number of covered days prior to and after interrupted stay </a:t>
            </a:r>
          </a:p>
          <a:p>
            <a:pPr lvl="1"/>
            <a:r>
              <a:rPr lang="en-US" altLang="en-US"/>
              <a:t>First date of discharge =Start of interruption</a:t>
            </a:r>
          </a:p>
          <a:p>
            <a:pPr lvl="1"/>
            <a:r>
              <a:rPr lang="en-US" altLang="en-US"/>
              <a:t>Date of readmission to LTCH = benefit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a:extLst>
              <a:ext uri="{FF2B5EF4-FFF2-40B4-BE49-F238E27FC236}">
                <a16:creationId xmlns:a16="http://schemas.microsoft.com/office/drawing/2014/main" id="{D4D4E925-E3D8-2A9B-A38B-262B8FE43E06}"/>
              </a:ext>
            </a:extLst>
          </p:cNvPr>
          <p:cNvSpPr>
            <a:spLocks noGrp="1" noChangeArrowheads="1"/>
          </p:cNvSpPr>
          <p:nvPr>
            <p:ph type="title"/>
          </p:nvPr>
        </p:nvSpPr>
        <p:spPr/>
        <p:txBody>
          <a:bodyPr/>
          <a:lstStyle/>
          <a:p>
            <a:r>
              <a:rPr lang="en-US" altLang="en-US"/>
              <a:t>LTCH LOS Determines Payment Policy Payment </a:t>
            </a:r>
          </a:p>
        </p:txBody>
      </p:sp>
      <p:sp>
        <p:nvSpPr>
          <p:cNvPr id="306179" name="Rectangle 3">
            <a:extLst>
              <a:ext uri="{FF2B5EF4-FFF2-40B4-BE49-F238E27FC236}">
                <a16:creationId xmlns:a16="http://schemas.microsoft.com/office/drawing/2014/main" id="{E7EF06D5-155C-3D17-D9CB-92573FB0B7F5}"/>
              </a:ext>
            </a:extLst>
          </p:cNvPr>
          <p:cNvSpPr>
            <a:spLocks noGrp="1" noChangeArrowheads="1"/>
          </p:cNvSpPr>
          <p:nvPr>
            <p:ph type="body" idx="1"/>
          </p:nvPr>
        </p:nvSpPr>
        <p:spPr/>
        <p:txBody>
          <a:bodyPr/>
          <a:lstStyle/>
          <a:p>
            <a:r>
              <a:rPr lang="en-US" altLang="en-US"/>
              <a:t>Determined at final discharge</a:t>
            </a:r>
          </a:p>
          <a:p>
            <a:pPr lvl="1"/>
            <a:r>
              <a:rPr lang="en-US" altLang="en-US"/>
              <a:t>Full LTC-DRG or SSO</a:t>
            </a:r>
          </a:p>
          <a:p>
            <a:pPr lvl="1"/>
            <a:r>
              <a:rPr lang="en-US" altLang="en-US"/>
              <a:t>High cost outlier may apply</a:t>
            </a:r>
          </a:p>
          <a:p>
            <a:r>
              <a:rPr lang="en-US" altLang="en-US"/>
              <a:t>Payment to receiving site of interrupted stay made separately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a:extLst>
              <a:ext uri="{FF2B5EF4-FFF2-40B4-BE49-F238E27FC236}">
                <a16:creationId xmlns:a16="http://schemas.microsoft.com/office/drawing/2014/main" id="{FA2CD1EC-E38E-7A94-6480-4037144FA626}"/>
              </a:ext>
            </a:extLst>
          </p:cNvPr>
          <p:cNvSpPr>
            <a:spLocks noGrp="1" noChangeArrowheads="1"/>
          </p:cNvSpPr>
          <p:nvPr>
            <p:ph type="title"/>
          </p:nvPr>
        </p:nvSpPr>
        <p:spPr/>
        <p:txBody>
          <a:bodyPr/>
          <a:lstStyle/>
          <a:p>
            <a:r>
              <a:rPr lang="en-US" altLang="en-US"/>
              <a:t>Submitting Interrupted Stay Claims To Medicare</a:t>
            </a:r>
          </a:p>
        </p:txBody>
      </p:sp>
      <p:sp>
        <p:nvSpPr>
          <p:cNvPr id="263171" name="Rectangle 3">
            <a:extLst>
              <a:ext uri="{FF2B5EF4-FFF2-40B4-BE49-F238E27FC236}">
                <a16:creationId xmlns:a16="http://schemas.microsoft.com/office/drawing/2014/main" id="{139AFB26-EF63-0D7C-E4F7-80EE89D49D45}"/>
              </a:ext>
            </a:extLst>
          </p:cNvPr>
          <p:cNvSpPr>
            <a:spLocks noGrp="1" noChangeArrowheads="1"/>
          </p:cNvSpPr>
          <p:nvPr>
            <p:ph type="body" idx="1"/>
          </p:nvPr>
        </p:nvSpPr>
        <p:spPr/>
        <p:txBody>
          <a:bodyPr/>
          <a:lstStyle/>
          <a:p>
            <a:pPr>
              <a:lnSpc>
                <a:spcPct val="90000"/>
              </a:lnSpc>
            </a:pPr>
            <a:r>
              <a:rPr lang="en-US" altLang="en-US"/>
              <a:t>LTCH </a:t>
            </a:r>
            <a:r>
              <a:rPr lang="en-US" altLang="en-US" b="1"/>
              <a:t>may</a:t>
            </a:r>
            <a:r>
              <a:rPr lang="en-US" altLang="en-US"/>
              <a:t> hold submission of claim for discharges until fixed-day period elapses</a:t>
            </a:r>
          </a:p>
          <a:p>
            <a:pPr lvl="1">
              <a:lnSpc>
                <a:spcPct val="90000"/>
              </a:lnSpc>
            </a:pPr>
            <a:r>
              <a:rPr lang="en-US" altLang="en-US"/>
              <a:t>If patient returns within fixed-day period, submit both stays on one bill</a:t>
            </a:r>
          </a:p>
          <a:p>
            <a:pPr>
              <a:lnSpc>
                <a:spcPct val="90000"/>
              </a:lnSpc>
              <a:buFont typeface="Wingdings" panose="05000000000000000000" pitchFamily="2" charset="2"/>
              <a:buNone/>
            </a:pPr>
            <a:r>
              <a:rPr lang="en-US" altLang="en-US" b="1">
                <a:latin typeface="Arial Black" panose="020B0A04020102020204" pitchFamily="34" charset="0"/>
              </a:rPr>
              <a:t>OR</a:t>
            </a:r>
            <a:endParaRPr lang="en-US" altLang="en-US"/>
          </a:p>
          <a:p>
            <a:pPr>
              <a:lnSpc>
                <a:spcPct val="90000"/>
              </a:lnSpc>
            </a:pPr>
            <a:r>
              <a:rPr lang="en-US" altLang="en-US"/>
              <a:t>LTCH </a:t>
            </a:r>
            <a:r>
              <a:rPr lang="en-US" altLang="en-US" b="1"/>
              <a:t>may</a:t>
            </a:r>
            <a:r>
              <a:rPr lang="en-US" altLang="en-US"/>
              <a:t> submit claim for discharges to applicable facilities</a:t>
            </a:r>
          </a:p>
          <a:p>
            <a:pPr lvl="1">
              <a:lnSpc>
                <a:spcPct val="90000"/>
              </a:lnSpc>
            </a:pPr>
            <a:r>
              <a:rPr lang="en-US" altLang="en-US"/>
              <a:t>If patient returns within fixed-day period, submit adjustment bill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60" name="Rectangle 4">
            <a:extLst>
              <a:ext uri="{FF2B5EF4-FFF2-40B4-BE49-F238E27FC236}">
                <a16:creationId xmlns:a16="http://schemas.microsoft.com/office/drawing/2014/main" id="{B22EEC26-7BEB-315F-1721-C48C9B00201C}"/>
              </a:ext>
            </a:extLst>
          </p:cNvPr>
          <p:cNvSpPr>
            <a:spLocks noGrp="1" noChangeArrowheads="1"/>
          </p:cNvSpPr>
          <p:nvPr>
            <p:ph type="title"/>
          </p:nvPr>
        </p:nvSpPr>
        <p:spPr/>
        <p:txBody>
          <a:bodyPr/>
          <a:lstStyle/>
          <a:p>
            <a:r>
              <a:rPr lang="en-US" altLang="en-US"/>
              <a:t>Interrupted Stay Claims And CWF</a:t>
            </a:r>
          </a:p>
        </p:txBody>
      </p:sp>
      <p:sp>
        <p:nvSpPr>
          <p:cNvPr id="301061" name="Rectangle 5">
            <a:extLst>
              <a:ext uri="{FF2B5EF4-FFF2-40B4-BE49-F238E27FC236}">
                <a16:creationId xmlns:a16="http://schemas.microsoft.com/office/drawing/2014/main" id="{E46AD722-A998-2E39-42A0-3EF097C11DE8}"/>
              </a:ext>
            </a:extLst>
          </p:cNvPr>
          <p:cNvSpPr>
            <a:spLocks noGrp="1" noChangeArrowheads="1"/>
          </p:cNvSpPr>
          <p:nvPr>
            <p:ph type="body" idx="1"/>
          </p:nvPr>
        </p:nvSpPr>
        <p:spPr/>
        <p:txBody>
          <a:bodyPr/>
          <a:lstStyle/>
          <a:p>
            <a:r>
              <a:rPr lang="en-US" altLang="en-US"/>
              <a:t>Once standard systems updated to accommodate LTCH PPS billing and payment, CWF will edit</a:t>
            </a:r>
          </a:p>
          <a:p>
            <a:pPr lvl="1"/>
            <a:r>
              <a:rPr lang="en-US" altLang="en-US"/>
              <a:t>Claims that should have been billed as interrupted stay claims but were not </a:t>
            </a:r>
          </a:p>
          <a:p>
            <a:pPr lvl="1"/>
            <a:r>
              <a:rPr lang="en-US" altLang="en-US"/>
              <a:t>Claims that were billed as interrupted stay claims but should not have been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a:extLst>
              <a:ext uri="{FF2B5EF4-FFF2-40B4-BE49-F238E27FC236}">
                <a16:creationId xmlns:a16="http://schemas.microsoft.com/office/drawing/2014/main" id="{E3C6F5D1-4944-4125-471B-9BBA0D56AB26}"/>
              </a:ext>
            </a:extLst>
          </p:cNvPr>
          <p:cNvSpPr>
            <a:spLocks noGrp="1" noChangeArrowheads="1"/>
          </p:cNvSpPr>
          <p:nvPr>
            <p:ph type="ctrTitle"/>
          </p:nvPr>
        </p:nvSpPr>
        <p:spPr>
          <a:xfrm>
            <a:off x="641350" y="1066800"/>
            <a:ext cx="7772400" cy="1143000"/>
          </a:xfrm>
        </p:spPr>
        <p:txBody>
          <a:bodyPr/>
          <a:lstStyle/>
          <a:p>
            <a:r>
              <a:rPr lang="en-US" altLang="en-US"/>
              <a:t>Occurrence Span Code 74 And Accommodation Revenue Codes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0" name="Rectangle 4">
            <a:extLst>
              <a:ext uri="{FF2B5EF4-FFF2-40B4-BE49-F238E27FC236}">
                <a16:creationId xmlns:a16="http://schemas.microsoft.com/office/drawing/2014/main" id="{5CB2A5B5-5B2E-8A84-652E-B3361E62200B}"/>
              </a:ext>
            </a:extLst>
          </p:cNvPr>
          <p:cNvSpPr>
            <a:spLocks noGrp="1" noChangeArrowheads="1"/>
          </p:cNvSpPr>
          <p:nvPr>
            <p:ph type="title"/>
          </p:nvPr>
        </p:nvSpPr>
        <p:spPr/>
        <p:txBody>
          <a:bodyPr/>
          <a:lstStyle/>
          <a:p>
            <a:r>
              <a:rPr lang="en-US" altLang="en-US"/>
              <a:t>Occurrence Span Code 74 and Revenue Code 018X</a:t>
            </a:r>
          </a:p>
        </p:txBody>
      </p:sp>
      <p:sp>
        <p:nvSpPr>
          <p:cNvPr id="265221" name="Rectangle 5">
            <a:extLst>
              <a:ext uri="{FF2B5EF4-FFF2-40B4-BE49-F238E27FC236}">
                <a16:creationId xmlns:a16="http://schemas.microsoft.com/office/drawing/2014/main" id="{48BA88B0-59EC-BD1E-FA0C-53D25C34D283}"/>
              </a:ext>
            </a:extLst>
          </p:cNvPr>
          <p:cNvSpPr>
            <a:spLocks noGrp="1" noChangeArrowheads="1"/>
          </p:cNvSpPr>
          <p:nvPr>
            <p:ph type="body" idx="1"/>
          </p:nvPr>
        </p:nvSpPr>
        <p:spPr/>
        <p:txBody>
          <a:bodyPr/>
          <a:lstStyle/>
          <a:p>
            <a:r>
              <a:rPr lang="en-US" altLang="en-US"/>
              <a:t>Use for billing interrupted stays</a:t>
            </a:r>
          </a:p>
          <a:p>
            <a:r>
              <a:rPr lang="en-US" altLang="en-US"/>
              <a:t>Continue to use codes in same manner</a:t>
            </a:r>
          </a:p>
          <a:p>
            <a:pPr lvl="1"/>
            <a:r>
              <a:rPr lang="en-US" altLang="en-US"/>
              <a:t>Occurrence span code 74</a:t>
            </a:r>
          </a:p>
          <a:p>
            <a:pPr lvl="2"/>
            <a:r>
              <a:rPr lang="en-US" altLang="en-US"/>
              <a:t>From date = date of discharge</a:t>
            </a:r>
          </a:p>
          <a:p>
            <a:pPr lvl="2"/>
            <a:r>
              <a:rPr lang="en-US" altLang="en-US"/>
              <a:t>Through date = last date patient not present at midnight</a:t>
            </a:r>
          </a:p>
          <a:p>
            <a:pPr lvl="1"/>
            <a:r>
              <a:rPr lang="en-US" altLang="en-US"/>
              <a:t>Accommodation revenue code 018X</a:t>
            </a:r>
          </a:p>
          <a:p>
            <a:pPr lvl="2"/>
            <a:r>
              <a:rPr lang="en-US" altLang="en-US"/>
              <a:t>Number of days within the 74 span code</a:t>
            </a:r>
          </a:p>
          <a:p>
            <a:r>
              <a:rPr lang="en-US" altLang="en-US"/>
              <a:t>Neither needed for one-day interrupted stays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a:extLst>
              <a:ext uri="{FF2B5EF4-FFF2-40B4-BE49-F238E27FC236}">
                <a16:creationId xmlns:a16="http://schemas.microsoft.com/office/drawing/2014/main" id="{11BE74A0-C7CA-435C-2D88-5D4CC74FC074}"/>
              </a:ext>
            </a:extLst>
          </p:cNvPr>
          <p:cNvSpPr>
            <a:spLocks noGrp="1" noChangeArrowheads="1"/>
          </p:cNvSpPr>
          <p:nvPr>
            <p:ph type="title"/>
          </p:nvPr>
        </p:nvSpPr>
        <p:spPr/>
        <p:txBody>
          <a:bodyPr/>
          <a:lstStyle/>
          <a:p>
            <a:r>
              <a:rPr lang="en-US" altLang="en-US" dirty="0"/>
              <a:t>Implementation Schedule (2)</a:t>
            </a:r>
          </a:p>
        </p:txBody>
      </p:sp>
      <p:sp>
        <p:nvSpPr>
          <p:cNvPr id="239619" name="Rectangle 3">
            <a:extLst>
              <a:ext uri="{FF2B5EF4-FFF2-40B4-BE49-F238E27FC236}">
                <a16:creationId xmlns:a16="http://schemas.microsoft.com/office/drawing/2014/main" id="{525FA8FA-E3C0-36F9-7E5A-CC645D49407F}"/>
              </a:ext>
            </a:extLst>
          </p:cNvPr>
          <p:cNvSpPr>
            <a:spLocks noGrp="1" noChangeArrowheads="1"/>
          </p:cNvSpPr>
          <p:nvPr>
            <p:ph type="body" idx="1"/>
          </p:nvPr>
        </p:nvSpPr>
        <p:spPr/>
        <p:txBody>
          <a:bodyPr/>
          <a:lstStyle/>
          <a:p>
            <a:pPr>
              <a:buFont typeface="Wingdings" panose="05000000000000000000" pitchFamily="2" charset="2"/>
              <a:buNone/>
            </a:pPr>
            <a:r>
              <a:rPr lang="en-US" altLang="en-US"/>
              <a:t>Examples:</a:t>
            </a:r>
          </a:p>
        </p:txBody>
      </p:sp>
      <p:graphicFrame>
        <p:nvGraphicFramePr>
          <p:cNvPr id="2" name="Table 1">
            <a:extLst>
              <a:ext uri="{FF2B5EF4-FFF2-40B4-BE49-F238E27FC236}">
                <a16:creationId xmlns:a16="http://schemas.microsoft.com/office/drawing/2014/main" id="{82D987B1-F45A-8023-D359-8CDE4A2AF953}"/>
              </a:ext>
            </a:extLst>
          </p:cNvPr>
          <p:cNvGraphicFramePr>
            <a:graphicFrameLocks noGrp="1"/>
          </p:cNvGraphicFramePr>
          <p:nvPr>
            <p:extLst>
              <p:ext uri="{D42A27DB-BD31-4B8C-83A1-F6EECF244321}">
                <p14:modId xmlns:p14="http://schemas.microsoft.com/office/powerpoint/2010/main" val="1010692015"/>
              </p:ext>
            </p:extLst>
          </p:nvPr>
        </p:nvGraphicFramePr>
        <p:xfrm>
          <a:off x="2743200" y="2417554"/>
          <a:ext cx="5791200" cy="2748280"/>
        </p:xfrm>
        <a:graphic>
          <a:graphicData uri="http://schemas.openxmlformats.org/drawingml/2006/table">
            <a:tbl>
              <a:tblPr firstRow="1" bandRow="1">
                <a:tableStyleId>{B301B821-A1FF-4177-AEE7-76D212191A09}</a:tableStyleId>
              </a:tblPr>
              <a:tblGrid>
                <a:gridCol w="2895600">
                  <a:extLst>
                    <a:ext uri="{9D8B030D-6E8A-4147-A177-3AD203B41FA5}">
                      <a16:colId xmlns:a16="http://schemas.microsoft.com/office/drawing/2014/main" val="1712993455"/>
                    </a:ext>
                  </a:extLst>
                </a:gridCol>
                <a:gridCol w="2895600">
                  <a:extLst>
                    <a:ext uri="{9D8B030D-6E8A-4147-A177-3AD203B41FA5}">
                      <a16:colId xmlns:a16="http://schemas.microsoft.com/office/drawing/2014/main" val="845393990"/>
                    </a:ext>
                  </a:extLst>
                </a:gridCol>
              </a:tblGrid>
              <a:tr h="1593850">
                <a:tc>
                  <a:txBody>
                    <a:bodyPr/>
                    <a:lstStyle/>
                    <a:p>
                      <a:pPr algn="ctr"/>
                      <a:r>
                        <a:rPr kumimoji="0" lang="en-US" altLang="en-US" sz="2400" b="1" u="none" strike="noStrike" cap="none" normalizeH="0" baseline="0" dirty="0">
                          <a:ln>
                            <a:noFill/>
                          </a:ln>
                          <a:solidFill>
                            <a:schemeClr val="bg2">
                              <a:lumMod val="95000"/>
                              <a:lumOff val="5000"/>
                            </a:schemeClr>
                          </a:solidFill>
                          <a:effectLst/>
                        </a:rPr>
                        <a:t>Cost Report Period Start Date on</a:t>
                      </a:r>
                      <a:endParaRPr lang="en-US" sz="2400" b="1" dirty="0">
                        <a:solidFill>
                          <a:schemeClr val="bg2">
                            <a:lumMod val="95000"/>
                            <a:lumOff val="5000"/>
                          </a:schemeClr>
                        </a:solidFill>
                      </a:endParaRP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400" b="1" dirty="0">
                          <a:solidFill>
                            <a:schemeClr val="bg2">
                              <a:lumMod val="95000"/>
                              <a:lumOff val="5000"/>
                            </a:schemeClr>
                          </a:solidFill>
                        </a:rPr>
                        <a:t>New Coding Applicable to Discharges on and after</a:t>
                      </a: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499640485"/>
                  </a:ext>
                </a:extLst>
              </a:tr>
              <a:tr h="697230">
                <a:tc>
                  <a:txBody>
                    <a:bodyPr/>
                    <a:lstStyle/>
                    <a:p>
                      <a:pPr algn="ctr"/>
                      <a:r>
                        <a:rPr kumimoji="0" lang="en-US" altLang="en-US" sz="2400" b="0" u="none" strike="noStrike" cap="none" normalizeH="0" baseline="0" dirty="0">
                          <a:ln>
                            <a:noFill/>
                          </a:ln>
                          <a:solidFill>
                            <a:schemeClr val="bg2">
                              <a:lumMod val="95000"/>
                              <a:lumOff val="5000"/>
                            </a:schemeClr>
                          </a:solidFill>
                          <a:effectLst/>
                        </a:rPr>
                        <a:t>10/01/02</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400" b="0" u="none" strike="noStrike" cap="none" normalizeH="0" baseline="0" dirty="0">
                          <a:ln>
                            <a:noFill/>
                          </a:ln>
                          <a:solidFill>
                            <a:schemeClr val="bg2">
                              <a:lumMod val="95000"/>
                              <a:lumOff val="5000"/>
                            </a:schemeClr>
                          </a:solidFill>
                          <a:effectLst/>
                        </a:rPr>
                        <a:t>10/01/02</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3452777942"/>
                  </a:ext>
                </a:extLst>
              </a:tr>
              <a:tr h="38735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400" b="0" u="none" strike="noStrike" cap="none" normalizeH="0" baseline="0" dirty="0">
                          <a:ln>
                            <a:noFill/>
                          </a:ln>
                          <a:solidFill>
                            <a:schemeClr val="bg2">
                              <a:lumMod val="95000"/>
                              <a:lumOff val="5000"/>
                            </a:schemeClr>
                          </a:solidFill>
                          <a:effectLst/>
                        </a:rPr>
                        <a:t>01/01/03</a:t>
                      </a:r>
                      <a:endParaRPr kumimoji="0" lang="en-US" altLang="en-US" sz="2400" b="0" i="0" u="none" strike="noStrike" cap="none" normalizeH="0" baseline="0" dirty="0">
                        <a:ln>
                          <a:noFill/>
                        </a:ln>
                        <a:solidFill>
                          <a:schemeClr val="bg2">
                            <a:lumMod val="95000"/>
                            <a:lumOff val="5000"/>
                          </a:schemeClr>
                        </a:solidFill>
                        <a:effectLst/>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kumimoji="0" lang="en-US" altLang="en-US" sz="2400" b="0" u="none" strike="noStrike" cap="none" normalizeH="0" baseline="0" dirty="0">
                          <a:ln>
                            <a:noFill/>
                          </a:ln>
                          <a:solidFill>
                            <a:schemeClr val="bg2">
                              <a:lumMod val="95000"/>
                              <a:lumOff val="5000"/>
                            </a:schemeClr>
                          </a:solidFill>
                          <a:effectLst/>
                        </a:rPr>
                        <a:t>01/01/03</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205031422"/>
                  </a:ext>
                </a:extLst>
              </a:tr>
            </a:tbl>
          </a:graphicData>
        </a:graphic>
      </p:graphicFrame>
    </p:spTree>
  </p:cSld>
  <p:clrMapOvr>
    <a:masterClrMapping/>
  </p:clrMapOvr>
  <p:transition>
    <p:cover dir="d"/>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3" name="Rectangle 3">
            <a:extLst>
              <a:ext uri="{FF2B5EF4-FFF2-40B4-BE49-F238E27FC236}">
                <a16:creationId xmlns:a16="http://schemas.microsoft.com/office/drawing/2014/main" id="{21067EC2-2D5C-191F-43D5-73D34C09942A}"/>
              </a:ext>
            </a:extLst>
          </p:cNvPr>
          <p:cNvSpPr>
            <a:spLocks noGrp="1" noChangeArrowheads="1"/>
          </p:cNvSpPr>
          <p:nvPr>
            <p:ph type="title"/>
          </p:nvPr>
        </p:nvSpPr>
        <p:spPr/>
        <p:txBody>
          <a:bodyPr/>
          <a:lstStyle/>
          <a:p>
            <a:r>
              <a:rPr lang="en-US" altLang="en-US"/>
              <a:t>Example #1-B Acute Care Hospital Discharge</a:t>
            </a:r>
          </a:p>
        </p:txBody>
      </p:sp>
      <p:sp>
        <p:nvSpPr>
          <p:cNvPr id="266244" name="Rectangle 4">
            <a:extLst>
              <a:ext uri="{FF2B5EF4-FFF2-40B4-BE49-F238E27FC236}">
                <a16:creationId xmlns:a16="http://schemas.microsoft.com/office/drawing/2014/main" id="{BC101F1A-C400-9C4A-FBF9-EE580E733F55}"/>
              </a:ext>
            </a:extLst>
          </p:cNvPr>
          <p:cNvSpPr>
            <a:spLocks noGrp="1" noChangeArrowheads="1"/>
          </p:cNvSpPr>
          <p:nvPr>
            <p:ph type="body" idx="1"/>
          </p:nvPr>
        </p:nvSpPr>
        <p:spPr/>
        <p:txBody>
          <a:bodyPr/>
          <a:lstStyle/>
          <a:p>
            <a:pPr lvl="2">
              <a:lnSpc>
                <a:spcPct val="90000"/>
              </a:lnSpc>
            </a:pPr>
            <a:endParaRPr lang="en-US" altLang="en-US"/>
          </a:p>
          <a:p>
            <a:pPr lvl="2">
              <a:lnSpc>
                <a:spcPct val="90000"/>
              </a:lnSpc>
            </a:pPr>
            <a:endParaRPr lang="en-US" altLang="en-US"/>
          </a:p>
          <a:p>
            <a:pPr lvl="2">
              <a:lnSpc>
                <a:spcPct val="90000"/>
              </a:lnSpc>
            </a:pPr>
            <a:endParaRPr lang="en-US" altLang="en-US"/>
          </a:p>
          <a:p>
            <a:pPr lvl="2">
              <a:lnSpc>
                <a:spcPct val="90000"/>
              </a:lnSpc>
            </a:pPr>
            <a:endParaRPr lang="en-US" altLang="en-US"/>
          </a:p>
          <a:p>
            <a:pPr lvl="2">
              <a:lnSpc>
                <a:spcPct val="90000"/>
              </a:lnSpc>
            </a:pPr>
            <a:endParaRPr lang="en-US" altLang="en-US"/>
          </a:p>
          <a:p>
            <a:pPr>
              <a:lnSpc>
                <a:spcPct val="90000"/>
              </a:lnSpc>
            </a:pPr>
            <a:endParaRPr lang="en-US" altLang="en-US"/>
          </a:p>
          <a:p>
            <a:pPr>
              <a:lnSpc>
                <a:spcPct val="90000"/>
              </a:lnSpc>
            </a:pPr>
            <a:r>
              <a:rPr lang="en-US" altLang="en-US"/>
              <a:t>Occurrence span code </a:t>
            </a:r>
          </a:p>
          <a:p>
            <a:pPr lvl="1">
              <a:lnSpc>
                <a:spcPct val="90000"/>
              </a:lnSpc>
              <a:buFontTx/>
              <a:buNone/>
            </a:pPr>
            <a:r>
              <a:rPr lang="en-US" altLang="en-US"/>
              <a:t>74 = 10/10/02 to 10/17/02</a:t>
            </a:r>
          </a:p>
          <a:p>
            <a:pPr>
              <a:lnSpc>
                <a:spcPct val="90000"/>
              </a:lnSpc>
            </a:pPr>
            <a:r>
              <a:rPr lang="en-US" altLang="en-US"/>
              <a:t>Accommodation revenue code </a:t>
            </a:r>
          </a:p>
          <a:p>
            <a:pPr lvl="1">
              <a:lnSpc>
                <a:spcPct val="90000"/>
              </a:lnSpc>
              <a:buFontTx/>
              <a:buNone/>
            </a:pPr>
            <a:r>
              <a:rPr lang="en-US" altLang="en-US"/>
              <a:t>018X = 8 units </a:t>
            </a:r>
          </a:p>
        </p:txBody>
      </p:sp>
      <p:graphicFrame>
        <p:nvGraphicFramePr>
          <p:cNvPr id="5" name="Table 4">
            <a:extLst>
              <a:ext uri="{FF2B5EF4-FFF2-40B4-BE49-F238E27FC236}">
                <a16:creationId xmlns:a16="http://schemas.microsoft.com/office/drawing/2014/main" id="{65C67235-4DF3-B47A-C75E-727E3B2BBE14}"/>
              </a:ext>
            </a:extLst>
          </p:cNvPr>
          <p:cNvGraphicFramePr>
            <a:graphicFrameLocks noGrp="1"/>
          </p:cNvGraphicFramePr>
          <p:nvPr>
            <p:extLst>
              <p:ext uri="{D42A27DB-BD31-4B8C-83A1-F6EECF244321}">
                <p14:modId xmlns:p14="http://schemas.microsoft.com/office/powerpoint/2010/main" val="1358391773"/>
              </p:ext>
            </p:extLst>
          </p:nvPr>
        </p:nvGraphicFramePr>
        <p:xfrm>
          <a:off x="762000" y="2057400"/>
          <a:ext cx="7696200" cy="1730141"/>
        </p:xfrm>
        <a:graphic>
          <a:graphicData uri="http://schemas.openxmlformats.org/drawingml/2006/table">
            <a:tbl>
              <a:tblPr firstRow="1" bandRow="1">
                <a:tableStyleId>{B301B821-A1FF-4177-AEE7-76D212191A09}</a:tableStyleId>
              </a:tblPr>
              <a:tblGrid>
                <a:gridCol w="2565400">
                  <a:extLst>
                    <a:ext uri="{9D8B030D-6E8A-4147-A177-3AD203B41FA5}">
                      <a16:colId xmlns:a16="http://schemas.microsoft.com/office/drawing/2014/main" val="1712993455"/>
                    </a:ext>
                  </a:extLst>
                </a:gridCol>
                <a:gridCol w="2565400">
                  <a:extLst>
                    <a:ext uri="{9D8B030D-6E8A-4147-A177-3AD203B41FA5}">
                      <a16:colId xmlns:a16="http://schemas.microsoft.com/office/drawing/2014/main" val="845393990"/>
                    </a:ext>
                  </a:extLst>
                </a:gridCol>
                <a:gridCol w="2565400">
                  <a:extLst>
                    <a:ext uri="{9D8B030D-6E8A-4147-A177-3AD203B41FA5}">
                      <a16:colId xmlns:a16="http://schemas.microsoft.com/office/drawing/2014/main" val="3978754706"/>
                    </a:ext>
                  </a:extLst>
                </a:gridCol>
              </a:tblGrid>
              <a:tr h="990600">
                <a:tc>
                  <a:txBody>
                    <a:bodyPr/>
                    <a:lstStyle/>
                    <a:p>
                      <a:pPr algn="ctr"/>
                      <a:r>
                        <a:rPr kumimoji="0" lang="en-US" altLang="en-US" sz="2400" b="1" u="none" strike="noStrike" cap="none" normalizeH="0" baseline="0" dirty="0">
                          <a:ln>
                            <a:noFill/>
                          </a:ln>
                          <a:solidFill>
                            <a:schemeClr val="bg2">
                              <a:lumMod val="95000"/>
                              <a:lumOff val="5000"/>
                            </a:schemeClr>
                          </a:solidFill>
                          <a:effectLst/>
                        </a:rPr>
                        <a:t>Admission to LTCH</a:t>
                      </a:r>
                      <a:endParaRPr lang="en-US" sz="2400" b="1" dirty="0">
                        <a:solidFill>
                          <a:schemeClr val="bg2">
                            <a:lumMod val="95000"/>
                            <a:lumOff val="5000"/>
                          </a:schemeClr>
                        </a:solidFill>
                      </a:endParaRP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400" b="1" dirty="0">
                          <a:solidFill>
                            <a:schemeClr val="bg2">
                              <a:lumMod val="95000"/>
                              <a:lumOff val="5000"/>
                            </a:schemeClr>
                          </a:solidFill>
                        </a:rPr>
                        <a:t>Discharge to Acute Care Hospital</a:t>
                      </a: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400" b="1" dirty="0">
                          <a:solidFill>
                            <a:schemeClr val="bg2">
                              <a:lumMod val="95000"/>
                              <a:lumOff val="5000"/>
                            </a:schemeClr>
                          </a:solidFill>
                        </a:rPr>
                        <a:t>Return No Later Than</a:t>
                      </a: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499640485"/>
                  </a:ext>
                </a:extLst>
              </a:tr>
              <a:tr h="541421">
                <a:tc>
                  <a:txBody>
                    <a:bodyPr/>
                    <a:lstStyle/>
                    <a:p>
                      <a:pPr algn="ctr"/>
                      <a:r>
                        <a:rPr kumimoji="0" lang="en-US" altLang="en-US" sz="2400" b="0" u="none" strike="noStrike" cap="none" normalizeH="0" baseline="0" dirty="0">
                          <a:ln>
                            <a:noFill/>
                          </a:ln>
                          <a:solidFill>
                            <a:schemeClr val="bg2">
                              <a:lumMod val="95000"/>
                              <a:lumOff val="5000"/>
                            </a:schemeClr>
                          </a:solidFill>
                          <a:effectLst/>
                        </a:rPr>
                        <a:t>10/05/02</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kumimoji="0" lang="en-US" altLang="en-US" sz="2400" b="0" u="none" strike="noStrike" cap="none" normalizeH="0" baseline="0" dirty="0">
                          <a:ln>
                            <a:noFill/>
                          </a:ln>
                          <a:solidFill>
                            <a:schemeClr val="bg2">
                              <a:lumMod val="95000"/>
                              <a:lumOff val="5000"/>
                            </a:schemeClr>
                          </a:solidFill>
                          <a:effectLst/>
                        </a:rPr>
                        <a:t>10/10/02</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400" dirty="0">
                          <a:solidFill>
                            <a:schemeClr val="bg2">
                              <a:lumMod val="95000"/>
                              <a:lumOff val="5000"/>
                            </a:schemeClr>
                          </a:solidFill>
                        </a:rPr>
                        <a:t>10/18/02</a:t>
                      </a: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3452777942"/>
                  </a:ext>
                </a:extLst>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a:extLst>
              <a:ext uri="{FF2B5EF4-FFF2-40B4-BE49-F238E27FC236}">
                <a16:creationId xmlns:a16="http://schemas.microsoft.com/office/drawing/2014/main" id="{2DFB50F1-3407-2C77-D51E-DA5DE84C0792}"/>
              </a:ext>
            </a:extLst>
          </p:cNvPr>
          <p:cNvSpPr>
            <a:spLocks noGrp="1" noChangeArrowheads="1"/>
          </p:cNvSpPr>
          <p:nvPr>
            <p:ph type="body" idx="1"/>
          </p:nvPr>
        </p:nvSpPr>
        <p:spPr/>
        <p:txBody>
          <a:bodyPr/>
          <a:lstStyle/>
          <a:p>
            <a:pPr lvl="2">
              <a:lnSpc>
                <a:spcPct val="90000"/>
              </a:lnSpc>
            </a:pPr>
            <a:endParaRPr lang="en-US" altLang="en-US"/>
          </a:p>
          <a:p>
            <a:pPr lvl="2">
              <a:lnSpc>
                <a:spcPct val="90000"/>
              </a:lnSpc>
            </a:pPr>
            <a:endParaRPr lang="en-US" altLang="en-US"/>
          </a:p>
          <a:p>
            <a:pPr lvl="2">
              <a:lnSpc>
                <a:spcPct val="90000"/>
              </a:lnSpc>
            </a:pPr>
            <a:endParaRPr lang="en-US" altLang="en-US"/>
          </a:p>
          <a:p>
            <a:pPr lvl="2">
              <a:lnSpc>
                <a:spcPct val="90000"/>
              </a:lnSpc>
            </a:pPr>
            <a:endParaRPr lang="en-US" altLang="en-US"/>
          </a:p>
          <a:p>
            <a:pPr lvl="2">
              <a:lnSpc>
                <a:spcPct val="90000"/>
              </a:lnSpc>
            </a:pPr>
            <a:endParaRPr lang="en-US" altLang="en-US"/>
          </a:p>
          <a:p>
            <a:pPr>
              <a:lnSpc>
                <a:spcPct val="90000"/>
              </a:lnSpc>
            </a:pPr>
            <a:r>
              <a:rPr lang="en-US" altLang="en-US"/>
              <a:t>Occurrence span code </a:t>
            </a:r>
          </a:p>
          <a:p>
            <a:pPr lvl="1">
              <a:lnSpc>
                <a:spcPct val="90000"/>
              </a:lnSpc>
              <a:buFontTx/>
              <a:buNone/>
            </a:pPr>
            <a:r>
              <a:rPr lang="en-US" altLang="en-US"/>
              <a:t>74 = 11/30/02 to 12/25/02</a:t>
            </a:r>
          </a:p>
          <a:p>
            <a:pPr>
              <a:lnSpc>
                <a:spcPct val="90000"/>
              </a:lnSpc>
            </a:pPr>
            <a:r>
              <a:rPr lang="en-US" altLang="en-US"/>
              <a:t>Accommodation revenue code </a:t>
            </a:r>
          </a:p>
          <a:p>
            <a:pPr lvl="1">
              <a:lnSpc>
                <a:spcPct val="90000"/>
              </a:lnSpc>
              <a:buFontTx/>
              <a:buNone/>
            </a:pPr>
            <a:r>
              <a:rPr lang="en-US" altLang="en-US"/>
              <a:t>018X = 26 units </a:t>
            </a:r>
          </a:p>
        </p:txBody>
      </p:sp>
      <p:sp>
        <p:nvSpPr>
          <p:cNvPr id="267268" name="Rectangle 4">
            <a:extLst>
              <a:ext uri="{FF2B5EF4-FFF2-40B4-BE49-F238E27FC236}">
                <a16:creationId xmlns:a16="http://schemas.microsoft.com/office/drawing/2014/main" id="{CC387EB5-4EC8-27F5-8675-4A8B88015D16}"/>
              </a:ext>
            </a:extLst>
          </p:cNvPr>
          <p:cNvSpPr>
            <a:spLocks noGrp="1" noChangeArrowheads="1"/>
          </p:cNvSpPr>
          <p:nvPr>
            <p:ph type="title"/>
          </p:nvPr>
        </p:nvSpPr>
        <p:spPr/>
        <p:txBody>
          <a:bodyPr/>
          <a:lstStyle/>
          <a:p>
            <a:r>
              <a:rPr lang="en-US" altLang="en-US"/>
              <a:t>Example #2-B IRF Discharge</a:t>
            </a:r>
          </a:p>
        </p:txBody>
      </p:sp>
      <p:graphicFrame>
        <p:nvGraphicFramePr>
          <p:cNvPr id="2" name="Table 1">
            <a:extLst>
              <a:ext uri="{FF2B5EF4-FFF2-40B4-BE49-F238E27FC236}">
                <a16:creationId xmlns:a16="http://schemas.microsoft.com/office/drawing/2014/main" id="{0B6C0B88-BD90-8159-4109-CBDBEAA34746}"/>
              </a:ext>
            </a:extLst>
          </p:cNvPr>
          <p:cNvGraphicFramePr>
            <a:graphicFrameLocks noGrp="1"/>
          </p:cNvGraphicFramePr>
          <p:nvPr>
            <p:extLst>
              <p:ext uri="{D42A27DB-BD31-4B8C-83A1-F6EECF244321}">
                <p14:modId xmlns:p14="http://schemas.microsoft.com/office/powerpoint/2010/main" val="3132444185"/>
              </p:ext>
            </p:extLst>
          </p:nvPr>
        </p:nvGraphicFramePr>
        <p:xfrm>
          <a:off x="633248" y="1447800"/>
          <a:ext cx="7696200" cy="1532021"/>
        </p:xfrm>
        <a:graphic>
          <a:graphicData uri="http://schemas.openxmlformats.org/drawingml/2006/table">
            <a:tbl>
              <a:tblPr firstRow="1" bandRow="1">
                <a:tableStyleId>{B301B821-A1FF-4177-AEE7-76D212191A09}</a:tableStyleId>
              </a:tblPr>
              <a:tblGrid>
                <a:gridCol w="2565400">
                  <a:extLst>
                    <a:ext uri="{9D8B030D-6E8A-4147-A177-3AD203B41FA5}">
                      <a16:colId xmlns:a16="http://schemas.microsoft.com/office/drawing/2014/main" val="1712993455"/>
                    </a:ext>
                  </a:extLst>
                </a:gridCol>
                <a:gridCol w="2565400">
                  <a:extLst>
                    <a:ext uri="{9D8B030D-6E8A-4147-A177-3AD203B41FA5}">
                      <a16:colId xmlns:a16="http://schemas.microsoft.com/office/drawing/2014/main" val="845393990"/>
                    </a:ext>
                  </a:extLst>
                </a:gridCol>
                <a:gridCol w="2565400">
                  <a:extLst>
                    <a:ext uri="{9D8B030D-6E8A-4147-A177-3AD203B41FA5}">
                      <a16:colId xmlns:a16="http://schemas.microsoft.com/office/drawing/2014/main" val="3978754706"/>
                    </a:ext>
                  </a:extLst>
                </a:gridCol>
              </a:tblGrid>
              <a:tr h="990600">
                <a:tc>
                  <a:txBody>
                    <a:bodyPr/>
                    <a:lstStyle/>
                    <a:p>
                      <a:pPr algn="ctr"/>
                      <a:r>
                        <a:rPr kumimoji="0" lang="en-US" altLang="en-US" sz="2400" b="1" u="none" strike="noStrike" cap="none" normalizeH="0" baseline="0" dirty="0">
                          <a:ln>
                            <a:noFill/>
                          </a:ln>
                          <a:solidFill>
                            <a:schemeClr val="bg2">
                              <a:lumMod val="95000"/>
                              <a:lumOff val="5000"/>
                            </a:schemeClr>
                          </a:solidFill>
                          <a:effectLst/>
                        </a:rPr>
                        <a:t>Admission to LTCH</a:t>
                      </a:r>
                      <a:endParaRPr lang="en-US" sz="2400" b="1" dirty="0">
                        <a:solidFill>
                          <a:schemeClr val="bg2">
                            <a:lumMod val="95000"/>
                            <a:lumOff val="5000"/>
                          </a:schemeClr>
                        </a:solidFill>
                      </a:endParaRP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400" b="1" dirty="0">
                          <a:solidFill>
                            <a:schemeClr val="bg2">
                              <a:lumMod val="95000"/>
                              <a:lumOff val="5000"/>
                            </a:schemeClr>
                          </a:solidFill>
                        </a:rPr>
                        <a:t>Discharge to IRF</a:t>
                      </a: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400" b="1" dirty="0">
                          <a:solidFill>
                            <a:schemeClr val="bg2">
                              <a:lumMod val="95000"/>
                              <a:lumOff val="5000"/>
                            </a:schemeClr>
                          </a:solidFill>
                        </a:rPr>
                        <a:t>Return No Later Than</a:t>
                      </a: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499640485"/>
                  </a:ext>
                </a:extLst>
              </a:tr>
              <a:tr h="541421">
                <a:tc>
                  <a:txBody>
                    <a:bodyPr/>
                    <a:lstStyle/>
                    <a:p>
                      <a:pPr algn="ctr"/>
                      <a:r>
                        <a:rPr kumimoji="0" lang="en-US" altLang="en-US" sz="2400" b="0" u="none" strike="noStrike" cap="none" normalizeH="0" baseline="0" dirty="0">
                          <a:ln>
                            <a:noFill/>
                          </a:ln>
                          <a:solidFill>
                            <a:schemeClr val="bg2">
                              <a:lumMod val="95000"/>
                              <a:lumOff val="5000"/>
                            </a:schemeClr>
                          </a:solidFill>
                          <a:effectLst/>
                        </a:rPr>
                        <a:t>10/05/02</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kumimoji="0" lang="en-US" altLang="en-US" sz="2400" b="0" u="none" strike="noStrike" cap="none" normalizeH="0" baseline="0" dirty="0">
                          <a:ln>
                            <a:noFill/>
                          </a:ln>
                          <a:solidFill>
                            <a:schemeClr val="bg2">
                              <a:lumMod val="95000"/>
                              <a:lumOff val="5000"/>
                            </a:schemeClr>
                          </a:solidFill>
                          <a:effectLst/>
                        </a:rPr>
                        <a:t>11/30/02</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400" dirty="0">
                          <a:solidFill>
                            <a:schemeClr val="bg2">
                              <a:lumMod val="95000"/>
                              <a:lumOff val="5000"/>
                            </a:schemeClr>
                          </a:solidFill>
                        </a:rPr>
                        <a:t>12/26/02</a:t>
                      </a: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3452777942"/>
                  </a:ext>
                </a:extLst>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1" name="Rectangle 3">
            <a:extLst>
              <a:ext uri="{FF2B5EF4-FFF2-40B4-BE49-F238E27FC236}">
                <a16:creationId xmlns:a16="http://schemas.microsoft.com/office/drawing/2014/main" id="{B9FABBC5-BFA2-8F55-4218-F63A5C370EC4}"/>
              </a:ext>
            </a:extLst>
          </p:cNvPr>
          <p:cNvSpPr>
            <a:spLocks noGrp="1" noChangeArrowheads="1"/>
          </p:cNvSpPr>
          <p:nvPr>
            <p:ph type="title"/>
          </p:nvPr>
        </p:nvSpPr>
        <p:spPr/>
        <p:txBody>
          <a:bodyPr/>
          <a:lstStyle/>
          <a:p>
            <a:r>
              <a:rPr lang="en-US" altLang="en-US"/>
              <a:t>Example #3-B SNF Discharge</a:t>
            </a:r>
          </a:p>
        </p:txBody>
      </p:sp>
      <p:sp>
        <p:nvSpPr>
          <p:cNvPr id="268292" name="Rectangle 4">
            <a:extLst>
              <a:ext uri="{FF2B5EF4-FFF2-40B4-BE49-F238E27FC236}">
                <a16:creationId xmlns:a16="http://schemas.microsoft.com/office/drawing/2014/main" id="{39A4B7E9-0297-46D9-45ED-A81992A7AF38}"/>
              </a:ext>
            </a:extLst>
          </p:cNvPr>
          <p:cNvSpPr>
            <a:spLocks noGrp="1" noChangeArrowheads="1"/>
          </p:cNvSpPr>
          <p:nvPr>
            <p:ph type="body" idx="1"/>
          </p:nvPr>
        </p:nvSpPr>
        <p:spPr/>
        <p:txBody>
          <a:bodyPr/>
          <a:lstStyle/>
          <a:p>
            <a:pPr lvl="2">
              <a:lnSpc>
                <a:spcPct val="90000"/>
              </a:lnSpc>
            </a:pPr>
            <a:endParaRPr lang="en-US" altLang="en-US" dirty="0"/>
          </a:p>
          <a:p>
            <a:pPr lvl="2">
              <a:lnSpc>
                <a:spcPct val="90000"/>
              </a:lnSpc>
            </a:pPr>
            <a:endParaRPr lang="en-US" altLang="en-US" dirty="0"/>
          </a:p>
          <a:p>
            <a:pPr lvl="2">
              <a:lnSpc>
                <a:spcPct val="90000"/>
              </a:lnSpc>
            </a:pPr>
            <a:endParaRPr lang="en-US" altLang="en-US" dirty="0"/>
          </a:p>
          <a:p>
            <a:pPr lvl="2">
              <a:lnSpc>
                <a:spcPct val="90000"/>
              </a:lnSpc>
            </a:pPr>
            <a:endParaRPr lang="en-US" altLang="en-US" dirty="0"/>
          </a:p>
          <a:p>
            <a:pPr lvl="2">
              <a:lnSpc>
                <a:spcPct val="90000"/>
              </a:lnSpc>
            </a:pPr>
            <a:endParaRPr lang="en-US" altLang="en-US" dirty="0"/>
          </a:p>
          <a:p>
            <a:pPr>
              <a:lnSpc>
                <a:spcPct val="90000"/>
              </a:lnSpc>
            </a:pPr>
            <a:r>
              <a:rPr lang="en-US" altLang="en-US" dirty="0"/>
              <a:t>Occurrence span code </a:t>
            </a:r>
          </a:p>
          <a:p>
            <a:pPr lvl="1">
              <a:lnSpc>
                <a:spcPct val="90000"/>
              </a:lnSpc>
              <a:buFontTx/>
              <a:buNone/>
            </a:pPr>
            <a:r>
              <a:rPr lang="en-US" altLang="en-US" dirty="0"/>
              <a:t>74 = 10/10/02 to 11/22/02</a:t>
            </a:r>
          </a:p>
          <a:p>
            <a:pPr>
              <a:lnSpc>
                <a:spcPct val="90000"/>
              </a:lnSpc>
            </a:pPr>
            <a:r>
              <a:rPr lang="en-US" altLang="en-US" dirty="0"/>
              <a:t>Accommodation revenue code </a:t>
            </a:r>
          </a:p>
          <a:p>
            <a:pPr lvl="1">
              <a:lnSpc>
                <a:spcPct val="90000"/>
              </a:lnSpc>
              <a:buFontTx/>
              <a:buNone/>
            </a:pPr>
            <a:r>
              <a:rPr lang="en-US" altLang="en-US" dirty="0"/>
              <a:t>018X = 44 units </a:t>
            </a:r>
          </a:p>
        </p:txBody>
      </p:sp>
      <p:graphicFrame>
        <p:nvGraphicFramePr>
          <p:cNvPr id="3" name="Table 2">
            <a:extLst>
              <a:ext uri="{FF2B5EF4-FFF2-40B4-BE49-F238E27FC236}">
                <a16:creationId xmlns:a16="http://schemas.microsoft.com/office/drawing/2014/main" id="{387A4839-4BA0-F0A9-1683-25DAE6983C04}"/>
              </a:ext>
            </a:extLst>
          </p:cNvPr>
          <p:cNvGraphicFramePr>
            <a:graphicFrameLocks noGrp="1"/>
          </p:cNvGraphicFramePr>
          <p:nvPr>
            <p:extLst>
              <p:ext uri="{D42A27DB-BD31-4B8C-83A1-F6EECF244321}">
                <p14:modId xmlns:p14="http://schemas.microsoft.com/office/powerpoint/2010/main" val="2984390444"/>
              </p:ext>
            </p:extLst>
          </p:nvPr>
        </p:nvGraphicFramePr>
        <p:xfrm>
          <a:off x="731044" y="1981200"/>
          <a:ext cx="7696200" cy="1532021"/>
        </p:xfrm>
        <a:graphic>
          <a:graphicData uri="http://schemas.openxmlformats.org/drawingml/2006/table">
            <a:tbl>
              <a:tblPr firstRow="1" bandRow="1">
                <a:tableStyleId>{B301B821-A1FF-4177-AEE7-76D212191A09}</a:tableStyleId>
              </a:tblPr>
              <a:tblGrid>
                <a:gridCol w="2565400">
                  <a:extLst>
                    <a:ext uri="{9D8B030D-6E8A-4147-A177-3AD203B41FA5}">
                      <a16:colId xmlns:a16="http://schemas.microsoft.com/office/drawing/2014/main" val="1712993455"/>
                    </a:ext>
                  </a:extLst>
                </a:gridCol>
                <a:gridCol w="2565400">
                  <a:extLst>
                    <a:ext uri="{9D8B030D-6E8A-4147-A177-3AD203B41FA5}">
                      <a16:colId xmlns:a16="http://schemas.microsoft.com/office/drawing/2014/main" val="845393990"/>
                    </a:ext>
                  </a:extLst>
                </a:gridCol>
                <a:gridCol w="2565400">
                  <a:extLst>
                    <a:ext uri="{9D8B030D-6E8A-4147-A177-3AD203B41FA5}">
                      <a16:colId xmlns:a16="http://schemas.microsoft.com/office/drawing/2014/main" val="3978754706"/>
                    </a:ext>
                  </a:extLst>
                </a:gridCol>
              </a:tblGrid>
              <a:tr h="990600">
                <a:tc>
                  <a:txBody>
                    <a:bodyPr/>
                    <a:lstStyle/>
                    <a:p>
                      <a:pPr algn="ctr"/>
                      <a:r>
                        <a:rPr kumimoji="0" lang="en-US" altLang="en-US" sz="2400" b="1" u="none" strike="noStrike" cap="none" normalizeH="0" baseline="0" dirty="0">
                          <a:ln>
                            <a:noFill/>
                          </a:ln>
                          <a:solidFill>
                            <a:schemeClr val="bg2">
                              <a:lumMod val="95000"/>
                              <a:lumOff val="5000"/>
                            </a:schemeClr>
                          </a:solidFill>
                          <a:effectLst/>
                        </a:rPr>
                        <a:t>Admission to LTCH</a:t>
                      </a:r>
                      <a:endParaRPr lang="en-US" sz="2400" b="1" dirty="0">
                        <a:solidFill>
                          <a:schemeClr val="bg2">
                            <a:lumMod val="95000"/>
                            <a:lumOff val="5000"/>
                          </a:schemeClr>
                        </a:solidFill>
                      </a:endParaRP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400" b="1" dirty="0">
                          <a:solidFill>
                            <a:schemeClr val="bg2">
                              <a:lumMod val="95000"/>
                              <a:lumOff val="5000"/>
                            </a:schemeClr>
                          </a:solidFill>
                        </a:rPr>
                        <a:t>Discharge to SNF</a:t>
                      </a: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400" b="1" dirty="0">
                          <a:solidFill>
                            <a:schemeClr val="bg2">
                              <a:lumMod val="95000"/>
                              <a:lumOff val="5000"/>
                            </a:schemeClr>
                          </a:solidFill>
                        </a:rPr>
                        <a:t>Return No Later Than</a:t>
                      </a: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499640485"/>
                  </a:ext>
                </a:extLst>
              </a:tr>
              <a:tr h="541421">
                <a:tc>
                  <a:txBody>
                    <a:bodyPr/>
                    <a:lstStyle/>
                    <a:p>
                      <a:pPr algn="ctr"/>
                      <a:r>
                        <a:rPr kumimoji="0" lang="en-US" altLang="en-US" sz="2400" b="0" u="none" strike="noStrike" cap="none" normalizeH="0" baseline="0" dirty="0">
                          <a:ln>
                            <a:noFill/>
                          </a:ln>
                          <a:solidFill>
                            <a:schemeClr val="bg2">
                              <a:lumMod val="95000"/>
                              <a:lumOff val="5000"/>
                            </a:schemeClr>
                          </a:solidFill>
                          <a:effectLst/>
                        </a:rPr>
                        <a:t>10/05/02</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kumimoji="0" lang="en-US" altLang="en-US" sz="2400" b="0" u="none" strike="noStrike" cap="none" normalizeH="0" baseline="0" dirty="0">
                          <a:ln>
                            <a:noFill/>
                          </a:ln>
                          <a:solidFill>
                            <a:schemeClr val="bg2">
                              <a:lumMod val="95000"/>
                              <a:lumOff val="5000"/>
                            </a:schemeClr>
                          </a:solidFill>
                          <a:effectLst/>
                        </a:rPr>
                        <a:t>10/10/02</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400" dirty="0">
                          <a:solidFill>
                            <a:schemeClr val="bg2">
                              <a:lumMod val="95000"/>
                              <a:lumOff val="5000"/>
                            </a:schemeClr>
                          </a:solidFill>
                        </a:rPr>
                        <a:t>11/23/02</a:t>
                      </a: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3452777942"/>
                  </a:ext>
                </a:extLst>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4" name="Rectangle 4">
            <a:extLst>
              <a:ext uri="{FF2B5EF4-FFF2-40B4-BE49-F238E27FC236}">
                <a16:creationId xmlns:a16="http://schemas.microsoft.com/office/drawing/2014/main" id="{16591CEC-CA34-6802-A82C-DE505E451C9D}"/>
              </a:ext>
            </a:extLst>
          </p:cNvPr>
          <p:cNvSpPr>
            <a:spLocks noGrp="1" noChangeArrowheads="1"/>
          </p:cNvSpPr>
          <p:nvPr>
            <p:ph type="title"/>
          </p:nvPr>
        </p:nvSpPr>
        <p:spPr/>
        <p:txBody>
          <a:bodyPr/>
          <a:lstStyle/>
          <a:p>
            <a:r>
              <a:rPr lang="en-US" altLang="en-US"/>
              <a:t>Interrupted Stay Of One Day</a:t>
            </a:r>
          </a:p>
        </p:txBody>
      </p:sp>
      <p:sp>
        <p:nvSpPr>
          <p:cNvPr id="271365" name="Rectangle 5">
            <a:extLst>
              <a:ext uri="{FF2B5EF4-FFF2-40B4-BE49-F238E27FC236}">
                <a16:creationId xmlns:a16="http://schemas.microsoft.com/office/drawing/2014/main" id="{AC813EE4-E7BB-FA4A-1794-F60E6CA7DA25}"/>
              </a:ext>
            </a:extLst>
          </p:cNvPr>
          <p:cNvSpPr>
            <a:spLocks noGrp="1" noChangeArrowheads="1"/>
          </p:cNvSpPr>
          <p:nvPr>
            <p:ph type="body" idx="1"/>
          </p:nvPr>
        </p:nvSpPr>
        <p:spPr/>
        <p:txBody>
          <a:bodyPr/>
          <a:lstStyle/>
          <a:p>
            <a:r>
              <a:rPr lang="en-US" altLang="en-US"/>
              <a:t>Example: </a:t>
            </a:r>
          </a:p>
          <a:p>
            <a:pPr lvl="1"/>
            <a:r>
              <a:rPr lang="en-US" altLang="en-US"/>
              <a:t>Patient admitted to LTCH on 11/02/02</a:t>
            </a:r>
          </a:p>
          <a:p>
            <a:pPr lvl="1"/>
            <a:r>
              <a:rPr lang="en-US" altLang="en-US"/>
              <a:t>Discharged to acute care hospital on 11/10/02 </a:t>
            </a:r>
          </a:p>
          <a:p>
            <a:pPr lvl="1"/>
            <a:r>
              <a:rPr lang="en-US" altLang="en-US"/>
              <a:t>Returns to LTCH by midnight on 11/10/02</a:t>
            </a:r>
          </a:p>
          <a:p>
            <a:r>
              <a:rPr lang="en-US" altLang="en-US"/>
              <a:t>Does meet criteria of interrupted stay</a:t>
            </a:r>
          </a:p>
          <a:p>
            <a:r>
              <a:rPr lang="en-US" altLang="en-US"/>
              <a:t>Occurrence span code 74 and accommodation revenue code 018X are not required on the claim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6" name="Rectangle 4">
            <a:extLst>
              <a:ext uri="{FF2B5EF4-FFF2-40B4-BE49-F238E27FC236}">
                <a16:creationId xmlns:a16="http://schemas.microsoft.com/office/drawing/2014/main" id="{5647AFCF-28D4-9B2F-4F27-29E21DFDDD00}"/>
              </a:ext>
            </a:extLst>
          </p:cNvPr>
          <p:cNvSpPr>
            <a:spLocks noGrp="1" noChangeArrowheads="1"/>
          </p:cNvSpPr>
          <p:nvPr>
            <p:ph type="title"/>
          </p:nvPr>
        </p:nvSpPr>
        <p:spPr/>
        <p:txBody>
          <a:bodyPr/>
          <a:lstStyle/>
          <a:p>
            <a:r>
              <a:rPr lang="en-US" altLang="en-US"/>
              <a:t>Basic UB-92 Coding For Interrupted Stays</a:t>
            </a:r>
          </a:p>
        </p:txBody>
      </p:sp>
      <p:sp>
        <p:nvSpPr>
          <p:cNvPr id="269317" name="Rectangle 5">
            <a:extLst>
              <a:ext uri="{FF2B5EF4-FFF2-40B4-BE49-F238E27FC236}">
                <a16:creationId xmlns:a16="http://schemas.microsoft.com/office/drawing/2014/main" id="{D3E939F3-4673-4CF8-7CA4-5D7F8B4964AF}"/>
              </a:ext>
            </a:extLst>
          </p:cNvPr>
          <p:cNvSpPr>
            <a:spLocks noGrp="1" noChangeArrowheads="1"/>
          </p:cNvSpPr>
          <p:nvPr>
            <p:ph type="body" idx="1"/>
          </p:nvPr>
        </p:nvSpPr>
        <p:spPr/>
        <p:txBody>
          <a:bodyPr/>
          <a:lstStyle/>
          <a:p>
            <a:r>
              <a:rPr lang="en-US" altLang="en-US"/>
              <a:t>Payable days in covered field</a:t>
            </a:r>
          </a:p>
          <a:p>
            <a:r>
              <a:rPr lang="en-US" altLang="en-US"/>
              <a:t>Interrupted days in noncovered days field</a:t>
            </a:r>
          </a:p>
          <a:p>
            <a:r>
              <a:rPr lang="en-US" altLang="en-US"/>
              <a:t>Applicable patient status code for discharge </a:t>
            </a:r>
          </a:p>
          <a:p>
            <a:r>
              <a:rPr lang="en-US" altLang="en-US"/>
              <a:t>Occurrence span code 74 with dates of interruption</a:t>
            </a:r>
          </a:p>
          <a:p>
            <a:r>
              <a:rPr lang="en-US" altLang="en-US"/>
              <a:t>Accommodation revenue code 018X</a:t>
            </a:r>
          </a:p>
          <a:p>
            <a:r>
              <a:rPr lang="en-US" altLang="en-US"/>
              <a:t>Other coding as required</a:t>
            </a:r>
          </a:p>
          <a:p>
            <a:pPr lvl="1"/>
            <a:r>
              <a:rPr lang="en-US" altLang="en-US"/>
              <a:t>Ancillary revenue codes and charges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a:extLst>
              <a:ext uri="{FF2B5EF4-FFF2-40B4-BE49-F238E27FC236}">
                <a16:creationId xmlns:a16="http://schemas.microsoft.com/office/drawing/2014/main" id="{481CA14E-B6B9-5C01-601A-972D0B60B0FF}"/>
              </a:ext>
            </a:extLst>
          </p:cNvPr>
          <p:cNvSpPr>
            <a:spLocks noGrp="1" noChangeArrowheads="1"/>
          </p:cNvSpPr>
          <p:nvPr>
            <p:ph type="ctrTitle"/>
          </p:nvPr>
        </p:nvSpPr>
        <p:spPr/>
        <p:txBody>
          <a:bodyPr/>
          <a:lstStyle/>
          <a:p>
            <a:r>
              <a:rPr lang="en-US" altLang="en-US"/>
              <a:t>Interrupted Stay Claim Examples</a:t>
            </a:r>
          </a:p>
        </p:txBody>
      </p:sp>
      <p:sp>
        <p:nvSpPr>
          <p:cNvPr id="270339" name="Rectangle 3">
            <a:extLst>
              <a:ext uri="{FF2B5EF4-FFF2-40B4-BE49-F238E27FC236}">
                <a16:creationId xmlns:a16="http://schemas.microsoft.com/office/drawing/2014/main" id="{0B1D5AA1-77C1-B9C5-A4B6-ACCB0E558447}"/>
              </a:ext>
            </a:extLst>
          </p:cNvPr>
          <p:cNvSpPr>
            <a:spLocks noGrp="1" noChangeArrowheads="1"/>
          </p:cNvSpPr>
          <p:nvPr>
            <p:ph type="subTitle" idx="1"/>
          </p:nvPr>
        </p:nvSpPr>
        <p:spPr/>
        <p:txBody>
          <a:bodyPr/>
          <a:lstStyle/>
          <a:p>
            <a:r>
              <a:rPr lang="en-US" altLang="en-US"/>
              <a:t>Refer to Training Guide for Example 1c through 3c</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a:extLst>
              <a:ext uri="{FF2B5EF4-FFF2-40B4-BE49-F238E27FC236}">
                <a16:creationId xmlns:a16="http://schemas.microsoft.com/office/drawing/2014/main" id="{9D01DE82-058D-8248-F74E-8F72AE12430D}"/>
              </a:ext>
            </a:extLst>
          </p:cNvPr>
          <p:cNvSpPr>
            <a:spLocks noGrp="1" noChangeArrowheads="1"/>
          </p:cNvSpPr>
          <p:nvPr>
            <p:ph type="ctrTitle"/>
          </p:nvPr>
        </p:nvSpPr>
        <p:spPr/>
        <p:txBody>
          <a:bodyPr/>
          <a:lstStyle/>
          <a:p>
            <a:r>
              <a:rPr lang="en-US" altLang="en-US"/>
              <a:t>Patient Classification</a:t>
            </a:r>
          </a:p>
        </p:txBody>
      </p:sp>
      <p:sp>
        <p:nvSpPr>
          <p:cNvPr id="275459" name="Rectangle 3">
            <a:extLst>
              <a:ext uri="{FF2B5EF4-FFF2-40B4-BE49-F238E27FC236}">
                <a16:creationId xmlns:a16="http://schemas.microsoft.com/office/drawing/2014/main" id="{E042C69D-E63B-2870-6215-770AAFAB0C12}"/>
              </a:ext>
            </a:extLst>
          </p:cNvPr>
          <p:cNvSpPr>
            <a:spLocks noGrp="1" noChangeArrowheads="1"/>
          </p:cNvSpPr>
          <p:nvPr>
            <p:ph type="subTitle" idx="1"/>
          </p:nvPr>
        </p:nvSpPr>
        <p:spPr/>
        <p:txBody>
          <a:bodyPr/>
          <a:lstStyle/>
          <a:p>
            <a:endParaRPr lang="en-US" alt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a:extLst>
              <a:ext uri="{FF2B5EF4-FFF2-40B4-BE49-F238E27FC236}">
                <a16:creationId xmlns:a16="http://schemas.microsoft.com/office/drawing/2014/main" id="{5C4227B5-9EC8-0CBD-0F4B-8F7C7E11C05F}"/>
              </a:ext>
            </a:extLst>
          </p:cNvPr>
          <p:cNvSpPr>
            <a:spLocks noGrp="1" noChangeArrowheads="1"/>
          </p:cNvSpPr>
          <p:nvPr>
            <p:ph type="title"/>
          </p:nvPr>
        </p:nvSpPr>
        <p:spPr/>
        <p:txBody>
          <a:bodyPr/>
          <a:lstStyle/>
          <a:p>
            <a:r>
              <a:rPr lang="en-US" altLang="en-US"/>
              <a:t>LTC-DRG Processing</a:t>
            </a:r>
          </a:p>
        </p:txBody>
      </p:sp>
      <p:graphicFrame>
        <p:nvGraphicFramePr>
          <p:cNvPr id="276483" name="Object 3" descr="Claim Received&#10;Medicare Code Editor&#10;GROUPER&#10;LTC-DRG&#10;PRICER">
            <a:extLst>
              <a:ext uri="{FF2B5EF4-FFF2-40B4-BE49-F238E27FC236}">
                <a16:creationId xmlns:a16="http://schemas.microsoft.com/office/drawing/2014/main" id="{A681A340-9BB7-76FD-8564-56266EE7AD9C}"/>
              </a:ext>
            </a:extLst>
          </p:cNvPr>
          <p:cNvGraphicFramePr>
            <a:graphicFrameLocks noGrp="1" noChangeAspect="1"/>
          </p:cNvGraphicFramePr>
          <p:nvPr>
            <p:ph type="dgm" idx="1"/>
            <p:extLst>
              <p:ext uri="{D42A27DB-BD31-4B8C-83A1-F6EECF244321}">
                <p14:modId xmlns:p14="http://schemas.microsoft.com/office/powerpoint/2010/main" val="34933473"/>
              </p:ext>
            </p:extLst>
          </p:nvPr>
        </p:nvGraphicFramePr>
        <p:xfrm>
          <a:off x="2692400" y="1676400"/>
          <a:ext cx="3681413" cy="4724400"/>
        </p:xfrm>
        <a:graphic>
          <a:graphicData uri="http://schemas.openxmlformats.org/presentationml/2006/ole">
            <mc:AlternateContent xmlns:mc="http://schemas.openxmlformats.org/markup-compatibility/2006">
              <mc:Choice xmlns:v="urn:schemas-microsoft-com:vml" Requires="v">
                <p:oleObj name="Organization Chart" r:id="rId2" imgW="3676320" imgH="4717800" progId="OrgPlusWOPX.4">
                  <p:embed followColorScheme="full"/>
                </p:oleObj>
              </mc:Choice>
              <mc:Fallback>
                <p:oleObj name="Organization Chart" r:id="rId2" imgW="3676320" imgH="4717800" progId="OrgPlusWOPX.4">
                  <p:embed followColorScheme="full"/>
                  <p:pic>
                    <p:nvPicPr>
                      <p:cNvPr id="0"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2400" y="1676400"/>
                        <a:ext cx="3681413" cy="4724400"/>
                      </a:xfrm>
                      <a:prstGeom prst="rect">
                        <a:avLst/>
                      </a:prstGeom>
                    </p:spPr>
                  </p:pic>
                </p:oleObj>
              </mc:Fallback>
            </mc:AlternateContent>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10" name="Rectangle 6">
            <a:extLst>
              <a:ext uri="{FF2B5EF4-FFF2-40B4-BE49-F238E27FC236}">
                <a16:creationId xmlns:a16="http://schemas.microsoft.com/office/drawing/2014/main" id="{C62ECAC7-D527-D28B-7E17-2089C54106B4}"/>
              </a:ext>
            </a:extLst>
          </p:cNvPr>
          <p:cNvSpPr>
            <a:spLocks noGrp="1" noChangeArrowheads="1"/>
          </p:cNvSpPr>
          <p:nvPr>
            <p:ph type="title"/>
          </p:nvPr>
        </p:nvSpPr>
        <p:spPr/>
        <p:txBody>
          <a:bodyPr/>
          <a:lstStyle/>
          <a:p>
            <a:r>
              <a:rPr lang="en-US" altLang="en-US"/>
              <a:t>Diagnosis And Procedure Codes</a:t>
            </a:r>
          </a:p>
        </p:txBody>
      </p:sp>
      <p:sp>
        <p:nvSpPr>
          <p:cNvPr id="123911" name="Rectangle 7">
            <a:extLst>
              <a:ext uri="{FF2B5EF4-FFF2-40B4-BE49-F238E27FC236}">
                <a16:creationId xmlns:a16="http://schemas.microsoft.com/office/drawing/2014/main" id="{F336A2F5-2E39-6BAB-8B97-98036311B453}"/>
              </a:ext>
            </a:extLst>
          </p:cNvPr>
          <p:cNvSpPr>
            <a:spLocks noGrp="1" noChangeArrowheads="1"/>
          </p:cNvSpPr>
          <p:nvPr>
            <p:ph type="body" idx="1"/>
          </p:nvPr>
        </p:nvSpPr>
        <p:spPr/>
        <p:txBody>
          <a:bodyPr/>
          <a:lstStyle/>
          <a:p>
            <a:r>
              <a:rPr lang="en-US" altLang="en-US"/>
              <a:t>Use of these codes is not new billing requirement </a:t>
            </a:r>
          </a:p>
          <a:p>
            <a:r>
              <a:rPr lang="en-US" altLang="en-US"/>
              <a:t>Placement of these codes has not changed</a:t>
            </a:r>
          </a:p>
          <a:p>
            <a:r>
              <a:rPr lang="en-US" altLang="en-US"/>
              <a:t>Along with other factors, the codes now determine payment for claim under LTCH PPS</a:t>
            </a:r>
          </a:p>
          <a:p>
            <a:pPr lvl="1"/>
            <a:r>
              <a:rPr lang="en-US" altLang="en-US"/>
              <a:t>Accurate payment is dependent upon coding accuracy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7508" name="Group 4">
            <a:extLst>
              <a:ext uri="{FF2B5EF4-FFF2-40B4-BE49-F238E27FC236}">
                <a16:creationId xmlns:a16="http://schemas.microsoft.com/office/drawing/2014/main" id="{B15B0F01-F4C1-5AD2-1E3E-8BAC4F861B59}"/>
              </a:ext>
              <a:ext uri="{C183D7F6-B498-43B3-948B-1728B52AA6E4}">
                <adec:decorative xmlns:adec="http://schemas.microsoft.com/office/drawing/2017/decorative" val="1"/>
              </a:ext>
            </a:extLst>
          </p:cNvPr>
          <p:cNvGrpSpPr>
            <a:grpSpLocks noChangeAspect="1"/>
          </p:cNvGrpSpPr>
          <p:nvPr/>
        </p:nvGrpSpPr>
        <p:grpSpPr bwMode="auto">
          <a:xfrm>
            <a:off x="6629400" y="5838825"/>
            <a:ext cx="2057400" cy="669925"/>
            <a:chOff x="1121" y="1463"/>
            <a:chExt cx="3562" cy="1484"/>
          </a:xfrm>
        </p:grpSpPr>
        <p:grpSp>
          <p:nvGrpSpPr>
            <p:cNvPr id="277509" name="Group 5">
              <a:extLst>
                <a:ext uri="{FF2B5EF4-FFF2-40B4-BE49-F238E27FC236}">
                  <a16:creationId xmlns:a16="http://schemas.microsoft.com/office/drawing/2014/main" id="{6665E011-DB43-52A8-5E1E-40FC63848D1C}"/>
                </a:ext>
              </a:extLst>
            </p:cNvPr>
            <p:cNvGrpSpPr>
              <a:grpSpLocks noChangeAspect="1"/>
            </p:cNvGrpSpPr>
            <p:nvPr/>
          </p:nvGrpSpPr>
          <p:grpSpPr bwMode="auto">
            <a:xfrm>
              <a:off x="1121" y="1463"/>
              <a:ext cx="2774" cy="1484"/>
              <a:chOff x="1121" y="1463"/>
              <a:chExt cx="2774" cy="1484"/>
            </a:xfrm>
          </p:grpSpPr>
          <p:grpSp>
            <p:nvGrpSpPr>
              <p:cNvPr id="277510" name="Group 6">
                <a:extLst>
                  <a:ext uri="{FF2B5EF4-FFF2-40B4-BE49-F238E27FC236}">
                    <a16:creationId xmlns:a16="http://schemas.microsoft.com/office/drawing/2014/main" id="{76088528-97DA-A666-1560-0BD27369FCF8}"/>
                  </a:ext>
                </a:extLst>
              </p:cNvPr>
              <p:cNvGrpSpPr>
                <a:grpSpLocks noChangeAspect="1"/>
              </p:cNvGrpSpPr>
              <p:nvPr/>
            </p:nvGrpSpPr>
            <p:grpSpPr bwMode="auto">
              <a:xfrm>
                <a:off x="1121" y="1493"/>
                <a:ext cx="717" cy="1421"/>
                <a:chOff x="1104" y="1470"/>
                <a:chExt cx="717" cy="1421"/>
              </a:xfrm>
            </p:grpSpPr>
            <p:sp>
              <p:nvSpPr>
                <p:cNvPr id="277511" name="Freeform 7">
                  <a:extLst>
                    <a:ext uri="{FF2B5EF4-FFF2-40B4-BE49-F238E27FC236}">
                      <a16:creationId xmlns:a16="http://schemas.microsoft.com/office/drawing/2014/main" id="{F7BAB113-55F2-FC57-EAF8-3F8965236880}"/>
                    </a:ext>
                  </a:extLst>
                </p:cNvPr>
                <p:cNvSpPr>
                  <a:spLocks noChangeAspect="1"/>
                </p:cNvSpPr>
                <p:nvPr/>
              </p:nvSpPr>
              <p:spPr bwMode="auto">
                <a:xfrm>
                  <a:off x="1432" y="1470"/>
                  <a:ext cx="295" cy="315"/>
                </a:xfrm>
                <a:custGeom>
                  <a:avLst/>
                  <a:gdLst>
                    <a:gd name="T0" fmla="*/ 99 w 295"/>
                    <a:gd name="T1" fmla="*/ 150 h 315"/>
                    <a:gd name="T2" fmla="*/ 93 w 295"/>
                    <a:gd name="T3" fmla="*/ 105 h 315"/>
                    <a:gd name="T4" fmla="*/ 93 w 295"/>
                    <a:gd name="T5" fmla="*/ 61 h 315"/>
                    <a:gd name="T6" fmla="*/ 106 w 295"/>
                    <a:gd name="T7" fmla="*/ 25 h 315"/>
                    <a:gd name="T8" fmla="*/ 134 w 295"/>
                    <a:gd name="T9" fmla="*/ 9 h 315"/>
                    <a:gd name="T10" fmla="*/ 173 w 295"/>
                    <a:gd name="T11" fmla="*/ 0 h 315"/>
                    <a:gd name="T12" fmla="*/ 221 w 295"/>
                    <a:gd name="T13" fmla="*/ 16 h 315"/>
                    <a:gd name="T14" fmla="*/ 256 w 295"/>
                    <a:gd name="T15" fmla="*/ 64 h 315"/>
                    <a:gd name="T16" fmla="*/ 284 w 295"/>
                    <a:gd name="T17" fmla="*/ 137 h 315"/>
                    <a:gd name="T18" fmla="*/ 294 w 295"/>
                    <a:gd name="T19" fmla="*/ 192 h 315"/>
                    <a:gd name="T20" fmla="*/ 295 w 295"/>
                    <a:gd name="T21" fmla="*/ 261 h 315"/>
                    <a:gd name="T22" fmla="*/ 279 w 295"/>
                    <a:gd name="T23" fmla="*/ 298 h 315"/>
                    <a:gd name="T24" fmla="*/ 255 w 295"/>
                    <a:gd name="T25" fmla="*/ 315 h 315"/>
                    <a:gd name="T26" fmla="*/ 206 w 295"/>
                    <a:gd name="T27" fmla="*/ 315 h 315"/>
                    <a:gd name="T28" fmla="*/ 171 w 295"/>
                    <a:gd name="T29" fmla="*/ 292 h 315"/>
                    <a:gd name="T30" fmla="*/ 138 w 295"/>
                    <a:gd name="T31" fmla="*/ 244 h 315"/>
                    <a:gd name="T32" fmla="*/ 112 w 295"/>
                    <a:gd name="T33" fmla="*/ 205 h 315"/>
                    <a:gd name="T34" fmla="*/ 10 w 295"/>
                    <a:gd name="T35" fmla="*/ 194 h 315"/>
                    <a:gd name="T36" fmla="*/ 0 w 295"/>
                    <a:gd name="T37" fmla="*/ 177 h 315"/>
                    <a:gd name="T38" fmla="*/ 4 w 295"/>
                    <a:gd name="T39" fmla="*/ 166 h 315"/>
                    <a:gd name="T40" fmla="*/ 104 w 295"/>
                    <a:gd name="T41" fmla="*/ 164 h 315"/>
                    <a:gd name="T42" fmla="*/ 99 w 295"/>
                    <a:gd name="T43" fmla="*/ 15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315">
                      <a:moveTo>
                        <a:pt x="99" y="150"/>
                      </a:moveTo>
                      <a:lnTo>
                        <a:pt x="93" y="105"/>
                      </a:lnTo>
                      <a:lnTo>
                        <a:pt x="93" y="61"/>
                      </a:lnTo>
                      <a:lnTo>
                        <a:pt x="106" y="25"/>
                      </a:lnTo>
                      <a:lnTo>
                        <a:pt x="134" y="9"/>
                      </a:lnTo>
                      <a:lnTo>
                        <a:pt x="173" y="0"/>
                      </a:lnTo>
                      <a:lnTo>
                        <a:pt x="221" y="16"/>
                      </a:lnTo>
                      <a:lnTo>
                        <a:pt x="256" y="64"/>
                      </a:lnTo>
                      <a:lnTo>
                        <a:pt x="284" y="137"/>
                      </a:lnTo>
                      <a:lnTo>
                        <a:pt x="294" y="192"/>
                      </a:lnTo>
                      <a:lnTo>
                        <a:pt x="295" y="261"/>
                      </a:lnTo>
                      <a:lnTo>
                        <a:pt x="279" y="298"/>
                      </a:lnTo>
                      <a:lnTo>
                        <a:pt x="255" y="315"/>
                      </a:lnTo>
                      <a:lnTo>
                        <a:pt x="206" y="315"/>
                      </a:lnTo>
                      <a:lnTo>
                        <a:pt x="171" y="292"/>
                      </a:lnTo>
                      <a:lnTo>
                        <a:pt x="138" y="244"/>
                      </a:lnTo>
                      <a:lnTo>
                        <a:pt x="112" y="205"/>
                      </a:lnTo>
                      <a:lnTo>
                        <a:pt x="10" y="194"/>
                      </a:lnTo>
                      <a:lnTo>
                        <a:pt x="0" y="177"/>
                      </a:lnTo>
                      <a:lnTo>
                        <a:pt x="4" y="166"/>
                      </a:lnTo>
                      <a:lnTo>
                        <a:pt x="104" y="164"/>
                      </a:lnTo>
                      <a:lnTo>
                        <a:pt x="99"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12" name="Freeform 8">
                  <a:extLst>
                    <a:ext uri="{FF2B5EF4-FFF2-40B4-BE49-F238E27FC236}">
                      <a16:creationId xmlns:a16="http://schemas.microsoft.com/office/drawing/2014/main" id="{EBC0A99A-7806-8380-4281-23571BAF92CD}"/>
                    </a:ext>
                  </a:extLst>
                </p:cNvPr>
                <p:cNvSpPr>
                  <a:spLocks noChangeAspect="1"/>
                </p:cNvSpPr>
                <p:nvPr/>
              </p:nvSpPr>
              <p:spPr bwMode="auto">
                <a:xfrm>
                  <a:off x="1104" y="1703"/>
                  <a:ext cx="578" cy="209"/>
                </a:xfrm>
                <a:custGeom>
                  <a:avLst/>
                  <a:gdLst>
                    <a:gd name="T0" fmla="*/ 576 w 578"/>
                    <a:gd name="T1" fmla="*/ 176 h 209"/>
                    <a:gd name="T2" fmla="*/ 500 w 578"/>
                    <a:gd name="T3" fmla="*/ 150 h 209"/>
                    <a:gd name="T4" fmla="*/ 471 w 578"/>
                    <a:gd name="T5" fmla="*/ 143 h 209"/>
                    <a:gd name="T6" fmla="*/ 383 w 578"/>
                    <a:gd name="T7" fmla="*/ 121 h 209"/>
                    <a:gd name="T8" fmla="*/ 209 w 578"/>
                    <a:gd name="T9" fmla="*/ 71 h 209"/>
                    <a:gd name="T10" fmla="*/ 94 w 578"/>
                    <a:gd name="T11" fmla="*/ 37 h 209"/>
                    <a:gd name="T12" fmla="*/ 17 w 578"/>
                    <a:gd name="T13" fmla="*/ 0 h 209"/>
                    <a:gd name="T14" fmla="*/ 0 w 578"/>
                    <a:gd name="T15" fmla="*/ 10 h 209"/>
                    <a:gd name="T16" fmla="*/ 11 w 578"/>
                    <a:gd name="T17" fmla="*/ 26 h 209"/>
                    <a:gd name="T18" fmla="*/ 67 w 578"/>
                    <a:gd name="T19" fmla="*/ 54 h 209"/>
                    <a:gd name="T20" fmla="*/ 104 w 578"/>
                    <a:gd name="T21" fmla="*/ 61 h 209"/>
                    <a:gd name="T22" fmla="*/ 89 w 578"/>
                    <a:gd name="T23" fmla="*/ 78 h 209"/>
                    <a:gd name="T24" fmla="*/ 94 w 578"/>
                    <a:gd name="T25" fmla="*/ 104 h 209"/>
                    <a:gd name="T26" fmla="*/ 139 w 578"/>
                    <a:gd name="T27" fmla="*/ 134 h 209"/>
                    <a:gd name="T28" fmla="*/ 187 w 578"/>
                    <a:gd name="T29" fmla="*/ 145 h 209"/>
                    <a:gd name="T30" fmla="*/ 215 w 578"/>
                    <a:gd name="T31" fmla="*/ 126 h 209"/>
                    <a:gd name="T32" fmla="*/ 226 w 578"/>
                    <a:gd name="T33" fmla="*/ 100 h 209"/>
                    <a:gd name="T34" fmla="*/ 289 w 578"/>
                    <a:gd name="T35" fmla="*/ 111 h 209"/>
                    <a:gd name="T36" fmla="*/ 350 w 578"/>
                    <a:gd name="T37" fmla="*/ 137 h 209"/>
                    <a:gd name="T38" fmla="*/ 422 w 578"/>
                    <a:gd name="T39" fmla="*/ 161 h 209"/>
                    <a:gd name="T40" fmla="*/ 476 w 578"/>
                    <a:gd name="T41" fmla="*/ 187 h 209"/>
                    <a:gd name="T42" fmla="*/ 532 w 578"/>
                    <a:gd name="T43" fmla="*/ 206 h 209"/>
                    <a:gd name="T44" fmla="*/ 561 w 578"/>
                    <a:gd name="T45" fmla="*/ 209 h 209"/>
                    <a:gd name="T46" fmla="*/ 578 w 578"/>
                    <a:gd name="T47" fmla="*/ 195 h 209"/>
                    <a:gd name="T48" fmla="*/ 576 w 578"/>
                    <a:gd name="T49" fmla="*/ 17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209">
                      <a:moveTo>
                        <a:pt x="576" y="176"/>
                      </a:moveTo>
                      <a:lnTo>
                        <a:pt x="500" y="150"/>
                      </a:lnTo>
                      <a:lnTo>
                        <a:pt x="471" y="143"/>
                      </a:lnTo>
                      <a:lnTo>
                        <a:pt x="383" y="121"/>
                      </a:lnTo>
                      <a:lnTo>
                        <a:pt x="209" y="71"/>
                      </a:lnTo>
                      <a:lnTo>
                        <a:pt x="94" y="37"/>
                      </a:lnTo>
                      <a:lnTo>
                        <a:pt x="17" y="0"/>
                      </a:lnTo>
                      <a:lnTo>
                        <a:pt x="0" y="10"/>
                      </a:lnTo>
                      <a:lnTo>
                        <a:pt x="11" y="26"/>
                      </a:lnTo>
                      <a:lnTo>
                        <a:pt x="67" y="54"/>
                      </a:lnTo>
                      <a:lnTo>
                        <a:pt x="104" y="61"/>
                      </a:lnTo>
                      <a:lnTo>
                        <a:pt x="89" y="78"/>
                      </a:lnTo>
                      <a:lnTo>
                        <a:pt x="94" y="104"/>
                      </a:lnTo>
                      <a:lnTo>
                        <a:pt x="139" y="134"/>
                      </a:lnTo>
                      <a:lnTo>
                        <a:pt x="187" y="145"/>
                      </a:lnTo>
                      <a:lnTo>
                        <a:pt x="215" y="126"/>
                      </a:lnTo>
                      <a:lnTo>
                        <a:pt x="226" y="100"/>
                      </a:lnTo>
                      <a:lnTo>
                        <a:pt x="289" y="111"/>
                      </a:lnTo>
                      <a:lnTo>
                        <a:pt x="350" y="137"/>
                      </a:lnTo>
                      <a:lnTo>
                        <a:pt x="422" y="161"/>
                      </a:lnTo>
                      <a:lnTo>
                        <a:pt x="476" y="187"/>
                      </a:lnTo>
                      <a:lnTo>
                        <a:pt x="532" y="206"/>
                      </a:lnTo>
                      <a:lnTo>
                        <a:pt x="561" y="209"/>
                      </a:lnTo>
                      <a:lnTo>
                        <a:pt x="578" y="195"/>
                      </a:lnTo>
                      <a:lnTo>
                        <a:pt x="576" y="1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13" name="Freeform 9">
                  <a:extLst>
                    <a:ext uri="{FF2B5EF4-FFF2-40B4-BE49-F238E27FC236}">
                      <a16:creationId xmlns:a16="http://schemas.microsoft.com/office/drawing/2014/main" id="{4DDA0BF5-A011-E52F-48C0-CB424E570C1C}"/>
                    </a:ext>
                  </a:extLst>
                </p:cNvPr>
                <p:cNvSpPr>
                  <a:spLocks noChangeAspect="1"/>
                </p:cNvSpPr>
                <p:nvPr/>
              </p:nvSpPr>
              <p:spPr bwMode="auto">
                <a:xfrm>
                  <a:off x="1630" y="1808"/>
                  <a:ext cx="191" cy="606"/>
                </a:xfrm>
                <a:custGeom>
                  <a:avLst/>
                  <a:gdLst>
                    <a:gd name="T0" fmla="*/ 28 w 191"/>
                    <a:gd name="T1" fmla="*/ 30 h 606"/>
                    <a:gd name="T2" fmla="*/ 41 w 191"/>
                    <a:gd name="T3" fmla="*/ 7 h 606"/>
                    <a:gd name="T4" fmla="*/ 75 w 191"/>
                    <a:gd name="T5" fmla="*/ 0 h 606"/>
                    <a:gd name="T6" fmla="*/ 117 w 191"/>
                    <a:gd name="T7" fmla="*/ 22 h 606"/>
                    <a:gd name="T8" fmla="*/ 156 w 191"/>
                    <a:gd name="T9" fmla="*/ 94 h 606"/>
                    <a:gd name="T10" fmla="*/ 173 w 191"/>
                    <a:gd name="T11" fmla="*/ 150 h 606"/>
                    <a:gd name="T12" fmla="*/ 186 w 191"/>
                    <a:gd name="T13" fmla="*/ 217 h 606"/>
                    <a:gd name="T14" fmla="*/ 191 w 191"/>
                    <a:gd name="T15" fmla="*/ 308 h 606"/>
                    <a:gd name="T16" fmla="*/ 190 w 191"/>
                    <a:gd name="T17" fmla="*/ 389 h 606"/>
                    <a:gd name="T18" fmla="*/ 186 w 191"/>
                    <a:gd name="T19" fmla="*/ 485 h 606"/>
                    <a:gd name="T20" fmla="*/ 180 w 191"/>
                    <a:gd name="T21" fmla="*/ 558 h 606"/>
                    <a:gd name="T22" fmla="*/ 164 w 191"/>
                    <a:gd name="T23" fmla="*/ 589 h 606"/>
                    <a:gd name="T24" fmla="*/ 136 w 191"/>
                    <a:gd name="T25" fmla="*/ 600 h 606"/>
                    <a:gd name="T26" fmla="*/ 102 w 191"/>
                    <a:gd name="T27" fmla="*/ 606 h 606"/>
                    <a:gd name="T28" fmla="*/ 58 w 191"/>
                    <a:gd name="T29" fmla="*/ 595 h 606"/>
                    <a:gd name="T30" fmla="*/ 25 w 191"/>
                    <a:gd name="T31" fmla="*/ 580 h 606"/>
                    <a:gd name="T32" fmla="*/ 8 w 191"/>
                    <a:gd name="T33" fmla="*/ 547 h 606"/>
                    <a:gd name="T34" fmla="*/ 0 w 191"/>
                    <a:gd name="T35" fmla="*/ 485 h 606"/>
                    <a:gd name="T36" fmla="*/ 2 w 191"/>
                    <a:gd name="T37" fmla="*/ 411 h 606"/>
                    <a:gd name="T38" fmla="*/ 19 w 191"/>
                    <a:gd name="T39" fmla="*/ 361 h 606"/>
                    <a:gd name="T40" fmla="*/ 25 w 191"/>
                    <a:gd name="T41" fmla="*/ 283 h 606"/>
                    <a:gd name="T42" fmla="*/ 23 w 191"/>
                    <a:gd name="T43" fmla="*/ 245 h 606"/>
                    <a:gd name="T44" fmla="*/ 13 w 191"/>
                    <a:gd name="T45" fmla="*/ 200 h 606"/>
                    <a:gd name="T46" fmla="*/ 6 w 191"/>
                    <a:gd name="T47" fmla="*/ 156 h 606"/>
                    <a:gd name="T48" fmla="*/ 2 w 191"/>
                    <a:gd name="T49" fmla="*/ 102 h 606"/>
                    <a:gd name="T50" fmla="*/ 2 w 191"/>
                    <a:gd name="T51" fmla="*/ 63 h 606"/>
                    <a:gd name="T52" fmla="*/ 17 w 191"/>
                    <a:gd name="T53" fmla="*/ 41 h 606"/>
                    <a:gd name="T54" fmla="*/ 28 w 191"/>
                    <a:gd name="T55" fmla="*/ 3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1" h="606">
                      <a:moveTo>
                        <a:pt x="28" y="30"/>
                      </a:moveTo>
                      <a:lnTo>
                        <a:pt x="41" y="7"/>
                      </a:lnTo>
                      <a:lnTo>
                        <a:pt x="75" y="0"/>
                      </a:lnTo>
                      <a:lnTo>
                        <a:pt x="117" y="22"/>
                      </a:lnTo>
                      <a:lnTo>
                        <a:pt x="156" y="94"/>
                      </a:lnTo>
                      <a:lnTo>
                        <a:pt x="173" y="150"/>
                      </a:lnTo>
                      <a:lnTo>
                        <a:pt x="186" y="217"/>
                      </a:lnTo>
                      <a:lnTo>
                        <a:pt x="191" y="308"/>
                      </a:lnTo>
                      <a:lnTo>
                        <a:pt x="190" y="389"/>
                      </a:lnTo>
                      <a:lnTo>
                        <a:pt x="186" y="485"/>
                      </a:lnTo>
                      <a:lnTo>
                        <a:pt x="180" y="558"/>
                      </a:lnTo>
                      <a:lnTo>
                        <a:pt x="164" y="589"/>
                      </a:lnTo>
                      <a:lnTo>
                        <a:pt x="136" y="600"/>
                      </a:lnTo>
                      <a:lnTo>
                        <a:pt x="102" y="606"/>
                      </a:lnTo>
                      <a:lnTo>
                        <a:pt x="58" y="595"/>
                      </a:lnTo>
                      <a:lnTo>
                        <a:pt x="25" y="580"/>
                      </a:lnTo>
                      <a:lnTo>
                        <a:pt x="8" y="547"/>
                      </a:lnTo>
                      <a:lnTo>
                        <a:pt x="0" y="485"/>
                      </a:lnTo>
                      <a:lnTo>
                        <a:pt x="2" y="411"/>
                      </a:lnTo>
                      <a:lnTo>
                        <a:pt x="19" y="361"/>
                      </a:lnTo>
                      <a:lnTo>
                        <a:pt x="25" y="283"/>
                      </a:lnTo>
                      <a:lnTo>
                        <a:pt x="23" y="245"/>
                      </a:lnTo>
                      <a:lnTo>
                        <a:pt x="13" y="200"/>
                      </a:lnTo>
                      <a:lnTo>
                        <a:pt x="6" y="156"/>
                      </a:lnTo>
                      <a:lnTo>
                        <a:pt x="2" y="102"/>
                      </a:lnTo>
                      <a:lnTo>
                        <a:pt x="2" y="63"/>
                      </a:lnTo>
                      <a:lnTo>
                        <a:pt x="17" y="41"/>
                      </a:lnTo>
                      <a:lnTo>
                        <a:pt x="2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14" name="Freeform 10">
                  <a:extLst>
                    <a:ext uri="{FF2B5EF4-FFF2-40B4-BE49-F238E27FC236}">
                      <a16:creationId xmlns:a16="http://schemas.microsoft.com/office/drawing/2014/main" id="{2C4FA764-2D58-DDB3-EF2E-FCC791536130}"/>
                    </a:ext>
                  </a:extLst>
                </p:cNvPr>
                <p:cNvSpPr>
                  <a:spLocks noChangeAspect="1"/>
                </p:cNvSpPr>
                <p:nvPr/>
              </p:nvSpPr>
              <p:spPr bwMode="auto">
                <a:xfrm>
                  <a:off x="1571" y="2313"/>
                  <a:ext cx="244" cy="578"/>
                </a:xfrm>
                <a:custGeom>
                  <a:avLst/>
                  <a:gdLst>
                    <a:gd name="T0" fmla="*/ 153 w 244"/>
                    <a:gd name="T1" fmla="*/ 0 h 578"/>
                    <a:gd name="T2" fmla="*/ 198 w 244"/>
                    <a:gd name="T3" fmla="*/ 11 h 578"/>
                    <a:gd name="T4" fmla="*/ 205 w 244"/>
                    <a:gd name="T5" fmla="*/ 46 h 578"/>
                    <a:gd name="T6" fmla="*/ 209 w 244"/>
                    <a:gd name="T7" fmla="*/ 111 h 578"/>
                    <a:gd name="T8" fmla="*/ 198 w 244"/>
                    <a:gd name="T9" fmla="*/ 189 h 578"/>
                    <a:gd name="T10" fmla="*/ 189 w 244"/>
                    <a:gd name="T11" fmla="*/ 274 h 578"/>
                    <a:gd name="T12" fmla="*/ 181 w 244"/>
                    <a:gd name="T13" fmla="*/ 369 h 578"/>
                    <a:gd name="T14" fmla="*/ 187 w 244"/>
                    <a:gd name="T15" fmla="*/ 417 h 578"/>
                    <a:gd name="T16" fmla="*/ 200 w 244"/>
                    <a:gd name="T17" fmla="*/ 463 h 578"/>
                    <a:gd name="T18" fmla="*/ 231 w 244"/>
                    <a:gd name="T19" fmla="*/ 506 h 578"/>
                    <a:gd name="T20" fmla="*/ 244 w 244"/>
                    <a:gd name="T21" fmla="*/ 524 h 578"/>
                    <a:gd name="T22" fmla="*/ 238 w 244"/>
                    <a:gd name="T23" fmla="*/ 541 h 578"/>
                    <a:gd name="T24" fmla="*/ 203 w 244"/>
                    <a:gd name="T25" fmla="*/ 541 h 578"/>
                    <a:gd name="T26" fmla="*/ 150 w 244"/>
                    <a:gd name="T27" fmla="*/ 550 h 578"/>
                    <a:gd name="T28" fmla="*/ 78 w 244"/>
                    <a:gd name="T29" fmla="*/ 569 h 578"/>
                    <a:gd name="T30" fmla="*/ 33 w 244"/>
                    <a:gd name="T31" fmla="*/ 578 h 578"/>
                    <a:gd name="T32" fmla="*/ 6 w 244"/>
                    <a:gd name="T33" fmla="*/ 558 h 578"/>
                    <a:gd name="T34" fmla="*/ 0 w 244"/>
                    <a:gd name="T35" fmla="*/ 528 h 578"/>
                    <a:gd name="T36" fmla="*/ 33 w 244"/>
                    <a:gd name="T37" fmla="*/ 519 h 578"/>
                    <a:gd name="T38" fmla="*/ 92 w 244"/>
                    <a:gd name="T39" fmla="*/ 517 h 578"/>
                    <a:gd name="T40" fmla="*/ 159 w 244"/>
                    <a:gd name="T41" fmla="*/ 517 h 578"/>
                    <a:gd name="T42" fmla="*/ 209 w 244"/>
                    <a:gd name="T43" fmla="*/ 519 h 578"/>
                    <a:gd name="T44" fmla="*/ 205 w 244"/>
                    <a:gd name="T45" fmla="*/ 511 h 578"/>
                    <a:gd name="T46" fmla="*/ 183 w 244"/>
                    <a:gd name="T47" fmla="*/ 489 h 578"/>
                    <a:gd name="T48" fmla="*/ 165 w 244"/>
                    <a:gd name="T49" fmla="*/ 450 h 578"/>
                    <a:gd name="T50" fmla="*/ 150 w 244"/>
                    <a:gd name="T51" fmla="*/ 400 h 578"/>
                    <a:gd name="T52" fmla="*/ 150 w 244"/>
                    <a:gd name="T53" fmla="*/ 367 h 578"/>
                    <a:gd name="T54" fmla="*/ 159 w 244"/>
                    <a:gd name="T55" fmla="*/ 267 h 578"/>
                    <a:gd name="T56" fmla="*/ 159 w 244"/>
                    <a:gd name="T57" fmla="*/ 195 h 578"/>
                    <a:gd name="T58" fmla="*/ 153 w 244"/>
                    <a:gd name="T59" fmla="*/ 117 h 578"/>
                    <a:gd name="T60" fmla="*/ 142 w 244"/>
                    <a:gd name="T61" fmla="*/ 80 h 578"/>
                    <a:gd name="T62" fmla="*/ 133 w 244"/>
                    <a:gd name="T63" fmla="*/ 33 h 578"/>
                    <a:gd name="T64" fmla="*/ 148 w 244"/>
                    <a:gd name="T65" fmla="*/ 11 h 578"/>
                    <a:gd name="T66" fmla="*/ 153 w 244"/>
                    <a:gd name="T6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78">
                      <a:moveTo>
                        <a:pt x="153" y="0"/>
                      </a:moveTo>
                      <a:lnTo>
                        <a:pt x="198" y="11"/>
                      </a:lnTo>
                      <a:lnTo>
                        <a:pt x="205" y="46"/>
                      </a:lnTo>
                      <a:lnTo>
                        <a:pt x="209" y="111"/>
                      </a:lnTo>
                      <a:lnTo>
                        <a:pt x="198" y="189"/>
                      </a:lnTo>
                      <a:lnTo>
                        <a:pt x="189" y="274"/>
                      </a:lnTo>
                      <a:lnTo>
                        <a:pt x="181" y="369"/>
                      </a:lnTo>
                      <a:lnTo>
                        <a:pt x="187" y="417"/>
                      </a:lnTo>
                      <a:lnTo>
                        <a:pt x="200" y="463"/>
                      </a:lnTo>
                      <a:lnTo>
                        <a:pt x="231" y="506"/>
                      </a:lnTo>
                      <a:lnTo>
                        <a:pt x="244" y="524"/>
                      </a:lnTo>
                      <a:lnTo>
                        <a:pt x="238" y="541"/>
                      </a:lnTo>
                      <a:lnTo>
                        <a:pt x="203" y="541"/>
                      </a:lnTo>
                      <a:lnTo>
                        <a:pt x="150" y="550"/>
                      </a:lnTo>
                      <a:lnTo>
                        <a:pt x="78" y="569"/>
                      </a:lnTo>
                      <a:lnTo>
                        <a:pt x="33" y="578"/>
                      </a:lnTo>
                      <a:lnTo>
                        <a:pt x="6" y="558"/>
                      </a:lnTo>
                      <a:lnTo>
                        <a:pt x="0" y="528"/>
                      </a:lnTo>
                      <a:lnTo>
                        <a:pt x="33" y="519"/>
                      </a:lnTo>
                      <a:lnTo>
                        <a:pt x="92" y="517"/>
                      </a:lnTo>
                      <a:lnTo>
                        <a:pt x="159" y="517"/>
                      </a:lnTo>
                      <a:lnTo>
                        <a:pt x="209" y="519"/>
                      </a:lnTo>
                      <a:lnTo>
                        <a:pt x="205" y="511"/>
                      </a:lnTo>
                      <a:lnTo>
                        <a:pt x="183" y="489"/>
                      </a:lnTo>
                      <a:lnTo>
                        <a:pt x="165" y="450"/>
                      </a:lnTo>
                      <a:lnTo>
                        <a:pt x="150" y="400"/>
                      </a:lnTo>
                      <a:lnTo>
                        <a:pt x="150" y="367"/>
                      </a:lnTo>
                      <a:lnTo>
                        <a:pt x="159" y="267"/>
                      </a:lnTo>
                      <a:lnTo>
                        <a:pt x="159" y="195"/>
                      </a:lnTo>
                      <a:lnTo>
                        <a:pt x="153" y="117"/>
                      </a:lnTo>
                      <a:lnTo>
                        <a:pt x="142" y="80"/>
                      </a:lnTo>
                      <a:lnTo>
                        <a:pt x="133" y="33"/>
                      </a:lnTo>
                      <a:lnTo>
                        <a:pt x="148" y="11"/>
                      </a:lnTo>
                      <a:lnTo>
                        <a:pt x="1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15" name="Freeform 11">
                  <a:extLst>
                    <a:ext uri="{FF2B5EF4-FFF2-40B4-BE49-F238E27FC236}">
                      <a16:creationId xmlns:a16="http://schemas.microsoft.com/office/drawing/2014/main" id="{E29EB978-61A6-ECD6-FBBF-F77B75B4BD66}"/>
                    </a:ext>
                  </a:extLst>
                </p:cNvPr>
                <p:cNvSpPr>
                  <a:spLocks noChangeAspect="1"/>
                </p:cNvSpPr>
                <p:nvPr/>
              </p:nvSpPr>
              <p:spPr bwMode="auto">
                <a:xfrm>
                  <a:off x="1473" y="2239"/>
                  <a:ext cx="244" cy="566"/>
                </a:xfrm>
                <a:custGeom>
                  <a:avLst/>
                  <a:gdLst>
                    <a:gd name="T0" fmla="*/ 190 w 244"/>
                    <a:gd name="T1" fmla="*/ 0 h 566"/>
                    <a:gd name="T2" fmla="*/ 233 w 244"/>
                    <a:gd name="T3" fmla="*/ 13 h 566"/>
                    <a:gd name="T4" fmla="*/ 238 w 244"/>
                    <a:gd name="T5" fmla="*/ 48 h 566"/>
                    <a:gd name="T6" fmla="*/ 238 w 244"/>
                    <a:gd name="T7" fmla="*/ 115 h 566"/>
                    <a:gd name="T8" fmla="*/ 222 w 244"/>
                    <a:gd name="T9" fmla="*/ 191 h 566"/>
                    <a:gd name="T10" fmla="*/ 205 w 244"/>
                    <a:gd name="T11" fmla="*/ 276 h 566"/>
                    <a:gd name="T12" fmla="*/ 192 w 244"/>
                    <a:gd name="T13" fmla="*/ 368 h 566"/>
                    <a:gd name="T14" fmla="*/ 194 w 244"/>
                    <a:gd name="T15" fmla="*/ 416 h 566"/>
                    <a:gd name="T16" fmla="*/ 203 w 244"/>
                    <a:gd name="T17" fmla="*/ 464 h 566"/>
                    <a:gd name="T18" fmla="*/ 233 w 244"/>
                    <a:gd name="T19" fmla="*/ 509 h 566"/>
                    <a:gd name="T20" fmla="*/ 244 w 244"/>
                    <a:gd name="T21" fmla="*/ 527 h 566"/>
                    <a:gd name="T22" fmla="*/ 237 w 244"/>
                    <a:gd name="T23" fmla="*/ 544 h 566"/>
                    <a:gd name="T24" fmla="*/ 201 w 244"/>
                    <a:gd name="T25" fmla="*/ 542 h 566"/>
                    <a:gd name="T26" fmla="*/ 148 w 244"/>
                    <a:gd name="T27" fmla="*/ 548 h 566"/>
                    <a:gd name="T28" fmla="*/ 76 w 244"/>
                    <a:gd name="T29" fmla="*/ 560 h 566"/>
                    <a:gd name="T30" fmla="*/ 30 w 244"/>
                    <a:gd name="T31" fmla="*/ 566 h 566"/>
                    <a:gd name="T32" fmla="*/ 4 w 244"/>
                    <a:gd name="T33" fmla="*/ 544 h 566"/>
                    <a:gd name="T34" fmla="*/ 0 w 244"/>
                    <a:gd name="T35" fmla="*/ 514 h 566"/>
                    <a:gd name="T36" fmla="*/ 33 w 244"/>
                    <a:gd name="T37" fmla="*/ 507 h 566"/>
                    <a:gd name="T38" fmla="*/ 92 w 244"/>
                    <a:gd name="T39" fmla="*/ 511 h 566"/>
                    <a:gd name="T40" fmla="*/ 159 w 244"/>
                    <a:gd name="T41" fmla="*/ 514 h 566"/>
                    <a:gd name="T42" fmla="*/ 209 w 244"/>
                    <a:gd name="T43" fmla="*/ 520 h 566"/>
                    <a:gd name="T44" fmla="*/ 207 w 244"/>
                    <a:gd name="T45" fmla="*/ 512 h 566"/>
                    <a:gd name="T46" fmla="*/ 185 w 244"/>
                    <a:gd name="T47" fmla="*/ 488 h 566"/>
                    <a:gd name="T48" fmla="*/ 170 w 244"/>
                    <a:gd name="T49" fmla="*/ 448 h 566"/>
                    <a:gd name="T50" fmla="*/ 159 w 244"/>
                    <a:gd name="T51" fmla="*/ 398 h 566"/>
                    <a:gd name="T52" fmla="*/ 161 w 244"/>
                    <a:gd name="T53" fmla="*/ 364 h 566"/>
                    <a:gd name="T54" fmla="*/ 177 w 244"/>
                    <a:gd name="T55" fmla="*/ 265 h 566"/>
                    <a:gd name="T56" fmla="*/ 183 w 244"/>
                    <a:gd name="T57" fmla="*/ 194 h 566"/>
                    <a:gd name="T58" fmla="*/ 181 w 244"/>
                    <a:gd name="T59" fmla="*/ 115 h 566"/>
                    <a:gd name="T60" fmla="*/ 174 w 244"/>
                    <a:gd name="T61" fmla="*/ 78 h 566"/>
                    <a:gd name="T62" fmla="*/ 168 w 244"/>
                    <a:gd name="T63" fmla="*/ 31 h 566"/>
                    <a:gd name="T64" fmla="*/ 183 w 244"/>
                    <a:gd name="T65" fmla="*/ 9 h 566"/>
                    <a:gd name="T66" fmla="*/ 190 w 244"/>
                    <a:gd name="T6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66">
                      <a:moveTo>
                        <a:pt x="190" y="0"/>
                      </a:moveTo>
                      <a:lnTo>
                        <a:pt x="233" y="13"/>
                      </a:lnTo>
                      <a:lnTo>
                        <a:pt x="238" y="48"/>
                      </a:lnTo>
                      <a:lnTo>
                        <a:pt x="238" y="115"/>
                      </a:lnTo>
                      <a:lnTo>
                        <a:pt x="222" y="191"/>
                      </a:lnTo>
                      <a:lnTo>
                        <a:pt x="205" y="276"/>
                      </a:lnTo>
                      <a:lnTo>
                        <a:pt x="192" y="368"/>
                      </a:lnTo>
                      <a:lnTo>
                        <a:pt x="194" y="416"/>
                      </a:lnTo>
                      <a:lnTo>
                        <a:pt x="203" y="464"/>
                      </a:lnTo>
                      <a:lnTo>
                        <a:pt x="233" y="509"/>
                      </a:lnTo>
                      <a:lnTo>
                        <a:pt x="244" y="527"/>
                      </a:lnTo>
                      <a:lnTo>
                        <a:pt x="237" y="544"/>
                      </a:lnTo>
                      <a:lnTo>
                        <a:pt x="201" y="542"/>
                      </a:lnTo>
                      <a:lnTo>
                        <a:pt x="148" y="548"/>
                      </a:lnTo>
                      <a:lnTo>
                        <a:pt x="76" y="560"/>
                      </a:lnTo>
                      <a:lnTo>
                        <a:pt x="30" y="566"/>
                      </a:lnTo>
                      <a:lnTo>
                        <a:pt x="4" y="544"/>
                      </a:lnTo>
                      <a:lnTo>
                        <a:pt x="0" y="514"/>
                      </a:lnTo>
                      <a:lnTo>
                        <a:pt x="33" y="507"/>
                      </a:lnTo>
                      <a:lnTo>
                        <a:pt x="92" y="511"/>
                      </a:lnTo>
                      <a:lnTo>
                        <a:pt x="159" y="514"/>
                      </a:lnTo>
                      <a:lnTo>
                        <a:pt x="209" y="520"/>
                      </a:lnTo>
                      <a:lnTo>
                        <a:pt x="207" y="512"/>
                      </a:lnTo>
                      <a:lnTo>
                        <a:pt x="185" y="488"/>
                      </a:lnTo>
                      <a:lnTo>
                        <a:pt x="170" y="448"/>
                      </a:lnTo>
                      <a:lnTo>
                        <a:pt x="159" y="398"/>
                      </a:lnTo>
                      <a:lnTo>
                        <a:pt x="161" y="364"/>
                      </a:lnTo>
                      <a:lnTo>
                        <a:pt x="177" y="265"/>
                      </a:lnTo>
                      <a:lnTo>
                        <a:pt x="183" y="194"/>
                      </a:lnTo>
                      <a:lnTo>
                        <a:pt x="181" y="115"/>
                      </a:lnTo>
                      <a:lnTo>
                        <a:pt x="174" y="78"/>
                      </a:lnTo>
                      <a:lnTo>
                        <a:pt x="168" y="31"/>
                      </a:lnTo>
                      <a:lnTo>
                        <a:pt x="183" y="9"/>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77516" name="Group 12">
                <a:extLst>
                  <a:ext uri="{FF2B5EF4-FFF2-40B4-BE49-F238E27FC236}">
                    <a16:creationId xmlns:a16="http://schemas.microsoft.com/office/drawing/2014/main" id="{EE09BA30-A7ED-5A40-5141-8E5DD86BCD38}"/>
                  </a:ext>
                </a:extLst>
              </p:cNvPr>
              <p:cNvGrpSpPr>
                <a:grpSpLocks noChangeAspect="1"/>
              </p:cNvGrpSpPr>
              <p:nvPr/>
            </p:nvGrpSpPr>
            <p:grpSpPr bwMode="auto">
              <a:xfrm>
                <a:off x="3390" y="1636"/>
                <a:ext cx="505" cy="1294"/>
                <a:chOff x="3373" y="1613"/>
                <a:chExt cx="505" cy="1294"/>
              </a:xfrm>
            </p:grpSpPr>
            <p:sp>
              <p:nvSpPr>
                <p:cNvPr id="277517" name="Freeform 13">
                  <a:extLst>
                    <a:ext uri="{FF2B5EF4-FFF2-40B4-BE49-F238E27FC236}">
                      <a16:creationId xmlns:a16="http://schemas.microsoft.com/office/drawing/2014/main" id="{BCB5337A-1B4D-2F2A-350B-253FFE15BF02}"/>
                    </a:ext>
                  </a:extLst>
                </p:cNvPr>
                <p:cNvSpPr>
                  <a:spLocks noChangeAspect="1"/>
                </p:cNvSpPr>
                <p:nvPr/>
              </p:nvSpPr>
              <p:spPr bwMode="auto">
                <a:xfrm>
                  <a:off x="3504" y="1931"/>
                  <a:ext cx="208" cy="522"/>
                </a:xfrm>
                <a:custGeom>
                  <a:avLst/>
                  <a:gdLst>
                    <a:gd name="T0" fmla="*/ 56 w 208"/>
                    <a:gd name="T1" fmla="*/ 22 h 522"/>
                    <a:gd name="T2" fmla="*/ 78 w 208"/>
                    <a:gd name="T3" fmla="*/ 6 h 522"/>
                    <a:gd name="T4" fmla="*/ 106 w 208"/>
                    <a:gd name="T5" fmla="*/ 0 h 522"/>
                    <a:gd name="T6" fmla="*/ 128 w 208"/>
                    <a:gd name="T7" fmla="*/ 4 h 522"/>
                    <a:gd name="T8" fmla="*/ 147 w 208"/>
                    <a:gd name="T9" fmla="*/ 28 h 522"/>
                    <a:gd name="T10" fmla="*/ 162 w 208"/>
                    <a:gd name="T11" fmla="*/ 78 h 522"/>
                    <a:gd name="T12" fmla="*/ 175 w 208"/>
                    <a:gd name="T13" fmla="*/ 144 h 522"/>
                    <a:gd name="T14" fmla="*/ 189 w 208"/>
                    <a:gd name="T15" fmla="*/ 209 h 522"/>
                    <a:gd name="T16" fmla="*/ 201 w 208"/>
                    <a:gd name="T17" fmla="*/ 265 h 522"/>
                    <a:gd name="T18" fmla="*/ 201 w 208"/>
                    <a:gd name="T19" fmla="*/ 328 h 522"/>
                    <a:gd name="T20" fmla="*/ 208 w 208"/>
                    <a:gd name="T21" fmla="*/ 405 h 522"/>
                    <a:gd name="T22" fmla="*/ 201 w 208"/>
                    <a:gd name="T23" fmla="*/ 450 h 522"/>
                    <a:gd name="T24" fmla="*/ 191 w 208"/>
                    <a:gd name="T25" fmla="*/ 489 h 522"/>
                    <a:gd name="T26" fmla="*/ 158 w 208"/>
                    <a:gd name="T27" fmla="*/ 511 h 522"/>
                    <a:gd name="T28" fmla="*/ 97 w 208"/>
                    <a:gd name="T29" fmla="*/ 522 h 522"/>
                    <a:gd name="T30" fmla="*/ 52 w 208"/>
                    <a:gd name="T31" fmla="*/ 509 h 522"/>
                    <a:gd name="T32" fmla="*/ 11 w 208"/>
                    <a:gd name="T33" fmla="*/ 478 h 522"/>
                    <a:gd name="T34" fmla="*/ 0 w 208"/>
                    <a:gd name="T35" fmla="*/ 428 h 522"/>
                    <a:gd name="T36" fmla="*/ 0 w 208"/>
                    <a:gd name="T37" fmla="*/ 376 h 522"/>
                    <a:gd name="T38" fmla="*/ 13 w 208"/>
                    <a:gd name="T39" fmla="*/ 281 h 522"/>
                    <a:gd name="T40" fmla="*/ 13 w 208"/>
                    <a:gd name="T41" fmla="*/ 205 h 522"/>
                    <a:gd name="T42" fmla="*/ 17 w 208"/>
                    <a:gd name="T43" fmla="*/ 133 h 522"/>
                    <a:gd name="T44" fmla="*/ 33 w 208"/>
                    <a:gd name="T45" fmla="*/ 87 h 522"/>
                    <a:gd name="T46" fmla="*/ 52 w 208"/>
                    <a:gd name="T47" fmla="*/ 56 h 522"/>
                    <a:gd name="T48" fmla="*/ 56 w 208"/>
                    <a:gd name="T49" fmla="*/ 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522">
                      <a:moveTo>
                        <a:pt x="56" y="22"/>
                      </a:moveTo>
                      <a:lnTo>
                        <a:pt x="78" y="6"/>
                      </a:lnTo>
                      <a:lnTo>
                        <a:pt x="106" y="0"/>
                      </a:lnTo>
                      <a:lnTo>
                        <a:pt x="128" y="4"/>
                      </a:lnTo>
                      <a:lnTo>
                        <a:pt x="147" y="28"/>
                      </a:lnTo>
                      <a:lnTo>
                        <a:pt x="162" y="78"/>
                      </a:lnTo>
                      <a:lnTo>
                        <a:pt x="175" y="144"/>
                      </a:lnTo>
                      <a:lnTo>
                        <a:pt x="189" y="209"/>
                      </a:lnTo>
                      <a:lnTo>
                        <a:pt x="201" y="265"/>
                      </a:lnTo>
                      <a:lnTo>
                        <a:pt x="201" y="328"/>
                      </a:lnTo>
                      <a:lnTo>
                        <a:pt x="208" y="405"/>
                      </a:lnTo>
                      <a:lnTo>
                        <a:pt x="201" y="450"/>
                      </a:lnTo>
                      <a:lnTo>
                        <a:pt x="191" y="489"/>
                      </a:lnTo>
                      <a:lnTo>
                        <a:pt x="158" y="511"/>
                      </a:lnTo>
                      <a:lnTo>
                        <a:pt x="97" y="522"/>
                      </a:lnTo>
                      <a:lnTo>
                        <a:pt x="52" y="509"/>
                      </a:lnTo>
                      <a:lnTo>
                        <a:pt x="11" y="478"/>
                      </a:lnTo>
                      <a:lnTo>
                        <a:pt x="0" y="428"/>
                      </a:lnTo>
                      <a:lnTo>
                        <a:pt x="0" y="376"/>
                      </a:lnTo>
                      <a:lnTo>
                        <a:pt x="13" y="281"/>
                      </a:lnTo>
                      <a:lnTo>
                        <a:pt x="13" y="205"/>
                      </a:lnTo>
                      <a:lnTo>
                        <a:pt x="17" y="133"/>
                      </a:lnTo>
                      <a:lnTo>
                        <a:pt x="33" y="87"/>
                      </a:lnTo>
                      <a:lnTo>
                        <a:pt x="52" y="56"/>
                      </a:lnTo>
                      <a:lnTo>
                        <a:pt x="5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18" name="Freeform 14">
                  <a:extLst>
                    <a:ext uri="{FF2B5EF4-FFF2-40B4-BE49-F238E27FC236}">
                      <a16:creationId xmlns:a16="http://schemas.microsoft.com/office/drawing/2014/main" id="{2B341990-BDDC-1CB6-C75B-8BBAA5F28FCD}"/>
                    </a:ext>
                  </a:extLst>
                </p:cNvPr>
                <p:cNvSpPr>
                  <a:spLocks noChangeAspect="1"/>
                </p:cNvSpPr>
                <p:nvPr/>
              </p:nvSpPr>
              <p:spPr bwMode="auto">
                <a:xfrm>
                  <a:off x="3628" y="2357"/>
                  <a:ext cx="250" cy="517"/>
                </a:xfrm>
                <a:custGeom>
                  <a:avLst/>
                  <a:gdLst>
                    <a:gd name="T0" fmla="*/ 0 w 250"/>
                    <a:gd name="T1" fmla="*/ 45 h 517"/>
                    <a:gd name="T2" fmla="*/ 2 w 250"/>
                    <a:gd name="T3" fmla="*/ 6 h 517"/>
                    <a:gd name="T4" fmla="*/ 22 w 250"/>
                    <a:gd name="T5" fmla="*/ 0 h 517"/>
                    <a:gd name="T6" fmla="*/ 61 w 250"/>
                    <a:gd name="T7" fmla="*/ 2 h 517"/>
                    <a:gd name="T8" fmla="*/ 72 w 250"/>
                    <a:gd name="T9" fmla="*/ 36 h 517"/>
                    <a:gd name="T10" fmla="*/ 105 w 250"/>
                    <a:gd name="T11" fmla="*/ 106 h 517"/>
                    <a:gd name="T12" fmla="*/ 122 w 250"/>
                    <a:gd name="T13" fmla="*/ 162 h 517"/>
                    <a:gd name="T14" fmla="*/ 133 w 250"/>
                    <a:gd name="T15" fmla="*/ 228 h 517"/>
                    <a:gd name="T16" fmla="*/ 130 w 250"/>
                    <a:gd name="T17" fmla="*/ 267 h 517"/>
                    <a:gd name="T18" fmla="*/ 107 w 250"/>
                    <a:gd name="T19" fmla="*/ 328 h 517"/>
                    <a:gd name="T20" fmla="*/ 85 w 250"/>
                    <a:gd name="T21" fmla="*/ 386 h 517"/>
                    <a:gd name="T22" fmla="*/ 78 w 250"/>
                    <a:gd name="T23" fmla="*/ 434 h 517"/>
                    <a:gd name="T24" fmla="*/ 78 w 250"/>
                    <a:gd name="T25" fmla="*/ 453 h 517"/>
                    <a:gd name="T26" fmla="*/ 102 w 250"/>
                    <a:gd name="T27" fmla="*/ 456 h 517"/>
                    <a:gd name="T28" fmla="*/ 133 w 250"/>
                    <a:gd name="T29" fmla="*/ 445 h 517"/>
                    <a:gd name="T30" fmla="*/ 217 w 250"/>
                    <a:gd name="T31" fmla="*/ 453 h 517"/>
                    <a:gd name="T32" fmla="*/ 250 w 250"/>
                    <a:gd name="T33" fmla="*/ 473 h 517"/>
                    <a:gd name="T34" fmla="*/ 244 w 250"/>
                    <a:gd name="T35" fmla="*/ 486 h 517"/>
                    <a:gd name="T36" fmla="*/ 200 w 250"/>
                    <a:gd name="T37" fmla="*/ 512 h 517"/>
                    <a:gd name="T38" fmla="*/ 174 w 250"/>
                    <a:gd name="T39" fmla="*/ 517 h 517"/>
                    <a:gd name="T40" fmla="*/ 150 w 250"/>
                    <a:gd name="T41" fmla="*/ 495 h 517"/>
                    <a:gd name="T42" fmla="*/ 94 w 250"/>
                    <a:gd name="T43" fmla="*/ 484 h 517"/>
                    <a:gd name="T44" fmla="*/ 46 w 250"/>
                    <a:gd name="T45" fmla="*/ 484 h 517"/>
                    <a:gd name="T46" fmla="*/ 30 w 250"/>
                    <a:gd name="T47" fmla="*/ 479 h 517"/>
                    <a:gd name="T48" fmla="*/ 28 w 250"/>
                    <a:gd name="T49" fmla="*/ 462 h 517"/>
                    <a:gd name="T50" fmla="*/ 57 w 250"/>
                    <a:gd name="T51" fmla="*/ 375 h 517"/>
                    <a:gd name="T52" fmla="*/ 85 w 250"/>
                    <a:gd name="T53" fmla="*/ 308 h 517"/>
                    <a:gd name="T54" fmla="*/ 96 w 250"/>
                    <a:gd name="T55" fmla="*/ 264 h 517"/>
                    <a:gd name="T56" fmla="*/ 96 w 250"/>
                    <a:gd name="T57" fmla="*/ 202 h 517"/>
                    <a:gd name="T58" fmla="*/ 74 w 250"/>
                    <a:gd name="T59" fmla="*/ 147 h 517"/>
                    <a:gd name="T60" fmla="*/ 28 w 250"/>
                    <a:gd name="T61" fmla="*/ 89 h 517"/>
                    <a:gd name="T62" fmla="*/ 7 w 250"/>
                    <a:gd name="T63" fmla="*/ 62 h 517"/>
                    <a:gd name="T64" fmla="*/ 0 w 250"/>
                    <a:gd name="T65" fmla="*/ 45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517">
                      <a:moveTo>
                        <a:pt x="0" y="45"/>
                      </a:moveTo>
                      <a:lnTo>
                        <a:pt x="2" y="6"/>
                      </a:lnTo>
                      <a:lnTo>
                        <a:pt x="22" y="0"/>
                      </a:lnTo>
                      <a:lnTo>
                        <a:pt x="61" y="2"/>
                      </a:lnTo>
                      <a:lnTo>
                        <a:pt x="72" y="36"/>
                      </a:lnTo>
                      <a:lnTo>
                        <a:pt x="105" y="106"/>
                      </a:lnTo>
                      <a:lnTo>
                        <a:pt x="122" y="162"/>
                      </a:lnTo>
                      <a:lnTo>
                        <a:pt x="133" y="228"/>
                      </a:lnTo>
                      <a:lnTo>
                        <a:pt x="130" y="267"/>
                      </a:lnTo>
                      <a:lnTo>
                        <a:pt x="107" y="328"/>
                      </a:lnTo>
                      <a:lnTo>
                        <a:pt x="85" y="386"/>
                      </a:lnTo>
                      <a:lnTo>
                        <a:pt x="78" y="434"/>
                      </a:lnTo>
                      <a:lnTo>
                        <a:pt x="78" y="453"/>
                      </a:lnTo>
                      <a:lnTo>
                        <a:pt x="102" y="456"/>
                      </a:lnTo>
                      <a:lnTo>
                        <a:pt x="133" y="445"/>
                      </a:lnTo>
                      <a:lnTo>
                        <a:pt x="217" y="453"/>
                      </a:lnTo>
                      <a:lnTo>
                        <a:pt x="250" y="473"/>
                      </a:lnTo>
                      <a:lnTo>
                        <a:pt x="244" y="486"/>
                      </a:lnTo>
                      <a:lnTo>
                        <a:pt x="200" y="512"/>
                      </a:lnTo>
                      <a:lnTo>
                        <a:pt x="174" y="517"/>
                      </a:lnTo>
                      <a:lnTo>
                        <a:pt x="150" y="495"/>
                      </a:lnTo>
                      <a:lnTo>
                        <a:pt x="94" y="484"/>
                      </a:lnTo>
                      <a:lnTo>
                        <a:pt x="46" y="484"/>
                      </a:lnTo>
                      <a:lnTo>
                        <a:pt x="30" y="479"/>
                      </a:lnTo>
                      <a:lnTo>
                        <a:pt x="28" y="462"/>
                      </a:lnTo>
                      <a:lnTo>
                        <a:pt x="57" y="375"/>
                      </a:lnTo>
                      <a:lnTo>
                        <a:pt x="85" y="308"/>
                      </a:lnTo>
                      <a:lnTo>
                        <a:pt x="96" y="264"/>
                      </a:lnTo>
                      <a:lnTo>
                        <a:pt x="96" y="202"/>
                      </a:lnTo>
                      <a:lnTo>
                        <a:pt x="74" y="147"/>
                      </a:lnTo>
                      <a:lnTo>
                        <a:pt x="28" y="89"/>
                      </a:lnTo>
                      <a:lnTo>
                        <a:pt x="7" y="62"/>
                      </a:ln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19" name="Freeform 15">
                  <a:extLst>
                    <a:ext uri="{FF2B5EF4-FFF2-40B4-BE49-F238E27FC236}">
                      <a16:creationId xmlns:a16="http://schemas.microsoft.com/office/drawing/2014/main" id="{EC1608F2-798C-ABCA-310D-A20CF68EDB1A}"/>
                    </a:ext>
                  </a:extLst>
                </p:cNvPr>
                <p:cNvSpPr>
                  <a:spLocks noChangeAspect="1"/>
                </p:cNvSpPr>
                <p:nvPr/>
              </p:nvSpPr>
              <p:spPr bwMode="auto">
                <a:xfrm>
                  <a:off x="3373" y="2364"/>
                  <a:ext cx="222" cy="543"/>
                </a:xfrm>
                <a:custGeom>
                  <a:avLst/>
                  <a:gdLst>
                    <a:gd name="T0" fmla="*/ 131 w 222"/>
                    <a:gd name="T1" fmla="*/ 88 h 543"/>
                    <a:gd name="T2" fmla="*/ 144 w 222"/>
                    <a:gd name="T3" fmla="*/ 43 h 543"/>
                    <a:gd name="T4" fmla="*/ 172 w 222"/>
                    <a:gd name="T5" fmla="*/ 0 h 543"/>
                    <a:gd name="T6" fmla="*/ 198 w 222"/>
                    <a:gd name="T7" fmla="*/ 0 h 543"/>
                    <a:gd name="T8" fmla="*/ 222 w 222"/>
                    <a:gd name="T9" fmla="*/ 23 h 543"/>
                    <a:gd name="T10" fmla="*/ 220 w 222"/>
                    <a:gd name="T11" fmla="*/ 50 h 543"/>
                    <a:gd name="T12" fmla="*/ 187 w 222"/>
                    <a:gd name="T13" fmla="*/ 89 h 543"/>
                    <a:gd name="T14" fmla="*/ 154 w 222"/>
                    <a:gd name="T15" fmla="*/ 160 h 543"/>
                    <a:gd name="T16" fmla="*/ 139 w 222"/>
                    <a:gd name="T17" fmla="*/ 223 h 543"/>
                    <a:gd name="T18" fmla="*/ 137 w 222"/>
                    <a:gd name="T19" fmla="*/ 295 h 543"/>
                    <a:gd name="T20" fmla="*/ 154 w 222"/>
                    <a:gd name="T21" fmla="*/ 377 h 543"/>
                    <a:gd name="T22" fmla="*/ 170 w 222"/>
                    <a:gd name="T23" fmla="*/ 423 h 543"/>
                    <a:gd name="T24" fmla="*/ 187 w 222"/>
                    <a:gd name="T25" fmla="*/ 460 h 543"/>
                    <a:gd name="T26" fmla="*/ 192 w 222"/>
                    <a:gd name="T27" fmla="*/ 479 h 543"/>
                    <a:gd name="T28" fmla="*/ 189 w 222"/>
                    <a:gd name="T29" fmla="*/ 505 h 543"/>
                    <a:gd name="T30" fmla="*/ 161 w 222"/>
                    <a:gd name="T31" fmla="*/ 506 h 543"/>
                    <a:gd name="T32" fmla="*/ 94 w 222"/>
                    <a:gd name="T33" fmla="*/ 521 h 543"/>
                    <a:gd name="T34" fmla="*/ 33 w 222"/>
                    <a:gd name="T35" fmla="*/ 543 h 543"/>
                    <a:gd name="T36" fmla="*/ 20 w 222"/>
                    <a:gd name="T37" fmla="*/ 534 h 543"/>
                    <a:gd name="T38" fmla="*/ 0 w 222"/>
                    <a:gd name="T39" fmla="*/ 510 h 543"/>
                    <a:gd name="T40" fmla="*/ 6 w 222"/>
                    <a:gd name="T41" fmla="*/ 495 h 543"/>
                    <a:gd name="T42" fmla="*/ 65 w 222"/>
                    <a:gd name="T43" fmla="*/ 488 h 543"/>
                    <a:gd name="T44" fmla="*/ 117 w 222"/>
                    <a:gd name="T45" fmla="*/ 488 h 543"/>
                    <a:gd name="T46" fmla="*/ 144 w 222"/>
                    <a:gd name="T47" fmla="*/ 488 h 543"/>
                    <a:gd name="T48" fmla="*/ 161 w 222"/>
                    <a:gd name="T49" fmla="*/ 473 h 543"/>
                    <a:gd name="T50" fmla="*/ 154 w 222"/>
                    <a:gd name="T51" fmla="*/ 440 h 543"/>
                    <a:gd name="T52" fmla="*/ 126 w 222"/>
                    <a:gd name="T53" fmla="*/ 373 h 543"/>
                    <a:gd name="T54" fmla="*/ 109 w 222"/>
                    <a:gd name="T55" fmla="*/ 310 h 543"/>
                    <a:gd name="T56" fmla="*/ 104 w 222"/>
                    <a:gd name="T57" fmla="*/ 245 h 543"/>
                    <a:gd name="T58" fmla="*/ 109 w 222"/>
                    <a:gd name="T59" fmla="*/ 184 h 543"/>
                    <a:gd name="T60" fmla="*/ 120 w 222"/>
                    <a:gd name="T61" fmla="*/ 132 h 543"/>
                    <a:gd name="T62" fmla="*/ 131 w 222"/>
                    <a:gd name="T63" fmla="*/ 8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543">
                      <a:moveTo>
                        <a:pt x="131" y="88"/>
                      </a:moveTo>
                      <a:lnTo>
                        <a:pt x="144" y="43"/>
                      </a:lnTo>
                      <a:lnTo>
                        <a:pt x="172" y="0"/>
                      </a:lnTo>
                      <a:lnTo>
                        <a:pt x="198" y="0"/>
                      </a:lnTo>
                      <a:lnTo>
                        <a:pt x="222" y="23"/>
                      </a:lnTo>
                      <a:lnTo>
                        <a:pt x="220" y="50"/>
                      </a:lnTo>
                      <a:lnTo>
                        <a:pt x="187" y="89"/>
                      </a:lnTo>
                      <a:lnTo>
                        <a:pt x="154" y="160"/>
                      </a:lnTo>
                      <a:lnTo>
                        <a:pt x="139" y="223"/>
                      </a:lnTo>
                      <a:lnTo>
                        <a:pt x="137" y="295"/>
                      </a:lnTo>
                      <a:lnTo>
                        <a:pt x="154" y="377"/>
                      </a:lnTo>
                      <a:lnTo>
                        <a:pt x="170" y="423"/>
                      </a:lnTo>
                      <a:lnTo>
                        <a:pt x="187" y="460"/>
                      </a:lnTo>
                      <a:lnTo>
                        <a:pt x="192" y="479"/>
                      </a:lnTo>
                      <a:lnTo>
                        <a:pt x="189" y="505"/>
                      </a:lnTo>
                      <a:lnTo>
                        <a:pt x="161" y="506"/>
                      </a:lnTo>
                      <a:lnTo>
                        <a:pt x="94" y="521"/>
                      </a:lnTo>
                      <a:lnTo>
                        <a:pt x="33" y="543"/>
                      </a:lnTo>
                      <a:lnTo>
                        <a:pt x="20" y="534"/>
                      </a:lnTo>
                      <a:lnTo>
                        <a:pt x="0" y="510"/>
                      </a:lnTo>
                      <a:lnTo>
                        <a:pt x="6" y="495"/>
                      </a:lnTo>
                      <a:lnTo>
                        <a:pt x="65" y="488"/>
                      </a:lnTo>
                      <a:lnTo>
                        <a:pt x="117" y="488"/>
                      </a:lnTo>
                      <a:lnTo>
                        <a:pt x="144" y="488"/>
                      </a:lnTo>
                      <a:lnTo>
                        <a:pt x="161" y="473"/>
                      </a:lnTo>
                      <a:lnTo>
                        <a:pt x="154" y="440"/>
                      </a:lnTo>
                      <a:lnTo>
                        <a:pt x="126" y="373"/>
                      </a:lnTo>
                      <a:lnTo>
                        <a:pt x="109" y="310"/>
                      </a:lnTo>
                      <a:lnTo>
                        <a:pt x="104" y="245"/>
                      </a:lnTo>
                      <a:lnTo>
                        <a:pt x="109" y="184"/>
                      </a:lnTo>
                      <a:lnTo>
                        <a:pt x="120" y="132"/>
                      </a:lnTo>
                      <a:lnTo>
                        <a:pt x="13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20" name="Freeform 16">
                  <a:extLst>
                    <a:ext uri="{FF2B5EF4-FFF2-40B4-BE49-F238E27FC236}">
                      <a16:creationId xmlns:a16="http://schemas.microsoft.com/office/drawing/2014/main" id="{512C8FE4-E4DA-1531-2A9F-44200AC68E96}"/>
                    </a:ext>
                  </a:extLst>
                </p:cNvPr>
                <p:cNvSpPr>
                  <a:spLocks noChangeAspect="1"/>
                </p:cNvSpPr>
                <p:nvPr/>
              </p:nvSpPr>
              <p:spPr bwMode="auto">
                <a:xfrm>
                  <a:off x="3405" y="1942"/>
                  <a:ext cx="158" cy="437"/>
                </a:xfrm>
                <a:custGeom>
                  <a:avLst/>
                  <a:gdLst>
                    <a:gd name="T0" fmla="*/ 80 w 158"/>
                    <a:gd name="T1" fmla="*/ 11 h 437"/>
                    <a:gd name="T2" fmla="*/ 111 w 158"/>
                    <a:gd name="T3" fmla="*/ 0 h 437"/>
                    <a:gd name="T4" fmla="*/ 145 w 158"/>
                    <a:gd name="T5" fmla="*/ 3 h 437"/>
                    <a:gd name="T6" fmla="*/ 158 w 158"/>
                    <a:gd name="T7" fmla="*/ 22 h 437"/>
                    <a:gd name="T8" fmla="*/ 150 w 158"/>
                    <a:gd name="T9" fmla="*/ 72 h 437"/>
                    <a:gd name="T10" fmla="*/ 113 w 158"/>
                    <a:gd name="T11" fmla="*/ 88 h 437"/>
                    <a:gd name="T12" fmla="*/ 69 w 158"/>
                    <a:gd name="T13" fmla="*/ 120 h 437"/>
                    <a:gd name="T14" fmla="*/ 52 w 158"/>
                    <a:gd name="T15" fmla="*/ 164 h 437"/>
                    <a:gd name="T16" fmla="*/ 39 w 158"/>
                    <a:gd name="T17" fmla="*/ 205 h 437"/>
                    <a:gd name="T18" fmla="*/ 35 w 158"/>
                    <a:gd name="T19" fmla="*/ 266 h 437"/>
                    <a:gd name="T20" fmla="*/ 41 w 158"/>
                    <a:gd name="T21" fmla="*/ 325 h 437"/>
                    <a:gd name="T22" fmla="*/ 50 w 158"/>
                    <a:gd name="T23" fmla="*/ 349 h 437"/>
                    <a:gd name="T24" fmla="*/ 63 w 158"/>
                    <a:gd name="T25" fmla="*/ 366 h 437"/>
                    <a:gd name="T26" fmla="*/ 85 w 158"/>
                    <a:gd name="T27" fmla="*/ 372 h 437"/>
                    <a:gd name="T28" fmla="*/ 85 w 158"/>
                    <a:gd name="T29" fmla="*/ 399 h 437"/>
                    <a:gd name="T30" fmla="*/ 52 w 158"/>
                    <a:gd name="T31" fmla="*/ 425 h 437"/>
                    <a:gd name="T32" fmla="*/ 35 w 158"/>
                    <a:gd name="T33" fmla="*/ 437 h 437"/>
                    <a:gd name="T34" fmla="*/ 13 w 158"/>
                    <a:gd name="T35" fmla="*/ 420 h 437"/>
                    <a:gd name="T36" fmla="*/ 0 w 158"/>
                    <a:gd name="T37" fmla="*/ 372 h 437"/>
                    <a:gd name="T38" fmla="*/ 0 w 158"/>
                    <a:gd name="T39" fmla="*/ 311 h 437"/>
                    <a:gd name="T40" fmla="*/ 2 w 158"/>
                    <a:gd name="T41" fmla="*/ 233 h 437"/>
                    <a:gd name="T42" fmla="*/ 24 w 158"/>
                    <a:gd name="T43" fmla="*/ 153 h 437"/>
                    <a:gd name="T44" fmla="*/ 50 w 158"/>
                    <a:gd name="T45" fmla="*/ 87 h 437"/>
                    <a:gd name="T46" fmla="*/ 69 w 158"/>
                    <a:gd name="T47" fmla="*/ 37 h 437"/>
                    <a:gd name="T48" fmla="*/ 80 w 158"/>
                    <a:gd name="T49" fmla="*/ 1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437">
                      <a:moveTo>
                        <a:pt x="80" y="11"/>
                      </a:moveTo>
                      <a:lnTo>
                        <a:pt x="111" y="0"/>
                      </a:lnTo>
                      <a:lnTo>
                        <a:pt x="145" y="3"/>
                      </a:lnTo>
                      <a:lnTo>
                        <a:pt x="158" y="22"/>
                      </a:lnTo>
                      <a:lnTo>
                        <a:pt x="150" y="72"/>
                      </a:lnTo>
                      <a:lnTo>
                        <a:pt x="113" y="88"/>
                      </a:lnTo>
                      <a:lnTo>
                        <a:pt x="69" y="120"/>
                      </a:lnTo>
                      <a:lnTo>
                        <a:pt x="52" y="164"/>
                      </a:lnTo>
                      <a:lnTo>
                        <a:pt x="39" y="205"/>
                      </a:lnTo>
                      <a:lnTo>
                        <a:pt x="35" y="266"/>
                      </a:lnTo>
                      <a:lnTo>
                        <a:pt x="41" y="325"/>
                      </a:lnTo>
                      <a:lnTo>
                        <a:pt x="50" y="349"/>
                      </a:lnTo>
                      <a:lnTo>
                        <a:pt x="63" y="366"/>
                      </a:lnTo>
                      <a:lnTo>
                        <a:pt x="85" y="372"/>
                      </a:lnTo>
                      <a:lnTo>
                        <a:pt x="85" y="399"/>
                      </a:lnTo>
                      <a:lnTo>
                        <a:pt x="52" y="425"/>
                      </a:lnTo>
                      <a:lnTo>
                        <a:pt x="35" y="437"/>
                      </a:lnTo>
                      <a:lnTo>
                        <a:pt x="13" y="420"/>
                      </a:lnTo>
                      <a:lnTo>
                        <a:pt x="0" y="372"/>
                      </a:lnTo>
                      <a:lnTo>
                        <a:pt x="0" y="311"/>
                      </a:lnTo>
                      <a:lnTo>
                        <a:pt x="2" y="233"/>
                      </a:lnTo>
                      <a:lnTo>
                        <a:pt x="24" y="153"/>
                      </a:lnTo>
                      <a:lnTo>
                        <a:pt x="50" y="87"/>
                      </a:lnTo>
                      <a:lnTo>
                        <a:pt x="69" y="37"/>
                      </a:lnTo>
                      <a:lnTo>
                        <a:pt x="8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21" name="Freeform 17">
                  <a:extLst>
                    <a:ext uri="{FF2B5EF4-FFF2-40B4-BE49-F238E27FC236}">
                      <a16:creationId xmlns:a16="http://schemas.microsoft.com/office/drawing/2014/main" id="{83693CCB-C320-088D-61E1-DB4DBDEBD435}"/>
                    </a:ext>
                  </a:extLst>
                </p:cNvPr>
                <p:cNvSpPr>
                  <a:spLocks noChangeAspect="1"/>
                </p:cNvSpPr>
                <p:nvPr/>
              </p:nvSpPr>
              <p:spPr bwMode="auto">
                <a:xfrm>
                  <a:off x="3391" y="1613"/>
                  <a:ext cx="271" cy="310"/>
                </a:xfrm>
                <a:custGeom>
                  <a:avLst/>
                  <a:gdLst>
                    <a:gd name="T0" fmla="*/ 142 w 271"/>
                    <a:gd name="T1" fmla="*/ 4 h 310"/>
                    <a:gd name="T2" fmla="*/ 168 w 271"/>
                    <a:gd name="T3" fmla="*/ 0 h 310"/>
                    <a:gd name="T4" fmla="*/ 204 w 271"/>
                    <a:gd name="T5" fmla="*/ 15 h 310"/>
                    <a:gd name="T6" fmla="*/ 245 w 271"/>
                    <a:gd name="T7" fmla="*/ 63 h 310"/>
                    <a:gd name="T8" fmla="*/ 271 w 271"/>
                    <a:gd name="T9" fmla="*/ 134 h 310"/>
                    <a:gd name="T10" fmla="*/ 267 w 271"/>
                    <a:gd name="T11" fmla="*/ 180 h 310"/>
                    <a:gd name="T12" fmla="*/ 259 w 271"/>
                    <a:gd name="T13" fmla="*/ 238 h 310"/>
                    <a:gd name="T14" fmla="*/ 241 w 271"/>
                    <a:gd name="T15" fmla="*/ 278 h 310"/>
                    <a:gd name="T16" fmla="*/ 202 w 271"/>
                    <a:gd name="T17" fmla="*/ 310 h 310"/>
                    <a:gd name="T18" fmla="*/ 161 w 271"/>
                    <a:gd name="T19" fmla="*/ 303 h 310"/>
                    <a:gd name="T20" fmla="*/ 116 w 271"/>
                    <a:gd name="T21" fmla="*/ 271 h 310"/>
                    <a:gd name="T22" fmla="*/ 96 w 271"/>
                    <a:gd name="T23" fmla="*/ 223 h 310"/>
                    <a:gd name="T24" fmla="*/ 79 w 271"/>
                    <a:gd name="T25" fmla="*/ 191 h 310"/>
                    <a:gd name="T26" fmla="*/ 31 w 271"/>
                    <a:gd name="T27" fmla="*/ 212 h 310"/>
                    <a:gd name="T28" fmla="*/ 9 w 271"/>
                    <a:gd name="T29" fmla="*/ 212 h 310"/>
                    <a:gd name="T30" fmla="*/ 0 w 271"/>
                    <a:gd name="T31" fmla="*/ 208 h 310"/>
                    <a:gd name="T32" fmla="*/ 7 w 271"/>
                    <a:gd name="T33" fmla="*/ 191 h 310"/>
                    <a:gd name="T34" fmla="*/ 53 w 271"/>
                    <a:gd name="T35" fmla="*/ 178 h 310"/>
                    <a:gd name="T36" fmla="*/ 76 w 271"/>
                    <a:gd name="T37" fmla="*/ 174 h 310"/>
                    <a:gd name="T38" fmla="*/ 74 w 271"/>
                    <a:gd name="T39" fmla="*/ 137 h 310"/>
                    <a:gd name="T40" fmla="*/ 85 w 271"/>
                    <a:gd name="T41" fmla="*/ 100 h 310"/>
                    <a:gd name="T42" fmla="*/ 96 w 271"/>
                    <a:gd name="T43" fmla="*/ 61 h 310"/>
                    <a:gd name="T44" fmla="*/ 118 w 271"/>
                    <a:gd name="T45" fmla="*/ 18 h 310"/>
                    <a:gd name="T46" fmla="*/ 142 w 271"/>
                    <a:gd name="T47" fmla="*/ 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310">
                      <a:moveTo>
                        <a:pt x="142" y="4"/>
                      </a:moveTo>
                      <a:lnTo>
                        <a:pt x="168" y="0"/>
                      </a:lnTo>
                      <a:lnTo>
                        <a:pt x="204" y="15"/>
                      </a:lnTo>
                      <a:lnTo>
                        <a:pt x="245" y="63"/>
                      </a:lnTo>
                      <a:lnTo>
                        <a:pt x="271" y="134"/>
                      </a:lnTo>
                      <a:lnTo>
                        <a:pt x="267" y="180"/>
                      </a:lnTo>
                      <a:lnTo>
                        <a:pt x="259" y="238"/>
                      </a:lnTo>
                      <a:lnTo>
                        <a:pt x="241" y="278"/>
                      </a:lnTo>
                      <a:lnTo>
                        <a:pt x="202" y="310"/>
                      </a:lnTo>
                      <a:lnTo>
                        <a:pt x="161" y="303"/>
                      </a:lnTo>
                      <a:lnTo>
                        <a:pt x="116" y="271"/>
                      </a:lnTo>
                      <a:lnTo>
                        <a:pt x="96" y="223"/>
                      </a:lnTo>
                      <a:lnTo>
                        <a:pt x="79" y="191"/>
                      </a:lnTo>
                      <a:lnTo>
                        <a:pt x="31" y="212"/>
                      </a:lnTo>
                      <a:lnTo>
                        <a:pt x="9" y="212"/>
                      </a:lnTo>
                      <a:lnTo>
                        <a:pt x="0" y="208"/>
                      </a:lnTo>
                      <a:lnTo>
                        <a:pt x="7" y="191"/>
                      </a:lnTo>
                      <a:lnTo>
                        <a:pt x="53" y="178"/>
                      </a:lnTo>
                      <a:lnTo>
                        <a:pt x="76" y="174"/>
                      </a:lnTo>
                      <a:lnTo>
                        <a:pt x="74" y="137"/>
                      </a:lnTo>
                      <a:lnTo>
                        <a:pt x="85" y="100"/>
                      </a:lnTo>
                      <a:lnTo>
                        <a:pt x="96" y="61"/>
                      </a:lnTo>
                      <a:lnTo>
                        <a:pt x="118" y="18"/>
                      </a:lnTo>
                      <a:lnTo>
                        <a:pt x="14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77522" name="Group 18">
                <a:extLst>
                  <a:ext uri="{FF2B5EF4-FFF2-40B4-BE49-F238E27FC236}">
                    <a16:creationId xmlns:a16="http://schemas.microsoft.com/office/drawing/2014/main" id="{8DC24C80-D297-A909-D7C8-22F9A8658FE8}"/>
                  </a:ext>
                </a:extLst>
              </p:cNvPr>
              <p:cNvGrpSpPr>
                <a:grpSpLocks noChangeAspect="1"/>
              </p:cNvGrpSpPr>
              <p:nvPr/>
            </p:nvGrpSpPr>
            <p:grpSpPr bwMode="auto">
              <a:xfrm>
                <a:off x="2714" y="1531"/>
                <a:ext cx="423" cy="1416"/>
                <a:chOff x="2697" y="1508"/>
                <a:chExt cx="423" cy="1416"/>
              </a:xfrm>
            </p:grpSpPr>
            <p:sp>
              <p:nvSpPr>
                <p:cNvPr id="277523" name="Freeform 19">
                  <a:extLst>
                    <a:ext uri="{FF2B5EF4-FFF2-40B4-BE49-F238E27FC236}">
                      <a16:creationId xmlns:a16="http://schemas.microsoft.com/office/drawing/2014/main" id="{CCC8D5B3-71B6-D01F-2BE7-A620DEE71DDC}"/>
                    </a:ext>
                  </a:extLst>
                </p:cNvPr>
                <p:cNvSpPr>
                  <a:spLocks noChangeAspect="1"/>
                </p:cNvSpPr>
                <p:nvPr/>
              </p:nvSpPr>
              <p:spPr bwMode="auto">
                <a:xfrm>
                  <a:off x="2839" y="1852"/>
                  <a:ext cx="207" cy="606"/>
                </a:xfrm>
                <a:custGeom>
                  <a:avLst/>
                  <a:gdLst>
                    <a:gd name="T0" fmla="*/ 71 w 207"/>
                    <a:gd name="T1" fmla="*/ 52 h 606"/>
                    <a:gd name="T2" fmla="*/ 96 w 207"/>
                    <a:gd name="T3" fmla="*/ 13 h 606"/>
                    <a:gd name="T4" fmla="*/ 122 w 207"/>
                    <a:gd name="T5" fmla="*/ 0 h 606"/>
                    <a:gd name="T6" fmla="*/ 144 w 207"/>
                    <a:gd name="T7" fmla="*/ 7 h 606"/>
                    <a:gd name="T8" fmla="*/ 172 w 207"/>
                    <a:gd name="T9" fmla="*/ 41 h 606"/>
                    <a:gd name="T10" fmla="*/ 194 w 207"/>
                    <a:gd name="T11" fmla="*/ 94 h 606"/>
                    <a:gd name="T12" fmla="*/ 207 w 207"/>
                    <a:gd name="T13" fmla="*/ 163 h 606"/>
                    <a:gd name="T14" fmla="*/ 207 w 207"/>
                    <a:gd name="T15" fmla="*/ 261 h 606"/>
                    <a:gd name="T16" fmla="*/ 196 w 207"/>
                    <a:gd name="T17" fmla="*/ 374 h 606"/>
                    <a:gd name="T18" fmla="*/ 188 w 207"/>
                    <a:gd name="T19" fmla="*/ 489 h 606"/>
                    <a:gd name="T20" fmla="*/ 172 w 207"/>
                    <a:gd name="T21" fmla="*/ 545 h 606"/>
                    <a:gd name="T22" fmla="*/ 155 w 207"/>
                    <a:gd name="T23" fmla="*/ 574 h 606"/>
                    <a:gd name="T24" fmla="*/ 135 w 207"/>
                    <a:gd name="T25" fmla="*/ 595 h 606"/>
                    <a:gd name="T26" fmla="*/ 107 w 207"/>
                    <a:gd name="T27" fmla="*/ 606 h 606"/>
                    <a:gd name="T28" fmla="*/ 57 w 207"/>
                    <a:gd name="T29" fmla="*/ 606 h 606"/>
                    <a:gd name="T30" fmla="*/ 28 w 207"/>
                    <a:gd name="T31" fmla="*/ 595 h 606"/>
                    <a:gd name="T32" fmla="*/ 4 w 207"/>
                    <a:gd name="T33" fmla="*/ 545 h 606"/>
                    <a:gd name="T34" fmla="*/ 0 w 207"/>
                    <a:gd name="T35" fmla="*/ 474 h 606"/>
                    <a:gd name="T36" fmla="*/ 0 w 207"/>
                    <a:gd name="T37" fmla="*/ 385 h 606"/>
                    <a:gd name="T38" fmla="*/ 11 w 207"/>
                    <a:gd name="T39" fmla="*/ 267 h 606"/>
                    <a:gd name="T40" fmla="*/ 26 w 207"/>
                    <a:gd name="T41" fmla="*/ 172 h 606"/>
                    <a:gd name="T42" fmla="*/ 49 w 207"/>
                    <a:gd name="T43" fmla="*/ 89 h 606"/>
                    <a:gd name="T44" fmla="*/ 71 w 207"/>
                    <a:gd name="T45" fmla="*/ 5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06">
                      <a:moveTo>
                        <a:pt x="71" y="52"/>
                      </a:moveTo>
                      <a:lnTo>
                        <a:pt x="96" y="13"/>
                      </a:lnTo>
                      <a:lnTo>
                        <a:pt x="122" y="0"/>
                      </a:lnTo>
                      <a:lnTo>
                        <a:pt x="144" y="7"/>
                      </a:lnTo>
                      <a:lnTo>
                        <a:pt x="172" y="41"/>
                      </a:lnTo>
                      <a:lnTo>
                        <a:pt x="194" y="94"/>
                      </a:lnTo>
                      <a:lnTo>
                        <a:pt x="207" y="163"/>
                      </a:lnTo>
                      <a:lnTo>
                        <a:pt x="207" y="261"/>
                      </a:lnTo>
                      <a:lnTo>
                        <a:pt x="196" y="374"/>
                      </a:lnTo>
                      <a:lnTo>
                        <a:pt x="188" y="489"/>
                      </a:lnTo>
                      <a:lnTo>
                        <a:pt x="172" y="545"/>
                      </a:lnTo>
                      <a:lnTo>
                        <a:pt x="155" y="574"/>
                      </a:lnTo>
                      <a:lnTo>
                        <a:pt x="135" y="595"/>
                      </a:lnTo>
                      <a:lnTo>
                        <a:pt x="107" y="606"/>
                      </a:lnTo>
                      <a:lnTo>
                        <a:pt x="57" y="606"/>
                      </a:lnTo>
                      <a:lnTo>
                        <a:pt x="28" y="595"/>
                      </a:lnTo>
                      <a:lnTo>
                        <a:pt x="4" y="545"/>
                      </a:lnTo>
                      <a:lnTo>
                        <a:pt x="0" y="474"/>
                      </a:lnTo>
                      <a:lnTo>
                        <a:pt x="0" y="385"/>
                      </a:lnTo>
                      <a:lnTo>
                        <a:pt x="11" y="267"/>
                      </a:lnTo>
                      <a:lnTo>
                        <a:pt x="26" y="172"/>
                      </a:lnTo>
                      <a:lnTo>
                        <a:pt x="49" y="89"/>
                      </a:lnTo>
                      <a:lnTo>
                        <a:pt x="71"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24" name="Freeform 20">
                  <a:extLst>
                    <a:ext uri="{FF2B5EF4-FFF2-40B4-BE49-F238E27FC236}">
                      <a16:creationId xmlns:a16="http://schemas.microsoft.com/office/drawing/2014/main" id="{01364B72-FB45-7C86-B1B1-3AD1B50128DB}"/>
                    </a:ext>
                  </a:extLst>
                </p:cNvPr>
                <p:cNvSpPr>
                  <a:spLocks noChangeAspect="1"/>
                </p:cNvSpPr>
                <p:nvPr/>
              </p:nvSpPr>
              <p:spPr bwMode="auto">
                <a:xfrm>
                  <a:off x="2747" y="1858"/>
                  <a:ext cx="192" cy="532"/>
                </a:xfrm>
                <a:custGeom>
                  <a:avLst/>
                  <a:gdLst>
                    <a:gd name="T0" fmla="*/ 101 w 192"/>
                    <a:gd name="T1" fmla="*/ 43 h 532"/>
                    <a:gd name="T2" fmla="*/ 132 w 192"/>
                    <a:gd name="T3" fmla="*/ 0 h 532"/>
                    <a:gd name="T4" fmla="*/ 172 w 192"/>
                    <a:gd name="T5" fmla="*/ 0 h 532"/>
                    <a:gd name="T6" fmla="*/ 192 w 192"/>
                    <a:gd name="T7" fmla="*/ 33 h 532"/>
                    <a:gd name="T8" fmla="*/ 183 w 192"/>
                    <a:gd name="T9" fmla="*/ 69 h 532"/>
                    <a:gd name="T10" fmla="*/ 159 w 192"/>
                    <a:gd name="T11" fmla="*/ 76 h 532"/>
                    <a:gd name="T12" fmla="*/ 128 w 192"/>
                    <a:gd name="T13" fmla="*/ 94 h 532"/>
                    <a:gd name="T14" fmla="*/ 102 w 192"/>
                    <a:gd name="T15" fmla="*/ 124 h 532"/>
                    <a:gd name="T16" fmla="*/ 84 w 192"/>
                    <a:gd name="T17" fmla="*/ 157 h 532"/>
                    <a:gd name="T18" fmla="*/ 62 w 192"/>
                    <a:gd name="T19" fmla="*/ 217 h 532"/>
                    <a:gd name="T20" fmla="*/ 36 w 192"/>
                    <a:gd name="T21" fmla="*/ 293 h 532"/>
                    <a:gd name="T22" fmla="*/ 28 w 192"/>
                    <a:gd name="T23" fmla="*/ 374 h 532"/>
                    <a:gd name="T24" fmla="*/ 39 w 192"/>
                    <a:gd name="T25" fmla="*/ 428 h 532"/>
                    <a:gd name="T26" fmla="*/ 45 w 192"/>
                    <a:gd name="T27" fmla="*/ 467 h 532"/>
                    <a:gd name="T28" fmla="*/ 58 w 192"/>
                    <a:gd name="T29" fmla="*/ 495 h 532"/>
                    <a:gd name="T30" fmla="*/ 54 w 192"/>
                    <a:gd name="T31" fmla="*/ 523 h 532"/>
                    <a:gd name="T32" fmla="*/ 34 w 192"/>
                    <a:gd name="T33" fmla="*/ 532 h 532"/>
                    <a:gd name="T34" fmla="*/ 17 w 192"/>
                    <a:gd name="T35" fmla="*/ 510 h 532"/>
                    <a:gd name="T36" fmla="*/ 0 w 192"/>
                    <a:gd name="T37" fmla="*/ 478 h 532"/>
                    <a:gd name="T38" fmla="*/ 6 w 192"/>
                    <a:gd name="T39" fmla="*/ 452 h 532"/>
                    <a:gd name="T40" fmla="*/ 10 w 192"/>
                    <a:gd name="T41" fmla="*/ 369 h 532"/>
                    <a:gd name="T42" fmla="*/ 10 w 192"/>
                    <a:gd name="T43" fmla="*/ 308 h 532"/>
                    <a:gd name="T44" fmla="*/ 19 w 192"/>
                    <a:gd name="T45" fmla="*/ 245 h 532"/>
                    <a:gd name="T46" fmla="*/ 39 w 192"/>
                    <a:gd name="T47" fmla="*/ 159 h 532"/>
                    <a:gd name="T48" fmla="*/ 73 w 192"/>
                    <a:gd name="T49" fmla="*/ 93 h 532"/>
                    <a:gd name="T50" fmla="*/ 101 w 192"/>
                    <a:gd name="T51" fmla="*/ 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532">
                      <a:moveTo>
                        <a:pt x="101" y="43"/>
                      </a:moveTo>
                      <a:lnTo>
                        <a:pt x="132" y="0"/>
                      </a:lnTo>
                      <a:lnTo>
                        <a:pt x="172" y="0"/>
                      </a:lnTo>
                      <a:lnTo>
                        <a:pt x="192" y="33"/>
                      </a:lnTo>
                      <a:lnTo>
                        <a:pt x="183" y="69"/>
                      </a:lnTo>
                      <a:lnTo>
                        <a:pt x="159" y="76"/>
                      </a:lnTo>
                      <a:lnTo>
                        <a:pt x="128" y="94"/>
                      </a:lnTo>
                      <a:lnTo>
                        <a:pt x="102" y="124"/>
                      </a:lnTo>
                      <a:lnTo>
                        <a:pt x="84" y="157"/>
                      </a:lnTo>
                      <a:lnTo>
                        <a:pt x="62" y="217"/>
                      </a:lnTo>
                      <a:lnTo>
                        <a:pt x="36" y="293"/>
                      </a:lnTo>
                      <a:lnTo>
                        <a:pt x="28" y="374"/>
                      </a:lnTo>
                      <a:lnTo>
                        <a:pt x="39" y="428"/>
                      </a:lnTo>
                      <a:lnTo>
                        <a:pt x="45" y="467"/>
                      </a:lnTo>
                      <a:lnTo>
                        <a:pt x="58" y="495"/>
                      </a:lnTo>
                      <a:lnTo>
                        <a:pt x="54" y="523"/>
                      </a:lnTo>
                      <a:lnTo>
                        <a:pt x="34" y="532"/>
                      </a:lnTo>
                      <a:lnTo>
                        <a:pt x="17" y="510"/>
                      </a:lnTo>
                      <a:lnTo>
                        <a:pt x="0" y="478"/>
                      </a:lnTo>
                      <a:lnTo>
                        <a:pt x="6" y="452"/>
                      </a:lnTo>
                      <a:lnTo>
                        <a:pt x="10" y="369"/>
                      </a:lnTo>
                      <a:lnTo>
                        <a:pt x="10" y="308"/>
                      </a:lnTo>
                      <a:lnTo>
                        <a:pt x="19" y="245"/>
                      </a:lnTo>
                      <a:lnTo>
                        <a:pt x="39" y="159"/>
                      </a:lnTo>
                      <a:lnTo>
                        <a:pt x="73" y="93"/>
                      </a:lnTo>
                      <a:lnTo>
                        <a:pt x="10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25" name="Freeform 21">
                  <a:extLst>
                    <a:ext uri="{FF2B5EF4-FFF2-40B4-BE49-F238E27FC236}">
                      <a16:creationId xmlns:a16="http://schemas.microsoft.com/office/drawing/2014/main" id="{40E8DBD4-9CBA-F8A2-0B0B-24703864771B}"/>
                    </a:ext>
                  </a:extLst>
                </p:cNvPr>
                <p:cNvSpPr>
                  <a:spLocks noChangeAspect="1"/>
                </p:cNvSpPr>
                <p:nvPr/>
              </p:nvSpPr>
              <p:spPr bwMode="auto">
                <a:xfrm>
                  <a:off x="2697" y="2329"/>
                  <a:ext cx="214" cy="547"/>
                </a:xfrm>
                <a:custGeom>
                  <a:avLst/>
                  <a:gdLst>
                    <a:gd name="T0" fmla="*/ 180 w 214"/>
                    <a:gd name="T1" fmla="*/ 0 h 547"/>
                    <a:gd name="T2" fmla="*/ 214 w 214"/>
                    <a:gd name="T3" fmla="*/ 28 h 547"/>
                    <a:gd name="T4" fmla="*/ 213 w 214"/>
                    <a:gd name="T5" fmla="*/ 75 h 547"/>
                    <a:gd name="T6" fmla="*/ 198 w 214"/>
                    <a:gd name="T7" fmla="*/ 117 h 547"/>
                    <a:gd name="T8" fmla="*/ 178 w 214"/>
                    <a:gd name="T9" fmla="*/ 197 h 547"/>
                    <a:gd name="T10" fmla="*/ 163 w 214"/>
                    <a:gd name="T11" fmla="*/ 279 h 547"/>
                    <a:gd name="T12" fmla="*/ 163 w 214"/>
                    <a:gd name="T13" fmla="*/ 342 h 547"/>
                    <a:gd name="T14" fmla="*/ 169 w 214"/>
                    <a:gd name="T15" fmla="*/ 425 h 547"/>
                    <a:gd name="T16" fmla="*/ 180 w 214"/>
                    <a:gd name="T17" fmla="*/ 473 h 547"/>
                    <a:gd name="T18" fmla="*/ 198 w 214"/>
                    <a:gd name="T19" fmla="*/ 496 h 547"/>
                    <a:gd name="T20" fmla="*/ 198 w 214"/>
                    <a:gd name="T21" fmla="*/ 525 h 547"/>
                    <a:gd name="T22" fmla="*/ 169 w 214"/>
                    <a:gd name="T23" fmla="*/ 531 h 547"/>
                    <a:gd name="T24" fmla="*/ 130 w 214"/>
                    <a:gd name="T25" fmla="*/ 542 h 547"/>
                    <a:gd name="T26" fmla="*/ 80 w 214"/>
                    <a:gd name="T27" fmla="*/ 547 h 547"/>
                    <a:gd name="T28" fmla="*/ 19 w 214"/>
                    <a:gd name="T29" fmla="*/ 547 h 547"/>
                    <a:gd name="T30" fmla="*/ 0 w 214"/>
                    <a:gd name="T31" fmla="*/ 531 h 547"/>
                    <a:gd name="T32" fmla="*/ 13 w 214"/>
                    <a:gd name="T33" fmla="*/ 512 h 547"/>
                    <a:gd name="T34" fmla="*/ 67 w 214"/>
                    <a:gd name="T35" fmla="*/ 514 h 547"/>
                    <a:gd name="T36" fmla="*/ 102 w 214"/>
                    <a:gd name="T37" fmla="*/ 514 h 547"/>
                    <a:gd name="T38" fmla="*/ 147 w 214"/>
                    <a:gd name="T39" fmla="*/ 507 h 547"/>
                    <a:gd name="T40" fmla="*/ 158 w 214"/>
                    <a:gd name="T41" fmla="*/ 492 h 547"/>
                    <a:gd name="T42" fmla="*/ 152 w 214"/>
                    <a:gd name="T43" fmla="*/ 453 h 547"/>
                    <a:gd name="T44" fmla="*/ 136 w 214"/>
                    <a:gd name="T45" fmla="*/ 379 h 547"/>
                    <a:gd name="T46" fmla="*/ 136 w 214"/>
                    <a:gd name="T47" fmla="*/ 303 h 547"/>
                    <a:gd name="T48" fmla="*/ 141 w 214"/>
                    <a:gd name="T49" fmla="*/ 208 h 547"/>
                    <a:gd name="T50" fmla="*/ 147 w 214"/>
                    <a:gd name="T51" fmla="*/ 112 h 547"/>
                    <a:gd name="T52" fmla="*/ 162 w 214"/>
                    <a:gd name="T53" fmla="*/ 39 h 547"/>
                    <a:gd name="T54" fmla="*/ 175 w 214"/>
                    <a:gd name="T55" fmla="*/ 13 h 547"/>
                    <a:gd name="T56" fmla="*/ 180 w 214"/>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547">
                      <a:moveTo>
                        <a:pt x="180" y="0"/>
                      </a:moveTo>
                      <a:lnTo>
                        <a:pt x="214" y="28"/>
                      </a:lnTo>
                      <a:lnTo>
                        <a:pt x="213" y="75"/>
                      </a:lnTo>
                      <a:lnTo>
                        <a:pt x="198" y="117"/>
                      </a:lnTo>
                      <a:lnTo>
                        <a:pt x="178" y="197"/>
                      </a:lnTo>
                      <a:lnTo>
                        <a:pt x="163" y="279"/>
                      </a:lnTo>
                      <a:lnTo>
                        <a:pt x="163" y="342"/>
                      </a:lnTo>
                      <a:lnTo>
                        <a:pt x="169" y="425"/>
                      </a:lnTo>
                      <a:lnTo>
                        <a:pt x="180" y="473"/>
                      </a:lnTo>
                      <a:lnTo>
                        <a:pt x="198" y="496"/>
                      </a:lnTo>
                      <a:lnTo>
                        <a:pt x="198" y="525"/>
                      </a:lnTo>
                      <a:lnTo>
                        <a:pt x="169" y="531"/>
                      </a:lnTo>
                      <a:lnTo>
                        <a:pt x="130" y="542"/>
                      </a:lnTo>
                      <a:lnTo>
                        <a:pt x="80" y="547"/>
                      </a:lnTo>
                      <a:lnTo>
                        <a:pt x="19" y="547"/>
                      </a:lnTo>
                      <a:lnTo>
                        <a:pt x="0" y="531"/>
                      </a:lnTo>
                      <a:lnTo>
                        <a:pt x="13" y="512"/>
                      </a:lnTo>
                      <a:lnTo>
                        <a:pt x="67" y="514"/>
                      </a:lnTo>
                      <a:lnTo>
                        <a:pt x="102" y="514"/>
                      </a:lnTo>
                      <a:lnTo>
                        <a:pt x="147" y="507"/>
                      </a:lnTo>
                      <a:lnTo>
                        <a:pt x="158" y="492"/>
                      </a:lnTo>
                      <a:lnTo>
                        <a:pt x="152" y="453"/>
                      </a:lnTo>
                      <a:lnTo>
                        <a:pt x="136" y="379"/>
                      </a:lnTo>
                      <a:lnTo>
                        <a:pt x="136" y="303"/>
                      </a:lnTo>
                      <a:lnTo>
                        <a:pt x="141" y="208"/>
                      </a:lnTo>
                      <a:lnTo>
                        <a:pt x="147" y="112"/>
                      </a:lnTo>
                      <a:lnTo>
                        <a:pt x="162" y="39"/>
                      </a:lnTo>
                      <a:lnTo>
                        <a:pt x="175" y="13"/>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26" name="Freeform 22">
                  <a:extLst>
                    <a:ext uri="{FF2B5EF4-FFF2-40B4-BE49-F238E27FC236}">
                      <a16:creationId xmlns:a16="http://schemas.microsoft.com/office/drawing/2014/main" id="{307454B8-4292-B5E5-2D95-7829F3083656}"/>
                    </a:ext>
                  </a:extLst>
                </p:cNvPr>
                <p:cNvSpPr>
                  <a:spLocks noChangeAspect="1"/>
                </p:cNvSpPr>
                <p:nvPr/>
              </p:nvSpPr>
              <p:spPr bwMode="auto">
                <a:xfrm>
                  <a:off x="2877" y="2342"/>
                  <a:ext cx="149" cy="582"/>
                </a:xfrm>
                <a:custGeom>
                  <a:avLst/>
                  <a:gdLst>
                    <a:gd name="T0" fmla="*/ 101 w 149"/>
                    <a:gd name="T1" fmla="*/ 11 h 582"/>
                    <a:gd name="T2" fmla="*/ 68 w 149"/>
                    <a:gd name="T3" fmla="*/ 0 h 582"/>
                    <a:gd name="T4" fmla="*/ 49 w 149"/>
                    <a:gd name="T5" fmla="*/ 26 h 582"/>
                    <a:gd name="T6" fmla="*/ 45 w 149"/>
                    <a:gd name="T7" fmla="*/ 67 h 582"/>
                    <a:gd name="T8" fmla="*/ 57 w 149"/>
                    <a:gd name="T9" fmla="*/ 104 h 582"/>
                    <a:gd name="T10" fmla="*/ 73 w 149"/>
                    <a:gd name="T11" fmla="*/ 143 h 582"/>
                    <a:gd name="T12" fmla="*/ 88 w 149"/>
                    <a:gd name="T13" fmla="*/ 204 h 582"/>
                    <a:gd name="T14" fmla="*/ 90 w 149"/>
                    <a:gd name="T15" fmla="*/ 265 h 582"/>
                    <a:gd name="T16" fmla="*/ 90 w 149"/>
                    <a:gd name="T17" fmla="*/ 328 h 582"/>
                    <a:gd name="T18" fmla="*/ 94 w 149"/>
                    <a:gd name="T19" fmla="*/ 460 h 582"/>
                    <a:gd name="T20" fmla="*/ 99 w 149"/>
                    <a:gd name="T21" fmla="*/ 495 h 582"/>
                    <a:gd name="T22" fmla="*/ 51 w 149"/>
                    <a:gd name="T23" fmla="*/ 515 h 582"/>
                    <a:gd name="T24" fmla="*/ 16 w 149"/>
                    <a:gd name="T25" fmla="*/ 550 h 582"/>
                    <a:gd name="T26" fmla="*/ 0 w 149"/>
                    <a:gd name="T27" fmla="*/ 565 h 582"/>
                    <a:gd name="T28" fmla="*/ 10 w 149"/>
                    <a:gd name="T29" fmla="*/ 576 h 582"/>
                    <a:gd name="T30" fmla="*/ 57 w 149"/>
                    <a:gd name="T31" fmla="*/ 582 h 582"/>
                    <a:gd name="T32" fmla="*/ 68 w 149"/>
                    <a:gd name="T33" fmla="*/ 549 h 582"/>
                    <a:gd name="T34" fmla="*/ 106 w 149"/>
                    <a:gd name="T35" fmla="*/ 517 h 582"/>
                    <a:gd name="T36" fmla="*/ 140 w 149"/>
                    <a:gd name="T37" fmla="*/ 499 h 582"/>
                    <a:gd name="T38" fmla="*/ 149 w 149"/>
                    <a:gd name="T39" fmla="*/ 484 h 582"/>
                    <a:gd name="T40" fmla="*/ 134 w 149"/>
                    <a:gd name="T41" fmla="*/ 471 h 582"/>
                    <a:gd name="T42" fmla="*/ 121 w 149"/>
                    <a:gd name="T43" fmla="*/ 445 h 582"/>
                    <a:gd name="T44" fmla="*/ 121 w 149"/>
                    <a:gd name="T45" fmla="*/ 384 h 582"/>
                    <a:gd name="T46" fmla="*/ 116 w 149"/>
                    <a:gd name="T47" fmla="*/ 272 h 582"/>
                    <a:gd name="T48" fmla="*/ 112 w 149"/>
                    <a:gd name="T49" fmla="*/ 183 h 582"/>
                    <a:gd name="T50" fmla="*/ 112 w 149"/>
                    <a:gd name="T51" fmla="*/ 111 h 582"/>
                    <a:gd name="T52" fmla="*/ 112 w 149"/>
                    <a:gd name="T53" fmla="*/ 43 h 582"/>
                    <a:gd name="T54" fmla="*/ 101 w 149"/>
                    <a:gd name="T55" fmla="*/ 11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582">
                      <a:moveTo>
                        <a:pt x="101" y="11"/>
                      </a:moveTo>
                      <a:lnTo>
                        <a:pt x="68" y="0"/>
                      </a:lnTo>
                      <a:lnTo>
                        <a:pt x="49" y="26"/>
                      </a:lnTo>
                      <a:lnTo>
                        <a:pt x="45" y="67"/>
                      </a:lnTo>
                      <a:lnTo>
                        <a:pt x="57" y="104"/>
                      </a:lnTo>
                      <a:lnTo>
                        <a:pt x="73" y="143"/>
                      </a:lnTo>
                      <a:lnTo>
                        <a:pt x="88" y="204"/>
                      </a:lnTo>
                      <a:lnTo>
                        <a:pt x="90" y="265"/>
                      </a:lnTo>
                      <a:lnTo>
                        <a:pt x="90" y="328"/>
                      </a:lnTo>
                      <a:lnTo>
                        <a:pt x="94" y="460"/>
                      </a:lnTo>
                      <a:lnTo>
                        <a:pt x="99" y="495"/>
                      </a:lnTo>
                      <a:lnTo>
                        <a:pt x="51" y="515"/>
                      </a:lnTo>
                      <a:lnTo>
                        <a:pt x="16" y="550"/>
                      </a:lnTo>
                      <a:lnTo>
                        <a:pt x="0" y="565"/>
                      </a:lnTo>
                      <a:lnTo>
                        <a:pt x="10" y="576"/>
                      </a:lnTo>
                      <a:lnTo>
                        <a:pt x="57" y="582"/>
                      </a:lnTo>
                      <a:lnTo>
                        <a:pt x="68" y="549"/>
                      </a:lnTo>
                      <a:lnTo>
                        <a:pt x="106" y="517"/>
                      </a:lnTo>
                      <a:lnTo>
                        <a:pt x="140" y="499"/>
                      </a:lnTo>
                      <a:lnTo>
                        <a:pt x="149" y="484"/>
                      </a:lnTo>
                      <a:lnTo>
                        <a:pt x="134" y="471"/>
                      </a:lnTo>
                      <a:lnTo>
                        <a:pt x="121" y="445"/>
                      </a:lnTo>
                      <a:lnTo>
                        <a:pt x="121" y="384"/>
                      </a:lnTo>
                      <a:lnTo>
                        <a:pt x="116" y="272"/>
                      </a:lnTo>
                      <a:lnTo>
                        <a:pt x="112" y="183"/>
                      </a:lnTo>
                      <a:lnTo>
                        <a:pt x="112" y="111"/>
                      </a:lnTo>
                      <a:lnTo>
                        <a:pt x="112" y="43"/>
                      </a:ln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27" name="Freeform 23">
                  <a:extLst>
                    <a:ext uri="{FF2B5EF4-FFF2-40B4-BE49-F238E27FC236}">
                      <a16:creationId xmlns:a16="http://schemas.microsoft.com/office/drawing/2014/main" id="{049DC06D-31D8-F80C-7D15-DD5B26B11386}"/>
                    </a:ext>
                  </a:extLst>
                </p:cNvPr>
                <p:cNvSpPr>
                  <a:spLocks noChangeAspect="1"/>
                </p:cNvSpPr>
                <p:nvPr/>
              </p:nvSpPr>
              <p:spPr bwMode="auto">
                <a:xfrm>
                  <a:off x="2835" y="1508"/>
                  <a:ext cx="285" cy="322"/>
                </a:xfrm>
                <a:custGeom>
                  <a:avLst/>
                  <a:gdLst>
                    <a:gd name="T0" fmla="*/ 266 w 285"/>
                    <a:gd name="T1" fmla="*/ 183 h 322"/>
                    <a:gd name="T2" fmla="*/ 275 w 285"/>
                    <a:gd name="T3" fmla="*/ 146 h 322"/>
                    <a:gd name="T4" fmla="*/ 285 w 285"/>
                    <a:gd name="T5" fmla="*/ 94 h 322"/>
                    <a:gd name="T6" fmla="*/ 262 w 285"/>
                    <a:gd name="T7" fmla="*/ 44 h 322"/>
                    <a:gd name="T8" fmla="*/ 217 w 285"/>
                    <a:gd name="T9" fmla="*/ 0 h 322"/>
                    <a:gd name="T10" fmla="*/ 179 w 285"/>
                    <a:gd name="T11" fmla="*/ 4 h 322"/>
                    <a:gd name="T12" fmla="*/ 147 w 285"/>
                    <a:gd name="T13" fmla="*/ 28 h 322"/>
                    <a:gd name="T14" fmla="*/ 108 w 285"/>
                    <a:gd name="T15" fmla="*/ 75 h 322"/>
                    <a:gd name="T16" fmla="*/ 86 w 285"/>
                    <a:gd name="T17" fmla="*/ 127 h 322"/>
                    <a:gd name="T18" fmla="*/ 60 w 285"/>
                    <a:gd name="T19" fmla="*/ 145 h 322"/>
                    <a:gd name="T20" fmla="*/ 18 w 285"/>
                    <a:gd name="T21" fmla="*/ 158 h 322"/>
                    <a:gd name="T22" fmla="*/ 0 w 285"/>
                    <a:gd name="T23" fmla="*/ 179 h 322"/>
                    <a:gd name="T24" fmla="*/ 9 w 285"/>
                    <a:gd name="T25" fmla="*/ 189 h 322"/>
                    <a:gd name="T26" fmla="*/ 49 w 285"/>
                    <a:gd name="T27" fmla="*/ 177 h 322"/>
                    <a:gd name="T28" fmla="*/ 72 w 285"/>
                    <a:gd name="T29" fmla="*/ 176 h 322"/>
                    <a:gd name="T30" fmla="*/ 68 w 285"/>
                    <a:gd name="T31" fmla="*/ 224 h 322"/>
                    <a:gd name="T32" fmla="*/ 76 w 285"/>
                    <a:gd name="T33" fmla="*/ 274 h 322"/>
                    <a:gd name="T34" fmla="*/ 92 w 285"/>
                    <a:gd name="T35" fmla="*/ 303 h 322"/>
                    <a:gd name="T36" fmla="*/ 115 w 285"/>
                    <a:gd name="T37" fmla="*/ 322 h 322"/>
                    <a:gd name="T38" fmla="*/ 170 w 285"/>
                    <a:gd name="T39" fmla="*/ 306 h 322"/>
                    <a:gd name="T40" fmla="*/ 221 w 285"/>
                    <a:gd name="T41" fmla="*/ 274 h 322"/>
                    <a:gd name="T42" fmla="*/ 250 w 285"/>
                    <a:gd name="T43" fmla="*/ 233 h 322"/>
                    <a:gd name="T44" fmla="*/ 266 w 285"/>
                    <a:gd name="T45" fmla="*/ 1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322">
                      <a:moveTo>
                        <a:pt x="266" y="183"/>
                      </a:moveTo>
                      <a:lnTo>
                        <a:pt x="275" y="146"/>
                      </a:lnTo>
                      <a:lnTo>
                        <a:pt x="285" y="94"/>
                      </a:lnTo>
                      <a:lnTo>
                        <a:pt x="262" y="44"/>
                      </a:lnTo>
                      <a:lnTo>
                        <a:pt x="217" y="0"/>
                      </a:lnTo>
                      <a:lnTo>
                        <a:pt x="179" y="4"/>
                      </a:lnTo>
                      <a:lnTo>
                        <a:pt x="147" y="28"/>
                      </a:lnTo>
                      <a:lnTo>
                        <a:pt x="108" y="75"/>
                      </a:lnTo>
                      <a:lnTo>
                        <a:pt x="86" y="127"/>
                      </a:lnTo>
                      <a:lnTo>
                        <a:pt x="60" y="145"/>
                      </a:lnTo>
                      <a:lnTo>
                        <a:pt x="18" y="158"/>
                      </a:lnTo>
                      <a:lnTo>
                        <a:pt x="0" y="179"/>
                      </a:lnTo>
                      <a:lnTo>
                        <a:pt x="9" y="189"/>
                      </a:lnTo>
                      <a:lnTo>
                        <a:pt x="49" y="177"/>
                      </a:lnTo>
                      <a:lnTo>
                        <a:pt x="72" y="176"/>
                      </a:lnTo>
                      <a:lnTo>
                        <a:pt x="68" y="224"/>
                      </a:lnTo>
                      <a:lnTo>
                        <a:pt x="76" y="274"/>
                      </a:lnTo>
                      <a:lnTo>
                        <a:pt x="92" y="303"/>
                      </a:lnTo>
                      <a:lnTo>
                        <a:pt x="115" y="322"/>
                      </a:lnTo>
                      <a:lnTo>
                        <a:pt x="170" y="306"/>
                      </a:lnTo>
                      <a:lnTo>
                        <a:pt x="221" y="274"/>
                      </a:lnTo>
                      <a:lnTo>
                        <a:pt x="250" y="233"/>
                      </a:lnTo>
                      <a:lnTo>
                        <a:pt x="266"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77528" name="Group 24">
                <a:extLst>
                  <a:ext uri="{FF2B5EF4-FFF2-40B4-BE49-F238E27FC236}">
                    <a16:creationId xmlns:a16="http://schemas.microsoft.com/office/drawing/2014/main" id="{F3660ED0-9B6F-211E-D3BE-E939FF1080F1}"/>
                  </a:ext>
                </a:extLst>
              </p:cNvPr>
              <p:cNvGrpSpPr>
                <a:grpSpLocks noChangeAspect="1"/>
              </p:cNvGrpSpPr>
              <p:nvPr/>
            </p:nvGrpSpPr>
            <p:grpSpPr bwMode="auto">
              <a:xfrm>
                <a:off x="2165" y="1463"/>
                <a:ext cx="351" cy="1456"/>
                <a:chOff x="2148" y="1440"/>
                <a:chExt cx="351" cy="1456"/>
              </a:xfrm>
            </p:grpSpPr>
            <p:sp>
              <p:nvSpPr>
                <p:cNvPr id="277529" name="Freeform 25">
                  <a:extLst>
                    <a:ext uri="{FF2B5EF4-FFF2-40B4-BE49-F238E27FC236}">
                      <a16:creationId xmlns:a16="http://schemas.microsoft.com/office/drawing/2014/main" id="{4BAF0E2F-8F0B-163E-DA90-93287C142F03}"/>
                    </a:ext>
                  </a:extLst>
                </p:cNvPr>
                <p:cNvSpPr>
                  <a:spLocks noChangeAspect="1"/>
                </p:cNvSpPr>
                <p:nvPr/>
              </p:nvSpPr>
              <p:spPr bwMode="auto">
                <a:xfrm>
                  <a:off x="2291" y="1775"/>
                  <a:ext cx="207" cy="634"/>
                </a:xfrm>
                <a:custGeom>
                  <a:avLst/>
                  <a:gdLst>
                    <a:gd name="T0" fmla="*/ 34 w 207"/>
                    <a:gd name="T1" fmla="*/ 48 h 634"/>
                    <a:gd name="T2" fmla="*/ 50 w 207"/>
                    <a:gd name="T3" fmla="*/ 17 h 634"/>
                    <a:gd name="T4" fmla="*/ 78 w 207"/>
                    <a:gd name="T5" fmla="*/ 0 h 634"/>
                    <a:gd name="T6" fmla="*/ 108 w 207"/>
                    <a:gd name="T7" fmla="*/ 0 h 634"/>
                    <a:gd name="T8" fmla="*/ 161 w 207"/>
                    <a:gd name="T9" fmla="*/ 11 h 634"/>
                    <a:gd name="T10" fmla="*/ 174 w 207"/>
                    <a:gd name="T11" fmla="*/ 61 h 634"/>
                    <a:gd name="T12" fmla="*/ 195 w 207"/>
                    <a:gd name="T13" fmla="*/ 165 h 634"/>
                    <a:gd name="T14" fmla="*/ 202 w 207"/>
                    <a:gd name="T15" fmla="*/ 250 h 634"/>
                    <a:gd name="T16" fmla="*/ 207 w 207"/>
                    <a:gd name="T17" fmla="*/ 334 h 634"/>
                    <a:gd name="T18" fmla="*/ 207 w 207"/>
                    <a:gd name="T19" fmla="*/ 456 h 634"/>
                    <a:gd name="T20" fmla="*/ 195 w 207"/>
                    <a:gd name="T21" fmla="*/ 567 h 634"/>
                    <a:gd name="T22" fmla="*/ 172 w 207"/>
                    <a:gd name="T23" fmla="*/ 628 h 634"/>
                    <a:gd name="T24" fmla="*/ 134 w 207"/>
                    <a:gd name="T25" fmla="*/ 634 h 634"/>
                    <a:gd name="T26" fmla="*/ 52 w 207"/>
                    <a:gd name="T27" fmla="*/ 634 h 634"/>
                    <a:gd name="T28" fmla="*/ 13 w 207"/>
                    <a:gd name="T29" fmla="*/ 601 h 634"/>
                    <a:gd name="T30" fmla="*/ 0 w 207"/>
                    <a:gd name="T31" fmla="*/ 523 h 634"/>
                    <a:gd name="T32" fmla="*/ 6 w 207"/>
                    <a:gd name="T33" fmla="*/ 421 h 634"/>
                    <a:gd name="T34" fmla="*/ 13 w 207"/>
                    <a:gd name="T35" fmla="*/ 339 h 634"/>
                    <a:gd name="T36" fmla="*/ 36 w 207"/>
                    <a:gd name="T37" fmla="*/ 289 h 634"/>
                    <a:gd name="T38" fmla="*/ 36 w 207"/>
                    <a:gd name="T39" fmla="*/ 217 h 634"/>
                    <a:gd name="T40" fmla="*/ 36 w 207"/>
                    <a:gd name="T41" fmla="*/ 139 h 634"/>
                    <a:gd name="T42" fmla="*/ 30 w 207"/>
                    <a:gd name="T43" fmla="*/ 82 h 634"/>
                    <a:gd name="T44" fmla="*/ 34 w 207"/>
                    <a:gd name="T45" fmla="*/ 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34">
                      <a:moveTo>
                        <a:pt x="34" y="48"/>
                      </a:moveTo>
                      <a:lnTo>
                        <a:pt x="50" y="17"/>
                      </a:lnTo>
                      <a:lnTo>
                        <a:pt x="78" y="0"/>
                      </a:lnTo>
                      <a:lnTo>
                        <a:pt x="108" y="0"/>
                      </a:lnTo>
                      <a:lnTo>
                        <a:pt x="161" y="11"/>
                      </a:lnTo>
                      <a:lnTo>
                        <a:pt x="174" y="61"/>
                      </a:lnTo>
                      <a:lnTo>
                        <a:pt x="195" y="165"/>
                      </a:lnTo>
                      <a:lnTo>
                        <a:pt x="202" y="250"/>
                      </a:lnTo>
                      <a:lnTo>
                        <a:pt x="207" y="334"/>
                      </a:lnTo>
                      <a:lnTo>
                        <a:pt x="207" y="456"/>
                      </a:lnTo>
                      <a:lnTo>
                        <a:pt x="195" y="567"/>
                      </a:lnTo>
                      <a:lnTo>
                        <a:pt x="172" y="628"/>
                      </a:lnTo>
                      <a:lnTo>
                        <a:pt x="134" y="634"/>
                      </a:lnTo>
                      <a:lnTo>
                        <a:pt x="52" y="634"/>
                      </a:lnTo>
                      <a:lnTo>
                        <a:pt x="13" y="601"/>
                      </a:lnTo>
                      <a:lnTo>
                        <a:pt x="0" y="523"/>
                      </a:lnTo>
                      <a:lnTo>
                        <a:pt x="6" y="421"/>
                      </a:lnTo>
                      <a:lnTo>
                        <a:pt x="13" y="339"/>
                      </a:lnTo>
                      <a:lnTo>
                        <a:pt x="36" y="289"/>
                      </a:lnTo>
                      <a:lnTo>
                        <a:pt x="36" y="217"/>
                      </a:lnTo>
                      <a:lnTo>
                        <a:pt x="36" y="139"/>
                      </a:lnTo>
                      <a:lnTo>
                        <a:pt x="30" y="82"/>
                      </a:lnTo>
                      <a:lnTo>
                        <a:pt x="3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30" name="Freeform 26">
                  <a:extLst>
                    <a:ext uri="{FF2B5EF4-FFF2-40B4-BE49-F238E27FC236}">
                      <a16:creationId xmlns:a16="http://schemas.microsoft.com/office/drawing/2014/main" id="{AF6A578D-3ACE-BF45-7B23-86F21EFD35DE}"/>
                    </a:ext>
                  </a:extLst>
                </p:cNvPr>
                <p:cNvSpPr>
                  <a:spLocks noChangeAspect="1"/>
                </p:cNvSpPr>
                <p:nvPr/>
              </p:nvSpPr>
              <p:spPr bwMode="auto">
                <a:xfrm>
                  <a:off x="2277" y="2313"/>
                  <a:ext cx="222" cy="583"/>
                </a:xfrm>
                <a:custGeom>
                  <a:avLst/>
                  <a:gdLst>
                    <a:gd name="T0" fmla="*/ 139 w 222"/>
                    <a:gd name="T1" fmla="*/ 0 h 583"/>
                    <a:gd name="T2" fmla="*/ 172 w 222"/>
                    <a:gd name="T3" fmla="*/ 23 h 583"/>
                    <a:gd name="T4" fmla="*/ 183 w 222"/>
                    <a:gd name="T5" fmla="*/ 58 h 583"/>
                    <a:gd name="T6" fmla="*/ 187 w 222"/>
                    <a:gd name="T7" fmla="*/ 139 h 583"/>
                    <a:gd name="T8" fmla="*/ 194 w 222"/>
                    <a:gd name="T9" fmla="*/ 217 h 583"/>
                    <a:gd name="T10" fmla="*/ 203 w 222"/>
                    <a:gd name="T11" fmla="*/ 308 h 583"/>
                    <a:gd name="T12" fmla="*/ 209 w 222"/>
                    <a:gd name="T13" fmla="*/ 400 h 583"/>
                    <a:gd name="T14" fmla="*/ 211 w 222"/>
                    <a:gd name="T15" fmla="*/ 461 h 583"/>
                    <a:gd name="T16" fmla="*/ 220 w 222"/>
                    <a:gd name="T17" fmla="*/ 495 h 583"/>
                    <a:gd name="T18" fmla="*/ 222 w 222"/>
                    <a:gd name="T19" fmla="*/ 511 h 583"/>
                    <a:gd name="T20" fmla="*/ 209 w 222"/>
                    <a:gd name="T21" fmla="*/ 524 h 583"/>
                    <a:gd name="T22" fmla="*/ 178 w 222"/>
                    <a:gd name="T23" fmla="*/ 530 h 583"/>
                    <a:gd name="T24" fmla="*/ 128 w 222"/>
                    <a:gd name="T25" fmla="*/ 541 h 583"/>
                    <a:gd name="T26" fmla="*/ 78 w 222"/>
                    <a:gd name="T27" fmla="*/ 567 h 583"/>
                    <a:gd name="T28" fmla="*/ 39 w 222"/>
                    <a:gd name="T29" fmla="*/ 583 h 583"/>
                    <a:gd name="T30" fmla="*/ 17 w 222"/>
                    <a:gd name="T31" fmla="*/ 572 h 583"/>
                    <a:gd name="T32" fmla="*/ 0 w 222"/>
                    <a:gd name="T33" fmla="*/ 545 h 583"/>
                    <a:gd name="T34" fmla="*/ 20 w 222"/>
                    <a:gd name="T35" fmla="*/ 530 h 583"/>
                    <a:gd name="T36" fmla="*/ 81 w 222"/>
                    <a:gd name="T37" fmla="*/ 519 h 583"/>
                    <a:gd name="T38" fmla="*/ 150 w 222"/>
                    <a:gd name="T39" fmla="*/ 511 h 583"/>
                    <a:gd name="T40" fmla="*/ 181 w 222"/>
                    <a:gd name="T41" fmla="*/ 511 h 583"/>
                    <a:gd name="T42" fmla="*/ 189 w 222"/>
                    <a:gd name="T43" fmla="*/ 491 h 583"/>
                    <a:gd name="T44" fmla="*/ 187 w 222"/>
                    <a:gd name="T45" fmla="*/ 434 h 583"/>
                    <a:gd name="T46" fmla="*/ 178 w 222"/>
                    <a:gd name="T47" fmla="*/ 345 h 583"/>
                    <a:gd name="T48" fmla="*/ 165 w 222"/>
                    <a:gd name="T49" fmla="*/ 252 h 583"/>
                    <a:gd name="T50" fmla="*/ 154 w 222"/>
                    <a:gd name="T51" fmla="*/ 158 h 583"/>
                    <a:gd name="T52" fmla="*/ 122 w 222"/>
                    <a:gd name="T53" fmla="*/ 86 h 583"/>
                    <a:gd name="T54" fmla="*/ 105 w 222"/>
                    <a:gd name="T55" fmla="*/ 30 h 583"/>
                    <a:gd name="T56" fmla="*/ 117 w 222"/>
                    <a:gd name="T57" fmla="*/ 12 h 583"/>
                    <a:gd name="T58" fmla="*/ 139 w 222"/>
                    <a:gd name="T5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583">
                      <a:moveTo>
                        <a:pt x="139" y="0"/>
                      </a:moveTo>
                      <a:lnTo>
                        <a:pt x="172" y="23"/>
                      </a:lnTo>
                      <a:lnTo>
                        <a:pt x="183" y="58"/>
                      </a:lnTo>
                      <a:lnTo>
                        <a:pt x="187" y="139"/>
                      </a:lnTo>
                      <a:lnTo>
                        <a:pt x="194" y="217"/>
                      </a:lnTo>
                      <a:lnTo>
                        <a:pt x="203" y="308"/>
                      </a:lnTo>
                      <a:lnTo>
                        <a:pt x="209" y="400"/>
                      </a:lnTo>
                      <a:lnTo>
                        <a:pt x="211" y="461"/>
                      </a:lnTo>
                      <a:lnTo>
                        <a:pt x="220" y="495"/>
                      </a:lnTo>
                      <a:lnTo>
                        <a:pt x="222" y="511"/>
                      </a:lnTo>
                      <a:lnTo>
                        <a:pt x="209" y="524"/>
                      </a:lnTo>
                      <a:lnTo>
                        <a:pt x="178" y="530"/>
                      </a:lnTo>
                      <a:lnTo>
                        <a:pt x="128" y="541"/>
                      </a:lnTo>
                      <a:lnTo>
                        <a:pt x="78" y="567"/>
                      </a:lnTo>
                      <a:lnTo>
                        <a:pt x="39" y="583"/>
                      </a:lnTo>
                      <a:lnTo>
                        <a:pt x="17" y="572"/>
                      </a:lnTo>
                      <a:lnTo>
                        <a:pt x="0" y="545"/>
                      </a:lnTo>
                      <a:lnTo>
                        <a:pt x="20" y="530"/>
                      </a:lnTo>
                      <a:lnTo>
                        <a:pt x="81" y="519"/>
                      </a:lnTo>
                      <a:lnTo>
                        <a:pt x="150" y="511"/>
                      </a:lnTo>
                      <a:lnTo>
                        <a:pt x="181" y="511"/>
                      </a:lnTo>
                      <a:lnTo>
                        <a:pt x="189" y="491"/>
                      </a:lnTo>
                      <a:lnTo>
                        <a:pt x="187" y="434"/>
                      </a:lnTo>
                      <a:lnTo>
                        <a:pt x="178" y="345"/>
                      </a:lnTo>
                      <a:lnTo>
                        <a:pt x="165" y="252"/>
                      </a:lnTo>
                      <a:lnTo>
                        <a:pt x="154" y="158"/>
                      </a:lnTo>
                      <a:lnTo>
                        <a:pt x="122" y="86"/>
                      </a:lnTo>
                      <a:lnTo>
                        <a:pt x="105" y="30"/>
                      </a:lnTo>
                      <a:lnTo>
                        <a:pt x="117" y="12"/>
                      </a:lnTo>
                      <a:lnTo>
                        <a:pt x="1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31" name="Freeform 27">
                  <a:extLst>
                    <a:ext uri="{FF2B5EF4-FFF2-40B4-BE49-F238E27FC236}">
                      <a16:creationId xmlns:a16="http://schemas.microsoft.com/office/drawing/2014/main" id="{88AE8292-92B7-D422-160C-86B41A8119E5}"/>
                    </a:ext>
                  </a:extLst>
                </p:cNvPr>
                <p:cNvSpPr>
                  <a:spLocks noChangeAspect="1"/>
                </p:cNvSpPr>
                <p:nvPr/>
              </p:nvSpPr>
              <p:spPr bwMode="auto">
                <a:xfrm>
                  <a:off x="2148" y="2327"/>
                  <a:ext cx="228" cy="516"/>
                </a:xfrm>
                <a:custGeom>
                  <a:avLst/>
                  <a:gdLst>
                    <a:gd name="T0" fmla="*/ 145 w 228"/>
                    <a:gd name="T1" fmla="*/ 109 h 516"/>
                    <a:gd name="T2" fmla="*/ 156 w 228"/>
                    <a:gd name="T3" fmla="*/ 44 h 516"/>
                    <a:gd name="T4" fmla="*/ 191 w 228"/>
                    <a:gd name="T5" fmla="*/ 0 h 516"/>
                    <a:gd name="T6" fmla="*/ 211 w 228"/>
                    <a:gd name="T7" fmla="*/ 11 h 516"/>
                    <a:gd name="T8" fmla="*/ 228 w 228"/>
                    <a:gd name="T9" fmla="*/ 39 h 516"/>
                    <a:gd name="T10" fmla="*/ 219 w 228"/>
                    <a:gd name="T11" fmla="*/ 70 h 516"/>
                    <a:gd name="T12" fmla="*/ 202 w 228"/>
                    <a:gd name="T13" fmla="*/ 87 h 516"/>
                    <a:gd name="T14" fmla="*/ 185 w 228"/>
                    <a:gd name="T15" fmla="*/ 142 h 516"/>
                    <a:gd name="T16" fmla="*/ 178 w 228"/>
                    <a:gd name="T17" fmla="*/ 194 h 516"/>
                    <a:gd name="T18" fmla="*/ 178 w 228"/>
                    <a:gd name="T19" fmla="*/ 264 h 516"/>
                    <a:gd name="T20" fmla="*/ 174 w 228"/>
                    <a:gd name="T21" fmla="*/ 325 h 516"/>
                    <a:gd name="T22" fmla="*/ 178 w 228"/>
                    <a:gd name="T23" fmla="*/ 403 h 516"/>
                    <a:gd name="T24" fmla="*/ 185 w 228"/>
                    <a:gd name="T25" fmla="*/ 447 h 516"/>
                    <a:gd name="T26" fmla="*/ 189 w 228"/>
                    <a:gd name="T27" fmla="*/ 466 h 516"/>
                    <a:gd name="T28" fmla="*/ 180 w 228"/>
                    <a:gd name="T29" fmla="*/ 477 h 516"/>
                    <a:gd name="T30" fmla="*/ 152 w 228"/>
                    <a:gd name="T31" fmla="*/ 481 h 516"/>
                    <a:gd name="T32" fmla="*/ 102 w 228"/>
                    <a:gd name="T33" fmla="*/ 488 h 516"/>
                    <a:gd name="T34" fmla="*/ 57 w 228"/>
                    <a:gd name="T35" fmla="*/ 510 h 516"/>
                    <a:gd name="T36" fmla="*/ 35 w 228"/>
                    <a:gd name="T37" fmla="*/ 516 h 516"/>
                    <a:gd name="T38" fmla="*/ 0 w 228"/>
                    <a:gd name="T39" fmla="*/ 494 h 516"/>
                    <a:gd name="T40" fmla="*/ 0 w 228"/>
                    <a:gd name="T41" fmla="*/ 483 h 516"/>
                    <a:gd name="T42" fmla="*/ 33 w 228"/>
                    <a:gd name="T43" fmla="*/ 477 h 516"/>
                    <a:gd name="T44" fmla="*/ 119 w 228"/>
                    <a:gd name="T45" fmla="*/ 466 h 516"/>
                    <a:gd name="T46" fmla="*/ 156 w 228"/>
                    <a:gd name="T47" fmla="*/ 466 h 516"/>
                    <a:gd name="T48" fmla="*/ 163 w 228"/>
                    <a:gd name="T49" fmla="*/ 449 h 516"/>
                    <a:gd name="T50" fmla="*/ 161 w 228"/>
                    <a:gd name="T51" fmla="*/ 403 h 516"/>
                    <a:gd name="T52" fmla="*/ 156 w 228"/>
                    <a:gd name="T53" fmla="*/ 320 h 516"/>
                    <a:gd name="T54" fmla="*/ 152 w 228"/>
                    <a:gd name="T55" fmla="*/ 242 h 516"/>
                    <a:gd name="T56" fmla="*/ 150 w 228"/>
                    <a:gd name="T57" fmla="*/ 161 h 516"/>
                    <a:gd name="T58" fmla="*/ 145 w 228"/>
                    <a:gd name="T59" fmla="*/ 10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8" h="516">
                      <a:moveTo>
                        <a:pt x="145" y="109"/>
                      </a:moveTo>
                      <a:lnTo>
                        <a:pt x="156" y="44"/>
                      </a:lnTo>
                      <a:lnTo>
                        <a:pt x="191" y="0"/>
                      </a:lnTo>
                      <a:lnTo>
                        <a:pt x="211" y="11"/>
                      </a:lnTo>
                      <a:lnTo>
                        <a:pt x="228" y="39"/>
                      </a:lnTo>
                      <a:lnTo>
                        <a:pt x="219" y="70"/>
                      </a:lnTo>
                      <a:lnTo>
                        <a:pt x="202" y="87"/>
                      </a:lnTo>
                      <a:lnTo>
                        <a:pt x="185" y="142"/>
                      </a:lnTo>
                      <a:lnTo>
                        <a:pt x="178" y="194"/>
                      </a:lnTo>
                      <a:lnTo>
                        <a:pt x="178" y="264"/>
                      </a:lnTo>
                      <a:lnTo>
                        <a:pt x="174" y="325"/>
                      </a:lnTo>
                      <a:lnTo>
                        <a:pt x="178" y="403"/>
                      </a:lnTo>
                      <a:lnTo>
                        <a:pt x="185" y="447"/>
                      </a:lnTo>
                      <a:lnTo>
                        <a:pt x="189" y="466"/>
                      </a:lnTo>
                      <a:lnTo>
                        <a:pt x="180" y="477"/>
                      </a:lnTo>
                      <a:lnTo>
                        <a:pt x="152" y="481"/>
                      </a:lnTo>
                      <a:lnTo>
                        <a:pt x="102" y="488"/>
                      </a:lnTo>
                      <a:lnTo>
                        <a:pt x="57" y="510"/>
                      </a:lnTo>
                      <a:lnTo>
                        <a:pt x="35" y="516"/>
                      </a:lnTo>
                      <a:lnTo>
                        <a:pt x="0" y="494"/>
                      </a:lnTo>
                      <a:lnTo>
                        <a:pt x="0" y="483"/>
                      </a:lnTo>
                      <a:lnTo>
                        <a:pt x="33" y="477"/>
                      </a:lnTo>
                      <a:lnTo>
                        <a:pt x="119" y="466"/>
                      </a:lnTo>
                      <a:lnTo>
                        <a:pt x="156" y="466"/>
                      </a:lnTo>
                      <a:lnTo>
                        <a:pt x="163" y="449"/>
                      </a:lnTo>
                      <a:lnTo>
                        <a:pt x="161" y="403"/>
                      </a:lnTo>
                      <a:lnTo>
                        <a:pt x="156" y="320"/>
                      </a:lnTo>
                      <a:lnTo>
                        <a:pt x="152" y="242"/>
                      </a:lnTo>
                      <a:lnTo>
                        <a:pt x="150" y="161"/>
                      </a:lnTo>
                      <a:lnTo>
                        <a:pt x="14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32" name="Freeform 28">
                  <a:extLst>
                    <a:ext uri="{FF2B5EF4-FFF2-40B4-BE49-F238E27FC236}">
                      <a16:creationId xmlns:a16="http://schemas.microsoft.com/office/drawing/2014/main" id="{E2142262-A910-4144-12B9-8FAA2A93397C}"/>
                    </a:ext>
                  </a:extLst>
                </p:cNvPr>
                <p:cNvSpPr>
                  <a:spLocks noChangeAspect="1"/>
                </p:cNvSpPr>
                <p:nvPr/>
              </p:nvSpPr>
              <p:spPr bwMode="auto">
                <a:xfrm>
                  <a:off x="2203" y="1799"/>
                  <a:ext cx="152" cy="570"/>
                </a:xfrm>
                <a:custGeom>
                  <a:avLst/>
                  <a:gdLst>
                    <a:gd name="T0" fmla="*/ 63 w 152"/>
                    <a:gd name="T1" fmla="*/ 52 h 570"/>
                    <a:gd name="T2" fmla="*/ 89 w 152"/>
                    <a:gd name="T3" fmla="*/ 4 h 570"/>
                    <a:gd name="T4" fmla="*/ 128 w 152"/>
                    <a:gd name="T5" fmla="*/ 0 h 570"/>
                    <a:gd name="T6" fmla="*/ 152 w 152"/>
                    <a:gd name="T7" fmla="*/ 33 h 570"/>
                    <a:gd name="T8" fmla="*/ 146 w 152"/>
                    <a:gd name="T9" fmla="*/ 70 h 570"/>
                    <a:gd name="T10" fmla="*/ 122 w 152"/>
                    <a:gd name="T11" fmla="*/ 82 h 570"/>
                    <a:gd name="T12" fmla="*/ 95 w 152"/>
                    <a:gd name="T13" fmla="*/ 103 h 570"/>
                    <a:gd name="T14" fmla="*/ 72 w 152"/>
                    <a:gd name="T15" fmla="*/ 138 h 570"/>
                    <a:gd name="T16" fmla="*/ 57 w 152"/>
                    <a:gd name="T17" fmla="*/ 175 h 570"/>
                    <a:gd name="T18" fmla="*/ 41 w 152"/>
                    <a:gd name="T19" fmla="*/ 239 h 570"/>
                    <a:gd name="T20" fmla="*/ 24 w 152"/>
                    <a:gd name="T21" fmla="*/ 321 h 570"/>
                    <a:gd name="T22" fmla="*/ 24 w 152"/>
                    <a:gd name="T23" fmla="*/ 407 h 570"/>
                    <a:gd name="T24" fmla="*/ 41 w 152"/>
                    <a:gd name="T25" fmla="*/ 461 h 570"/>
                    <a:gd name="T26" fmla="*/ 52 w 152"/>
                    <a:gd name="T27" fmla="*/ 502 h 570"/>
                    <a:gd name="T28" fmla="*/ 67 w 152"/>
                    <a:gd name="T29" fmla="*/ 529 h 570"/>
                    <a:gd name="T30" fmla="*/ 67 w 152"/>
                    <a:gd name="T31" fmla="*/ 558 h 570"/>
                    <a:gd name="T32" fmla="*/ 46 w 152"/>
                    <a:gd name="T33" fmla="*/ 570 h 570"/>
                    <a:gd name="T34" fmla="*/ 28 w 152"/>
                    <a:gd name="T35" fmla="*/ 549 h 570"/>
                    <a:gd name="T36" fmla="*/ 7 w 152"/>
                    <a:gd name="T37" fmla="*/ 519 h 570"/>
                    <a:gd name="T38" fmla="*/ 11 w 152"/>
                    <a:gd name="T39" fmla="*/ 490 h 570"/>
                    <a:gd name="T40" fmla="*/ 6 w 152"/>
                    <a:gd name="T41" fmla="*/ 403 h 570"/>
                    <a:gd name="T42" fmla="*/ 0 w 152"/>
                    <a:gd name="T43" fmla="*/ 338 h 570"/>
                    <a:gd name="T44" fmla="*/ 2 w 152"/>
                    <a:gd name="T45" fmla="*/ 272 h 570"/>
                    <a:gd name="T46" fmla="*/ 13 w 152"/>
                    <a:gd name="T47" fmla="*/ 181 h 570"/>
                    <a:gd name="T48" fmla="*/ 39 w 152"/>
                    <a:gd name="T49" fmla="*/ 109 h 570"/>
                    <a:gd name="T50" fmla="*/ 63 w 152"/>
                    <a:gd name="T51" fmla="*/ 5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570">
                      <a:moveTo>
                        <a:pt x="63" y="52"/>
                      </a:moveTo>
                      <a:lnTo>
                        <a:pt x="89" y="4"/>
                      </a:lnTo>
                      <a:lnTo>
                        <a:pt x="128" y="0"/>
                      </a:lnTo>
                      <a:lnTo>
                        <a:pt x="152" y="33"/>
                      </a:lnTo>
                      <a:lnTo>
                        <a:pt x="146" y="70"/>
                      </a:lnTo>
                      <a:lnTo>
                        <a:pt x="122" y="82"/>
                      </a:lnTo>
                      <a:lnTo>
                        <a:pt x="95" y="103"/>
                      </a:lnTo>
                      <a:lnTo>
                        <a:pt x="72" y="138"/>
                      </a:lnTo>
                      <a:lnTo>
                        <a:pt x="57" y="175"/>
                      </a:lnTo>
                      <a:lnTo>
                        <a:pt x="41" y="239"/>
                      </a:lnTo>
                      <a:lnTo>
                        <a:pt x="24" y="321"/>
                      </a:lnTo>
                      <a:lnTo>
                        <a:pt x="24" y="407"/>
                      </a:lnTo>
                      <a:lnTo>
                        <a:pt x="41" y="461"/>
                      </a:lnTo>
                      <a:lnTo>
                        <a:pt x="52" y="502"/>
                      </a:lnTo>
                      <a:lnTo>
                        <a:pt x="67" y="529"/>
                      </a:lnTo>
                      <a:lnTo>
                        <a:pt x="67" y="558"/>
                      </a:lnTo>
                      <a:lnTo>
                        <a:pt x="46" y="570"/>
                      </a:lnTo>
                      <a:lnTo>
                        <a:pt x="28" y="549"/>
                      </a:lnTo>
                      <a:lnTo>
                        <a:pt x="7" y="519"/>
                      </a:lnTo>
                      <a:lnTo>
                        <a:pt x="11" y="490"/>
                      </a:lnTo>
                      <a:lnTo>
                        <a:pt x="6" y="403"/>
                      </a:lnTo>
                      <a:lnTo>
                        <a:pt x="0" y="338"/>
                      </a:lnTo>
                      <a:lnTo>
                        <a:pt x="2" y="272"/>
                      </a:lnTo>
                      <a:lnTo>
                        <a:pt x="13" y="181"/>
                      </a:lnTo>
                      <a:lnTo>
                        <a:pt x="39" y="109"/>
                      </a:lnTo>
                      <a:lnTo>
                        <a:pt x="63"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33" name="Freeform 29">
                  <a:extLst>
                    <a:ext uri="{FF2B5EF4-FFF2-40B4-BE49-F238E27FC236}">
                      <a16:creationId xmlns:a16="http://schemas.microsoft.com/office/drawing/2014/main" id="{035AD052-9E35-EA30-7E35-D5C56CAF4D27}"/>
                    </a:ext>
                  </a:extLst>
                </p:cNvPr>
                <p:cNvSpPr>
                  <a:spLocks noChangeAspect="1"/>
                </p:cNvSpPr>
                <p:nvPr/>
              </p:nvSpPr>
              <p:spPr bwMode="auto">
                <a:xfrm>
                  <a:off x="2161" y="1440"/>
                  <a:ext cx="284" cy="313"/>
                </a:xfrm>
                <a:custGeom>
                  <a:avLst/>
                  <a:gdLst>
                    <a:gd name="T0" fmla="*/ 72 w 284"/>
                    <a:gd name="T1" fmla="*/ 152 h 313"/>
                    <a:gd name="T2" fmla="*/ 67 w 284"/>
                    <a:gd name="T3" fmla="*/ 108 h 313"/>
                    <a:gd name="T4" fmla="*/ 67 w 284"/>
                    <a:gd name="T5" fmla="*/ 63 h 313"/>
                    <a:gd name="T6" fmla="*/ 78 w 284"/>
                    <a:gd name="T7" fmla="*/ 30 h 313"/>
                    <a:gd name="T8" fmla="*/ 100 w 284"/>
                    <a:gd name="T9" fmla="*/ 12 h 313"/>
                    <a:gd name="T10" fmla="*/ 145 w 284"/>
                    <a:gd name="T11" fmla="*/ 0 h 313"/>
                    <a:gd name="T12" fmla="*/ 178 w 284"/>
                    <a:gd name="T13" fmla="*/ 2 h 313"/>
                    <a:gd name="T14" fmla="*/ 213 w 284"/>
                    <a:gd name="T15" fmla="*/ 17 h 313"/>
                    <a:gd name="T16" fmla="*/ 241 w 284"/>
                    <a:gd name="T17" fmla="*/ 52 h 313"/>
                    <a:gd name="T18" fmla="*/ 262 w 284"/>
                    <a:gd name="T19" fmla="*/ 91 h 313"/>
                    <a:gd name="T20" fmla="*/ 275 w 284"/>
                    <a:gd name="T21" fmla="*/ 145 h 313"/>
                    <a:gd name="T22" fmla="*/ 284 w 284"/>
                    <a:gd name="T23" fmla="*/ 197 h 313"/>
                    <a:gd name="T24" fmla="*/ 284 w 284"/>
                    <a:gd name="T25" fmla="*/ 236 h 313"/>
                    <a:gd name="T26" fmla="*/ 273 w 284"/>
                    <a:gd name="T27" fmla="*/ 278 h 313"/>
                    <a:gd name="T28" fmla="*/ 247 w 284"/>
                    <a:gd name="T29" fmla="*/ 302 h 313"/>
                    <a:gd name="T30" fmla="*/ 208 w 284"/>
                    <a:gd name="T31" fmla="*/ 313 h 313"/>
                    <a:gd name="T32" fmla="*/ 184 w 284"/>
                    <a:gd name="T33" fmla="*/ 312 h 313"/>
                    <a:gd name="T34" fmla="*/ 156 w 284"/>
                    <a:gd name="T35" fmla="*/ 295 h 313"/>
                    <a:gd name="T36" fmla="*/ 128 w 284"/>
                    <a:gd name="T37" fmla="*/ 258 h 313"/>
                    <a:gd name="T38" fmla="*/ 106 w 284"/>
                    <a:gd name="T39" fmla="*/ 223 h 313"/>
                    <a:gd name="T40" fmla="*/ 35 w 284"/>
                    <a:gd name="T41" fmla="*/ 245 h 313"/>
                    <a:gd name="T42" fmla="*/ 13 w 284"/>
                    <a:gd name="T43" fmla="*/ 252 h 313"/>
                    <a:gd name="T44" fmla="*/ 0 w 284"/>
                    <a:gd name="T45" fmla="*/ 247 h 313"/>
                    <a:gd name="T46" fmla="*/ 2 w 284"/>
                    <a:gd name="T47" fmla="*/ 234 h 313"/>
                    <a:gd name="T48" fmla="*/ 85 w 284"/>
                    <a:gd name="T49" fmla="*/ 197 h 313"/>
                    <a:gd name="T50" fmla="*/ 72 w 284"/>
                    <a:gd name="T51" fmla="*/ 15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 h="313">
                      <a:moveTo>
                        <a:pt x="72" y="152"/>
                      </a:moveTo>
                      <a:lnTo>
                        <a:pt x="67" y="108"/>
                      </a:lnTo>
                      <a:lnTo>
                        <a:pt x="67" y="63"/>
                      </a:lnTo>
                      <a:lnTo>
                        <a:pt x="78" y="30"/>
                      </a:lnTo>
                      <a:lnTo>
                        <a:pt x="100" y="12"/>
                      </a:lnTo>
                      <a:lnTo>
                        <a:pt x="145" y="0"/>
                      </a:lnTo>
                      <a:lnTo>
                        <a:pt x="178" y="2"/>
                      </a:lnTo>
                      <a:lnTo>
                        <a:pt x="213" y="17"/>
                      </a:lnTo>
                      <a:lnTo>
                        <a:pt x="241" y="52"/>
                      </a:lnTo>
                      <a:lnTo>
                        <a:pt x="262" y="91"/>
                      </a:lnTo>
                      <a:lnTo>
                        <a:pt x="275" y="145"/>
                      </a:lnTo>
                      <a:lnTo>
                        <a:pt x="284" y="197"/>
                      </a:lnTo>
                      <a:lnTo>
                        <a:pt x="284" y="236"/>
                      </a:lnTo>
                      <a:lnTo>
                        <a:pt x="273" y="278"/>
                      </a:lnTo>
                      <a:lnTo>
                        <a:pt x="247" y="302"/>
                      </a:lnTo>
                      <a:lnTo>
                        <a:pt x="208" y="313"/>
                      </a:lnTo>
                      <a:lnTo>
                        <a:pt x="184" y="312"/>
                      </a:lnTo>
                      <a:lnTo>
                        <a:pt x="156" y="295"/>
                      </a:lnTo>
                      <a:lnTo>
                        <a:pt x="128" y="258"/>
                      </a:lnTo>
                      <a:lnTo>
                        <a:pt x="106" y="223"/>
                      </a:lnTo>
                      <a:lnTo>
                        <a:pt x="35" y="245"/>
                      </a:lnTo>
                      <a:lnTo>
                        <a:pt x="13" y="252"/>
                      </a:lnTo>
                      <a:lnTo>
                        <a:pt x="0" y="247"/>
                      </a:lnTo>
                      <a:lnTo>
                        <a:pt x="2" y="234"/>
                      </a:lnTo>
                      <a:lnTo>
                        <a:pt x="85" y="197"/>
                      </a:lnTo>
                      <a:lnTo>
                        <a:pt x="7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77534" name="Group 30">
              <a:extLst>
                <a:ext uri="{FF2B5EF4-FFF2-40B4-BE49-F238E27FC236}">
                  <a16:creationId xmlns:a16="http://schemas.microsoft.com/office/drawing/2014/main" id="{EDE2DE2E-3817-2326-64B0-60EB2EAB6BCD}"/>
                </a:ext>
              </a:extLst>
            </p:cNvPr>
            <p:cNvGrpSpPr>
              <a:grpSpLocks noChangeAspect="1"/>
            </p:cNvGrpSpPr>
            <p:nvPr/>
          </p:nvGrpSpPr>
          <p:grpSpPr bwMode="auto">
            <a:xfrm>
              <a:off x="1248" y="1824"/>
              <a:ext cx="3435" cy="980"/>
              <a:chOff x="1248" y="1824"/>
              <a:chExt cx="3435" cy="980"/>
            </a:xfrm>
          </p:grpSpPr>
          <p:sp>
            <p:nvSpPr>
              <p:cNvPr id="277535" name="Freeform 31">
                <a:extLst>
                  <a:ext uri="{FF2B5EF4-FFF2-40B4-BE49-F238E27FC236}">
                    <a16:creationId xmlns:a16="http://schemas.microsoft.com/office/drawing/2014/main" id="{B81ED9CC-BA45-22DE-63BE-48E9271FDE9E}"/>
                  </a:ext>
                </a:extLst>
              </p:cNvPr>
              <p:cNvSpPr>
                <a:spLocks noChangeAspect="1"/>
              </p:cNvSpPr>
              <p:nvPr/>
            </p:nvSpPr>
            <p:spPr bwMode="auto">
              <a:xfrm>
                <a:off x="3888" y="1863"/>
                <a:ext cx="795" cy="941"/>
              </a:xfrm>
              <a:custGeom>
                <a:avLst/>
                <a:gdLst>
                  <a:gd name="T0" fmla="*/ 78 w 795"/>
                  <a:gd name="T1" fmla="*/ 476 h 941"/>
                  <a:gd name="T2" fmla="*/ 45 w 795"/>
                  <a:gd name="T3" fmla="*/ 524 h 941"/>
                  <a:gd name="T4" fmla="*/ 13 w 795"/>
                  <a:gd name="T5" fmla="*/ 607 h 941"/>
                  <a:gd name="T6" fmla="*/ 0 w 795"/>
                  <a:gd name="T7" fmla="*/ 713 h 941"/>
                  <a:gd name="T8" fmla="*/ 12 w 795"/>
                  <a:gd name="T9" fmla="*/ 792 h 941"/>
                  <a:gd name="T10" fmla="*/ 52 w 795"/>
                  <a:gd name="T11" fmla="*/ 857 h 941"/>
                  <a:gd name="T12" fmla="*/ 106 w 795"/>
                  <a:gd name="T13" fmla="*/ 913 h 941"/>
                  <a:gd name="T14" fmla="*/ 164 w 795"/>
                  <a:gd name="T15" fmla="*/ 941 h 941"/>
                  <a:gd name="T16" fmla="*/ 238 w 795"/>
                  <a:gd name="T17" fmla="*/ 929 h 941"/>
                  <a:gd name="T18" fmla="*/ 299 w 795"/>
                  <a:gd name="T19" fmla="*/ 913 h 941"/>
                  <a:gd name="T20" fmla="*/ 351 w 795"/>
                  <a:gd name="T21" fmla="*/ 885 h 941"/>
                  <a:gd name="T22" fmla="*/ 395 w 795"/>
                  <a:gd name="T23" fmla="*/ 822 h 941"/>
                  <a:gd name="T24" fmla="*/ 421 w 795"/>
                  <a:gd name="T25" fmla="*/ 765 h 941"/>
                  <a:gd name="T26" fmla="*/ 425 w 795"/>
                  <a:gd name="T27" fmla="*/ 689 h 941"/>
                  <a:gd name="T28" fmla="*/ 425 w 795"/>
                  <a:gd name="T29" fmla="*/ 652 h 941"/>
                  <a:gd name="T30" fmla="*/ 469 w 795"/>
                  <a:gd name="T31" fmla="*/ 713 h 941"/>
                  <a:gd name="T32" fmla="*/ 553 w 795"/>
                  <a:gd name="T33" fmla="*/ 757 h 941"/>
                  <a:gd name="T34" fmla="*/ 593 w 795"/>
                  <a:gd name="T35" fmla="*/ 765 h 941"/>
                  <a:gd name="T36" fmla="*/ 662 w 795"/>
                  <a:gd name="T37" fmla="*/ 753 h 941"/>
                  <a:gd name="T38" fmla="*/ 710 w 795"/>
                  <a:gd name="T39" fmla="*/ 733 h 941"/>
                  <a:gd name="T40" fmla="*/ 747 w 795"/>
                  <a:gd name="T41" fmla="*/ 670 h 941"/>
                  <a:gd name="T42" fmla="*/ 790 w 795"/>
                  <a:gd name="T43" fmla="*/ 611 h 941"/>
                  <a:gd name="T44" fmla="*/ 792 w 795"/>
                  <a:gd name="T45" fmla="*/ 522 h 941"/>
                  <a:gd name="T46" fmla="*/ 795 w 795"/>
                  <a:gd name="T47" fmla="*/ 457 h 941"/>
                  <a:gd name="T48" fmla="*/ 792 w 795"/>
                  <a:gd name="T49" fmla="*/ 400 h 941"/>
                  <a:gd name="T50" fmla="*/ 738 w 795"/>
                  <a:gd name="T51" fmla="*/ 320 h 941"/>
                  <a:gd name="T52" fmla="*/ 686 w 795"/>
                  <a:gd name="T53" fmla="*/ 283 h 941"/>
                  <a:gd name="T54" fmla="*/ 625 w 795"/>
                  <a:gd name="T55" fmla="*/ 266 h 941"/>
                  <a:gd name="T56" fmla="*/ 555 w 795"/>
                  <a:gd name="T57" fmla="*/ 266 h 941"/>
                  <a:gd name="T58" fmla="*/ 499 w 795"/>
                  <a:gd name="T59" fmla="*/ 276 h 941"/>
                  <a:gd name="T60" fmla="*/ 475 w 795"/>
                  <a:gd name="T61" fmla="*/ 309 h 941"/>
                  <a:gd name="T62" fmla="*/ 445 w 795"/>
                  <a:gd name="T63" fmla="*/ 335 h 941"/>
                  <a:gd name="T64" fmla="*/ 447 w 795"/>
                  <a:gd name="T65" fmla="*/ 251 h 941"/>
                  <a:gd name="T66" fmla="*/ 440 w 795"/>
                  <a:gd name="T67" fmla="*/ 157 h 941"/>
                  <a:gd name="T68" fmla="*/ 388 w 795"/>
                  <a:gd name="T69" fmla="*/ 83 h 941"/>
                  <a:gd name="T70" fmla="*/ 343 w 795"/>
                  <a:gd name="T71" fmla="*/ 38 h 941"/>
                  <a:gd name="T72" fmla="*/ 293 w 795"/>
                  <a:gd name="T73" fmla="*/ 7 h 941"/>
                  <a:gd name="T74" fmla="*/ 258 w 795"/>
                  <a:gd name="T75" fmla="*/ 0 h 941"/>
                  <a:gd name="T76" fmla="*/ 206 w 795"/>
                  <a:gd name="T77" fmla="*/ 1 h 941"/>
                  <a:gd name="T78" fmla="*/ 156 w 795"/>
                  <a:gd name="T79" fmla="*/ 16 h 941"/>
                  <a:gd name="T80" fmla="*/ 102 w 795"/>
                  <a:gd name="T81" fmla="*/ 44 h 941"/>
                  <a:gd name="T82" fmla="*/ 63 w 795"/>
                  <a:gd name="T83" fmla="*/ 96 h 941"/>
                  <a:gd name="T84" fmla="*/ 43 w 795"/>
                  <a:gd name="T85" fmla="*/ 148 h 941"/>
                  <a:gd name="T86" fmla="*/ 36 w 795"/>
                  <a:gd name="T87" fmla="*/ 240 h 941"/>
                  <a:gd name="T88" fmla="*/ 32 w 795"/>
                  <a:gd name="T89" fmla="*/ 285 h 941"/>
                  <a:gd name="T90" fmla="*/ 47 w 795"/>
                  <a:gd name="T91" fmla="*/ 340 h 941"/>
                  <a:gd name="T92" fmla="*/ 62 w 795"/>
                  <a:gd name="T93" fmla="*/ 376 h 941"/>
                  <a:gd name="T94" fmla="*/ 73 w 795"/>
                  <a:gd name="T95" fmla="*/ 400 h 941"/>
                  <a:gd name="T96" fmla="*/ 78 w 795"/>
                  <a:gd name="T97" fmla="*/ 476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5" h="941">
                    <a:moveTo>
                      <a:pt x="78" y="476"/>
                    </a:moveTo>
                    <a:lnTo>
                      <a:pt x="45" y="524"/>
                    </a:lnTo>
                    <a:lnTo>
                      <a:pt x="13" y="607"/>
                    </a:lnTo>
                    <a:lnTo>
                      <a:pt x="0" y="713"/>
                    </a:lnTo>
                    <a:lnTo>
                      <a:pt x="12" y="792"/>
                    </a:lnTo>
                    <a:lnTo>
                      <a:pt x="52" y="857"/>
                    </a:lnTo>
                    <a:lnTo>
                      <a:pt x="106" y="913"/>
                    </a:lnTo>
                    <a:lnTo>
                      <a:pt x="164" y="941"/>
                    </a:lnTo>
                    <a:lnTo>
                      <a:pt x="238" y="929"/>
                    </a:lnTo>
                    <a:lnTo>
                      <a:pt x="299" y="913"/>
                    </a:lnTo>
                    <a:lnTo>
                      <a:pt x="351" y="885"/>
                    </a:lnTo>
                    <a:lnTo>
                      <a:pt x="395" y="822"/>
                    </a:lnTo>
                    <a:lnTo>
                      <a:pt x="421" y="765"/>
                    </a:lnTo>
                    <a:lnTo>
                      <a:pt x="425" y="689"/>
                    </a:lnTo>
                    <a:lnTo>
                      <a:pt x="425" y="652"/>
                    </a:lnTo>
                    <a:lnTo>
                      <a:pt x="469" y="713"/>
                    </a:lnTo>
                    <a:lnTo>
                      <a:pt x="553" y="757"/>
                    </a:lnTo>
                    <a:lnTo>
                      <a:pt x="593" y="765"/>
                    </a:lnTo>
                    <a:lnTo>
                      <a:pt x="662" y="753"/>
                    </a:lnTo>
                    <a:lnTo>
                      <a:pt x="710" y="733"/>
                    </a:lnTo>
                    <a:lnTo>
                      <a:pt x="747" y="670"/>
                    </a:lnTo>
                    <a:lnTo>
                      <a:pt x="790" y="611"/>
                    </a:lnTo>
                    <a:lnTo>
                      <a:pt x="792" y="522"/>
                    </a:lnTo>
                    <a:lnTo>
                      <a:pt x="795" y="457"/>
                    </a:lnTo>
                    <a:lnTo>
                      <a:pt x="792" y="400"/>
                    </a:lnTo>
                    <a:lnTo>
                      <a:pt x="738" y="320"/>
                    </a:lnTo>
                    <a:lnTo>
                      <a:pt x="686" y="283"/>
                    </a:lnTo>
                    <a:lnTo>
                      <a:pt x="625" y="266"/>
                    </a:lnTo>
                    <a:lnTo>
                      <a:pt x="555" y="266"/>
                    </a:lnTo>
                    <a:lnTo>
                      <a:pt x="499" y="276"/>
                    </a:lnTo>
                    <a:lnTo>
                      <a:pt x="475" y="309"/>
                    </a:lnTo>
                    <a:lnTo>
                      <a:pt x="445" y="335"/>
                    </a:lnTo>
                    <a:lnTo>
                      <a:pt x="447" y="251"/>
                    </a:lnTo>
                    <a:lnTo>
                      <a:pt x="440" y="157"/>
                    </a:lnTo>
                    <a:lnTo>
                      <a:pt x="388" y="83"/>
                    </a:lnTo>
                    <a:lnTo>
                      <a:pt x="343" y="38"/>
                    </a:lnTo>
                    <a:lnTo>
                      <a:pt x="293" y="7"/>
                    </a:lnTo>
                    <a:lnTo>
                      <a:pt x="258" y="0"/>
                    </a:lnTo>
                    <a:lnTo>
                      <a:pt x="206" y="1"/>
                    </a:lnTo>
                    <a:lnTo>
                      <a:pt x="156" y="16"/>
                    </a:lnTo>
                    <a:lnTo>
                      <a:pt x="102" y="44"/>
                    </a:lnTo>
                    <a:lnTo>
                      <a:pt x="63" y="96"/>
                    </a:lnTo>
                    <a:lnTo>
                      <a:pt x="43" y="148"/>
                    </a:lnTo>
                    <a:lnTo>
                      <a:pt x="36" y="240"/>
                    </a:lnTo>
                    <a:lnTo>
                      <a:pt x="32" y="285"/>
                    </a:lnTo>
                    <a:lnTo>
                      <a:pt x="47" y="340"/>
                    </a:lnTo>
                    <a:lnTo>
                      <a:pt x="62" y="376"/>
                    </a:lnTo>
                    <a:lnTo>
                      <a:pt x="73" y="400"/>
                    </a:lnTo>
                    <a:lnTo>
                      <a:pt x="78" y="47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36" name="Freeform 32">
                <a:extLst>
                  <a:ext uri="{FF2B5EF4-FFF2-40B4-BE49-F238E27FC236}">
                    <a16:creationId xmlns:a16="http://schemas.microsoft.com/office/drawing/2014/main" id="{23BB6B3F-65BC-BEC5-3933-32B243EC84F3}"/>
                  </a:ext>
                </a:extLst>
              </p:cNvPr>
              <p:cNvSpPr>
                <a:spLocks noChangeAspect="1"/>
              </p:cNvSpPr>
              <p:nvPr/>
            </p:nvSpPr>
            <p:spPr bwMode="auto">
              <a:xfrm>
                <a:off x="3870" y="1824"/>
                <a:ext cx="796" cy="938"/>
              </a:xfrm>
              <a:custGeom>
                <a:avLst/>
                <a:gdLst>
                  <a:gd name="T0" fmla="*/ 74 w 796"/>
                  <a:gd name="T1" fmla="*/ 475 h 938"/>
                  <a:gd name="T2" fmla="*/ 48 w 796"/>
                  <a:gd name="T3" fmla="*/ 528 h 938"/>
                  <a:gd name="T4" fmla="*/ 13 w 796"/>
                  <a:gd name="T5" fmla="*/ 604 h 938"/>
                  <a:gd name="T6" fmla="*/ 0 w 796"/>
                  <a:gd name="T7" fmla="*/ 708 h 938"/>
                  <a:gd name="T8" fmla="*/ 17 w 796"/>
                  <a:gd name="T9" fmla="*/ 797 h 938"/>
                  <a:gd name="T10" fmla="*/ 48 w 796"/>
                  <a:gd name="T11" fmla="*/ 855 h 938"/>
                  <a:gd name="T12" fmla="*/ 111 w 796"/>
                  <a:gd name="T13" fmla="*/ 914 h 938"/>
                  <a:gd name="T14" fmla="*/ 165 w 796"/>
                  <a:gd name="T15" fmla="*/ 938 h 938"/>
                  <a:gd name="T16" fmla="*/ 233 w 796"/>
                  <a:gd name="T17" fmla="*/ 929 h 938"/>
                  <a:gd name="T18" fmla="*/ 302 w 796"/>
                  <a:gd name="T19" fmla="*/ 918 h 938"/>
                  <a:gd name="T20" fmla="*/ 354 w 796"/>
                  <a:gd name="T21" fmla="*/ 882 h 938"/>
                  <a:gd name="T22" fmla="*/ 389 w 796"/>
                  <a:gd name="T23" fmla="*/ 821 h 938"/>
                  <a:gd name="T24" fmla="*/ 422 w 796"/>
                  <a:gd name="T25" fmla="*/ 764 h 938"/>
                  <a:gd name="T26" fmla="*/ 420 w 796"/>
                  <a:gd name="T27" fmla="*/ 686 h 938"/>
                  <a:gd name="T28" fmla="*/ 428 w 796"/>
                  <a:gd name="T29" fmla="*/ 653 h 938"/>
                  <a:gd name="T30" fmla="*/ 466 w 796"/>
                  <a:gd name="T31" fmla="*/ 712 h 938"/>
                  <a:gd name="T32" fmla="*/ 555 w 796"/>
                  <a:gd name="T33" fmla="*/ 762 h 938"/>
                  <a:gd name="T34" fmla="*/ 591 w 796"/>
                  <a:gd name="T35" fmla="*/ 762 h 938"/>
                  <a:gd name="T36" fmla="*/ 663 w 796"/>
                  <a:gd name="T37" fmla="*/ 751 h 938"/>
                  <a:gd name="T38" fmla="*/ 705 w 796"/>
                  <a:gd name="T39" fmla="*/ 732 h 938"/>
                  <a:gd name="T40" fmla="*/ 748 w 796"/>
                  <a:gd name="T41" fmla="*/ 665 h 938"/>
                  <a:gd name="T42" fmla="*/ 787 w 796"/>
                  <a:gd name="T43" fmla="*/ 610 h 938"/>
                  <a:gd name="T44" fmla="*/ 794 w 796"/>
                  <a:gd name="T45" fmla="*/ 519 h 938"/>
                  <a:gd name="T46" fmla="*/ 796 w 796"/>
                  <a:gd name="T47" fmla="*/ 462 h 938"/>
                  <a:gd name="T48" fmla="*/ 787 w 796"/>
                  <a:gd name="T49" fmla="*/ 399 h 938"/>
                  <a:gd name="T50" fmla="*/ 733 w 796"/>
                  <a:gd name="T51" fmla="*/ 319 h 938"/>
                  <a:gd name="T52" fmla="*/ 687 w 796"/>
                  <a:gd name="T53" fmla="*/ 280 h 938"/>
                  <a:gd name="T54" fmla="*/ 622 w 796"/>
                  <a:gd name="T55" fmla="*/ 273 h 938"/>
                  <a:gd name="T56" fmla="*/ 557 w 796"/>
                  <a:gd name="T57" fmla="*/ 263 h 938"/>
                  <a:gd name="T58" fmla="*/ 494 w 796"/>
                  <a:gd name="T59" fmla="*/ 273 h 938"/>
                  <a:gd name="T60" fmla="*/ 476 w 796"/>
                  <a:gd name="T61" fmla="*/ 308 h 938"/>
                  <a:gd name="T62" fmla="*/ 441 w 796"/>
                  <a:gd name="T63" fmla="*/ 332 h 938"/>
                  <a:gd name="T64" fmla="*/ 444 w 796"/>
                  <a:gd name="T65" fmla="*/ 248 h 938"/>
                  <a:gd name="T66" fmla="*/ 435 w 796"/>
                  <a:gd name="T67" fmla="*/ 154 h 938"/>
                  <a:gd name="T68" fmla="*/ 387 w 796"/>
                  <a:gd name="T69" fmla="*/ 78 h 938"/>
                  <a:gd name="T70" fmla="*/ 346 w 796"/>
                  <a:gd name="T71" fmla="*/ 35 h 938"/>
                  <a:gd name="T72" fmla="*/ 296 w 796"/>
                  <a:gd name="T73" fmla="*/ 6 h 938"/>
                  <a:gd name="T74" fmla="*/ 255 w 796"/>
                  <a:gd name="T75" fmla="*/ 4 h 938"/>
                  <a:gd name="T76" fmla="*/ 202 w 796"/>
                  <a:gd name="T77" fmla="*/ 0 h 938"/>
                  <a:gd name="T78" fmla="*/ 159 w 796"/>
                  <a:gd name="T79" fmla="*/ 13 h 938"/>
                  <a:gd name="T80" fmla="*/ 104 w 796"/>
                  <a:gd name="T81" fmla="*/ 41 h 938"/>
                  <a:gd name="T82" fmla="*/ 67 w 796"/>
                  <a:gd name="T83" fmla="*/ 91 h 938"/>
                  <a:gd name="T84" fmla="*/ 46 w 796"/>
                  <a:gd name="T85" fmla="*/ 146 h 938"/>
                  <a:gd name="T86" fmla="*/ 31 w 796"/>
                  <a:gd name="T87" fmla="*/ 245 h 938"/>
                  <a:gd name="T88" fmla="*/ 26 w 796"/>
                  <a:gd name="T89" fmla="*/ 284 h 938"/>
                  <a:gd name="T90" fmla="*/ 41 w 796"/>
                  <a:gd name="T91" fmla="*/ 339 h 938"/>
                  <a:gd name="T92" fmla="*/ 67 w 796"/>
                  <a:gd name="T93" fmla="*/ 378 h 938"/>
                  <a:gd name="T94" fmla="*/ 74 w 796"/>
                  <a:gd name="T95" fmla="*/ 399 h 938"/>
                  <a:gd name="T96" fmla="*/ 74 w 796"/>
                  <a:gd name="T97" fmla="*/ 475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938">
                    <a:moveTo>
                      <a:pt x="74" y="475"/>
                    </a:moveTo>
                    <a:lnTo>
                      <a:pt x="48" y="528"/>
                    </a:lnTo>
                    <a:lnTo>
                      <a:pt x="13" y="604"/>
                    </a:lnTo>
                    <a:lnTo>
                      <a:pt x="0" y="708"/>
                    </a:lnTo>
                    <a:lnTo>
                      <a:pt x="17" y="797"/>
                    </a:lnTo>
                    <a:lnTo>
                      <a:pt x="48" y="855"/>
                    </a:lnTo>
                    <a:lnTo>
                      <a:pt x="111" y="914"/>
                    </a:lnTo>
                    <a:lnTo>
                      <a:pt x="165" y="938"/>
                    </a:lnTo>
                    <a:lnTo>
                      <a:pt x="233" y="929"/>
                    </a:lnTo>
                    <a:lnTo>
                      <a:pt x="302" y="918"/>
                    </a:lnTo>
                    <a:lnTo>
                      <a:pt x="354" y="882"/>
                    </a:lnTo>
                    <a:lnTo>
                      <a:pt x="389" y="821"/>
                    </a:lnTo>
                    <a:lnTo>
                      <a:pt x="422" y="764"/>
                    </a:lnTo>
                    <a:lnTo>
                      <a:pt x="420" y="686"/>
                    </a:lnTo>
                    <a:lnTo>
                      <a:pt x="428" y="653"/>
                    </a:lnTo>
                    <a:lnTo>
                      <a:pt x="466" y="712"/>
                    </a:lnTo>
                    <a:lnTo>
                      <a:pt x="555" y="762"/>
                    </a:lnTo>
                    <a:lnTo>
                      <a:pt x="591" y="762"/>
                    </a:lnTo>
                    <a:lnTo>
                      <a:pt x="663" y="751"/>
                    </a:lnTo>
                    <a:lnTo>
                      <a:pt x="705" y="732"/>
                    </a:lnTo>
                    <a:lnTo>
                      <a:pt x="748" y="665"/>
                    </a:lnTo>
                    <a:lnTo>
                      <a:pt x="787" y="610"/>
                    </a:lnTo>
                    <a:lnTo>
                      <a:pt x="794" y="519"/>
                    </a:lnTo>
                    <a:lnTo>
                      <a:pt x="796" y="462"/>
                    </a:lnTo>
                    <a:lnTo>
                      <a:pt x="787" y="399"/>
                    </a:lnTo>
                    <a:lnTo>
                      <a:pt x="733" y="319"/>
                    </a:lnTo>
                    <a:lnTo>
                      <a:pt x="687" y="280"/>
                    </a:lnTo>
                    <a:lnTo>
                      <a:pt x="622" y="273"/>
                    </a:lnTo>
                    <a:lnTo>
                      <a:pt x="557" y="263"/>
                    </a:lnTo>
                    <a:lnTo>
                      <a:pt x="494" y="273"/>
                    </a:lnTo>
                    <a:lnTo>
                      <a:pt x="476" y="308"/>
                    </a:lnTo>
                    <a:lnTo>
                      <a:pt x="441" y="332"/>
                    </a:lnTo>
                    <a:lnTo>
                      <a:pt x="444" y="248"/>
                    </a:lnTo>
                    <a:lnTo>
                      <a:pt x="435" y="154"/>
                    </a:lnTo>
                    <a:lnTo>
                      <a:pt x="387" y="78"/>
                    </a:lnTo>
                    <a:lnTo>
                      <a:pt x="346" y="35"/>
                    </a:lnTo>
                    <a:lnTo>
                      <a:pt x="296" y="6"/>
                    </a:lnTo>
                    <a:lnTo>
                      <a:pt x="255" y="4"/>
                    </a:lnTo>
                    <a:lnTo>
                      <a:pt x="202" y="0"/>
                    </a:lnTo>
                    <a:lnTo>
                      <a:pt x="159" y="13"/>
                    </a:lnTo>
                    <a:lnTo>
                      <a:pt x="104" y="41"/>
                    </a:lnTo>
                    <a:lnTo>
                      <a:pt x="67" y="91"/>
                    </a:lnTo>
                    <a:lnTo>
                      <a:pt x="46" y="146"/>
                    </a:lnTo>
                    <a:lnTo>
                      <a:pt x="31" y="245"/>
                    </a:lnTo>
                    <a:lnTo>
                      <a:pt x="26" y="284"/>
                    </a:lnTo>
                    <a:lnTo>
                      <a:pt x="41" y="339"/>
                    </a:lnTo>
                    <a:lnTo>
                      <a:pt x="67" y="378"/>
                    </a:lnTo>
                    <a:lnTo>
                      <a:pt x="74" y="399"/>
                    </a:lnTo>
                    <a:lnTo>
                      <a:pt x="74" y="47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37" name="Freeform 33">
                <a:extLst>
                  <a:ext uri="{FF2B5EF4-FFF2-40B4-BE49-F238E27FC236}">
                    <a16:creationId xmlns:a16="http://schemas.microsoft.com/office/drawing/2014/main" id="{3A688FB1-2562-32FF-F103-2FB7C6AF3F29}"/>
                  </a:ext>
                </a:extLst>
              </p:cNvPr>
              <p:cNvSpPr>
                <a:spLocks noChangeAspect="1"/>
              </p:cNvSpPr>
              <p:nvPr/>
            </p:nvSpPr>
            <p:spPr bwMode="auto">
              <a:xfrm>
                <a:off x="1248" y="1975"/>
                <a:ext cx="2870" cy="406"/>
              </a:xfrm>
              <a:custGeom>
                <a:avLst/>
                <a:gdLst>
                  <a:gd name="T0" fmla="*/ 2869 w 2870"/>
                  <a:gd name="T1" fmla="*/ 328 h 406"/>
                  <a:gd name="T2" fmla="*/ 2870 w 2870"/>
                  <a:gd name="T3" fmla="*/ 313 h 406"/>
                  <a:gd name="T4" fmla="*/ 2867 w 2870"/>
                  <a:gd name="T5" fmla="*/ 299 h 406"/>
                  <a:gd name="T6" fmla="*/ 2862 w 2870"/>
                  <a:gd name="T7" fmla="*/ 286 h 406"/>
                  <a:gd name="T8" fmla="*/ 2854 w 2870"/>
                  <a:gd name="T9" fmla="*/ 272 h 406"/>
                  <a:gd name="T10" fmla="*/ 2845 w 2870"/>
                  <a:gd name="T11" fmla="*/ 261 h 406"/>
                  <a:gd name="T12" fmla="*/ 2833 w 2870"/>
                  <a:gd name="T13" fmla="*/ 251 h 406"/>
                  <a:gd name="T14" fmla="*/ 2821 w 2870"/>
                  <a:gd name="T15" fmla="*/ 244 h 406"/>
                  <a:gd name="T16" fmla="*/ 2807 w 2870"/>
                  <a:gd name="T17" fmla="*/ 239 h 406"/>
                  <a:gd name="T18" fmla="*/ 2792 w 2870"/>
                  <a:gd name="T19" fmla="*/ 236 h 406"/>
                  <a:gd name="T20" fmla="*/ 93 w 2870"/>
                  <a:gd name="T21" fmla="*/ 0 h 406"/>
                  <a:gd name="T22" fmla="*/ 78 w 2870"/>
                  <a:gd name="T23" fmla="*/ 0 h 406"/>
                  <a:gd name="T24" fmla="*/ 63 w 2870"/>
                  <a:gd name="T25" fmla="*/ 3 h 406"/>
                  <a:gd name="T26" fmla="*/ 50 w 2870"/>
                  <a:gd name="T27" fmla="*/ 8 h 406"/>
                  <a:gd name="T28" fmla="*/ 36 w 2870"/>
                  <a:gd name="T29" fmla="*/ 15 h 406"/>
                  <a:gd name="T30" fmla="*/ 25 w 2870"/>
                  <a:gd name="T31" fmla="*/ 24 h 406"/>
                  <a:gd name="T32" fmla="*/ 15 w 2870"/>
                  <a:gd name="T33" fmla="*/ 37 h 406"/>
                  <a:gd name="T34" fmla="*/ 8 w 2870"/>
                  <a:gd name="T35" fmla="*/ 49 h 406"/>
                  <a:gd name="T36" fmla="*/ 3 w 2870"/>
                  <a:gd name="T37" fmla="*/ 63 h 406"/>
                  <a:gd name="T38" fmla="*/ 1 w 2870"/>
                  <a:gd name="T39" fmla="*/ 78 h 406"/>
                  <a:gd name="T40" fmla="*/ 1 w 2870"/>
                  <a:gd name="T41" fmla="*/ 78 h 406"/>
                  <a:gd name="T42" fmla="*/ 0 w 2870"/>
                  <a:gd name="T43" fmla="*/ 93 h 406"/>
                  <a:gd name="T44" fmla="*/ 3 w 2870"/>
                  <a:gd name="T45" fmla="*/ 107 h 406"/>
                  <a:gd name="T46" fmla="*/ 8 w 2870"/>
                  <a:gd name="T47" fmla="*/ 120 h 406"/>
                  <a:gd name="T48" fmla="*/ 16 w 2870"/>
                  <a:gd name="T49" fmla="*/ 134 h 406"/>
                  <a:gd name="T50" fmla="*/ 25 w 2870"/>
                  <a:gd name="T51" fmla="*/ 145 h 406"/>
                  <a:gd name="T52" fmla="*/ 37 w 2870"/>
                  <a:gd name="T53" fmla="*/ 155 h 406"/>
                  <a:gd name="T54" fmla="*/ 49 w 2870"/>
                  <a:gd name="T55" fmla="*/ 162 h 406"/>
                  <a:gd name="T56" fmla="*/ 63 w 2870"/>
                  <a:gd name="T57" fmla="*/ 167 h 406"/>
                  <a:gd name="T58" fmla="*/ 78 w 2870"/>
                  <a:gd name="T59" fmla="*/ 170 h 406"/>
                  <a:gd name="T60" fmla="*/ 2777 w 2870"/>
                  <a:gd name="T61" fmla="*/ 406 h 406"/>
                  <a:gd name="T62" fmla="*/ 2792 w 2870"/>
                  <a:gd name="T63" fmla="*/ 406 h 406"/>
                  <a:gd name="T64" fmla="*/ 2807 w 2870"/>
                  <a:gd name="T65" fmla="*/ 403 h 406"/>
                  <a:gd name="T66" fmla="*/ 2820 w 2870"/>
                  <a:gd name="T67" fmla="*/ 398 h 406"/>
                  <a:gd name="T68" fmla="*/ 2834 w 2870"/>
                  <a:gd name="T69" fmla="*/ 391 h 406"/>
                  <a:gd name="T70" fmla="*/ 2845 w 2870"/>
                  <a:gd name="T71" fmla="*/ 381 h 406"/>
                  <a:gd name="T72" fmla="*/ 2855 w 2870"/>
                  <a:gd name="T73" fmla="*/ 369 h 406"/>
                  <a:gd name="T74" fmla="*/ 2862 w 2870"/>
                  <a:gd name="T75" fmla="*/ 357 h 406"/>
                  <a:gd name="T76" fmla="*/ 2867 w 2870"/>
                  <a:gd name="T77" fmla="*/ 343 h 406"/>
                  <a:gd name="T78" fmla="*/ 2869 w 2870"/>
                  <a:gd name="T79" fmla="*/ 32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0" h="406">
                    <a:moveTo>
                      <a:pt x="2869" y="328"/>
                    </a:moveTo>
                    <a:lnTo>
                      <a:pt x="2870" y="313"/>
                    </a:lnTo>
                    <a:lnTo>
                      <a:pt x="2867" y="299"/>
                    </a:lnTo>
                    <a:lnTo>
                      <a:pt x="2862" y="286"/>
                    </a:lnTo>
                    <a:lnTo>
                      <a:pt x="2854" y="272"/>
                    </a:lnTo>
                    <a:lnTo>
                      <a:pt x="2845" y="261"/>
                    </a:lnTo>
                    <a:lnTo>
                      <a:pt x="2833" y="251"/>
                    </a:lnTo>
                    <a:lnTo>
                      <a:pt x="2821" y="244"/>
                    </a:lnTo>
                    <a:lnTo>
                      <a:pt x="2807" y="239"/>
                    </a:lnTo>
                    <a:lnTo>
                      <a:pt x="2792" y="236"/>
                    </a:lnTo>
                    <a:lnTo>
                      <a:pt x="93" y="0"/>
                    </a:lnTo>
                    <a:lnTo>
                      <a:pt x="78" y="0"/>
                    </a:lnTo>
                    <a:lnTo>
                      <a:pt x="63" y="3"/>
                    </a:lnTo>
                    <a:lnTo>
                      <a:pt x="50" y="8"/>
                    </a:lnTo>
                    <a:lnTo>
                      <a:pt x="36" y="15"/>
                    </a:lnTo>
                    <a:lnTo>
                      <a:pt x="25" y="24"/>
                    </a:lnTo>
                    <a:lnTo>
                      <a:pt x="15" y="37"/>
                    </a:lnTo>
                    <a:lnTo>
                      <a:pt x="8" y="49"/>
                    </a:lnTo>
                    <a:lnTo>
                      <a:pt x="3" y="63"/>
                    </a:lnTo>
                    <a:lnTo>
                      <a:pt x="1" y="78"/>
                    </a:lnTo>
                    <a:lnTo>
                      <a:pt x="1" y="78"/>
                    </a:lnTo>
                    <a:lnTo>
                      <a:pt x="0" y="93"/>
                    </a:lnTo>
                    <a:lnTo>
                      <a:pt x="3" y="107"/>
                    </a:lnTo>
                    <a:lnTo>
                      <a:pt x="8" y="120"/>
                    </a:lnTo>
                    <a:lnTo>
                      <a:pt x="16" y="134"/>
                    </a:lnTo>
                    <a:lnTo>
                      <a:pt x="25" y="145"/>
                    </a:lnTo>
                    <a:lnTo>
                      <a:pt x="37" y="155"/>
                    </a:lnTo>
                    <a:lnTo>
                      <a:pt x="49" y="162"/>
                    </a:lnTo>
                    <a:lnTo>
                      <a:pt x="63" y="167"/>
                    </a:lnTo>
                    <a:lnTo>
                      <a:pt x="78" y="170"/>
                    </a:lnTo>
                    <a:lnTo>
                      <a:pt x="2777" y="406"/>
                    </a:lnTo>
                    <a:lnTo>
                      <a:pt x="2792" y="406"/>
                    </a:lnTo>
                    <a:lnTo>
                      <a:pt x="2807" y="403"/>
                    </a:lnTo>
                    <a:lnTo>
                      <a:pt x="2820" y="398"/>
                    </a:lnTo>
                    <a:lnTo>
                      <a:pt x="2834" y="391"/>
                    </a:lnTo>
                    <a:lnTo>
                      <a:pt x="2845" y="381"/>
                    </a:lnTo>
                    <a:lnTo>
                      <a:pt x="2855" y="369"/>
                    </a:lnTo>
                    <a:lnTo>
                      <a:pt x="2862" y="357"/>
                    </a:lnTo>
                    <a:lnTo>
                      <a:pt x="2867" y="343"/>
                    </a:lnTo>
                    <a:lnTo>
                      <a:pt x="2869" y="328"/>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38" name="Freeform 34">
                <a:extLst>
                  <a:ext uri="{FF2B5EF4-FFF2-40B4-BE49-F238E27FC236}">
                    <a16:creationId xmlns:a16="http://schemas.microsoft.com/office/drawing/2014/main" id="{B3F66F4E-B45B-F020-9EC6-2DC5E3CBF5AF}"/>
                  </a:ext>
                </a:extLst>
              </p:cNvPr>
              <p:cNvSpPr>
                <a:spLocks noChangeAspect="1"/>
              </p:cNvSpPr>
              <p:nvPr/>
            </p:nvSpPr>
            <p:spPr bwMode="auto">
              <a:xfrm>
                <a:off x="4370" y="2228"/>
                <a:ext cx="176" cy="210"/>
              </a:xfrm>
              <a:custGeom>
                <a:avLst/>
                <a:gdLst>
                  <a:gd name="T0" fmla="*/ 79 w 176"/>
                  <a:gd name="T1" fmla="*/ 210 h 210"/>
                  <a:gd name="T2" fmla="*/ 94 w 176"/>
                  <a:gd name="T3" fmla="*/ 209 h 210"/>
                  <a:gd name="T4" fmla="*/ 109 w 176"/>
                  <a:gd name="T5" fmla="*/ 206 h 210"/>
                  <a:gd name="T6" fmla="*/ 124 w 176"/>
                  <a:gd name="T7" fmla="*/ 199 h 210"/>
                  <a:gd name="T8" fmla="*/ 138 w 176"/>
                  <a:gd name="T9" fmla="*/ 190 h 210"/>
                  <a:gd name="T10" fmla="*/ 149 w 176"/>
                  <a:gd name="T11" fmla="*/ 178 h 210"/>
                  <a:gd name="T12" fmla="*/ 159 w 176"/>
                  <a:gd name="T13" fmla="*/ 163 h 210"/>
                  <a:gd name="T14" fmla="*/ 168 w 176"/>
                  <a:gd name="T15" fmla="*/ 148 h 210"/>
                  <a:gd name="T16" fmla="*/ 173 w 176"/>
                  <a:gd name="T17" fmla="*/ 131 h 210"/>
                  <a:gd name="T18" fmla="*/ 176 w 176"/>
                  <a:gd name="T19" fmla="*/ 113 h 210"/>
                  <a:gd name="T20" fmla="*/ 176 w 176"/>
                  <a:gd name="T21" fmla="*/ 95 h 210"/>
                  <a:gd name="T22" fmla="*/ 174 w 176"/>
                  <a:gd name="T23" fmla="*/ 76 h 210"/>
                  <a:gd name="T24" fmla="*/ 168 w 176"/>
                  <a:gd name="T25" fmla="*/ 60 h 210"/>
                  <a:gd name="T26" fmla="*/ 161 w 176"/>
                  <a:gd name="T27" fmla="*/ 44 h 210"/>
                  <a:gd name="T28" fmla="*/ 152 w 176"/>
                  <a:gd name="T29" fmla="*/ 30 h 210"/>
                  <a:gd name="T30" fmla="*/ 140 w 176"/>
                  <a:gd name="T31" fmla="*/ 18 h 210"/>
                  <a:gd name="T32" fmla="*/ 127 w 176"/>
                  <a:gd name="T33" fmla="*/ 9 h 210"/>
                  <a:gd name="T34" fmla="*/ 112 w 176"/>
                  <a:gd name="T35" fmla="*/ 4 h 210"/>
                  <a:gd name="T36" fmla="*/ 97 w 176"/>
                  <a:gd name="T37" fmla="*/ 0 h 210"/>
                  <a:gd name="T38" fmla="*/ 82 w 176"/>
                  <a:gd name="T39" fmla="*/ 1 h 210"/>
                  <a:gd name="T40" fmla="*/ 67 w 176"/>
                  <a:gd name="T41" fmla="*/ 4 h 210"/>
                  <a:gd name="T42" fmla="*/ 52 w 176"/>
                  <a:gd name="T43" fmla="*/ 11 h 210"/>
                  <a:gd name="T44" fmla="*/ 38 w 176"/>
                  <a:gd name="T45" fmla="*/ 20 h 210"/>
                  <a:gd name="T46" fmla="*/ 27 w 176"/>
                  <a:gd name="T47" fmla="*/ 32 h 210"/>
                  <a:gd name="T48" fmla="*/ 17 w 176"/>
                  <a:gd name="T49" fmla="*/ 47 h 210"/>
                  <a:gd name="T50" fmla="*/ 8 w 176"/>
                  <a:gd name="T51" fmla="*/ 62 h 210"/>
                  <a:gd name="T52" fmla="*/ 3 w 176"/>
                  <a:gd name="T53" fmla="*/ 79 h 210"/>
                  <a:gd name="T54" fmla="*/ 0 w 176"/>
                  <a:gd name="T55" fmla="*/ 97 h 210"/>
                  <a:gd name="T56" fmla="*/ 0 w 176"/>
                  <a:gd name="T57" fmla="*/ 115 h 210"/>
                  <a:gd name="T58" fmla="*/ 2 w 176"/>
                  <a:gd name="T59" fmla="*/ 134 h 210"/>
                  <a:gd name="T60" fmla="*/ 8 w 176"/>
                  <a:gd name="T61" fmla="*/ 150 h 210"/>
                  <a:gd name="T62" fmla="*/ 15 w 176"/>
                  <a:gd name="T63" fmla="*/ 166 h 210"/>
                  <a:gd name="T64" fmla="*/ 24 w 176"/>
                  <a:gd name="T65" fmla="*/ 180 h 210"/>
                  <a:gd name="T66" fmla="*/ 36 w 176"/>
                  <a:gd name="T67" fmla="*/ 192 h 210"/>
                  <a:gd name="T68" fmla="*/ 49 w 176"/>
                  <a:gd name="T69" fmla="*/ 201 h 210"/>
                  <a:gd name="T70" fmla="*/ 64 w 176"/>
                  <a:gd name="T71" fmla="*/ 206 h 210"/>
                  <a:gd name="T72" fmla="*/ 79 w 176"/>
                  <a:gd name="T73"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210">
                    <a:moveTo>
                      <a:pt x="79" y="210"/>
                    </a:moveTo>
                    <a:lnTo>
                      <a:pt x="94" y="209"/>
                    </a:lnTo>
                    <a:lnTo>
                      <a:pt x="109" y="206"/>
                    </a:lnTo>
                    <a:lnTo>
                      <a:pt x="124" y="199"/>
                    </a:lnTo>
                    <a:lnTo>
                      <a:pt x="138" y="190"/>
                    </a:lnTo>
                    <a:lnTo>
                      <a:pt x="149" y="178"/>
                    </a:lnTo>
                    <a:lnTo>
                      <a:pt x="159" y="163"/>
                    </a:lnTo>
                    <a:lnTo>
                      <a:pt x="168" y="148"/>
                    </a:lnTo>
                    <a:lnTo>
                      <a:pt x="173" y="131"/>
                    </a:lnTo>
                    <a:lnTo>
                      <a:pt x="176" y="113"/>
                    </a:lnTo>
                    <a:lnTo>
                      <a:pt x="176" y="95"/>
                    </a:lnTo>
                    <a:lnTo>
                      <a:pt x="174" y="76"/>
                    </a:lnTo>
                    <a:lnTo>
                      <a:pt x="168" y="60"/>
                    </a:lnTo>
                    <a:lnTo>
                      <a:pt x="161" y="44"/>
                    </a:lnTo>
                    <a:lnTo>
                      <a:pt x="152" y="30"/>
                    </a:lnTo>
                    <a:lnTo>
                      <a:pt x="140" y="18"/>
                    </a:lnTo>
                    <a:lnTo>
                      <a:pt x="127" y="9"/>
                    </a:lnTo>
                    <a:lnTo>
                      <a:pt x="112" y="4"/>
                    </a:lnTo>
                    <a:lnTo>
                      <a:pt x="97" y="0"/>
                    </a:lnTo>
                    <a:lnTo>
                      <a:pt x="82" y="1"/>
                    </a:lnTo>
                    <a:lnTo>
                      <a:pt x="67" y="4"/>
                    </a:lnTo>
                    <a:lnTo>
                      <a:pt x="52" y="11"/>
                    </a:lnTo>
                    <a:lnTo>
                      <a:pt x="38" y="20"/>
                    </a:lnTo>
                    <a:lnTo>
                      <a:pt x="27" y="32"/>
                    </a:lnTo>
                    <a:lnTo>
                      <a:pt x="17" y="47"/>
                    </a:lnTo>
                    <a:lnTo>
                      <a:pt x="8" y="62"/>
                    </a:lnTo>
                    <a:lnTo>
                      <a:pt x="3" y="79"/>
                    </a:lnTo>
                    <a:lnTo>
                      <a:pt x="0" y="97"/>
                    </a:lnTo>
                    <a:lnTo>
                      <a:pt x="0" y="115"/>
                    </a:lnTo>
                    <a:lnTo>
                      <a:pt x="2" y="134"/>
                    </a:lnTo>
                    <a:lnTo>
                      <a:pt x="8" y="150"/>
                    </a:lnTo>
                    <a:lnTo>
                      <a:pt x="15" y="166"/>
                    </a:lnTo>
                    <a:lnTo>
                      <a:pt x="24" y="180"/>
                    </a:lnTo>
                    <a:lnTo>
                      <a:pt x="36" y="192"/>
                    </a:lnTo>
                    <a:lnTo>
                      <a:pt x="49" y="201"/>
                    </a:lnTo>
                    <a:lnTo>
                      <a:pt x="64" y="206"/>
                    </a:lnTo>
                    <a:lnTo>
                      <a:pt x="79" y="2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277539" name="Group 35">
                <a:extLst>
                  <a:ext uri="{FF2B5EF4-FFF2-40B4-BE49-F238E27FC236}">
                    <a16:creationId xmlns:a16="http://schemas.microsoft.com/office/drawing/2014/main" id="{3F42469D-D24B-6AA8-72D6-76DA7F59D11F}"/>
                  </a:ext>
                </a:extLst>
              </p:cNvPr>
              <p:cNvGrpSpPr>
                <a:grpSpLocks noChangeAspect="1"/>
              </p:cNvGrpSpPr>
              <p:nvPr/>
            </p:nvGrpSpPr>
            <p:grpSpPr bwMode="auto">
              <a:xfrm>
                <a:off x="1443" y="2102"/>
                <a:ext cx="969" cy="424"/>
                <a:chOff x="1426" y="2079"/>
                <a:chExt cx="969" cy="424"/>
              </a:xfrm>
            </p:grpSpPr>
            <p:sp>
              <p:nvSpPr>
                <p:cNvPr id="277540" name="Freeform 36">
                  <a:extLst>
                    <a:ext uri="{FF2B5EF4-FFF2-40B4-BE49-F238E27FC236}">
                      <a16:creationId xmlns:a16="http://schemas.microsoft.com/office/drawing/2014/main" id="{0574BBBA-9DCA-1E7B-39B9-83FE2693A760}"/>
                    </a:ext>
                  </a:extLst>
                </p:cNvPr>
                <p:cNvSpPr>
                  <a:spLocks noChangeAspect="1"/>
                </p:cNvSpPr>
                <p:nvPr/>
              </p:nvSpPr>
              <p:spPr bwMode="auto">
                <a:xfrm>
                  <a:off x="1426" y="2079"/>
                  <a:ext cx="182" cy="312"/>
                </a:xfrm>
                <a:custGeom>
                  <a:avLst/>
                  <a:gdLst>
                    <a:gd name="T0" fmla="*/ 182 w 182"/>
                    <a:gd name="T1" fmla="*/ 13 h 312"/>
                    <a:gd name="T2" fmla="*/ 26 w 182"/>
                    <a:gd name="T3" fmla="*/ 0 h 312"/>
                    <a:gd name="T4" fmla="*/ 0 w 182"/>
                    <a:gd name="T5" fmla="*/ 299 h 312"/>
                    <a:gd name="T6" fmla="*/ 156 w 182"/>
                    <a:gd name="T7" fmla="*/ 312 h 312"/>
                    <a:gd name="T8" fmla="*/ 182 w 182"/>
                    <a:gd name="T9" fmla="*/ 13 h 312"/>
                  </a:gdLst>
                  <a:ahLst/>
                  <a:cxnLst>
                    <a:cxn ang="0">
                      <a:pos x="T0" y="T1"/>
                    </a:cxn>
                    <a:cxn ang="0">
                      <a:pos x="T2" y="T3"/>
                    </a:cxn>
                    <a:cxn ang="0">
                      <a:pos x="T4" y="T5"/>
                    </a:cxn>
                    <a:cxn ang="0">
                      <a:pos x="T6" y="T7"/>
                    </a:cxn>
                    <a:cxn ang="0">
                      <a:pos x="T8" y="T9"/>
                    </a:cxn>
                  </a:cxnLst>
                  <a:rect l="0" t="0" r="r" b="b"/>
                  <a:pathLst>
                    <a:path w="182" h="312">
                      <a:moveTo>
                        <a:pt x="182" y="13"/>
                      </a:moveTo>
                      <a:lnTo>
                        <a:pt x="26" y="0"/>
                      </a:lnTo>
                      <a:lnTo>
                        <a:pt x="0" y="299"/>
                      </a:lnTo>
                      <a:lnTo>
                        <a:pt x="156" y="312"/>
                      </a:lnTo>
                      <a:lnTo>
                        <a:pt x="182" y="13"/>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41" name="Freeform 37">
                  <a:extLst>
                    <a:ext uri="{FF2B5EF4-FFF2-40B4-BE49-F238E27FC236}">
                      <a16:creationId xmlns:a16="http://schemas.microsoft.com/office/drawing/2014/main" id="{D5A58D05-FA92-9DF2-9395-0AA58E35898D}"/>
                    </a:ext>
                  </a:extLst>
                </p:cNvPr>
                <p:cNvSpPr>
                  <a:spLocks noChangeAspect="1"/>
                </p:cNvSpPr>
                <p:nvPr/>
              </p:nvSpPr>
              <p:spPr bwMode="auto">
                <a:xfrm>
                  <a:off x="1738" y="2118"/>
                  <a:ext cx="194" cy="229"/>
                </a:xfrm>
                <a:custGeom>
                  <a:avLst/>
                  <a:gdLst>
                    <a:gd name="T0" fmla="*/ 194 w 194"/>
                    <a:gd name="T1" fmla="*/ 15 h 229"/>
                    <a:gd name="T2" fmla="*/ 19 w 194"/>
                    <a:gd name="T3" fmla="*/ 0 h 229"/>
                    <a:gd name="T4" fmla="*/ 0 w 194"/>
                    <a:gd name="T5" fmla="*/ 214 h 229"/>
                    <a:gd name="T6" fmla="*/ 175 w 194"/>
                    <a:gd name="T7" fmla="*/ 229 h 229"/>
                    <a:gd name="T8" fmla="*/ 194 w 194"/>
                    <a:gd name="T9" fmla="*/ 15 h 229"/>
                  </a:gdLst>
                  <a:ahLst/>
                  <a:cxnLst>
                    <a:cxn ang="0">
                      <a:pos x="T0" y="T1"/>
                    </a:cxn>
                    <a:cxn ang="0">
                      <a:pos x="T2" y="T3"/>
                    </a:cxn>
                    <a:cxn ang="0">
                      <a:pos x="T4" y="T5"/>
                    </a:cxn>
                    <a:cxn ang="0">
                      <a:pos x="T6" y="T7"/>
                    </a:cxn>
                    <a:cxn ang="0">
                      <a:pos x="T8" y="T9"/>
                    </a:cxn>
                  </a:cxnLst>
                  <a:rect l="0" t="0" r="r" b="b"/>
                  <a:pathLst>
                    <a:path w="194" h="229">
                      <a:moveTo>
                        <a:pt x="194" y="15"/>
                      </a:moveTo>
                      <a:lnTo>
                        <a:pt x="19" y="0"/>
                      </a:lnTo>
                      <a:lnTo>
                        <a:pt x="0" y="214"/>
                      </a:lnTo>
                      <a:lnTo>
                        <a:pt x="175" y="229"/>
                      </a:lnTo>
                      <a:lnTo>
                        <a:pt x="194"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42" name="Freeform 38">
                  <a:extLst>
                    <a:ext uri="{FF2B5EF4-FFF2-40B4-BE49-F238E27FC236}">
                      <a16:creationId xmlns:a16="http://schemas.microsoft.com/office/drawing/2014/main" id="{99B1EF61-E8A3-9B7B-78F0-90F1FA5FA509}"/>
                    </a:ext>
                  </a:extLst>
                </p:cNvPr>
                <p:cNvSpPr>
                  <a:spLocks noChangeAspect="1"/>
                </p:cNvSpPr>
                <p:nvPr/>
              </p:nvSpPr>
              <p:spPr bwMode="auto">
                <a:xfrm>
                  <a:off x="2039" y="2150"/>
                  <a:ext cx="197" cy="353"/>
                </a:xfrm>
                <a:custGeom>
                  <a:avLst/>
                  <a:gdLst>
                    <a:gd name="T0" fmla="*/ 197 w 197"/>
                    <a:gd name="T1" fmla="*/ 15 h 353"/>
                    <a:gd name="T2" fmla="*/ 29 w 197"/>
                    <a:gd name="T3" fmla="*/ 0 h 353"/>
                    <a:gd name="T4" fmla="*/ 0 w 197"/>
                    <a:gd name="T5" fmla="*/ 338 h 353"/>
                    <a:gd name="T6" fmla="*/ 168 w 197"/>
                    <a:gd name="T7" fmla="*/ 353 h 353"/>
                    <a:gd name="T8" fmla="*/ 197 w 197"/>
                    <a:gd name="T9" fmla="*/ 15 h 353"/>
                  </a:gdLst>
                  <a:ahLst/>
                  <a:cxnLst>
                    <a:cxn ang="0">
                      <a:pos x="T0" y="T1"/>
                    </a:cxn>
                    <a:cxn ang="0">
                      <a:pos x="T2" y="T3"/>
                    </a:cxn>
                    <a:cxn ang="0">
                      <a:pos x="T4" y="T5"/>
                    </a:cxn>
                    <a:cxn ang="0">
                      <a:pos x="T6" y="T7"/>
                    </a:cxn>
                    <a:cxn ang="0">
                      <a:pos x="T8" y="T9"/>
                    </a:cxn>
                  </a:cxnLst>
                  <a:rect l="0" t="0" r="r" b="b"/>
                  <a:pathLst>
                    <a:path w="197" h="353">
                      <a:moveTo>
                        <a:pt x="197" y="15"/>
                      </a:moveTo>
                      <a:lnTo>
                        <a:pt x="29" y="0"/>
                      </a:lnTo>
                      <a:lnTo>
                        <a:pt x="0" y="338"/>
                      </a:lnTo>
                      <a:lnTo>
                        <a:pt x="168" y="353"/>
                      </a:lnTo>
                      <a:lnTo>
                        <a:pt x="19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43" name="Freeform 39">
                  <a:extLst>
                    <a:ext uri="{FF2B5EF4-FFF2-40B4-BE49-F238E27FC236}">
                      <a16:creationId xmlns:a16="http://schemas.microsoft.com/office/drawing/2014/main" id="{46957C7C-FC2A-686A-10F3-C2893170000C}"/>
                    </a:ext>
                  </a:extLst>
                </p:cNvPr>
                <p:cNvSpPr>
                  <a:spLocks noChangeAspect="1"/>
                </p:cNvSpPr>
                <p:nvPr/>
              </p:nvSpPr>
              <p:spPr bwMode="auto">
                <a:xfrm>
                  <a:off x="2208" y="2169"/>
                  <a:ext cx="187" cy="212"/>
                </a:xfrm>
                <a:custGeom>
                  <a:avLst/>
                  <a:gdLst>
                    <a:gd name="T0" fmla="*/ 187 w 187"/>
                    <a:gd name="T1" fmla="*/ 15 h 212"/>
                    <a:gd name="T2" fmla="*/ 17 w 187"/>
                    <a:gd name="T3" fmla="*/ 0 h 212"/>
                    <a:gd name="T4" fmla="*/ 0 w 187"/>
                    <a:gd name="T5" fmla="*/ 197 h 212"/>
                    <a:gd name="T6" fmla="*/ 170 w 187"/>
                    <a:gd name="T7" fmla="*/ 212 h 212"/>
                    <a:gd name="T8" fmla="*/ 187 w 187"/>
                    <a:gd name="T9" fmla="*/ 15 h 212"/>
                  </a:gdLst>
                  <a:ahLst/>
                  <a:cxnLst>
                    <a:cxn ang="0">
                      <a:pos x="T0" y="T1"/>
                    </a:cxn>
                    <a:cxn ang="0">
                      <a:pos x="T2" y="T3"/>
                    </a:cxn>
                    <a:cxn ang="0">
                      <a:pos x="T4" y="T5"/>
                    </a:cxn>
                    <a:cxn ang="0">
                      <a:pos x="T6" y="T7"/>
                    </a:cxn>
                    <a:cxn ang="0">
                      <a:pos x="T8" y="T9"/>
                    </a:cxn>
                  </a:cxnLst>
                  <a:rect l="0" t="0" r="r" b="b"/>
                  <a:pathLst>
                    <a:path w="187" h="212">
                      <a:moveTo>
                        <a:pt x="187" y="15"/>
                      </a:moveTo>
                      <a:lnTo>
                        <a:pt x="17" y="0"/>
                      </a:lnTo>
                      <a:lnTo>
                        <a:pt x="0" y="197"/>
                      </a:lnTo>
                      <a:lnTo>
                        <a:pt x="170" y="212"/>
                      </a:lnTo>
                      <a:lnTo>
                        <a:pt x="18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77544" name="Group 40">
                <a:extLst>
                  <a:ext uri="{FF2B5EF4-FFF2-40B4-BE49-F238E27FC236}">
                    <a16:creationId xmlns:a16="http://schemas.microsoft.com/office/drawing/2014/main" id="{CE1FB10B-7BA2-F6D5-72B7-2794AC96339B}"/>
                  </a:ext>
                </a:extLst>
              </p:cNvPr>
              <p:cNvGrpSpPr>
                <a:grpSpLocks noChangeAspect="1"/>
              </p:cNvGrpSpPr>
              <p:nvPr/>
            </p:nvGrpSpPr>
            <p:grpSpPr bwMode="auto">
              <a:xfrm>
                <a:off x="1404" y="2054"/>
                <a:ext cx="968" cy="430"/>
                <a:chOff x="1387" y="2031"/>
                <a:chExt cx="968" cy="430"/>
              </a:xfrm>
            </p:grpSpPr>
            <p:sp>
              <p:nvSpPr>
                <p:cNvPr id="277545" name="Freeform 41">
                  <a:extLst>
                    <a:ext uri="{FF2B5EF4-FFF2-40B4-BE49-F238E27FC236}">
                      <a16:creationId xmlns:a16="http://schemas.microsoft.com/office/drawing/2014/main" id="{F6109AE3-C282-DC9E-427E-494FBD1C4907}"/>
                    </a:ext>
                  </a:extLst>
                </p:cNvPr>
                <p:cNvSpPr>
                  <a:spLocks noChangeAspect="1"/>
                </p:cNvSpPr>
                <p:nvPr/>
              </p:nvSpPr>
              <p:spPr bwMode="auto">
                <a:xfrm>
                  <a:off x="1387" y="2031"/>
                  <a:ext cx="193" cy="322"/>
                </a:xfrm>
                <a:custGeom>
                  <a:avLst/>
                  <a:gdLst>
                    <a:gd name="T0" fmla="*/ 193 w 193"/>
                    <a:gd name="T1" fmla="*/ 15 h 322"/>
                    <a:gd name="T2" fmla="*/ 27 w 193"/>
                    <a:gd name="T3" fmla="*/ 0 h 322"/>
                    <a:gd name="T4" fmla="*/ 0 w 193"/>
                    <a:gd name="T5" fmla="*/ 307 h 322"/>
                    <a:gd name="T6" fmla="*/ 166 w 193"/>
                    <a:gd name="T7" fmla="*/ 322 h 322"/>
                    <a:gd name="T8" fmla="*/ 193 w 193"/>
                    <a:gd name="T9" fmla="*/ 15 h 322"/>
                  </a:gdLst>
                  <a:ahLst/>
                  <a:cxnLst>
                    <a:cxn ang="0">
                      <a:pos x="T0" y="T1"/>
                    </a:cxn>
                    <a:cxn ang="0">
                      <a:pos x="T2" y="T3"/>
                    </a:cxn>
                    <a:cxn ang="0">
                      <a:pos x="T4" y="T5"/>
                    </a:cxn>
                    <a:cxn ang="0">
                      <a:pos x="T6" y="T7"/>
                    </a:cxn>
                    <a:cxn ang="0">
                      <a:pos x="T8" y="T9"/>
                    </a:cxn>
                  </a:cxnLst>
                  <a:rect l="0" t="0" r="r" b="b"/>
                  <a:pathLst>
                    <a:path w="193" h="322">
                      <a:moveTo>
                        <a:pt x="193" y="15"/>
                      </a:moveTo>
                      <a:lnTo>
                        <a:pt x="27" y="0"/>
                      </a:lnTo>
                      <a:lnTo>
                        <a:pt x="0" y="307"/>
                      </a:lnTo>
                      <a:lnTo>
                        <a:pt x="166" y="322"/>
                      </a:lnTo>
                      <a:lnTo>
                        <a:pt x="193"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46" name="Freeform 42">
                  <a:extLst>
                    <a:ext uri="{FF2B5EF4-FFF2-40B4-BE49-F238E27FC236}">
                      <a16:creationId xmlns:a16="http://schemas.microsoft.com/office/drawing/2014/main" id="{C0FF43DE-3477-7A8E-A019-6BE74EABCC18}"/>
                    </a:ext>
                  </a:extLst>
                </p:cNvPr>
                <p:cNvSpPr>
                  <a:spLocks noChangeAspect="1"/>
                </p:cNvSpPr>
                <p:nvPr/>
              </p:nvSpPr>
              <p:spPr bwMode="auto">
                <a:xfrm>
                  <a:off x="1714" y="2077"/>
                  <a:ext cx="187" cy="229"/>
                </a:xfrm>
                <a:custGeom>
                  <a:avLst/>
                  <a:gdLst>
                    <a:gd name="T0" fmla="*/ 187 w 187"/>
                    <a:gd name="T1" fmla="*/ 15 h 229"/>
                    <a:gd name="T2" fmla="*/ 19 w 187"/>
                    <a:gd name="T3" fmla="*/ 0 h 229"/>
                    <a:gd name="T4" fmla="*/ 0 w 187"/>
                    <a:gd name="T5" fmla="*/ 214 h 229"/>
                    <a:gd name="T6" fmla="*/ 168 w 187"/>
                    <a:gd name="T7" fmla="*/ 229 h 229"/>
                    <a:gd name="T8" fmla="*/ 187 w 187"/>
                    <a:gd name="T9" fmla="*/ 15 h 229"/>
                  </a:gdLst>
                  <a:ahLst/>
                  <a:cxnLst>
                    <a:cxn ang="0">
                      <a:pos x="T0" y="T1"/>
                    </a:cxn>
                    <a:cxn ang="0">
                      <a:pos x="T2" y="T3"/>
                    </a:cxn>
                    <a:cxn ang="0">
                      <a:pos x="T4" y="T5"/>
                    </a:cxn>
                    <a:cxn ang="0">
                      <a:pos x="T6" y="T7"/>
                    </a:cxn>
                    <a:cxn ang="0">
                      <a:pos x="T8" y="T9"/>
                    </a:cxn>
                  </a:cxnLst>
                  <a:rect l="0" t="0" r="r" b="b"/>
                  <a:pathLst>
                    <a:path w="187" h="229">
                      <a:moveTo>
                        <a:pt x="187" y="15"/>
                      </a:moveTo>
                      <a:lnTo>
                        <a:pt x="19" y="0"/>
                      </a:lnTo>
                      <a:lnTo>
                        <a:pt x="0" y="214"/>
                      </a:lnTo>
                      <a:lnTo>
                        <a:pt x="168" y="229"/>
                      </a:lnTo>
                      <a:lnTo>
                        <a:pt x="187"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47" name="Freeform 43">
                  <a:extLst>
                    <a:ext uri="{FF2B5EF4-FFF2-40B4-BE49-F238E27FC236}">
                      <a16:creationId xmlns:a16="http://schemas.microsoft.com/office/drawing/2014/main" id="{D6EA9722-A8E3-8834-F201-19981D40022D}"/>
                    </a:ext>
                  </a:extLst>
                </p:cNvPr>
                <p:cNvSpPr>
                  <a:spLocks noChangeAspect="1"/>
                </p:cNvSpPr>
                <p:nvPr/>
              </p:nvSpPr>
              <p:spPr bwMode="auto">
                <a:xfrm>
                  <a:off x="2014" y="2114"/>
                  <a:ext cx="185" cy="347"/>
                </a:xfrm>
                <a:custGeom>
                  <a:avLst/>
                  <a:gdLst>
                    <a:gd name="T0" fmla="*/ 185 w 185"/>
                    <a:gd name="T1" fmla="*/ 13 h 347"/>
                    <a:gd name="T2" fmla="*/ 29 w 185"/>
                    <a:gd name="T3" fmla="*/ 0 h 347"/>
                    <a:gd name="T4" fmla="*/ 0 w 185"/>
                    <a:gd name="T5" fmla="*/ 333 h 347"/>
                    <a:gd name="T6" fmla="*/ 156 w 185"/>
                    <a:gd name="T7" fmla="*/ 347 h 347"/>
                    <a:gd name="T8" fmla="*/ 185 w 185"/>
                    <a:gd name="T9" fmla="*/ 13 h 347"/>
                  </a:gdLst>
                  <a:ahLst/>
                  <a:cxnLst>
                    <a:cxn ang="0">
                      <a:pos x="T0" y="T1"/>
                    </a:cxn>
                    <a:cxn ang="0">
                      <a:pos x="T2" y="T3"/>
                    </a:cxn>
                    <a:cxn ang="0">
                      <a:pos x="T4" y="T5"/>
                    </a:cxn>
                    <a:cxn ang="0">
                      <a:pos x="T6" y="T7"/>
                    </a:cxn>
                    <a:cxn ang="0">
                      <a:pos x="T8" y="T9"/>
                    </a:cxn>
                  </a:cxnLst>
                  <a:rect l="0" t="0" r="r" b="b"/>
                  <a:pathLst>
                    <a:path w="185" h="347">
                      <a:moveTo>
                        <a:pt x="185" y="13"/>
                      </a:moveTo>
                      <a:lnTo>
                        <a:pt x="29" y="0"/>
                      </a:lnTo>
                      <a:lnTo>
                        <a:pt x="0" y="333"/>
                      </a:lnTo>
                      <a:lnTo>
                        <a:pt x="156" y="347"/>
                      </a:lnTo>
                      <a:lnTo>
                        <a:pt x="185" y="13"/>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48" name="Freeform 44">
                  <a:extLst>
                    <a:ext uri="{FF2B5EF4-FFF2-40B4-BE49-F238E27FC236}">
                      <a16:creationId xmlns:a16="http://schemas.microsoft.com/office/drawing/2014/main" id="{BF938602-6B42-9E7F-CCA4-FEEE0460F457}"/>
                    </a:ext>
                  </a:extLst>
                </p:cNvPr>
                <p:cNvSpPr>
                  <a:spLocks noChangeAspect="1"/>
                </p:cNvSpPr>
                <p:nvPr/>
              </p:nvSpPr>
              <p:spPr bwMode="auto">
                <a:xfrm>
                  <a:off x="2176" y="2122"/>
                  <a:ext cx="179" cy="223"/>
                </a:xfrm>
                <a:custGeom>
                  <a:avLst/>
                  <a:gdLst>
                    <a:gd name="T0" fmla="*/ 179 w 179"/>
                    <a:gd name="T1" fmla="*/ 14 h 223"/>
                    <a:gd name="T2" fmla="*/ 18 w 179"/>
                    <a:gd name="T3" fmla="*/ 0 h 223"/>
                    <a:gd name="T4" fmla="*/ 0 w 179"/>
                    <a:gd name="T5" fmla="*/ 209 h 223"/>
                    <a:gd name="T6" fmla="*/ 161 w 179"/>
                    <a:gd name="T7" fmla="*/ 223 h 223"/>
                    <a:gd name="T8" fmla="*/ 179 w 179"/>
                    <a:gd name="T9" fmla="*/ 14 h 223"/>
                  </a:gdLst>
                  <a:ahLst/>
                  <a:cxnLst>
                    <a:cxn ang="0">
                      <a:pos x="T0" y="T1"/>
                    </a:cxn>
                    <a:cxn ang="0">
                      <a:pos x="T2" y="T3"/>
                    </a:cxn>
                    <a:cxn ang="0">
                      <a:pos x="T4" y="T5"/>
                    </a:cxn>
                    <a:cxn ang="0">
                      <a:pos x="T6" y="T7"/>
                    </a:cxn>
                    <a:cxn ang="0">
                      <a:pos x="T8" y="T9"/>
                    </a:cxn>
                  </a:cxnLst>
                  <a:rect l="0" t="0" r="r" b="b"/>
                  <a:pathLst>
                    <a:path w="179" h="223">
                      <a:moveTo>
                        <a:pt x="179" y="14"/>
                      </a:moveTo>
                      <a:lnTo>
                        <a:pt x="18" y="0"/>
                      </a:lnTo>
                      <a:lnTo>
                        <a:pt x="0" y="209"/>
                      </a:lnTo>
                      <a:lnTo>
                        <a:pt x="161" y="223"/>
                      </a:lnTo>
                      <a:lnTo>
                        <a:pt x="179" y="1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77549" name="Group 45">
              <a:extLst>
                <a:ext uri="{FF2B5EF4-FFF2-40B4-BE49-F238E27FC236}">
                  <a16:creationId xmlns:a16="http://schemas.microsoft.com/office/drawing/2014/main" id="{967BE24A-EBBB-68D8-0F53-03EFDAFAB468}"/>
                </a:ext>
              </a:extLst>
            </p:cNvPr>
            <p:cNvGrpSpPr>
              <a:grpSpLocks noChangeAspect="1"/>
            </p:cNvGrpSpPr>
            <p:nvPr/>
          </p:nvGrpSpPr>
          <p:grpSpPr bwMode="auto">
            <a:xfrm>
              <a:off x="1694" y="1793"/>
              <a:ext cx="2152" cy="606"/>
              <a:chOff x="1694" y="1793"/>
              <a:chExt cx="2152" cy="606"/>
            </a:xfrm>
          </p:grpSpPr>
          <p:sp>
            <p:nvSpPr>
              <p:cNvPr id="277550" name="Freeform 46">
                <a:extLst>
                  <a:ext uri="{FF2B5EF4-FFF2-40B4-BE49-F238E27FC236}">
                    <a16:creationId xmlns:a16="http://schemas.microsoft.com/office/drawing/2014/main" id="{F145EC69-1B94-471A-A0AF-F81566F53604}"/>
                  </a:ext>
                </a:extLst>
              </p:cNvPr>
              <p:cNvSpPr>
                <a:spLocks noChangeAspect="1"/>
              </p:cNvSpPr>
              <p:nvPr/>
            </p:nvSpPr>
            <p:spPr bwMode="auto">
              <a:xfrm>
                <a:off x="2443" y="1793"/>
                <a:ext cx="146" cy="493"/>
              </a:xfrm>
              <a:custGeom>
                <a:avLst/>
                <a:gdLst>
                  <a:gd name="T0" fmla="*/ 0 w 146"/>
                  <a:gd name="T1" fmla="*/ 20 h 493"/>
                  <a:gd name="T2" fmla="*/ 13 w 146"/>
                  <a:gd name="T3" fmla="*/ 3 h 493"/>
                  <a:gd name="T4" fmla="*/ 33 w 146"/>
                  <a:gd name="T5" fmla="*/ 0 h 493"/>
                  <a:gd name="T6" fmla="*/ 55 w 146"/>
                  <a:gd name="T7" fmla="*/ 16 h 493"/>
                  <a:gd name="T8" fmla="*/ 85 w 146"/>
                  <a:gd name="T9" fmla="*/ 61 h 493"/>
                  <a:gd name="T10" fmla="*/ 107 w 146"/>
                  <a:gd name="T11" fmla="*/ 126 h 493"/>
                  <a:gd name="T12" fmla="*/ 127 w 146"/>
                  <a:gd name="T13" fmla="*/ 203 h 493"/>
                  <a:gd name="T14" fmla="*/ 140 w 146"/>
                  <a:gd name="T15" fmla="*/ 289 h 493"/>
                  <a:gd name="T16" fmla="*/ 146 w 146"/>
                  <a:gd name="T17" fmla="*/ 361 h 493"/>
                  <a:gd name="T18" fmla="*/ 140 w 146"/>
                  <a:gd name="T19" fmla="*/ 428 h 493"/>
                  <a:gd name="T20" fmla="*/ 122 w 146"/>
                  <a:gd name="T21" fmla="*/ 467 h 493"/>
                  <a:gd name="T22" fmla="*/ 90 w 146"/>
                  <a:gd name="T23" fmla="*/ 493 h 493"/>
                  <a:gd name="T24" fmla="*/ 55 w 146"/>
                  <a:gd name="T25" fmla="*/ 493 h 493"/>
                  <a:gd name="T26" fmla="*/ 39 w 146"/>
                  <a:gd name="T27" fmla="*/ 481 h 493"/>
                  <a:gd name="T28" fmla="*/ 39 w 146"/>
                  <a:gd name="T29" fmla="*/ 455 h 493"/>
                  <a:gd name="T30" fmla="*/ 55 w 146"/>
                  <a:gd name="T31" fmla="*/ 431 h 493"/>
                  <a:gd name="T32" fmla="*/ 96 w 146"/>
                  <a:gd name="T33" fmla="*/ 455 h 493"/>
                  <a:gd name="T34" fmla="*/ 113 w 146"/>
                  <a:gd name="T35" fmla="*/ 439 h 493"/>
                  <a:gd name="T36" fmla="*/ 124 w 146"/>
                  <a:gd name="T37" fmla="*/ 378 h 493"/>
                  <a:gd name="T38" fmla="*/ 116 w 146"/>
                  <a:gd name="T39" fmla="*/ 311 h 493"/>
                  <a:gd name="T40" fmla="*/ 96 w 146"/>
                  <a:gd name="T41" fmla="*/ 250 h 493"/>
                  <a:gd name="T42" fmla="*/ 66 w 146"/>
                  <a:gd name="T43" fmla="*/ 164 h 493"/>
                  <a:gd name="T44" fmla="*/ 29 w 146"/>
                  <a:gd name="T45" fmla="*/ 116 h 493"/>
                  <a:gd name="T46" fmla="*/ 2 w 146"/>
                  <a:gd name="T47" fmla="*/ 64 h 493"/>
                  <a:gd name="T48" fmla="*/ 0 w 146"/>
                  <a:gd name="T49"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493">
                    <a:moveTo>
                      <a:pt x="0" y="20"/>
                    </a:moveTo>
                    <a:lnTo>
                      <a:pt x="13" y="3"/>
                    </a:lnTo>
                    <a:lnTo>
                      <a:pt x="33" y="0"/>
                    </a:lnTo>
                    <a:lnTo>
                      <a:pt x="55" y="16"/>
                    </a:lnTo>
                    <a:lnTo>
                      <a:pt x="85" y="61"/>
                    </a:lnTo>
                    <a:lnTo>
                      <a:pt x="107" y="126"/>
                    </a:lnTo>
                    <a:lnTo>
                      <a:pt x="127" y="203"/>
                    </a:lnTo>
                    <a:lnTo>
                      <a:pt x="140" y="289"/>
                    </a:lnTo>
                    <a:lnTo>
                      <a:pt x="146" y="361"/>
                    </a:lnTo>
                    <a:lnTo>
                      <a:pt x="140" y="428"/>
                    </a:lnTo>
                    <a:lnTo>
                      <a:pt x="122" y="467"/>
                    </a:lnTo>
                    <a:lnTo>
                      <a:pt x="90" y="493"/>
                    </a:lnTo>
                    <a:lnTo>
                      <a:pt x="55" y="493"/>
                    </a:lnTo>
                    <a:lnTo>
                      <a:pt x="39" y="481"/>
                    </a:lnTo>
                    <a:lnTo>
                      <a:pt x="39" y="455"/>
                    </a:lnTo>
                    <a:lnTo>
                      <a:pt x="55" y="431"/>
                    </a:lnTo>
                    <a:lnTo>
                      <a:pt x="96" y="455"/>
                    </a:lnTo>
                    <a:lnTo>
                      <a:pt x="113" y="439"/>
                    </a:lnTo>
                    <a:lnTo>
                      <a:pt x="124" y="378"/>
                    </a:lnTo>
                    <a:lnTo>
                      <a:pt x="116" y="311"/>
                    </a:lnTo>
                    <a:lnTo>
                      <a:pt x="96" y="250"/>
                    </a:lnTo>
                    <a:lnTo>
                      <a:pt x="66" y="164"/>
                    </a:lnTo>
                    <a:lnTo>
                      <a:pt x="29" y="116"/>
                    </a:lnTo>
                    <a:lnTo>
                      <a:pt x="2" y="64"/>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51" name="Freeform 47">
                <a:extLst>
                  <a:ext uri="{FF2B5EF4-FFF2-40B4-BE49-F238E27FC236}">
                    <a16:creationId xmlns:a16="http://schemas.microsoft.com/office/drawing/2014/main" id="{581B5964-057B-7ED1-1730-963BA902FBB7}"/>
                  </a:ext>
                </a:extLst>
              </p:cNvPr>
              <p:cNvSpPr>
                <a:spLocks noChangeAspect="1"/>
              </p:cNvSpPr>
              <p:nvPr/>
            </p:nvSpPr>
            <p:spPr bwMode="auto">
              <a:xfrm>
                <a:off x="2911" y="1887"/>
                <a:ext cx="272" cy="437"/>
              </a:xfrm>
              <a:custGeom>
                <a:avLst/>
                <a:gdLst>
                  <a:gd name="T0" fmla="*/ 96 w 272"/>
                  <a:gd name="T1" fmla="*/ 14 h 437"/>
                  <a:gd name="T2" fmla="*/ 122 w 272"/>
                  <a:gd name="T3" fmla="*/ 0 h 437"/>
                  <a:gd name="T4" fmla="*/ 141 w 272"/>
                  <a:gd name="T5" fmla="*/ 0 h 437"/>
                  <a:gd name="T6" fmla="*/ 185 w 272"/>
                  <a:gd name="T7" fmla="*/ 48 h 437"/>
                  <a:gd name="T8" fmla="*/ 211 w 272"/>
                  <a:gd name="T9" fmla="*/ 94 h 437"/>
                  <a:gd name="T10" fmla="*/ 246 w 272"/>
                  <a:gd name="T11" fmla="*/ 153 h 437"/>
                  <a:gd name="T12" fmla="*/ 268 w 272"/>
                  <a:gd name="T13" fmla="*/ 214 h 437"/>
                  <a:gd name="T14" fmla="*/ 272 w 272"/>
                  <a:gd name="T15" fmla="*/ 281 h 437"/>
                  <a:gd name="T16" fmla="*/ 263 w 272"/>
                  <a:gd name="T17" fmla="*/ 298 h 437"/>
                  <a:gd name="T18" fmla="*/ 196 w 272"/>
                  <a:gd name="T19" fmla="*/ 327 h 437"/>
                  <a:gd name="T20" fmla="*/ 129 w 272"/>
                  <a:gd name="T21" fmla="*/ 366 h 437"/>
                  <a:gd name="T22" fmla="*/ 83 w 272"/>
                  <a:gd name="T23" fmla="*/ 403 h 437"/>
                  <a:gd name="T24" fmla="*/ 74 w 272"/>
                  <a:gd name="T25" fmla="*/ 416 h 437"/>
                  <a:gd name="T26" fmla="*/ 44 w 272"/>
                  <a:gd name="T27" fmla="*/ 437 h 437"/>
                  <a:gd name="T28" fmla="*/ 18 w 272"/>
                  <a:gd name="T29" fmla="*/ 427 h 437"/>
                  <a:gd name="T30" fmla="*/ 2 w 272"/>
                  <a:gd name="T31" fmla="*/ 399 h 437"/>
                  <a:gd name="T32" fmla="*/ 0 w 272"/>
                  <a:gd name="T33" fmla="*/ 383 h 437"/>
                  <a:gd name="T34" fmla="*/ 7 w 272"/>
                  <a:gd name="T35" fmla="*/ 372 h 437"/>
                  <a:gd name="T36" fmla="*/ 33 w 272"/>
                  <a:gd name="T37" fmla="*/ 370 h 437"/>
                  <a:gd name="T38" fmla="*/ 57 w 272"/>
                  <a:gd name="T39" fmla="*/ 366 h 437"/>
                  <a:gd name="T40" fmla="*/ 122 w 272"/>
                  <a:gd name="T41" fmla="*/ 344 h 437"/>
                  <a:gd name="T42" fmla="*/ 179 w 272"/>
                  <a:gd name="T43" fmla="*/ 314 h 437"/>
                  <a:gd name="T44" fmla="*/ 228 w 272"/>
                  <a:gd name="T45" fmla="*/ 281 h 437"/>
                  <a:gd name="T46" fmla="*/ 244 w 272"/>
                  <a:gd name="T47" fmla="*/ 259 h 437"/>
                  <a:gd name="T48" fmla="*/ 235 w 272"/>
                  <a:gd name="T49" fmla="*/ 211 h 437"/>
                  <a:gd name="T50" fmla="*/ 202 w 272"/>
                  <a:gd name="T51" fmla="*/ 155 h 437"/>
                  <a:gd name="T52" fmla="*/ 163 w 272"/>
                  <a:gd name="T53" fmla="*/ 114 h 437"/>
                  <a:gd name="T54" fmla="*/ 122 w 272"/>
                  <a:gd name="T55" fmla="*/ 94 h 437"/>
                  <a:gd name="T56" fmla="*/ 89 w 272"/>
                  <a:gd name="T57" fmla="*/ 61 h 437"/>
                  <a:gd name="T58" fmla="*/ 91 w 272"/>
                  <a:gd name="T59" fmla="*/ 31 h 437"/>
                  <a:gd name="T60" fmla="*/ 96 w 272"/>
                  <a:gd name="T61" fmla="*/ 1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437">
                    <a:moveTo>
                      <a:pt x="96" y="14"/>
                    </a:moveTo>
                    <a:lnTo>
                      <a:pt x="122" y="0"/>
                    </a:lnTo>
                    <a:lnTo>
                      <a:pt x="141" y="0"/>
                    </a:lnTo>
                    <a:lnTo>
                      <a:pt x="185" y="48"/>
                    </a:lnTo>
                    <a:lnTo>
                      <a:pt x="211" y="94"/>
                    </a:lnTo>
                    <a:lnTo>
                      <a:pt x="246" y="153"/>
                    </a:lnTo>
                    <a:lnTo>
                      <a:pt x="268" y="214"/>
                    </a:lnTo>
                    <a:lnTo>
                      <a:pt x="272" y="281"/>
                    </a:lnTo>
                    <a:lnTo>
                      <a:pt x="263" y="298"/>
                    </a:lnTo>
                    <a:lnTo>
                      <a:pt x="196" y="327"/>
                    </a:lnTo>
                    <a:lnTo>
                      <a:pt x="129" y="366"/>
                    </a:lnTo>
                    <a:lnTo>
                      <a:pt x="83" y="403"/>
                    </a:lnTo>
                    <a:lnTo>
                      <a:pt x="74" y="416"/>
                    </a:lnTo>
                    <a:lnTo>
                      <a:pt x="44" y="437"/>
                    </a:lnTo>
                    <a:lnTo>
                      <a:pt x="18" y="427"/>
                    </a:lnTo>
                    <a:lnTo>
                      <a:pt x="2" y="399"/>
                    </a:lnTo>
                    <a:lnTo>
                      <a:pt x="0" y="383"/>
                    </a:lnTo>
                    <a:lnTo>
                      <a:pt x="7" y="372"/>
                    </a:lnTo>
                    <a:lnTo>
                      <a:pt x="33" y="370"/>
                    </a:lnTo>
                    <a:lnTo>
                      <a:pt x="57" y="366"/>
                    </a:lnTo>
                    <a:lnTo>
                      <a:pt x="122" y="344"/>
                    </a:lnTo>
                    <a:lnTo>
                      <a:pt x="179" y="314"/>
                    </a:lnTo>
                    <a:lnTo>
                      <a:pt x="228" y="281"/>
                    </a:lnTo>
                    <a:lnTo>
                      <a:pt x="244" y="259"/>
                    </a:lnTo>
                    <a:lnTo>
                      <a:pt x="235" y="211"/>
                    </a:lnTo>
                    <a:lnTo>
                      <a:pt x="202" y="155"/>
                    </a:lnTo>
                    <a:lnTo>
                      <a:pt x="163" y="114"/>
                    </a:lnTo>
                    <a:lnTo>
                      <a:pt x="122" y="94"/>
                    </a:lnTo>
                    <a:lnTo>
                      <a:pt x="89" y="61"/>
                    </a:lnTo>
                    <a:lnTo>
                      <a:pt x="91" y="31"/>
                    </a:lnTo>
                    <a:lnTo>
                      <a:pt x="9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52" name="Freeform 48">
                <a:extLst>
                  <a:ext uri="{FF2B5EF4-FFF2-40B4-BE49-F238E27FC236}">
                    <a16:creationId xmlns:a16="http://schemas.microsoft.com/office/drawing/2014/main" id="{FA535213-7E49-A3EC-99B9-164C81ADA1D1}"/>
                  </a:ext>
                </a:extLst>
              </p:cNvPr>
              <p:cNvSpPr>
                <a:spLocks noChangeAspect="1"/>
              </p:cNvSpPr>
              <p:nvPr/>
            </p:nvSpPr>
            <p:spPr bwMode="auto">
              <a:xfrm>
                <a:off x="3571" y="1948"/>
                <a:ext cx="275" cy="451"/>
              </a:xfrm>
              <a:custGeom>
                <a:avLst/>
                <a:gdLst>
                  <a:gd name="T0" fmla="*/ 78 w 275"/>
                  <a:gd name="T1" fmla="*/ 17 h 451"/>
                  <a:gd name="T2" fmla="*/ 102 w 275"/>
                  <a:gd name="T3" fmla="*/ 0 h 451"/>
                  <a:gd name="T4" fmla="*/ 163 w 275"/>
                  <a:gd name="T5" fmla="*/ 17 h 451"/>
                  <a:gd name="T6" fmla="*/ 200 w 275"/>
                  <a:gd name="T7" fmla="*/ 60 h 451"/>
                  <a:gd name="T8" fmla="*/ 222 w 275"/>
                  <a:gd name="T9" fmla="*/ 115 h 451"/>
                  <a:gd name="T10" fmla="*/ 250 w 275"/>
                  <a:gd name="T11" fmla="*/ 171 h 451"/>
                  <a:gd name="T12" fmla="*/ 275 w 275"/>
                  <a:gd name="T13" fmla="*/ 232 h 451"/>
                  <a:gd name="T14" fmla="*/ 273 w 275"/>
                  <a:gd name="T15" fmla="*/ 260 h 451"/>
                  <a:gd name="T16" fmla="*/ 252 w 275"/>
                  <a:gd name="T17" fmla="*/ 296 h 451"/>
                  <a:gd name="T18" fmla="*/ 180 w 275"/>
                  <a:gd name="T19" fmla="*/ 355 h 451"/>
                  <a:gd name="T20" fmla="*/ 113 w 275"/>
                  <a:gd name="T21" fmla="*/ 396 h 451"/>
                  <a:gd name="T22" fmla="*/ 111 w 275"/>
                  <a:gd name="T23" fmla="*/ 416 h 451"/>
                  <a:gd name="T24" fmla="*/ 105 w 275"/>
                  <a:gd name="T25" fmla="*/ 427 h 451"/>
                  <a:gd name="T26" fmla="*/ 78 w 275"/>
                  <a:gd name="T27" fmla="*/ 446 h 451"/>
                  <a:gd name="T28" fmla="*/ 46 w 275"/>
                  <a:gd name="T29" fmla="*/ 451 h 451"/>
                  <a:gd name="T30" fmla="*/ 22 w 275"/>
                  <a:gd name="T31" fmla="*/ 438 h 451"/>
                  <a:gd name="T32" fmla="*/ 1 w 275"/>
                  <a:gd name="T33" fmla="*/ 416 h 451"/>
                  <a:gd name="T34" fmla="*/ 0 w 275"/>
                  <a:gd name="T35" fmla="*/ 399 h 451"/>
                  <a:gd name="T36" fmla="*/ 13 w 275"/>
                  <a:gd name="T37" fmla="*/ 390 h 451"/>
                  <a:gd name="T38" fmla="*/ 50 w 275"/>
                  <a:gd name="T39" fmla="*/ 396 h 451"/>
                  <a:gd name="T40" fmla="*/ 83 w 275"/>
                  <a:gd name="T41" fmla="*/ 388 h 451"/>
                  <a:gd name="T42" fmla="*/ 91 w 275"/>
                  <a:gd name="T43" fmla="*/ 377 h 451"/>
                  <a:gd name="T44" fmla="*/ 124 w 275"/>
                  <a:gd name="T45" fmla="*/ 362 h 451"/>
                  <a:gd name="T46" fmla="*/ 180 w 275"/>
                  <a:gd name="T47" fmla="*/ 323 h 451"/>
                  <a:gd name="T48" fmla="*/ 222 w 275"/>
                  <a:gd name="T49" fmla="*/ 290 h 451"/>
                  <a:gd name="T50" fmla="*/ 235 w 275"/>
                  <a:gd name="T51" fmla="*/ 251 h 451"/>
                  <a:gd name="T52" fmla="*/ 222 w 275"/>
                  <a:gd name="T53" fmla="*/ 188 h 451"/>
                  <a:gd name="T54" fmla="*/ 180 w 275"/>
                  <a:gd name="T55" fmla="*/ 121 h 451"/>
                  <a:gd name="T56" fmla="*/ 128 w 275"/>
                  <a:gd name="T57" fmla="*/ 90 h 451"/>
                  <a:gd name="T58" fmla="*/ 91 w 275"/>
                  <a:gd name="T59" fmla="*/ 82 h 451"/>
                  <a:gd name="T60" fmla="*/ 78 w 275"/>
                  <a:gd name="T61" fmla="*/ 51 h 451"/>
                  <a:gd name="T62" fmla="*/ 78 w 275"/>
                  <a:gd name="T63" fmla="*/ 1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451">
                    <a:moveTo>
                      <a:pt x="78" y="17"/>
                    </a:moveTo>
                    <a:lnTo>
                      <a:pt x="102" y="0"/>
                    </a:lnTo>
                    <a:lnTo>
                      <a:pt x="163" y="17"/>
                    </a:lnTo>
                    <a:lnTo>
                      <a:pt x="200" y="60"/>
                    </a:lnTo>
                    <a:lnTo>
                      <a:pt x="222" y="115"/>
                    </a:lnTo>
                    <a:lnTo>
                      <a:pt x="250" y="171"/>
                    </a:lnTo>
                    <a:lnTo>
                      <a:pt x="275" y="232"/>
                    </a:lnTo>
                    <a:lnTo>
                      <a:pt x="273" y="260"/>
                    </a:lnTo>
                    <a:lnTo>
                      <a:pt x="252" y="296"/>
                    </a:lnTo>
                    <a:lnTo>
                      <a:pt x="180" y="355"/>
                    </a:lnTo>
                    <a:lnTo>
                      <a:pt x="113" y="396"/>
                    </a:lnTo>
                    <a:lnTo>
                      <a:pt x="111" y="416"/>
                    </a:lnTo>
                    <a:lnTo>
                      <a:pt x="105" y="427"/>
                    </a:lnTo>
                    <a:lnTo>
                      <a:pt x="78" y="446"/>
                    </a:lnTo>
                    <a:lnTo>
                      <a:pt x="46" y="451"/>
                    </a:lnTo>
                    <a:lnTo>
                      <a:pt x="22" y="438"/>
                    </a:lnTo>
                    <a:lnTo>
                      <a:pt x="1" y="416"/>
                    </a:lnTo>
                    <a:lnTo>
                      <a:pt x="0" y="399"/>
                    </a:lnTo>
                    <a:lnTo>
                      <a:pt x="13" y="390"/>
                    </a:lnTo>
                    <a:lnTo>
                      <a:pt x="50" y="396"/>
                    </a:lnTo>
                    <a:lnTo>
                      <a:pt x="83" y="388"/>
                    </a:lnTo>
                    <a:lnTo>
                      <a:pt x="91" y="377"/>
                    </a:lnTo>
                    <a:lnTo>
                      <a:pt x="124" y="362"/>
                    </a:lnTo>
                    <a:lnTo>
                      <a:pt x="180" y="323"/>
                    </a:lnTo>
                    <a:lnTo>
                      <a:pt x="222" y="290"/>
                    </a:lnTo>
                    <a:lnTo>
                      <a:pt x="235" y="251"/>
                    </a:lnTo>
                    <a:lnTo>
                      <a:pt x="222" y="188"/>
                    </a:lnTo>
                    <a:lnTo>
                      <a:pt x="180" y="121"/>
                    </a:lnTo>
                    <a:lnTo>
                      <a:pt x="128" y="90"/>
                    </a:lnTo>
                    <a:lnTo>
                      <a:pt x="91" y="82"/>
                    </a:lnTo>
                    <a:lnTo>
                      <a:pt x="78" y="51"/>
                    </a:lnTo>
                    <a:lnTo>
                      <a:pt x="78"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553" name="Freeform 49">
                <a:extLst>
                  <a:ext uri="{FF2B5EF4-FFF2-40B4-BE49-F238E27FC236}">
                    <a16:creationId xmlns:a16="http://schemas.microsoft.com/office/drawing/2014/main" id="{22CBE083-EE9D-31A0-9B0D-16395FC2476B}"/>
                  </a:ext>
                </a:extLst>
              </p:cNvPr>
              <p:cNvSpPr>
                <a:spLocks noChangeAspect="1"/>
              </p:cNvSpPr>
              <p:nvPr/>
            </p:nvSpPr>
            <p:spPr bwMode="auto">
              <a:xfrm>
                <a:off x="1694" y="1843"/>
                <a:ext cx="226" cy="444"/>
              </a:xfrm>
              <a:custGeom>
                <a:avLst/>
                <a:gdLst>
                  <a:gd name="T0" fmla="*/ 20 w 226"/>
                  <a:gd name="T1" fmla="*/ 81 h 444"/>
                  <a:gd name="T2" fmla="*/ 0 w 226"/>
                  <a:gd name="T3" fmla="*/ 43 h 444"/>
                  <a:gd name="T4" fmla="*/ 6 w 226"/>
                  <a:gd name="T5" fmla="*/ 9 h 444"/>
                  <a:gd name="T6" fmla="*/ 28 w 226"/>
                  <a:gd name="T7" fmla="*/ 0 h 444"/>
                  <a:gd name="T8" fmla="*/ 50 w 226"/>
                  <a:gd name="T9" fmla="*/ 6 h 444"/>
                  <a:gd name="T10" fmla="*/ 87 w 226"/>
                  <a:gd name="T11" fmla="*/ 33 h 444"/>
                  <a:gd name="T12" fmla="*/ 117 w 226"/>
                  <a:gd name="T13" fmla="*/ 81 h 444"/>
                  <a:gd name="T14" fmla="*/ 161 w 226"/>
                  <a:gd name="T15" fmla="*/ 165 h 444"/>
                  <a:gd name="T16" fmla="*/ 195 w 226"/>
                  <a:gd name="T17" fmla="*/ 216 h 444"/>
                  <a:gd name="T18" fmla="*/ 217 w 226"/>
                  <a:gd name="T19" fmla="*/ 266 h 444"/>
                  <a:gd name="T20" fmla="*/ 226 w 226"/>
                  <a:gd name="T21" fmla="*/ 292 h 444"/>
                  <a:gd name="T22" fmla="*/ 209 w 226"/>
                  <a:gd name="T23" fmla="*/ 311 h 444"/>
                  <a:gd name="T24" fmla="*/ 159 w 226"/>
                  <a:gd name="T25" fmla="*/ 316 h 444"/>
                  <a:gd name="T26" fmla="*/ 98 w 226"/>
                  <a:gd name="T27" fmla="*/ 331 h 444"/>
                  <a:gd name="T28" fmla="*/ 72 w 226"/>
                  <a:gd name="T29" fmla="*/ 344 h 444"/>
                  <a:gd name="T30" fmla="*/ 61 w 226"/>
                  <a:gd name="T31" fmla="*/ 383 h 444"/>
                  <a:gd name="T32" fmla="*/ 72 w 226"/>
                  <a:gd name="T33" fmla="*/ 400 h 444"/>
                  <a:gd name="T34" fmla="*/ 65 w 226"/>
                  <a:gd name="T35" fmla="*/ 426 h 444"/>
                  <a:gd name="T36" fmla="*/ 31 w 226"/>
                  <a:gd name="T37" fmla="*/ 444 h 444"/>
                  <a:gd name="T38" fmla="*/ 26 w 226"/>
                  <a:gd name="T39" fmla="*/ 431 h 444"/>
                  <a:gd name="T40" fmla="*/ 9 w 226"/>
                  <a:gd name="T41" fmla="*/ 409 h 444"/>
                  <a:gd name="T42" fmla="*/ 6 w 226"/>
                  <a:gd name="T43" fmla="*/ 377 h 444"/>
                  <a:gd name="T44" fmla="*/ 20 w 226"/>
                  <a:gd name="T45" fmla="*/ 361 h 444"/>
                  <a:gd name="T46" fmla="*/ 48 w 226"/>
                  <a:gd name="T47" fmla="*/ 337 h 444"/>
                  <a:gd name="T48" fmla="*/ 87 w 226"/>
                  <a:gd name="T49" fmla="*/ 303 h 444"/>
                  <a:gd name="T50" fmla="*/ 144 w 226"/>
                  <a:gd name="T51" fmla="*/ 292 h 444"/>
                  <a:gd name="T52" fmla="*/ 182 w 226"/>
                  <a:gd name="T53" fmla="*/ 278 h 444"/>
                  <a:gd name="T54" fmla="*/ 172 w 226"/>
                  <a:gd name="T55" fmla="*/ 250 h 444"/>
                  <a:gd name="T56" fmla="*/ 133 w 226"/>
                  <a:gd name="T57" fmla="*/ 205 h 444"/>
                  <a:gd name="T58" fmla="*/ 70 w 226"/>
                  <a:gd name="T59" fmla="*/ 161 h 444"/>
                  <a:gd name="T60" fmla="*/ 28 w 226"/>
                  <a:gd name="T61" fmla="*/ 109 h 444"/>
                  <a:gd name="T62" fmla="*/ 20 w 226"/>
                  <a:gd name="T63" fmla="*/ 8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444">
                    <a:moveTo>
                      <a:pt x="20" y="81"/>
                    </a:moveTo>
                    <a:lnTo>
                      <a:pt x="0" y="43"/>
                    </a:lnTo>
                    <a:lnTo>
                      <a:pt x="6" y="9"/>
                    </a:lnTo>
                    <a:lnTo>
                      <a:pt x="28" y="0"/>
                    </a:lnTo>
                    <a:lnTo>
                      <a:pt x="50" y="6"/>
                    </a:lnTo>
                    <a:lnTo>
                      <a:pt x="87" y="33"/>
                    </a:lnTo>
                    <a:lnTo>
                      <a:pt x="117" y="81"/>
                    </a:lnTo>
                    <a:lnTo>
                      <a:pt x="161" y="165"/>
                    </a:lnTo>
                    <a:lnTo>
                      <a:pt x="195" y="216"/>
                    </a:lnTo>
                    <a:lnTo>
                      <a:pt x="217" y="266"/>
                    </a:lnTo>
                    <a:lnTo>
                      <a:pt x="226" y="292"/>
                    </a:lnTo>
                    <a:lnTo>
                      <a:pt x="209" y="311"/>
                    </a:lnTo>
                    <a:lnTo>
                      <a:pt x="159" y="316"/>
                    </a:lnTo>
                    <a:lnTo>
                      <a:pt x="98" y="331"/>
                    </a:lnTo>
                    <a:lnTo>
                      <a:pt x="72" y="344"/>
                    </a:lnTo>
                    <a:lnTo>
                      <a:pt x="61" y="383"/>
                    </a:lnTo>
                    <a:lnTo>
                      <a:pt x="72" y="400"/>
                    </a:lnTo>
                    <a:lnTo>
                      <a:pt x="65" y="426"/>
                    </a:lnTo>
                    <a:lnTo>
                      <a:pt x="31" y="444"/>
                    </a:lnTo>
                    <a:lnTo>
                      <a:pt x="26" y="431"/>
                    </a:lnTo>
                    <a:lnTo>
                      <a:pt x="9" y="409"/>
                    </a:lnTo>
                    <a:lnTo>
                      <a:pt x="6" y="377"/>
                    </a:lnTo>
                    <a:lnTo>
                      <a:pt x="20" y="361"/>
                    </a:lnTo>
                    <a:lnTo>
                      <a:pt x="48" y="337"/>
                    </a:lnTo>
                    <a:lnTo>
                      <a:pt x="87" y="303"/>
                    </a:lnTo>
                    <a:lnTo>
                      <a:pt x="144" y="292"/>
                    </a:lnTo>
                    <a:lnTo>
                      <a:pt x="182" y="278"/>
                    </a:lnTo>
                    <a:lnTo>
                      <a:pt x="172" y="250"/>
                    </a:lnTo>
                    <a:lnTo>
                      <a:pt x="133" y="205"/>
                    </a:lnTo>
                    <a:lnTo>
                      <a:pt x="70" y="161"/>
                    </a:lnTo>
                    <a:lnTo>
                      <a:pt x="28" y="109"/>
                    </a:lnTo>
                    <a:lnTo>
                      <a:pt x="20"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
        <p:nvSpPr>
          <p:cNvPr id="277554" name="Rectangle 50">
            <a:extLst>
              <a:ext uri="{FF2B5EF4-FFF2-40B4-BE49-F238E27FC236}">
                <a16:creationId xmlns:a16="http://schemas.microsoft.com/office/drawing/2014/main" id="{E186F239-C0E2-9853-0339-1DABA1E4D79A}"/>
              </a:ext>
            </a:extLst>
          </p:cNvPr>
          <p:cNvSpPr>
            <a:spLocks noGrp="1" noChangeArrowheads="1"/>
          </p:cNvSpPr>
          <p:nvPr>
            <p:ph type="title"/>
          </p:nvPr>
        </p:nvSpPr>
        <p:spPr/>
        <p:txBody>
          <a:bodyPr/>
          <a:lstStyle/>
          <a:p>
            <a:r>
              <a:rPr lang="en-US" altLang="en-US"/>
              <a:t>Changes To Processed LTC-DRGs</a:t>
            </a:r>
          </a:p>
        </p:txBody>
      </p:sp>
      <p:sp>
        <p:nvSpPr>
          <p:cNvPr id="277555" name="Rectangle 51">
            <a:extLst>
              <a:ext uri="{FF2B5EF4-FFF2-40B4-BE49-F238E27FC236}">
                <a16:creationId xmlns:a16="http://schemas.microsoft.com/office/drawing/2014/main" id="{B5C46C5A-B48A-6A95-D403-86F68870822F}"/>
              </a:ext>
            </a:extLst>
          </p:cNvPr>
          <p:cNvSpPr>
            <a:spLocks noGrp="1" noChangeArrowheads="1"/>
          </p:cNvSpPr>
          <p:nvPr>
            <p:ph type="body" idx="1"/>
          </p:nvPr>
        </p:nvSpPr>
        <p:spPr/>
        <p:txBody>
          <a:bodyPr/>
          <a:lstStyle/>
          <a:p>
            <a:r>
              <a:rPr lang="en-US" altLang="en-US"/>
              <a:t>Allowed a maximum 60 days after initial assignment to request review by FI</a:t>
            </a:r>
          </a:p>
          <a:p>
            <a:pPr lvl="1"/>
            <a:r>
              <a:rPr lang="en-US" altLang="en-US"/>
              <a:t>Can submit additional information</a:t>
            </a:r>
          </a:p>
          <a:p>
            <a:r>
              <a:rPr lang="en-US" altLang="en-US"/>
              <a:t>FI recommends or denies change </a:t>
            </a:r>
          </a:p>
          <a:p>
            <a:pPr lvl="1"/>
            <a:r>
              <a:rPr lang="en-US" altLang="en-US"/>
              <a:t>If recommended, FI refers claim to QIO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4" name="Rectangle 4">
            <a:extLst>
              <a:ext uri="{FF2B5EF4-FFF2-40B4-BE49-F238E27FC236}">
                <a16:creationId xmlns:a16="http://schemas.microsoft.com/office/drawing/2014/main" id="{836AF0FF-5200-7759-A671-69C3B930F600}"/>
              </a:ext>
            </a:extLst>
          </p:cNvPr>
          <p:cNvSpPr>
            <a:spLocks noGrp="1" noChangeArrowheads="1"/>
          </p:cNvSpPr>
          <p:nvPr>
            <p:ph type="title"/>
          </p:nvPr>
        </p:nvSpPr>
        <p:spPr/>
        <p:txBody>
          <a:bodyPr/>
          <a:lstStyle/>
          <a:p>
            <a:r>
              <a:rPr lang="en-US" altLang="en-US"/>
              <a:t>Standard Systems Delay</a:t>
            </a:r>
          </a:p>
        </p:txBody>
      </p:sp>
      <p:sp>
        <p:nvSpPr>
          <p:cNvPr id="302085" name="Rectangle 5">
            <a:extLst>
              <a:ext uri="{FF2B5EF4-FFF2-40B4-BE49-F238E27FC236}">
                <a16:creationId xmlns:a16="http://schemas.microsoft.com/office/drawing/2014/main" id="{9FFF1741-FD3D-747A-4179-632133773466}"/>
              </a:ext>
            </a:extLst>
          </p:cNvPr>
          <p:cNvSpPr>
            <a:spLocks noGrp="1" noChangeArrowheads="1"/>
          </p:cNvSpPr>
          <p:nvPr>
            <p:ph type="body" idx="1"/>
          </p:nvPr>
        </p:nvSpPr>
        <p:spPr>
          <a:xfrm>
            <a:off x="685800" y="1447800"/>
            <a:ext cx="7696200" cy="4724400"/>
          </a:xfrm>
        </p:spPr>
        <p:txBody>
          <a:bodyPr/>
          <a:lstStyle/>
          <a:p>
            <a:r>
              <a:rPr lang="en-US" altLang="en-US"/>
              <a:t>FI and CWF processing will not be ready until at least January 1, 2003</a:t>
            </a:r>
          </a:p>
          <a:p>
            <a:pPr lvl="1"/>
            <a:r>
              <a:rPr lang="en-US" altLang="en-US"/>
              <a:t>Submit claims with required new coding or hold </a:t>
            </a:r>
          </a:p>
          <a:p>
            <a:pPr lvl="2"/>
            <a:r>
              <a:rPr lang="en-US" altLang="en-US"/>
              <a:t>Actual payments during interim will be made using existing procedures</a:t>
            </a:r>
          </a:p>
          <a:p>
            <a:pPr lvl="2"/>
            <a:r>
              <a:rPr lang="en-US" altLang="en-US"/>
              <a:t>Mass adjustments will be done by FI at a later date</a:t>
            </a:r>
          </a:p>
          <a:p>
            <a:r>
              <a:rPr lang="en-US" altLang="en-US"/>
              <a:t>Providers must comply with HIPAA Administrative Simplification Compliance Act</a:t>
            </a:r>
          </a:p>
          <a:p>
            <a:pPr lvl="1"/>
            <a:r>
              <a:rPr lang="en-US" altLang="en-US"/>
              <a:t>Unless exemption obtained</a:t>
            </a:r>
          </a:p>
        </p:txBody>
      </p:sp>
    </p:spTree>
  </p:cSld>
  <p:clrMapOvr>
    <a:masterClrMapping/>
  </p:clrMapOvr>
  <p:transition>
    <p:wipe dir="d"/>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a:extLst>
              <a:ext uri="{FF2B5EF4-FFF2-40B4-BE49-F238E27FC236}">
                <a16:creationId xmlns:a16="http://schemas.microsoft.com/office/drawing/2014/main" id="{56F6D731-CF38-2E86-FB92-8BD75A779947}"/>
              </a:ext>
            </a:extLst>
          </p:cNvPr>
          <p:cNvSpPr>
            <a:spLocks noGrp="1" noChangeArrowheads="1"/>
          </p:cNvSpPr>
          <p:nvPr>
            <p:ph type="title"/>
          </p:nvPr>
        </p:nvSpPr>
        <p:spPr/>
        <p:txBody>
          <a:bodyPr/>
          <a:lstStyle/>
          <a:p>
            <a:r>
              <a:rPr lang="en-US" altLang="en-US"/>
              <a:t>Furnishing Services Directly Or Under Arrangement</a:t>
            </a:r>
          </a:p>
        </p:txBody>
      </p:sp>
      <p:sp>
        <p:nvSpPr>
          <p:cNvPr id="278531" name="Rectangle 3">
            <a:extLst>
              <a:ext uri="{FF2B5EF4-FFF2-40B4-BE49-F238E27FC236}">
                <a16:creationId xmlns:a16="http://schemas.microsoft.com/office/drawing/2014/main" id="{F0DEF1D3-7B75-ADB9-2EAE-E8175CE578DF}"/>
              </a:ext>
            </a:extLst>
          </p:cNvPr>
          <p:cNvSpPr>
            <a:spLocks noGrp="1" noChangeArrowheads="1"/>
          </p:cNvSpPr>
          <p:nvPr>
            <p:ph type="body" idx="1"/>
          </p:nvPr>
        </p:nvSpPr>
        <p:spPr/>
        <p:txBody>
          <a:bodyPr/>
          <a:lstStyle/>
          <a:p>
            <a:r>
              <a:rPr lang="en-US" altLang="en-US"/>
              <a:t>The LTC-DRG payment is payment in full for all covered inpatient hospital services</a:t>
            </a:r>
          </a:p>
          <a:p>
            <a:pPr lvl="1"/>
            <a:r>
              <a:rPr lang="en-US" altLang="en-US"/>
              <a:t>Additional services billable to Medicare Carrier:</a:t>
            </a:r>
          </a:p>
        </p:txBody>
      </p:sp>
      <p:sp>
        <p:nvSpPr>
          <p:cNvPr id="278532" name="Rectangle 4">
            <a:extLst>
              <a:ext uri="{FF2B5EF4-FFF2-40B4-BE49-F238E27FC236}">
                <a16:creationId xmlns:a16="http://schemas.microsoft.com/office/drawing/2014/main" id="{E0EF6A20-9AC8-199C-A24A-6943CDDED1A7}"/>
              </a:ext>
            </a:extLst>
          </p:cNvPr>
          <p:cNvSpPr>
            <a:spLocks noChangeArrowheads="1"/>
          </p:cNvSpPr>
          <p:nvPr/>
        </p:nvSpPr>
        <p:spPr bwMode="auto">
          <a:xfrm>
            <a:off x="609600" y="3505200"/>
            <a:ext cx="37719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222250" indent="-222250">
              <a:spcBef>
                <a:spcPct val="34000"/>
              </a:spcBef>
              <a:buClr>
                <a:srgbClr val="000066"/>
              </a:buClr>
              <a:buSzPct val="100000"/>
              <a:buFont typeface="Wingdings" panose="05000000000000000000" pitchFamily="2" charset="2"/>
              <a:buChar char="Ÿ"/>
              <a:defRPr sz="2800">
                <a:solidFill>
                  <a:schemeClr val="bg2"/>
                </a:solidFill>
                <a:latin typeface="Times New Roman" panose="02020603050405020304" pitchFamily="18" charset="0"/>
              </a:defRPr>
            </a:lvl1pPr>
            <a:lvl2pPr marL="576263" indent="-239713">
              <a:spcBef>
                <a:spcPct val="34000"/>
              </a:spcBef>
              <a:buClr>
                <a:srgbClr val="000099"/>
              </a:buClr>
              <a:buSzPct val="100000"/>
              <a:buChar char="–"/>
              <a:defRPr sz="2400">
                <a:solidFill>
                  <a:srgbClr val="000099"/>
                </a:solidFill>
                <a:latin typeface="Times New Roman" panose="02020603050405020304" pitchFamily="18" charset="0"/>
              </a:defRPr>
            </a:lvl2pPr>
            <a:lvl3pPr marL="908050" indent="-217488">
              <a:spcBef>
                <a:spcPct val="34000"/>
              </a:spcBef>
              <a:buClr>
                <a:srgbClr val="000000"/>
              </a:buClr>
              <a:buSzPct val="100000"/>
              <a:buChar char="•"/>
              <a:defRPr sz="2000">
                <a:solidFill>
                  <a:schemeClr val="bg2"/>
                </a:solidFill>
                <a:latin typeface="Times New Roman" panose="02020603050405020304" pitchFamily="18" charset="0"/>
              </a:defRPr>
            </a:lvl3pPr>
            <a:lvl4pPr marL="1309688">
              <a:spcBef>
                <a:spcPct val="20000"/>
              </a:spcBef>
              <a:buSzPct val="100000"/>
              <a:buChar char="–"/>
              <a:defRPr i="1">
                <a:solidFill>
                  <a:srgbClr val="000099"/>
                </a:solidFill>
                <a:latin typeface="Times New Roman" panose="02020603050405020304" pitchFamily="18" charset="0"/>
              </a:defRPr>
            </a:lvl4pPr>
            <a:lvl5pPr marL="1592263" indent="-168275">
              <a:spcBef>
                <a:spcPct val="20000"/>
              </a:spcBef>
              <a:buSzPct val="100000"/>
              <a:buChar char="»"/>
              <a:defRPr>
                <a:solidFill>
                  <a:schemeClr val="tx1"/>
                </a:solidFill>
                <a:latin typeface="Times New Roman" panose="02020603050405020304" pitchFamily="18" charset="0"/>
              </a:defRPr>
            </a:lvl5pPr>
            <a:lvl6pPr marL="2049463" indent="-168275" eaLnBrk="0" fontAlgn="base" hangingPunct="0">
              <a:spcBef>
                <a:spcPct val="20000"/>
              </a:spcBef>
              <a:spcAft>
                <a:spcPct val="0"/>
              </a:spcAft>
              <a:buSzPct val="100000"/>
              <a:buChar char="»"/>
              <a:defRPr>
                <a:solidFill>
                  <a:schemeClr val="tx1"/>
                </a:solidFill>
                <a:latin typeface="Times New Roman" panose="02020603050405020304" pitchFamily="18" charset="0"/>
              </a:defRPr>
            </a:lvl6pPr>
            <a:lvl7pPr marL="2506663" indent="-168275" eaLnBrk="0" fontAlgn="base" hangingPunct="0">
              <a:spcBef>
                <a:spcPct val="20000"/>
              </a:spcBef>
              <a:spcAft>
                <a:spcPct val="0"/>
              </a:spcAft>
              <a:buSzPct val="100000"/>
              <a:buChar char="»"/>
              <a:defRPr>
                <a:solidFill>
                  <a:schemeClr val="tx1"/>
                </a:solidFill>
                <a:latin typeface="Times New Roman" panose="02020603050405020304" pitchFamily="18" charset="0"/>
              </a:defRPr>
            </a:lvl7pPr>
            <a:lvl8pPr marL="2963863" indent="-168275" eaLnBrk="0" fontAlgn="base" hangingPunct="0">
              <a:spcBef>
                <a:spcPct val="20000"/>
              </a:spcBef>
              <a:spcAft>
                <a:spcPct val="0"/>
              </a:spcAft>
              <a:buSzPct val="100000"/>
              <a:buChar char="»"/>
              <a:defRPr>
                <a:solidFill>
                  <a:schemeClr val="tx1"/>
                </a:solidFill>
                <a:latin typeface="Times New Roman" panose="02020603050405020304" pitchFamily="18" charset="0"/>
              </a:defRPr>
            </a:lvl8pPr>
            <a:lvl9pPr marL="3421063" indent="-168275" eaLnBrk="0" fontAlgn="base" hangingPunct="0">
              <a:spcBef>
                <a:spcPct val="20000"/>
              </a:spcBef>
              <a:spcAft>
                <a:spcPct val="0"/>
              </a:spcAft>
              <a:buSzPct val="100000"/>
              <a:buChar char="»"/>
              <a:defRPr>
                <a:solidFill>
                  <a:schemeClr val="tx1"/>
                </a:solidFill>
                <a:latin typeface="Times New Roman" panose="02020603050405020304" pitchFamily="18" charset="0"/>
              </a:defRPr>
            </a:lvl9pPr>
          </a:lstStyle>
          <a:p>
            <a:pPr lvl="2"/>
            <a:r>
              <a:rPr lang="en-US" altLang="en-US" i="0"/>
              <a:t>Physicians' services</a:t>
            </a:r>
          </a:p>
          <a:p>
            <a:pPr lvl="2"/>
            <a:r>
              <a:rPr lang="en-US" altLang="en-US" i="0"/>
              <a:t>Physician assistance services </a:t>
            </a:r>
          </a:p>
          <a:p>
            <a:pPr lvl="2"/>
            <a:r>
              <a:rPr lang="en-US" altLang="en-US" i="0"/>
              <a:t>Nurse practitioners</a:t>
            </a:r>
          </a:p>
          <a:p>
            <a:pPr lvl="2"/>
            <a:r>
              <a:rPr lang="en-US" altLang="en-US" i="0"/>
              <a:t>Clinical nurse specialists</a:t>
            </a:r>
          </a:p>
          <a:p>
            <a:pPr lvl="1"/>
            <a:endParaRPr lang="en-US" altLang="en-US" i="0"/>
          </a:p>
          <a:p>
            <a:endParaRPr lang="en-US" altLang="en-US" i="0"/>
          </a:p>
        </p:txBody>
      </p:sp>
      <p:sp>
        <p:nvSpPr>
          <p:cNvPr id="278533" name="Rectangle 5">
            <a:extLst>
              <a:ext uri="{FF2B5EF4-FFF2-40B4-BE49-F238E27FC236}">
                <a16:creationId xmlns:a16="http://schemas.microsoft.com/office/drawing/2014/main" id="{7E8A6BC4-819B-8E12-473D-5B4DE3EB2E7C}"/>
              </a:ext>
            </a:extLst>
          </p:cNvPr>
          <p:cNvSpPr>
            <a:spLocks noChangeArrowheads="1"/>
          </p:cNvSpPr>
          <p:nvPr/>
        </p:nvSpPr>
        <p:spPr bwMode="auto">
          <a:xfrm>
            <a:off x="4533900" y="3505200"/>
            <a:ext cx="37719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222250" indent="-222250">
              <a:spcBef>
                <a:spcPct val="34000"/>
              </a:spcBef>
              <a:buClr>
                <a:srgbClr val="000066"/>
              </a:buClr>
              <a:buSzPct val="100000"/>
              <a:buFont typeface="Wingdings" panose="05000000000000000000" pitchFamily="2" charset="2"/>
              <a:buChar char="Ÿ"/>
              <a:defRPr sz="2800">
                <a:solidFill>
                  <a:schemeClr val="bg2"/>
                </a:solidFill>
                <a:latin typeface="Times New Roman" panose="02020603050405020304" pitchFamily="18" charset="0"/>
              </a:defRPr>
            </a:lvl1pPr>
            <a:lvl2pPr marL="576263" indent="-239713">
              <a:spcBef>
                <a:spcPct val="34000"/>
              </a:spcBef>
              <a:buClr>
                <a:srgbClr val="000099"/>
              </a:buClr>
              <a:buSzPct val="100000"/>
              <a:buChar char="–"/>
              <a:defRPr sz="2400">
                <a:solidFill>
                  <a:srgbClr val="000099"/>
                </a:solidFill>
                <a:latin typeface="Times New Roman" panose="02020603050405020304" pitchFamily="18" charset="0"/>
              </a:defRPr>
            </a:lvl2pPr>
            <a:lvl3pPr marL="908050" indent="-217488">
              <a:spcBef>
                <a:spcPct val="34000"/>
              </a:spcBef>
              <a:buClr>
                <a:srgbClr val="000000"/>
              </a:buClr>
              <a:buSzPct val="100000"/>
              <a:buChar char="•"/>
              <a:defRPr sz="2000">
                <a:solidFill>
                  <a:schemeClr val="bg2"/>
                </a:solidFill>
                <a:latin typeface="Times New Roman" panose="02020603050405020304" pitchFamily="18" charset="0"/>
              </a:defRPr>
            </a:lvl3pPr>
            <a:lvl4pPr marL="1309688">
              <a:spcBef>
                <a:spcPct val="20000"/>
              </a:spcBef>
              <a:buSzPct val="100000"/>
              <a:buChar char="–"/>
              <a:defRPr i="1">
                <a:solidFill>
                  <a:srgbClr val="000099"/>
                </a:solidFill>
                <a:latin typeface="Times New Roman" panose="02020603050405020304" pitchFamily="18" charset="0"/>
              </a:defRPr>
            </a:lvl4pPr>
            <a:lvl5pPr marL="1592263" indent="-168275">
              <a:spcBef>
                <a:spcPct val="20000"/>
              </a:spcBef>
              <a:buSzPct val="100000"/>
              <a:buChar char="»"/>
              <a:defRPr>
                <a:solidFill>
                  <a:schemeClr val="tx1"/>
                </a:solidFill>
                <a:latin typeface="Times New Roman" panose="02020603050405020304" pitchFamily="18" charset="0"/>
              </a:defRPr>
            </a:lvl5pPr>
            <a:lvl6pPr marL="2049463" indent="-168275" eaLnBrk="0" fontAlgn="base" hangingPunct="0">
              <a:spcBef>
                <a:spcPct val="20000"/>
              </a:spcBef>
              <a:spcAft>
                <a:spcPct val="0"/>
              </a:spcAft>
              <a:buSzPct val="100000"/>
              <a:buChar char="»"/>
              <a:defRPr>
                <a:solidFill>
                  <a:schemeClr val="tx1"/>
                </a:solidFill>
                <a:latin typeface="Times New Roman" panose="02020603050405020304" pitchFamily="18" charset="0"/>
              </a:defRPr>
            </a:lvl6pPr>
            <a:lvl7pPr marL="2506663" indent="-168275" eaLnBrk="0" fontAlgn="base" hangingPunct="0">
              <a:spcBef>
                <a:spcPct val="20000"/>
              </a:spcBef>
              <a:spcAft>
                <a:spcPct val="0"/>
              </a:spcAft>
              <a:buSzPct val="100000"/>
              <a:buChar char="»"/>
              <a:defRPr>
                <a:solidFill>
                  <a:schemeClr val="tx1"/>
                </a:solidFill>
                <a:latin typeface="Times New Roman" panose="02020603050405020304" pitchFamily="18" charset="0"/>
              </a:defRPr>
            </a:lvl7pPr>
            <a:lvl8pPr marL="2963863" indent="-168275" eaLnBrk="0" fontAlgn="base" hangingPunct="0">
              <a:spcBef>
                <a:spcPct val="20000"/>
              </a:spcBef>
              <a:spcAft>
                <a:spcPct val="0"/>
              </a:spcAft>
              <a:buSzPct val="100000"/>
              <a:buChar char="»"/>
              <a:defRPr>
                <a:solidFill>
                  <a:schemeClr val="tx1"/>
                </a:solidFill>
                <a:latin typeface="Times New Roman" panose="02020603050405020304" pitchFamily="18" charset="0"/>
              </a:defRPr>
            </a:lvl8pPr>
            <a:lvl9pPr marL="3421063" indent="-168275" eaLnBrk="0" fontAlgn="base" hangingPunct="0">
              <a:spcBef>
                <a:spcPct val="20000"/>
              </a:spcBef>
              <a:spcAft>
                <a:spcPct val="0"/>
              </a:spcAft>
              <a:buSzPct val="100000"/>
              <a:buChar char="»"/>
              <a:defRPr>
                <a:solidFill>
                  <a:schemeClr val="tx1"/>
                </a:solidFill>
                <a:latin typeface="Times New Roman" panose="02020603050405020304" pitchFamily="18" charset="0"/>
              </a:defRPr>
            </a:lvl9pPr>
          </a:lstStyle>
          <a:p>
            <a:pPr lvl="2"/>
            <a:r>
              <a:rPr lang="en-US" altLang="en-US" i="0"/>
              <a:t>Certified nurse midwife</a:t>
            </a:r>
          </a:p>
          <a:p>
            <a:pPr lvl="2"/>
            <a:r>
              <a:rPr lang="en-US" altLang="en-US" i="0"/>
              <a:t>Qualified psychologist services</a:t>
            </a:r>
          </a:p>
          <a:p>
            <a:pPr lvl="2"/>
            <a:r>
              <a:rPr lang="en-US" altLang="en-US" i="0"/>
              <a:t>Anesthetist Services</a:t>
            </a:r>
          </a:p>
          <a:p>
            <a:endParaRPr lang="en-US" altLang="en-US" i="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a:extLst>
              <a:ext uri="{FF2B5EF4-FFF2-40B4-BE49-F238E27FC236}">
                <a16:creationId xmlns:a16="http://schemas.microsoft.com/office/drawing/2014/main" id="{9E580552-29F3-D8AE-15F7-06F0909CA841}"/>
              </a:ext>
            </a:extLst>
          </p:cNvPr>
          <p:cNvSpPr>
            <a:spLocks noGrp="1" noChangeArrowheads="1"/>
          </p:cNvSpPr>
          <p:nvPr>
            <p:ph type="ctrTitle"/>
          </p:nvPr>
        </p:nvSpPr>
        <p:spPr/>
        <p:txBody>
          <a:bodyPr/>
          <a:lstStyle/>
          <a:p>
            <a:r>
              <a:rPr lang="en-US" altLang="en-US"/>
              <a:t>Benefits Exhausted During Stay</a:t>
            </a:r>
          </a:p>
        </p:txBody>
      </p:sp>
      <p:grpSp>
        <p:nvGrpSpPr>
          <p:cNvPr id="279556" name="Group 4">
            <a:extLst>
              <a:ext uri="{FF2B5EF4-FFF2-40B4-BE49-F238E27FC236}">
                <a16:creationId xmlns:a16="http://schemas.microsoft.com/office/drawing/2014/main" id="{4D7C34F5-107A-E193-1FE1-A3732D813D0B}"/>
              </a:ext>
              <a:ext uri="{C183D7F6-B498-43B3-948B-1728B52AA6E4}">
                <adec:decorative xmlns:adec="http://schemas.microsoft.com/office/drawing/2017/decorative" val="1"/>
              </a:ext>
            </a:extLst>
          </p:cNvPr>
          <p:cNvGrpSpPr>
            <a:grpSpLocks noChangeAspect="1"/>
          </p:cNvGrpSpPr>
          <p:nvPr/>
        </p:nvGrpSpPr>
        <p:grpSpPr bwMode="auto">
          <a:xfrm>
            <a:off x="6629400" y="5838825"/>
            <a:ext cx="2057400" cy="669925"/>
            <a:chOff x="1121" y="1463"/>
            <a:chExt cx="3562" cy="1484"/>
          </a:xfrm>
        </p:grpSpPr>
        <p:grpSp>
          <p:nvGrpSpPr>
            <p:cNvPr id="279557" name="Group 5">
              <a:extLst>
                <a:ext uri="{FF2B5EF4-FFF2-40B4-BE49-F238E27FC236}">
                  <a16:creationId xmlns:a16="http://schemas.microsoft.com/office/drawing/2014/main" id="{08F1A77A-69A6-F8A9-DBDE-69650ABAD26C}"/>
                </a:ext>
              </a:extLst>
            </p:cNvPr>
            <p:cNvGrpSpPr>
              <a:grpSpLocks noChangeAspect="1"/>
            </p:cNvGrpSpPr>
            <p:nvPr/>
          </p:nvGrpSpPr>
          <p:grpSpPr bwMode="auto">
            <a:xfrm>
              <a:off x="1121" y="1463"/>
              <a:ext cx="2774" cy="1484"/>
              <a:chOff x="1121" y="1463"/>
              <a:chExt cx="2774" cy="1484"/>
            </a:xfrm>
          </p:grpSpPr>
          <p:grpSp>
            <p:nvGrpSpPr>
              <p:cNvPr id="279558" name="Group 6">
                <a:extLst>
                  <a:ext uri="{FF2B5EF4-FFF2-40B4-BE49-F238E27FC236}">
                    <a16:creationId xmlns:a16="http://schemas.microsoft.com/office/drawing/2014/main" id="{8ABB5B23-1F27-1C2A-F847-ECD2A1B5B61B}"/>
                  </a:ext>
                </a:extLst>
              </p:cNvPr>
              <p:cNvGrpSpPr>
                <a:grpSpLocks noChangeAspect="1"/>
              </p:cNvGrpSpPr>
              <p:nvPr/>
            </p:nvGrpSpPr>
            <p:grpSpPr bwMode="auto">
              <a:xfrm>
                <a:off x="1121" y="1493"/>
                <a:ext cx="717" cy="1421"/>
                <a:chOff x="1104" y="1470"/>
                <a:chExt cx="717" cy="1421"/>
              </a:xfrm>
            </p:grpSpPr>
            <p:sp>
              <p:nvSpPr>
                <p:cNvPr id="279559" name="Freeform 7">
                  <a:extLst>
                    <a:ext uri="{FF2B5EF4-FFF2-40B4-BE49-F238E27FC236}">
                      <a16:creationId xmlns:a16="http://schemas.microsoft.com/office/drawing/2014/main" id="{1213D20B-9031-3CD6-C722-896624D78422}"/>
                    </a:ext>
                  </a:extLst>
                </p:cNvPr>
                <p:cNvSpPr>
                  <a:spLocks noChangeAspect="1"/>
                </p:cNvSpPr>
                <p:nvPr/>
              </p:nvSpPr>
              <p:spPr bwMode="auto">
                <a:xfrm>
                  <a:off x="1432" y="1470"/>
                  <a:ext cx="295" cy="315"/>
                </a:xfrm>
                <a:custGeom>
                  <a:avLst/>
                  <a:gdLst>
                    <a:gd name="T0" fmla="*/ 99 w 295"/>
                    <a:gd name="T1" fmla="*/ 150 h 315"/>
                    <a:gd name="T2" fmla="*/ 93 w 295"/>
                    <a:gd name="T3" fmla="*/ 105 h 315"/>
                    <a:gd name="T4" fmla="*/ 93 w 295"/>
                    <a:gd name="T5" fmla="*/ 61 h 315"/>
                    <a:gd name="T6" fmla="*/ 106 w 295"/>
                    <a:gd name="T7" fmla="*/ 25 h 315"/>
                    <a:gd name="T8" fmla="*/ 134 w 295"/>
                    <a:gd name="T9" fmla="*/ 9 h 315"/>
                    <a:gd name="T10" fmla="*/ 173 w 295"/>
                    <a:gd name="T11" fmla="*/ 0 h 315"/>
                    <a:gd name="T12" fmla="*/ 221 w 295"/>
                    <a:gd name="T13" fmla="*/ 16 h 315"/>
                    <a:gd name="T14" fmla="*/ 256 w 295"/>
                    <a:gd name="T15" fmla="*/ 64 h 315"/>
                    <a:gd name="T16" fmla="*/ 284 w 295"/>
                    <a:gd name="T17" fmla="*/ 137 h 315"/>
                    <a:gd name="T18" fmla="*/ 294 w 295"/>
                    <a:gd name="T19" fmla="*/ 192 h 315"/>
                    <a:gd name="T20" fmla="*/ 295 w 295"/>
                    <a:gd name="T21" fmla="*/ 261 h 315"/>
                    <a:gd name="T22" fmla="*/ 279 w 295"/>
                    <a:gd name="T23" fmla="*/ 298 h 315"/>
                    <a:gd name="T24" fmla="*/ 255 w 295"/>
                    <a:gd name="T25" fmla="*/ 315 h 315"/>
                    <a:gd name="T26" fmla="*/ 206 w 295"/>
                    <a:gd name="T27" fmla="*/ 315 h 315"/>
                    <a:gd name="T28" fmla="*/ 171 w 295"/>
                    <a:gd name="T29" fmla="*/ 292 h 315"/>
                    <a:gd name="T30" fmla="*/ 138 w 295"/>
                    <a:gd name="T31" fmla="*/ 244 h 315"/>
                    <a:gd name="T32" fmla="*/ 112 w 295"/>
                    <a:gd name="T33" fmla="*/ 205 h 315"/>
                    <a:gd name="T34" fmla="*/ 10 w 295"/>
                    <a:gd name="T35" fmla="*/ 194 h 315"/>
                    <a:gd name="T36" fmla="*/ 0 w 295"/>
                    <a:gd name="T37" fmla="*/ 177 h 315"/>
                    <a:gd name="T38" fmla="*/ 4 w 295"/>
                    <a:gd name="T39" fmla="*/ 166 h 315"/>
                    <a:gd name="T40" fmla="*/ 104 w 295"/>
                    <a:gd name="T41" fmla="*/ 164 h 315"/>
                    <a:gd name="T42" fmla="*/ 99 w 295"/>
                    <a:gd name="T43" fmla="*/ 15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315">
                      <a:moveTo>
                        <a:pt x="99" y="150"/>
                      </a:moveTo>
                      <a:lnTo>
                        <a:pt x="93" y="105"/>
                      </a:lnTo>
                      <a:lnTo>
                        <a:pt x="93" y="61"/>
                      </a:lnTo>
                      <a:lnTo>
                        <a:pt x="106" y="25"/>
                      </a:lnTo>
                      <a:lnTo>
                        <a:pt x="134" y="9"/>
                      </a:lnTo>
                      <a:lnTo>
                        <a:pt x="173" y="0"/>
                      </a:lnTo>
                      <a:lnTo>
                        <a:pt x="221" y="16"/>
                      </a:lnTo>
                      <a:lnTo>
                        <a:pt x="256" y="64"/>
                      </a:lnTo>
                      <a:lnTo>
                        <a:pt x="284" y="137"/>
                      </a:lnTo>
                      <a:lnTo>
                        <a:pt x="294" y="192"/>
                      </a:lnTo>
                      <a:lnTo>
                        <a:pt x="295" y="261"/>
                      </a:lnTo>
                      <a:lnTo>
                        <a:pt x="279" y="298"/>
                      </a:lnTo>
                      <a:lnTo>
                        <a:pt x="255" y="315"/>
                      </a:lnTo>
                      <a:lnTo>
                        <a:pt x="206" y="315"/>
                      </a:lnTo>
                      <a:lnTo>
                        <a:pt x="171" y="292"/>
                      </a:lnTo>
                      <a:lnTo>
                        <a:pt x="138" y="244"/>
                      </a:lnTo>
                      <a:lnTo>
                        <a:pt x="112" y="205"/>
                      </a:lnTo>
                      <a:lnTo>
                        <a:pt x="10" y="194"/>
                      </a:lnTo>
                      <a:lnTo>
                        <a:pt x="0" y="177"/>
                      </a:lnTo>
                      <a:lnTo>
                        <a:pt x="4" y="166"/>
                      </a:lnTo>
                      <a:lnTo>
                        <a:pt x="104" y="164"/>
                      </a:lnTo>
                      <a:lnTo>
                        <a:pt x="99"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60" name="Freeform 8">
                  <a:extLst>
                    <a:ext uri="{FF2B5EF4-FFF2-40B4-BE49-F238E27FC236}">
                      <a16:creationId xmlns:a16="http://schemas.microsoft.com/office/drawing/2014/main" id="{6737D875-E15B-5C6F-1354-031E003B8D57}"/>
                    </a:ext>
                  </a:extLst>
                </p:cNvPr>
                <p:cNvSpPr>
                  <a:spLocks noChangeAspect="1"/>
                </p:cNvSpPr>
                <p:nvPr/>
              </p:nvSpPr>
              <p:spPr bwMode="auto">
                <a:xfrm>
                  <a:off x="1104" y="1703"/>
                  <a:ext cx="578" cy="209"/>
                </a:xfrm>
                <a:custGeom>
                  <a:avLst/>
                  <a:gdLst>
                    <a:gd name="T0" fmla="*/ 576 w 578"/>
                    <a:gd name="T1" fmla="*/ 176 h 209"/>
                    <a:gd name="T2" fmla="*/ 500 w 578"/>
                    <a:gd name="T3" fmla="*/ 150 h 209"/>
                    <a:gd name="T4" fmla="*/ 471 w 578"/>
                    <a:gd name="T5" fmla="*/ 143 h 209"/>
                    <a:gd name="T6" fmla="*/ 383 w 578"/>
                    <a:gd name="T7" fmla="*/ 121 h 209"/>
                    <a:gd name="T8" fmla="*/ 209 w 578"/>
                    <a:gd name="T9" fmla="*/ 71 h 209"/>
                    <a:gd name="T10" fmla="*/ 94 w 578"/>
                    <a:gd name="T11" fmla="*/ 37 h 209"/>
                    <a:gd name="T12" fmla="*/ 17 w 578"/>
                    <a:gd name="T13" fmla="*/ 0 h 209"/>
                    <a:gd name="T14" fmla="*/ 0 w 578"/>
                    <a:gd name="T15" fmla="*/ 10 h 209"/>
                    <a:gd name="T16" fmla="*/ 11 w 578"/>
                    <a:gd name="T17" fmla="*/ 26 h 209"/>
                    <a:gd name="T18" fmla="*/ 67 w 578"/>
                    <a:gd name="T19" fmla="*/ 54 h 209"/>
                    <a:gd name="T20" fmla="*/ 104 w 578"/>
                    <a:gd name="T21" fmla="*/ 61 h 209"/>
                    <a:gd name="T22" fmla="*/ 89 w 578"/>
                    <a:gd name="T23" fmla="*/ 78 h 209"/>
                    <a:gd name="T24" fmla="*/ 94 w 578"/>
                    <a:gd name="T25" fmla="*/ 104 h 209"/>
                    <a:gd name="T26" fmla="*/ 139 w 578"/>
                    <a:gd name="T27" fmla="*/ 134 h 209"/>
                    <a:gd name="T28" fmla="*/ 187 w 578"/>
                    <a:gd name="T29" fmla="*/ 145 h 209"/>
                    <a:gd name="T30" fmla="*/ 215 w 578"/>
                    <a:gd name="T31" fmla="*/ 126 h 209"/>
                    <a:gd name="T32" fmla="*/ 226 w 578"/>
                    <a:gd name="T33" fmla="*/ 100 h 209"/>
                    <a:gd name="T34" fmla="*/ 289 w 578"/>
                    <a:gd name="T35" fmla="*/ 111 h 209"/>
                    <a:gd name="T36" fmla="*/ 350 w 578"/>
                    <a:gd name="T37" fmla="*/ 137 h 209"/>
                    <a:gd name="T38" fmla="*/ 422 w 578"/>
                    <a:gd name="T39" fmla="*/ 161 h 209"/>
                    <a:gd name="T40" fmla="*/ 476 w 578"/>
                    <a:gd name="T41" fmla="*/ 187 h 209"/>
                    <a:gd name="T42" fmla="*/ 532 w 578"/>
                    <a:gd name="T43" fmla="*/ 206 h 209"/>
                    <a:gd name="T44" fmla="*/ 561 w 578"/>
                    <a:gd name="T45" fmla="*/ 209 h 209"/>
                    <a:gd name="T46" fmla="*/ 578 w 578"/>
                    <a:gd name="T47" fmla="*/ 195 h 209"/>
                    <a:gd name="T48" fmla="*/ 576 w 578"/>
                    <a:gd name="T49" fmla="*/ 17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209">
                      <a:moveTo>
                        <a:pt x="576" y="176"/>
                      </a:moveTo>
                      <a:lnTo>
                        <a:pt x="500" y="150"/>
                      </a:lnTo>
                      <a:lnTo>
                        <a:pt x="471" y="143"/>
                      </a:lnTo>
                      <a:lnTo>
                        <a:pt x="383" y="121"/>
                      </a:lnTo>
                      <a:lnTo>
                        <a:pt x="209" y="71"/>
                      </a:lnTo>
                      <a:lnTo>
                        <a:pt x="94" y="37"/>
                      </a:lnTo>
                      <a:lnTo>
                        <a:pt x="17" y="0"/>
                      </a:lnTo>
                      <a:lnTo>
                        <a:pt x="0" y="10"/>
                      </a:lnTo>
                      <a:lnTo>
                        <a:pt x="11" y="26"/>
                      </a:lnTo>
                      <a:lnTo>
                        <a:pt x="67" y="54"/>
                      </a:lnTo>
                      <a:lnTo>
                        <a:pt x="104" y="61"/>
                      </a:lnTo>
                      <a:lnTo>
                        <a:pt x="89" y="78"/>
                      </a:lnTo>
                      <a:lnTo>
                        <a:pt x="94" y="104"/>
                      </a:lnTo>
                      <a:lnTo>
                        <a:pt x="139" y="134"/>
                      </a:lnTo>
                      <a:lnTo>
                        <a:pt x="187" y="145"/>
                      </a:lnTo>
                      <a:lnTo>
                        <a:pt x="215" y="126"/>
                      </a:lnTo>
                      <a:lnTo>
                        <a:pt x="226" y="100"/>
                      </a:lnTo>
                      <a:lnTo>
                        <a:pt x="289" y="111"/>
                      </a:lnTo>
                      <a:lnTo>
                        <a:pt x="350" y="137"/>
                      </a:lnTo>
                      <a:lnTo>
                        <a:pt x="422" y="161"/>
                      </a:lnTo>
                      <a:lnTo>
                        <a:pt x="476" y="187"/>
                      </a:lnTo>
                      <a:lnTo>
                        <a:pt x="532" y="206"/>
                      </a:lnTo>
                      <a:lnTo>
                        <a:pt x="561" y="209"/>
                      </a:lnTo>
                      <a:lnTo>
                        <a:pt x="578" y="195"/>
                      </a:lnTo>
                      <a:lnTo>
                        <a:pt x="576" y="1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61" name="Freeform 9">
                  <a:extLst>
                    <a:ext uri="{FF2B5EF4-FFF2-40B4-BE49-F238E27FC236}">
                      <a16:creationId xmlns:a16="http://schemas.microsoft.com/office/drawing/2014/main" id="{3D8AF6D5-323D-EB00-9206-859EED4A7AD2}"/>
                    </a:ext>
                  </a:extLst>
                </p:cNvPr>
                <p:cNvSpPr>
                  <a:spLocks noChangeAspect="1"/>
                </p:cNvSpPr>
                <p:nvPr/>
              </p:nvSpPr>
              <p:spPr bwMode="auto">
                <a:xfrm>
                  <a:off x="1630" y="1808"/>
                  <a:ext cx="191" cy="606"/>
                </a:xfrm>
                <a:custGeom>
                  <a:avLst/>
                  <a:gdLst>
                    <a:gd name="T0" fmla="*/ 28 w 191"/>
                    <a:gd name="T1" fmla="*/ 30 h 606"/>
                    <a:gd name="T2" fmla="*/ 41 w 191"/>
                    <a:gd name="T3" fmla="*/ 7 h 606"/>
                    <a:gd name="T4" fmla="*/ 75 w 191"/>
                    <a:gd name="T5" fmla="*/ 0 h 606"/>
                    <a:gd name="T6" fmla="*/ 117 w 191"/>
                    <a:gd name="T7" fmla="*/ 22 h 606"/>
                    <a:gd name="T8" fmla="*/ 156 w 191"/>
                    <a:gd name="T9" fmla="*/ 94 h 606"/>
                    <a:gd name="T10" fmla="*/ 173 w 191"/>
                    <a:gd name="T11" fmla="*/ 150 h 606"/>
                    <a:gd name="T12" fmla="*/ 186 w 191"/>
                    <a:gd name="T13" fmla="*/ 217 h 606"/>
                    <a:gd name="T14" fmla="*/ 191 w 191"/>
                    <a:gd name="T15" fmla="*/ 308 h 606"/>
                    <a:gd name="T16" fmla="*/ 190 w 191"/>
                    <a:gd name="T17" fmla="*/ 389 h 606"/>
                    <a:gd name="T18" fmla="*/ 186 w 191"/>
                    <a:gd name="T19" fmla="*/ 485 h 606"/>
                    <a:gd name="T20" fmla="*/ 180 w 191"/>
                    <a:gd name="T21" fmla="*/ 558 h 606"/>
                    <a:gd name="T22" fmla="*/ 164 w 191"/>
                    <a:gd name="T23" fmla="*/ 589 h 606"/>
                    <a:gd name="T24" fmla="*/ 136 w 191"/>
                    <a:gd name="T25" fmla="*/ 600 h 606"/>
                    <a:gd name="T26" fmla="*/ 102 w 191"/>
                    <a:gd name="T27" fmla="*/ 606 h 606"/>
                    <a:gd name="T28" fmla="*/ 58 w 191"/>
                    <a:gd name="T29" fmla="*/ 595 h 606"/>
                    <a:gd name="T30" fmla="*/ 25 w 191"/>
                    <a:gd name="T31" fmla="*/ 580 h 606"/>
                    <a:gd name="T32" fmla="*/ 8 w 191"/>
                    <a:gd name="T33" fmla="*/ 547 h 606"/>
                    <a:gd name="T34" fmla="*/ 0 w 191"/>
                    <a:gd name="T35" fmla="*/ 485 h 606"/>
                    <a:gd name="T36" fmla="*/ 2 w 191"/>
                    <a:gd name="T37" fmla="*/ 411 h 606"/>
                    <a:gd name="T38" fmla="*/ 19 w 191"/>
                    <a:gd name="T39" fmla="*/ 361 h 606"/>
                    <a:gd name="T40" fmla="*/ 25 w 191"/>
                    <a:gd name="T41" fmla="*/ 283 h 606"/>
                    <a:gd name="T42" fmla="*/ 23 w 191"/>
                    <a:gd name="T43" fmla="*/ 245 h 606"/>
                    <a:gd name="T44" fmla="*/ 13 w 191"/>
                    <a:gd name="T45" fmla="*/ 200 h 606"/>
                    <a:gd name="T46" fmla="*/ 6 w 191"/>
                    <a:gd name="T47" fmla="*/ 156 h 606"/>
                    <a:gd name="T48" fmla="*/ 2 w 191"/>
                    <a:gd name="T49" fmla="*/ 102 h 606"/>
                    <a:gd name="T50" fmla="*/ 2 w 191"/>
                    <a:gd name="T51" fmla="*/ 63 h 606"/>
                    <a:gd name="T52" fmla="*/ 17 w 191"/>
                    <a:gd name="T53" fmla="*/ 41 h 606"/>
                    <a:gd name="T54" fmla="*/ 28 w 191"/>
                    <a:gd name="T55" fmla="*/ 3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1" h="606">
                      <a:moveTo>
                        <a:pt x="28" y="30"/>
                      </a:moveTo>
                      <a:lnTo>
                        <a:pt x="41" y="7"/>
                      </a:lnTo>
                      <a:lnTo>
                        <a:pt x="75" y="0"/>
                      </a:lnTo>
                      <a:lnTo>
                        <a:pt x="117" y="22"/>
                      </a:lnTo>
                      <a:lnTo>
                        <a:pt x="156" y="94"/>
                      </a:lnTo>
                      <a:lnTo>
                        <a:pt x="173" y="150"/>
                      </a:lnTo>
                      <a:lnTo>
                        <a:pt x="186" y="217"/>
                      </a:lnTo>
                      <a:lnTo>
                        <a:pt x="191" y="308"/>
                      </a:lnTo>
                      <a:lnTo>
                        <a:pt x="190" y="389"/>
                      </a:lnTo>
                      <a:lnTo>
                        <a:pt x="186" y="485"/>
                      </a:lnTo>
                      <a:lnTo>
                        <a:pt x="180" y="558"/>
                      </a:lnTo>
                      <a:lnTo>
                        <a:pt x="164" y="589"/>
                      </a:lnTo>
                      <a:lnTo>
                        <a:pt x="136" y="600"/>
                      </a:lnTo>
                      <a:lnTo>
                        <a:pt x="102" y="606"/>
                      </a:lnTo>
                      <a:lnTo>
                        <a:pt x="58" y="595"/>
                      </a:lnTo>
                      <a:lnTo>
                        <a:pt x="25" y="580"/>
                      </a:lnTo>
                      <a:lnTo>
                        <a:pt x="8" y="547"/>
                      </a:lnTo>
                      <a:lnTo>
                        <a:pt x="0" y="485"/>
                      </a:lnTo>
                      <a:lnTo>
                        <a:pt x="2" y="411"/>
                      </a:lnTo>
                      <a:lnTo>
                        <a:pt x="19" y="361"/>
                      </a:lnTo>
                      <a:lnTo>
                        <a:pt x="25" y="283"/>
                      </a:lnTo>
                      <a:lnTo>
                        <a:pt x="23" y="245"/>
                      </a:lnTo>
                      <a:lnTo>
                        <a:pt x="13" y="200"/>
                      </a:lnTo>
                      <a:lnTo>
                        <a:pt x="6" y="156"/>
                      </a:lnTo>
                      <a:lnTo>
                        <a:pt x="2" y="102"/>
                      </a:lnTo>
                      <a:lnTo>
                        <a:pt x="2" y="63"/>
                      </a:lnTo>
                      <a:lnTo>
                        <a:pt x="17" y="41"/>
                      </a:lnTo>
                      <a:lnTo>
                        <a:pt x="2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62" name="Freeform 10">
                  <a:extLst>
                    <a:ext uri="{FF2B5EF4-FFF2-40B4-BE49-F238E27FC236}">
                      <a16:creationId xmlns:a16="http://schemas.microsoft.com/office/drawing/2014/main" id="{037DAC13-D5A5-0A18-6268-8B5EB6B9DD45}"/>
                    </a:ext>
                  </a:extLst>
                </p:cNvPr>
                <p:cNvSpPr>
                  <a:spLocks noChangeAspect="1"/>
                </p:cNvSpPr>
                <p:nvPr/>
              </p:nvSpPr>
              <p:spPr bwMode="auto">
                <a:xfrm>
                  <a:off x="1571" y="2313"/>
                  <a:ext cx="244" cy="578"/>
                </a:xfrm>
                <a:custGeom>
                  <a:avLst/>
                  <a:gdLst>
                    <a:gd name="T0" fmla="*/ 153 w 244"/>
                    <a:gd name="T1" fmla="*/ 0 h 578"/>
                    <a:gd name="T2" fmla="*/ 198 w 244"/>
                    <a:gd name="T3" fmla="*/ 11 h 578"/>
                    <a:gd name="T4" fmla="*/ 205 w 244"/>
                    <a:gd name="T5" fmla="*/ 46 h 578"/>
                    <a:gd name="T6" fmla="*/ 209 w 244"/>
                    <a:gd name="T7" fmla="*/ 111 h 578"/>
                    <a:gd name="T8" fmla="*/ 198 w 244"/>
                    <a:gd name="T9" fmla="*/ 189 h 578"/>
                    <a:gd name="T10" fmla="*/ 189 w 244"/>
                    <a:gd name="T11" fmla="*/ 274 h 578"/>
                    <a:gd name="T12" fmla="*/ 181 w 244"/>
                    <a:gd name="T13" fmla="*/ 369 h 578"/>
                    <a:gd name="T14" fmla="*/ 187 w 244"/>
                    <a:gd name="T15" fmla="*/ 417 h 578"/>
                    <a:gd name="T16" fmla="*/ 200 w 244"/>
                    <a:gd name="T17" fmla="*/ 463 h 578"/>
                    <a:gd name="T18" fmla="*/ 231 w 244"/>
                    <a:gd name="T19" fmla="*/ 506 h 578"/>
                    <a:gd name="T20" fmla="*/ 244 w 244"/>
                    <a:gd name="T21" fmla="*/ 524 h 578"/>
                    <a:gd name="T22" fmla="*/ 238 w 244"/>
                    <a:gd name="T23" fmla="*/ 541 h 578"/>
                    <a:gd name="T24" fmla="*/ 203 w 244"/>
                    <a:gd name="T25" fmla="*/ 541 h 578"/>
                    <a:gd name="T26" fmla="*/ 150 w 244"/>
                    <a:gd name="T27" fmla="*/ 550 h 578"/>
                    <a:gd name="T28" fmla="*/ 78 w 244"/>
                    <a:gd name="T29" fmla="*/ 569 h 578"/>
                    <a:gd name="T30" fmla="*/ 33 w 244"/>
                    <a:gd name="T31" fmla="*/ 578 h 578"/>
                    <a:gd name="T32" fmla="*/ 6 w 244"/>
                    <a:gd name="T33" fmla="*/ 558 h 578"/>
                    <a:gd name="T34" fmla="*/ 0 w 244"/>
                    <a:gd name="T35" fmla="*/ 528 h 578"/>
                    <a:gd name="T36" fmla="*/ 33 w 244"/>
                    <a:gd name="T37" fmla="*/ 519 h 578"/>
                    <a:gd name="T38" fmla="*/ 92 w 244"/>
                    <a:gd name="T39" fmla="*/ 517 h 578"/>
                    <a:gd name="T40" fmla="*/ 159 w 244"/>
                    <a:gd name="T41" fmla="*/ 517 h 578"/>
                    <a:gd name="T42" fmla="*/ 209 w 244"/>
                    <a:gd name="T43" fmla="*/ 519 h 578"/>
                    <a:gd name="T44" fmla="*/ 205 w 244"/>
                    <a:gd name="T45" fmla="*/ 511 h 578"/>
                    <a:gd name="T46" fmla="*/ 183 w 244"/>
                    <a:gd name="T47" fmla="*/ 489 h 578"/>
                    <a:gd name="T48" fmla="*/ 165 w 244"/>
                    <a:gd name="T49" fmla="*/ 450 h 578"/>
                    <a:gd name="T50" fmla="*/ 150 w 244"/>
                    <a:gd name="T51" fmla="*/ 400 h 578"/>
                    <a:gd name="T52" fmla="*/ 150 w 244"/>
                    <a:gd name="T53" fmla="*/ 367 h 578"/>
                    <a:gd name="T54" fmla="*/ 159 w 244"/>
                    <a:gd name="T55" fmla="*/ 267 h 578"/>
                    <a:gd name="T56" fmla="*/ 159 w 244"/>
                    <a:gd name="T57" fmla="*/ 195 h 578"/>
                    <a:gd name="T58" fmla="*/ 153 w 244"/>
                    <a:gd name="T59" fmla="*/ 117 h 578"/>
                    <a:gd name="T60" fmla="*/ 142 w 244"/>
                    <a:gd name="T61" fmla="*/ 80 h 578"/>
                    <a:gd name="T62" fmla="*/ 133 w 244"/>
                    <a:gd name="T63" fmla="*/ 33 h 578"/>
                    <a:gd name="T64" fmla="*/ 148 w 244"/>
                    <a:gd name="T65" fmla="*/ 11 h 578"/>
                    <a:gd name="T66" fmla="*/ 153 w 244"/>
                    <a:gd name="T6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78">
                      <a:moveTo>
                        <a:pt x="153" y="0"/>
                      </a:moveTo>
                      <a:lnTo>
                        <a:pt x="198" y="11"/>
                      </a:lnTo>
                      <a:lnTo>
                        <a:pt x="205" y="46"/>
                      </a:lnTo>
                      <a:lnTo>
                        <a:pt x="209" y="111"/>
                      </a:lnTo>
                      <a:lnTo>
                        <a:pt x="198" y="189"/>
                      </a:lnTo>
                      <a:lnTo>
                        <a:pt x="189" y="274"/>
                      </a:lnTo>
                      <a:lnTo>
                        <a:pt x="181" y="369"/>
                      </a:lnTo>
                      <a:lnTo>
                        <a:pt x="187" y="417"/>
                      </a:lnTo>
                      <a:lnTo>
                        <a:pt x="200" y="463"/>
                      </a:lnTo>
                      <a:lnTo>
                        <a:pt x="231" y="506"/>
                      </a:lnTo>
                      <a:lnTo>
                        <a:pt x="244" y="524"/>
                      </a:lnTo>
                      <a:lnTo>
                        <a:pt x="238" y="541"/>
                      </a:lnTo>
                      <a:lnTo>
                        <a:pt x="203" y="541"/>
                      </a:lnTo>
                      <a:lnTo>
                        <a:pt x="150" y="550"/>
                      </a:lnTo>
                      <a:lnTo>
                        <a:pt x="78" y="569"/>
                      </a:lnTo>
                      <a:lnTo>
                        <a:pt x="33" y="578"/>
                      </a:lnTo>
                      <a:lnTo>
                        <a:pt x="6" y="558"/>
                      </a:lnTo>
                      <a:lnTo>
                        <a:pt x="0" y="528"/>
                      </a:lnTo>
                      <a:lnTo>
                        <a:pt x="33" y="519"/>
                      </a:lnTo>
                      <a:lnTo>
                        <a:pt x="92" y="517"/>
                      </a:lnTo>
                      <a:lnTo>
                        <a:pt x="159" y="517"/>
                      </a:lnTo>
                      <a:lnTo>
                        <a:pt x="209" y="519"/>
                      </a:lnTo>
                      <a:lnTo>
                        <a:pt x="205" y="511"/>
                      </a:lnTo>
                      <a:lnTo>
                        <a:pt x="183" y="489"/>
                      </a:lnTo>
                      <a:lnTo>
                        <a:pt x="165" y="450"/>
                      </a:lnTo>
                      <a:lnTo>
                        <a:pt x="150" y="400"/>
                      </a:lnTo>
                      <a:lnTo>
                        <a:pt x="150" y="367"/>
                      </a:lnTo>
                      <a:lnTo>
                        <a:pt x="159" y="267"/>
                      </a:lnTo>
                      <a:lnTo>
                        <a:pt x="159" y="195"/>
                      </a:lnTo>
                      <a:lnTo>
                        <a:pt x="153" y="117"/>
                      </a:lnTo>
                      <a:lnTo>
                        <a:pt x="142" y="80"/>
                      </a:lnTo>
                      <a:lnTo>
                        <a:pt x="133" y="33"/>
                      </a:lnTo>
                      <a:lnTo>
                        <a:pt x="148" y="11"/>
                      </a:lnTo>
                      <a:lnTo>
                        <a:pt x="1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63" name="Freeform 11">
                  <a:extLst>
                    <a:ext uri="{FF2B5EF4-FFF2-40B4-BE49-F238E27FC236}">
                      <a16:creationId xmlns:a16="http://schemas.microsoft.com/office/drawing/2014/main" id="{B5AC7E19-8CE1-C8AF-13FB-E2203D8F2902}"/>
                    </a:ext>
                  </a:extLst>
                </p:cNvPr>
                <p:cNvSpPr>
                  <a:spLocks noChangeAspect="1"/>
                </p:cNvSpPr>
                <p:nvPr/>
              </p:nvSpPr>
              <p:spPr bwMode="auto">
                <a:xfrm>
                  <a:off x="1473" y="2239"/>
                  <a:ext cx="244" cy="566"/>
                </a:xfrm>
                <a:custGeom>
                  <a:avLst/>
                  <a:gdLst>
                    <a:gd name="T0" fmla="*/ 190 w 244"/>
                    <a:gd name="T1" fmla="*/ 0 h 566"/>
                    <a:gd name="T2" fmla="*/ 233 w 244"/>
                    <a:gd name="T3" fmla="*/ 13 h 566"/>
                    <a:gd name="T4" fmla="*/ 238 w 244"/>
                    <a:gd name="T5" fmla="*/ 48 h 566"/>
                    <a:gd name="T6" fmla="*/ 238 w 244"/>
                    <a:gd name="T7" fmla="*/ 115 h 566"/>
                    <a:gd name="T8" fmla="*/ 222 w 244"/>
                    <a:gd name="T9" fmla="*/ 191 h 566"/>
                    <a:gd name="T10" fmla="*/ 205 w 244"/>
                    <a:gd name="T11" fmla="*/ 276 h 566"/>
                    <a:gd name="T12" fmla="*/ 192 w 244"/>
                    <a:gd name="T13" fmla="*/ 368 h 566"/>
                    <a:gd name="T14" fmla="*/ 194 w 244"/>
                    <a:gd name="T15" fmla="*/ 416 h 566"/>
                    <a:gd name="T16" fmla="*/ 203 w 244"/>
                    <a:gd name="T17" fmla="*/ 464 h 566"/>
                    <a:gd name="T18" fmla="*/ 233 w 244"/>
                    <a:gd name="T19" fmla="*/ 509 h 566"/>
                    <a:gd name="T20" fmla="*/ 244 w 244"/>
                    <a:gd name="T21" fmla="*/ 527 h 566"/>
                    <a:gd name="T22" fmla="*/ 237 w 244"/>
                    <a:gd name="T23" fmla="*/ 544 h 566"/>
                    <a:gd name="T24" fmla="*/ 201 w 244"/>
                    <a:gd name="T25" fmla="*/ 542 h 566"/>
                    <a:gd name="T26" fmla="*/ 148 w 244"/>
                    <a:gd name="T27" fmla="*/ 548 h 566"/>
                    <a:gd name="T28" fmla="*/ 76 w 244"/>
                    <a:gd name="T29" fmla="*/ 560 h 566"/>
                    <a:gd name="T30" fmla="*/ 30 w 244"/>
                    <a:gd name="T31" fmla="*/ 566 h 566"/>
                    <a:gd name="T32" fmla="*/ 4 w 244"/>
                    <a:gd name="T33" fmla="*/ 544 h 566"/>
                    <a:gd name="T34" fmla="*/ 0 w 244"/>
                    <a:gd name="T35" fmla="*/ 514 h 566"/>
                    <a:gd name="T36" fmla="*/ 33 w 244"/>
                    <a:gd name="T37" fmla="*/ 507 h 566"/>
                    <a:gd name="T38" fmla="*/ 92 w 244"/>
                    <a:gd name="T39" fmla="*/ 511 h 566"/>
                    <a:gd name="T40" fmla="*/ 159 w 244"/>
                    <a:gd name="T41" fmla="*/ 514 h 566"/>
                    <a:gd name="T42" fmla="*/ 209 w 244"/>
                    <a:gd name="T43" fmla="*/ 520 h 566"/>
                    <a:gd name="T44" fmla="*/ 207 w 244"/>
                    <a:gd name="T45" fmla="*/ 512 h 566"/>
                    <a:gd name="T46" fmla="*/ 185 w 244"/>
                    <a:gd name="T47" fmla="*/ 488 h 566"/>
                    <a:gd name="T48" fmla="*/ 170 w 244"/>
                    <a:gd name="T49" fmla="*/ 448 h 566"/>
                    <a:gd name="T50" fmla="*/ 159 w 244"/>
                    <a:gd name="T51" fmla="*/ 398 h 566"/>
                    <a:gd name="T52" fmla="*/ 161 w 244"/>
                    <a:gd name="T53" fmla="*/ 364 h 566"/>
                    <a:gd name="T54" fmla="*/ 177 w 244"/>
                    <a:gd name="T55" fmla="*/ 265 h 566"/>
                    <a:gd name="T56" fmla="*/ 183 w 244"/>
                    <a:gd name="T57" fmla="*/ 194 h 566"/>
                    <a:gd name="T58" fmla="*/ 181 w 244"/>
                    <a:gd name="T59" fmla="*/ 115 h 566"/>
                    <a:gd name="T60" fmla="*/ 174 w 244"/>
                    <a:gd name="T61" fmla="*/ 78 h 566"/>
                    <a:gd name="T62" fmla="*/ 168 w 244"/>
                    <a:gd name="T63" fmla="*/ 31 h 566"/>
                    <a:gd name="T64" fmla="*/ 183 w 244"/>
                    <a:gd name="T65" fmla="*/ 9 h 566"/>
                    <a:gd name="T66" fmla="*/ 190 w 244"/>
                    <a:gd name="T6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66">
                      <a:moveTo>
                        <a:pt x="190" y="0"/>
                      </a:moveTo>
                      <a:lnTo>
                        <a:pt x="233" y="13"/>
                      </a:lnTo>
                      <a:lnTo>
                        <a:pt x="238" y="48"/>
                      </a:lnTo>
                      <a:lnTo>
                        <a:pt x="238" y="115"/>
                      </a:lnTo>
                      <a:lnTo>
                        <a:pt x="222" y="191"/>
                      </a:lnTo>
                      <a:lnTo>
                        <a:pt x="205" y="276"/>
                      </a:lnTo>
                      <a:lnTo>
                        <a:pt x="192" y="368"/>
                      </a:lnTo>
                      <a:lnTo>
                        <a:pt x="194" y="416"/>
                      </a:lnTo>
                      <a:lnTo>
                        <a:pt x="203" y="464"/>
                      </a:lnTo>
                      <a:lnTo>
                        <a:pt x="233" y="509"/>
                      </a:lnTo>
                      <a:lnTo>
                        <a:pt x="244" y="527"/>
                      </a:lnTo>
                      <a:lnTo>
                        <a:pt x="237" y="544"/>
                      </a:lnTo>
                      <a:lnTo>
                        <a:pt x="201" y="542"/>
                      </a:lnTo>
                      <a:lnTo>
                        <a:pt x="148" y="548"/>
                      </a:lnTo>
                      <a:lnTo>
                        <a:pt x="76" y="560"/>
                      </a:lnTo>
                      <a:lnTo>
                        <a:pt x="30" y="566"/>
                      </a:lnTo>
                      <a:lnTo>
                        <a:pt x="4" y="544"/>
                      </a:lnTo>
                      <a:lnTo>
                        <a:pt x="0" y="514"/>
                      </a:lnTo>
                      <a:lnTo>
                        <a:pt x="33" y="507"/>
                      </a:lnTo>
                      <a:lnTo>
                        <a:pt x="92" y="511"/>
                      </a:lnTo>
                      <a:lnTo>
                        <a:pt x="159" y="514"/>
                      </a:lnTo>
                      <a:lnTo>
                        <a:pt x="209" y="520"/>
                      </a:lnTo>
                      <a:lnTo>
                        <a:pt x="207" y="512"/>
                      </a:lnTo>
                      <a:lnTo>
                        <a:pt x="185" y="488"/>
                      </a:lnTo>
                      <a:lnTo>
                        <a:pt x="170" y="448"/>
                      </a:lnTo>
                      <a:lnTo>
                        <a:pt x="159" y="398"/>
                      </a:lnTo>
                      <a:lnTo>
                        <a:pt x="161" y="364"/>
                      </a:lnTo>
                      <a:lnTo>
                        <a:pt x="177" y="265"/>
                      </a:lnTo>
                      <a:lnTo>
                        <a:pt x="183" y="194"/>
                      </a:lnTo>
                      <a:lnTo>
                        <a:pt x="181" y="115"/>
                      </a:lnTo>
                      <a:lnTo>
                        <a:pt x="174" y="78"/>
                      </a:lnTo>
                      <a:lnTo>
                        <a:pt x="168" y="31"/>
                      </a:lnTo>
                      <a:lnTo>
                        <a:pt x="183" y="9"/>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79564" name="Group 12">
                <a:extLst>
                  <a:ext uri="{FF2B5EF4-FFF2-40B4-BE49-F238E27FC236}">
                    <a16:creationId xmlns:a16="http://schemas.microsoft.com/office/drawing/2014/main" id="{3EB92028-F0AE-B438-30B3-FF12B77C6333}"/>
                  </a:ext>
                </a:extLst>
              </p:cNvPr>
              <p:cNvGrpSpPr>
                <a:grpSpLocks noChangeAspect="1"/>
              </p:cNvGrpSpPr>
              <p:nvPr/>
            </p:nvGrpSpPr>
            <p:grpSpPr bwMode="auto">
              <a:xfrm>
                <a:off x="3390" y="1636"/>
                <a:ext cx="505" cy="1294"/>
                <a:chOff x="3373" y="1613"/>
                <a:chExt cx="505" cy="1294"/>
              </a:xfrm>
            </p:grpSpPr>
            <p:sp>
              <p:nvSpPr>
                <p:cNvPr id="279565" name="Freeform 13">
                  <a:extLst>
                    <a:ext uri="{FF2B5EF4-FFF2-40B4-BE49-F238E27FC236}">
                      <a16:creationId xmlns:a16="http://schemas.microsoft.com/office/drawing/2014/main" id="{3F854E2D-B57A-A325-1F62-74689C418C94}"/>
                    </a:ext>
                  </a:extLst>
                </p:cNvPr>
                <p:cNvSpPr>
                  <a:spLocks noChangeAspect="1"/>
                </p:cNvSpPr>
                <p:nvPr/>
              </p:nvSpPr>
              <p:spPr bwMode="auto">
                <a:xfrm>
                  <a:off x="3504" y="1931"/>
                  <a:ext cx="208" cy="522"/>
                </a:xfrm>
                <a:custGeom>
                  <a:avLst/>
                  <a:gdLst>
                    <a:gd name="T0" fmla="*/ 56 w 208"/>
                    <a:gd name="T1" fmla="*/ 22 h 522"/>
                    <a:gd name="T2" fmla="*/ 78 w 208"/>
                    <a:gd name="T3" fmla="*/ 6 h 522"/>
                    <a:gd name="T4" fmla="*/ 106 w 208"/>
                    <a:gd name="T5" fmla="*/ 0 h 522"/>
                    <a:gd name="T6" fmla="*/ 128 w 208"/>
                    <a:gd name="T7" fmla="*/ 4 h 522"/>
                    <a:gd name="T8" fmla="*/ 147 w 208"/>
                    <a:gd name="T9" fmla="*/ 28 h 522"/>
                    <a:gd name="T10" fmla="*/ 162 w 208"/>
                    <a:gd name="T11" fmla="*/ 78 h 522"/>
                    <a:gd name="T12" fmla="*/ 175 w 208"/>
                    <a:gd name="T13" fmla="*/ 144 h 522"/>
                    <a:gd name="T14" fmla="*/ 189 w 208"/>
                    <a:gd name="T15" fmla="*/ 209 h 522"/>
                    <a:gd name="T16" fmla="*/ 201 w 208"/>
                    <a:gd name="T17" fmla="*/ 265 h 522"/>
                    <a:gd name="T18" fmla="*/ 201 w 208"/>
                    <a:gd name="T19" fmla="*/ 328 h 522"/>
                    <a:gd name="T20" fmla="*/ 208 w 208"/>
                    <a:gd name="T21" fmla="*/ 405 h 522"/>
                    <a:gd name="T22" fmla="*/ 201 w 208"/>
                    <a:gd name="T23" fmla="*/ 450 h 522"/>
                    <a:gd name="T24" fmla="*/ 191 w 208"/>
                    <a:gd name="T25" fmla="*/ 489 h 522"/>
                    <a:gd name="T26" fmla="*/ 158 w 208"/>
                    <a:gd name="T27" fmla="*/ 511 h 522"/>
                    <a:gd name="T28" fmla="*/ 97 w 208"/>
                    <a:gd name="T29" fmla="*/ 522 h 522"/>
                    <a:gd name="T30" fmla="*/ 52 w 208"/>
                    <a:gd name="T31" fmla="*/ 509 h 522"/>
                    <a:gd name="T32" fmla="*/ 11 w 208"/>
                    <a:gd name="T33" fmla="*/ 478 h 522"/>
                    <a:gd name="T34" fmla="*/ 0 w 208"/>
                    <a:gd name="T35" fmla="*/ 428 h 522"/>
                    <a:gd name="T36" fmla="*/ 0 w 208"/>
                    <a:gd name="T37" fmla="*/ 376 h 522"/>
                    <a:gd name="T38" fmla="*/ 13 w 208"/>
                    <a:gd name="T39" fmla="*/ 281 h 522"/>
                    <a:gd name="T40" fmla="*/ 13 w 208"/>
                    <a:gd name="T41" fmla="*/ 205 h 522"/>
                    <a:gd name="T42" fmla="*/ 17 w 208"/>
                    <a:gd name="T43" fmla="*/ 133 h 522"/>
                    <a:gd name="T44" fmla="*/ 33 w 208"/>
                    <a:gd name="T45" fmla="*/ 87 h 522"/>
                    <a:gd name="T46" fmla="*/ 52 w 208"/>
                    <a:gd name="T47" fmla="*/ 56 h 522"/>
                    <a:gd name="T48" fmla="*/ 56 w 208"/>
                    <a:gd name="T49" fmla="*/ 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522">
                      <a:moveTo>
                        <a:pt x="56" y="22"/>
                      </a:moveTo>
                      <a:lnTo>
                        <a:pt x="78" y="6"/>
                      </a:lnTo>
                      <a:lnTo>
                        <a:pt x="106" y="0"/>
                      </a:lnTo>
                      <a:lnTo>
                        <a:pt x="128" y="4"/>
                      </a:lnTo>
                      <a:lnTo>
                        <a:pt x="147" y="28"/>
                      </a:lnTo>
                      <a:lnTo>
                        <a:pt x="162" y="78"/>
                      </a:lnTo>
                      <a:lnTo>
                        <a:pt x="175" y="144"/>
                      </a:lnTo>
                      <a:lnTo>
                        <a:pt x="189" y="209"/>
                      </a:lnTo>
                      <a:lnTo>
                        <a:pt x="201" y="265"/>
                      </a:lnTo>
                      <a:lnTo>
                        <a:pt x="201" y="328"/>
                      </a:lnTo>
                      <a:lnTo>
                        <a:pt x="208" y="405"/>
                      </a:lnTo>
                      <a:lnTo>
                        <a:pt x="201" y="450"/>
                      </a:lnTo>
                      <a:lnTo>
                        <a:pt x="191" y="489"/>
                      </a:lnTo>
                      <a:lnTo>
                        <a:pt x="158" y="511"/>
                      </a:lnTo>
                      <a:lnTo>
                        <a:pt x="97" y="522"/>
                      </a:lnTo>
                      <a:lnTo>
                        <a:pt x="52" y="509"/>
                      </a:lnTo>
                      <a:lnTo>
                        <a:pt x="11" y="478"/>
                      </a:lnTo>
                      <a:lnTo>
                        <a:pt x="0" y="428"/>
                      </a:lnTo>
                      <a:lnTo>
                        <a:pt x="0" y="376"/>
                      </a:lnTo>
                      <a:lnTo>
                        <a:pt x="13" y="281"/>
                      </a:lnTo>
                      <a:lnTo>
                        <a:pt x="13" y="205"/>
                      </a:lnTo>
                      <a:lnTo>
                        <a:pt x="17" y="133"/>
                      </a:lnTo>
                      <a:lnTo>
                        <a:pt x="33" y="87"/>
                      </a:lnTo>
                      <a:lnTo>
                        <a:pt x="52" y="56"/>
                      </a:lnTo>
                      <a:lnTo>
                        <a:pt x="5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66" name="Freeform 14">
                  <a:extLst>
                    <a:ext uri="{FF2B5EF4-FFF2-40B4-BE49-F238E27FC236}">
                      <a16:creationId xmlns:a16="http://schemas.microsoft.com/office/drawing/2014/main" id="{72736AC3-73FD-2F18-7142-BEC9E235C885}"/>
                    </a:ext>
                  </a:extLst>
                </p:cNvPr>
                <p:cNvSpPr>
                  <a:spLocks noChangeAspect="1"/>
                </p:cNvSpPr>
                <p:nvPr/>
              </p:nvSpPr>
              <p:spPr bwMode="auto">
                <a:xfrm>
                  <a:off x="3628" y="2357"/>
                  <a:ext cx="250" cy="517"/>
                </a:xfrm>
                <a:custGeom>
                  <a:avLst/>
                  <a:gdLst>
                    <a:gd name="T0" fmla="*/ 0 w 250"/>
                    <a:gd name="T1" fmla="*/ 45 h 517"/>
                    <a:gd name="T2" fmla="*/ 2 w 250"/>
                    <a:gd name="T3" fmla="*/ 6 h 517"/>
                    <a:gd name="T4" fmla="*/ 22 w 250"/>
                    <a:gd name="T5" fmla="*/ 0 h 517"/>
                    <a:gd name="T6" fmla="*/ 61 w 250"/>
                    <a:gd name="T7" fmla="*/ 2 h 517"/>
                    <a:gd name="T8" fmla="*/ 72 w 250"/>
                    <a:gd name="T9" fmla="*/ 36 h 517"/>
                    <a:gd name="T10" fmla="*/ 105 w 250"/>
                    <a:gd name="T11" fmla="*/ 106 h 517"/>
                    <a:gd name="T12" fmla="*/ 122 w 250"/>
                    <a:gd name="T13" fmla="*/ 162 h 517"/>
                    <a:gd name="T14" fmla="*/ 133 w 250"/>
                    <a:gd name="T15" fmla="*/ 228 h 517"/>
                    <a:gd name="T16" fmla="*/ 130 w 250"/>
                    <a:gd name="T17" fmla="*/ 267 h 517"/>
                    <a:gd name="T18" fmla="*/ 107 w 250"/>
                    <a:gd name="T19" fmla="*/ 328 h 517"/>
                    <a:gd name="T20" fmla="*/ 85 w 250"/>
                    <a:gd name="T21" fmla="*/ 386 h 517"/>
                    <a:gd name="T22" fmla="*/ 78 w 250"/>
                    <a:gd name="T23" fmla="*/ 434 h 517"/>
                    <a:gd name="T24" fmla="*/ 78 w 250"/>
                    <a:gd name="T25" fmla="*/ 453 h 517"/>
                    <a:gd name="T26" fmla="*/ 102 w 250"/>
                    <a:gd name="T27" fmla="*/ 456 h 517"/>
                    <a:gd name="T28" fmla="*/ 133 w 250"/>
                    <a:gd name="T29" fmla="*/ 445 h 517"/>
                    <a:gd name="T30" fmla="*/ 217 w 250"/>
                    <a:gd name="T31" fmla="*/ 453 h 517"/>
                    <a:gd name="T32" fmla="*/ 250 w 250"/>
                    <a:gd name="T33" fmla="*/ 473 h 517"/>
                    <a:gd name="T34" fmla="*/ 244 w 250"/>
                    <a:gd name="T35" fmla="*/ 486 h 517"/>
                    <a:gd name="T36" fmla="*/ 200 w 250"/>
                    <a:gd name="T37" fmla="*/ 512 h 517"/>
                    <a:gd name="T38" fmla="*/ 174 w 250"/>
                    <a:gd name="T39" fmla="*/ 517 h 517"/>
                    <a:gd name="T40" fmla="*/ 150 w 250"/>
                    <a:gd name="T41" fmla="*/ 495 h 517"/>
                    <a:gd name="T42" fmla="*/ 94 w 250"/>
                    <a:gd name="T43" fmla="*/ 484 h 517"/>
                    <a:gd name="T44" fmla="*/ 46 w 250"/>
                    <a:gd name="T45" fmla="*/ 484 h 517"/>
                    <a:gd name="T46" fmla="*/ 30 w 250"/>
                    <a:gd name="T47" fmla="*/ 479 h 517"/>
                    <a:gd name="T48" fmla="*/ 28 w 250"/>
                    <a:gd name="T49" fmla="*/ 462 h 517"/>
                    <a:gd name="T50" fmla="*/ 57 w 250"/>
                    <a:gd name="T51" fmla="*/ 375 h 517"/>
                    <a:gd name="T52" fmla="*/ 85 w 250"/>
                    <a:gd name="T53" fmla="*/ 308 h 517"/>
                    <a:gd name="T54" fmla="*/ 96 w 250"/>
                    <a:gd name="T55" fmla="*/ 264 h 517"/>
                    <a:gd name="T56" fmla="*/ 96 w 250"/>
                    <a:gd name="T57" fmla="*/ 202 h 517"/>
                    <a:gd name="T58" fmla="*/ 74 w 250"/>
                    <a:gd name="T59" fmla="*/ 147 h 517"/>
                    <a:gd name="T60" fmla="*/ 28 w 250"/>
                    <a:gd name="T61" fmla="*/ 89 h 517"/>
                    <a:gd name="T62" fmla="*/ 7 w 250"/>
                    <a:gd name="T63" fmla="*/ 62 h 517"/>
                    <a:gd name="T64" fmla="*/ 0 w 250"/>
                    <a:gd name="T65" fmla="*/ 45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517">
                      <a:moveTo>
                        <a:pt x="0" y="45"/>
                      </a:moveTo>
                      <a:lnTo>
                        <a:pt x="2" y="6"/>
                      </a:lnTo>
                      <a:lnTo>
                        <a:pt x="22" y="0"/>
                      </a:lnTo>
                      <a:lnTo>
                        <a:pt x="61" y="2"/>
                      </a:lnTo>
                      <a:lnTo>
                        <a:pt x="72" y="36"/>
                      </a:lnTo>
                      <a:lnTo>
                        <a:pt x="105" y="106"/>
                      </a:lnTo>
                      <a:lnTo>
                        <a:pt x="122" y="162"/>
                      </a:lnTo>
                      <a:lnTo>
                        <a:pt x="133" y="228"/>
                      </a:lnTo>
                      <a:lnTo>
                        <a:pt x="130" y="267"/>
                      </a:lnTo>
                      <a:lnTo>
                        <a:pt x="107" y="328"/>
                      </a:lnTo>
                      <a:lnTo>
                        <a:pt x="85" y="386"/>
                      </a:lnTo>
                      <a:lnTo>
                        <a:pt x="78" y="434"/>
                      </a:lnTo>
                      <a:lnTo>
                        <a:pt x="78" y="453"/>
                      </a:lnTo>
                      <a:lnTo>
                        <a:pt x="102" y="456"/>
                      </a:lnTo>
                      <a:lnTo>
                        <a:pt x="133" y="445"/>
                      </a:lnTo>
                      <a:lnTo>
                        <a:pt x="217" y="453"/>
                      </a:lnTo>
                      <a:lnTo>
                        <a:pt x="250" y="473"/>
                      </a:lnTo>
                      <a:lnTo>
                        <a:pt x="244" y="486"/>
                      </a:lnTo>
                      <a:lnTo>
                        <a:pt x="200" y="512"/>
                      </a:lnTo>
                      <a:lnTo>
                        <a:pt x="174" y="517"/>
                      </a:lnTo>
                      <a:lnTo>
                        <a:pt x="150" y="495"/>
                      </a:lnTo>
                      <a:lnTo>
                        <a:pt x="94" y="484"/>
                      </a:lnTo>
                      <a:lnTo>
                        <a:pt x="46" y="484"/>
                      </a:lnTo>
                      <a:lnTo>
                        <a:pt x="30" y="479"/>
                      </a:lnTo>
                      <a:lnTo>
                        <a:pt x="28" y="462"/>
                      </a:lnTo>
                      <a:lnTo>
                        <a:pt x="57" y="375"/>
                      </a:lnTo>
                      <a:lnTo>
                        <a:pt x="85" y="308"/>
                      </a:lnTo>
                      <a:lnTo>
                        <a:pt x="96" y="264"/>
                      </a:lnTo>
                      <a:lnTo>
                        <a:pt x="96" y="202"/>
                      </a:lnTo>
                      <a:lnTo>
                        <a:pt x="74" y="147"/>
                      </a:lnTo>
                      <a:lnTo>
                        <a:pt x="28" y="89"/>
                      </a:lnTo>
                      <a:lnTo>
                        <a:pt x="7" y="62"/>
                      </a:ln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67" name="Freeform 15">
                  <a:extLst>
                    <a:ext uri="{FF2B5EF4-FFF2-40B4-BE49-F238E27FC236}">
                      <a16:creationId xmlns:a16="http://schemas.microsoft.com/office/drawing/2014/main" id="{0F24C28C-7404-6FD7-9F86-1855D03D55C5}"/>
                    </a:ext>
                  </a:extLst>
                </p:cNvPr>
                <p:cNvSpPr>
                  <a:spLocks noChangeAspect="1"/>
                </p:cNvSpPr>
                <p:nvPr/>
              </p:nvSpPr>
              <p:spPr bwMode="auto">
                <a:xfrm>
                  <a:off x="3373" y="2364"/>
                  <a:ext cx="222" cy="543"/>
                </a:xfrm>
                <a:custGeom>
                  <a:avLst/>
                  <a:gdLst>
                    <a:gd name="T0" fmla="*/ 131 w 222"/>
                    <a:gd name="T1" fmla="*/ 88 h 543"/>
                    <a:gd name="T2" fmla="*/ 144 w 222"/>
                    <a:gd name="T3" fmla="*/ 43 h 543"/>
                    <a:gd name="T4" fmla="*/ 172 w 222"/>
                    <a:gd name="T5" fmla="*/ 0 h 543"/>
                    <a:gd name="T6" fmla="*/ 198 w 222"/>
                    <a:gd name="T7" fmla="*/ 0 h 543"/>
                    <a:gd name="T8" fmla="*/ 222 w 222"/>
                    <a:gd name="T9" fmla="*/ 23 h 543"/>
                    <a:gd name="T10" fmla="*/ 220 w 222"/>
                    <a:gd name="T11" fmla="*/ 50 h 543"/>
                    <a:gd name="T12" fmla="*/ 187 w 222"/>
                    <a:gd name="T13" fmla="*/ 89 h 543"/>
                    <a:gd name="T14" fmla="*/ 154 w 222"/>
                    <a:gd name="T15" fmla="*/ 160 h 543"/>
                    <a:gd name="T16" fmla="*/ 139 w 222"/>
                    <a:gd name="T17" fmla="*/ 223 h 543"/>
                    <a:gd name="T18" fmla="*/ 137 w 222"/>
                    <a:gd name="T19" fmla="*/ 295 h 543"/>
                    <a:gd name="T20" fmla="*/ 154 w 222"/>
                    <a:gd name="T21" fmla="*/ 377 h 543"/>
                    <a:gd name="T22" fmla="*/ 170 w 222"/>
                    <a:gd name="T23" fmla="*/ 423 h 543"/>
                    <a:gd name="T24" fmla="*/ 187 w 222"/>
                    <a:gd name="T25" fmla="*/ 460 h 543"/>
                    <a:gd name="T26" fmla="*/ 192 w 222"/>
                    <a:gd name="T27" fmla="*/ 479 h 543"/>
                    <a:gd name="T28" fmla="*/ 189 w 222"/>
                    <a:gd name="T29" fmla="*/ 505 h 543"/>
                    <a:gd name="T30" fmla="*/ 161 w 222"/>
                    <a:gd name="T31" fmla="*/ 506 h 543"/>
                    <a:gd name="T32" fmla="*/ 94 w 222"/>
                    <a:gd name="T33" fmla="*/ 521 h 543"/>
                    <a:gd name="T34" fmla="*/ 33 w 222"/>
                    <a:gd name="T35" fmla="*/ 543 h 543"/>
                    <a:gd name="T36" fmla="*/ 20 w 222"/>
                    <a:gd name="T37" fmla="*/ 534 h 543"/>
                    <a:gd name="T38" fmla="*/ 0 w 222"/>
                    <a:gd name="T39" fmla="*/ 510 h 543"/>
                    <a:gd name="T40" fmla="*/ 6 w 222"/>
                    <a:gd name="T41" fmla="*/ 495 h 543"/>
                    <a:gd name="T42" fmla="*/ 65 w 222"/>
                    <a:gd name="T43" fmla="*/ 488 h 543"/>
                    <a:gd name="T44" fmla="*/ 117 w 222"/>
                    <a:gd name="T45" fmla="*/ 488 h 543"/>
                    <a:gd name="T46" fmla="*/ 144 w 222"/>
                    <a:gd name="T47" fmla="*/ 488 h 543"/>
                    <a:gd name="T48" fmla="*/ 161 w 222"/>
                    <a:gd name="T49" fmla="*/ 473 h 543"/>
                    <a:gd name="T50" fmla="*/ 154 w 222"/>
                    <a:gd name="T51" fmla="*/ 440 h 543"/>
                    <a:gd name="T52" fmla="*/ 126 w 222"/>
                    <a:gd name="T53" fmla="*/ 373 h 543"/>
                    <a:gd name="T54" fmla="*/ 109 w 222"/>
                    <a:gd name="T55" fmla="*/ 310 h 543"/>
                    <a:gd name="T56" fmla="*/ 104 w 222"/>
                    <a:gd name="T57" fmla="*/ 245 h 543"/>
                    <a:gd name="T58" fmla="*/ 109 w 222"/>
                    <a:gd name="T59" fmla="*/ 184 h 543"/>
                    <a:gd name="T60" fmla="*/ 120 w 222"/>
                    <a:gd name="T61" fmla="*/ 132 h 543"/>
                    <a:gd name="T62" fmla="*/ 131 w 222"/>
                    <a:gd name="T63" fmla="*/ 8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543">
                      <a:moveTo>
                        <a:pt x="131" y="88"/>
                      </a:moveTo>
                      <a:lnTo>
                        <a:pt x="144" y="43"/>
                      </a:lnTo>
                      <a:lnTo>
                        <a:pt x="172" y="0"/>
                      </a:lnTo>
                      <a:lnTo>
                        <a:pt x="198" y="0"/>
                      </a:lnTo>
                      <a:lnTo>
                        <a:pt x="222" y="23"/>
                      </a:lnTo>
                      <a:lnTo>
                        <a:pt x="220" y="50"/>
                      </a:lnTo>
                      <a:lnTo>
                        <a:pt x="187" y="89"/>
                      </a:lnTo>
                      <a:lnTo>
                        <a:pt x="154" y="160"/>
                      </a:lnTo>
                      <a:lnTo>
                        <a:pt x="139" y="223"/>
                      </a:lnTo>
                      <a:lnTo>
                        <a:pt x="137" y="295"/>
                      </a:lnTo>
                      <a:lnTo>
                        <a:pt x="154" y="377"/>
                      </a:lnTo>
                      <a:lnTo>
                        <a:pt x="170" y="423"/>
                      </a:lnTo>
                      <a:lnTo>
                        <a:pt x="187" y="460"/>
                      </a:lnTo>
                      <a:lnTo>
                        <a:pt x="192" y="479"/>
                      </a:lnTo>
                      <a:lnTo>
                        <a:pt x="189" y="505"/>
                      </a:lnTo>
                      <a:lnTo>
                        <a:pt x="161" y="506"/>
                      </a:lnTo>
                      <a:lnTo>
                        <a:pt x="94" y="521"/>
                      </a:lnTo>
                      <a:lnTo>
                        <a:pt x="33" y="543"/>
                      </a:lnTo>
                      <a:lnTo>
                        <a:pt x="20" y="534"/>
                      </a:lnTo>
                      <a:lnTo>
                        <a:pt x="0" y="510"/>
                      </a:lnTo>
                      <a:lnTo>
                        <a:pt x="6" y="495"/>
                      </a:lnTo>
                      <a:lnTo>
                        <a:pt x="65" y="488"/>
                      </a:lnTo>
                      <a:lnTo>
                        <a:pt x="117" y="488"/>
                      </a:lnTo>
                      <a:lnTo>
                        <a:pt x="144" y="488"/>
                      </a:lnTo>
                      <a:lnTo>
                        <a:pt x="161" y="473"/>
                      </a:lnTo>
                      <a:lnTo>
                        <a:pt x="154" y="440"/>
                      </a:lnTo>
                      <a:lnTo>
                        <a:pt x="126" y="373"/>
                      </a:lnTo>
                      <a:lnTo>
                        <a:pt x="109" y="310"/>
                      </a:lnTo>
                      <a:lnTo>
                        <a:pt x="104" y="245"/>
                      </a:lnTo>
                      <a:lnTo>
                        <a:pt x="109" y="184"/>
                      </a:lnTo>
                      <a:lnTo>
                        <a:pt x="120" y="132"/>
                      </a:lnTo>
                      <a:lnTo>
                        <a:pt x="13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68" name="Freeform 16">
                  <a:extLst>
                    <a:ext uri="{FF2B5EF4-FFF2-40B4-BE49-F238E27FC236}">
                      <a16:creationId xmlns:a16="http://schemas.microsoft.com/office/drawing/2014/main" id="{0508F5DC-F000-0847-83AF-70E3768E241E}"/>
                    </a:ext>
                  </a:extLst>
                </p:cNvPr>
                <p:cNvSpPr>
                  <a:spLocks noChangeAspect="1"/>
                </p:cNvSpPr>
                <p:nvPr/>
              </p:nvSpPr>
              <p:spPr bwMode="auto">
                <a:xfrm>
                  <a:off x="3405" y="1942"/>
                  <a:ext cx="158" cy="437"/>
                </a:xfrm>
                <a:custGeom>
                  <a:avLst/>
                  <a:gdLst>
                    <a:gd name="T0" fmla="*/ 80 w 158"/>
                    <a:gd name="T1" fmla="*/ 11 h 437"/>
                    <a:gd name="T2" fmla="*/ 111 w 158"/>
                    <a:gd name="T3" fmla="*/ 0 h 437"/>
                    <a:gd name="T4" fmla="*/ 145 w 158"/>
                    <a:gd name="T5" fmla="*/ 3 h 437"/>
                    <a:gd name="T6" fmla="*/ 158 w 158"/>
                    <a:gd name="T7" fmla="*/ 22 h 437"/>
                    <a:gd name="T8" fmla="*/ 150 w 158"/>
                    <a:gd name="T9" fmla="*/ 72 h 437"/>
                    <a:gd name="T10" fmla="*/ 113 w 158"/>
                    <a:gd name="T11" fmla="*/ 88 h 437"/>
                    <a:gd name="T12" fmla="*/ 69 w 158"/>
                    <a:gd name="T13" fmla="*/ 120 h 437"/>
                    <a:gd name="T14" fmla="*/ 52 w 158"/>
                    <a:gd name="T15" fmla="*/ 164 h 437"/>
                    <a:gd name="T16" fmla="*/ 39 w 158"/>
                    <a:gd name="T17" fmla="*/ 205 h 437"/>
                    <a:gd name="T18" fmla="*/ 35 w 158"/>
                    <a:gd name="T19" fmla="*/ 266 h 437"/>
                    <a:gd name="T20" fmla="*/ 41 w 158"/>
                    <a:gd name="T21" fmla="*/ 325 h 437"/>
                    <a:gd name="T22" fmla="*/ 50 w 158"/>
                    <a:gd name="T23" fmla="*/ 349 h 437"/>
                    <a:gd name="T24" fmla="*/ 63 w 158"/>
                    <a:gd name="T25" fmla="*/ 366 h 437"/>
                    <a:gd name="T26" fmla="*/ 85 w 158"/>
                    <a:gd name="T27" fmla="*/ 372 h 437"/>
                    <a:gd name="T28" fmla="*/ 85 w 158"/>
                    <a:gd name="T29" fmla="*/ 399 h 437"/>
                    <a:gd name="T30" fmla="*/ 52 w 158"/>
                    <a:gd name="T31" fmla="*/ 425 h 437"/>
                    <a:gd name="T32" fmla="*/ 35 w 158"/>
                    <a:gd name="T33" fmla="*/ 437 h 437"/>
                    <a:gd name="T34" fmla="*/ 13 w 158"/>
                    <a:gd name="T35" fmla="*/ 420 h 437"/>
                    <a:gd name="T36" fmla="*/ 0 w 158"/>
                    <a:gd name="T37" fmla="*/ 372 h 437"/>
                    <a:gd name="T38" fmla="*/ 0 w 158"/>
                    <a:gd name="T39" fmla="*/ 311 h 437"/>
                    <a:gd name="T40" fmla="*/ 2 w 158"/>
                    <a:gd name="T41" fmla="*/ 233 h 437"/>
                    <a:gd name="T42" fmla="*/ 24 w 158"/>
                    <a:gd name="T43" fmla="*/ 153 h 437"/>
                    <a:gd name="T44" fmla="*/ 50 w 158"/>
                    <a:gd name="T45" fmla="*/ 87 h 437"/>
                    <a:gd name="T46" fmla="*/ 69 w 158"/>
                    <a:gd name="T47" fmla="*/ 37 h 437"/>
                    <a:gd name="T48" fmla="*/ 80 w 158"/>
                    <a:gd name="T49" fmla="*/ 1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437">
                      <a:moveTo>
                        <a:pt x="80" y="11"/>
                      </a:moveTo>
                      <a:lnTo>
                        <a:pt x="111" y="0"/>
                      </a:lnTo>
                      <a:lnTo>
                        <a:pt x="145" y="3"/>
                      </a:lnTo>
                      <a:lnTo>
                        <a:pt x="158" y="22"/>
                      </a:lnTo>
                      <a:lnTo>
                        <a:pt x="150" y="72"/>
                      </a:lnTo>
                      <a:lnTo>
                        <a:pt x="113" y="88"/>
                      </a:lnTo>
                      <a:lnTo>
                        <a:pt x="69" y="120"/>
                      </a:lnTo>
                      <a:lnTo>
                        <a:pt x="52" y="164"/>
                      </a:lnTo>
                      <a:lnTo>
                        <a:pt x="39" y="205"/>
                      </a:lnTo>
                      <a:lnTo>
                        <a:pt x="35" y="266"/>
                      </a:lnTo>
                      <a:lnTo>
                        <a:pt x="41" y="325"/>
                      </a:lnTo>
                      <a:lnTo>
                        <a:pt x="50" y="349"/>
                      </a:lnTo>
                      <a:lnTo>
                        <a:pt x="63" y="366"/>
                      </a:lnTo>
                      <a:lnTo>
                        <a:pt x="85" y="372"/>
                      </a:lnTo>
                      <a:lnTo>
                        <a:pt x="85" y="399"/>
                      </a:lnTo>
                      <a:lnTo>
                        <a:pt x="52" y="425"/>
                      </a:lnTo>
                      <a:lnTo>
                        <a:pt x="35" y="437"/>
                      </a:lnTo>
                      <a:lnTo>
                        <a:pt x="13" y="420"/>
                      </a:lnTo>
                      <a:lnTo>
                        <a:pt x="0" y="372"/>
                      </a:lnTo>
                      <a:lnTo>
                        <a:pt x="0" y="311"/>
                      </a:lnTo>
                      <a:lnTo>
                        <a:pt x="2" y="233"/>
                      </a:lnTo>
                      <a:lnTo>
                        <a:pt x="24" y="153"/>
                      </a:lnTo>
                      <a:lnTo>
                        <a:pt x="50" y="87"/>
                      </a:lnTo>
                      <a:lnTo>
                        <a:pt x="69" y="37"/>
                      </a:lnTo>
                      <a:lnTo>
                        <a:pt x="8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69" name="Freeform 17">
                  <a:extLst>
                    <a:ext uri="{FF2B5EF4-FFF2-40B4-BE49-F238E27FC236}">
                      <a16:creationId xmlns:a16="http://schemas.microsoft.com/office/drawing/2014/main" id="{514FBA9E-0CD8-7E7D-BB9A-FCF2A2EFE770}"/>
                    </a:ext>
                  </a:extLst>
                </p:cNvPr>
                <p:cNvSpPr>
                  <a:spLocks noChangeAspect="1"/>
                </p:cNvSpPr>
                <p:nvPr/>
              </p:nvSpPr>
              <p:spPr bwMode="auto">
                <a:xfrm>
                  <a:off x="3391" y="1613"/>
                  <a:ext cx="271" cy="310"/>
                </a:xfrm>
                <a:custGeom>
                  <a:avLst/>
                  <a:gdLst>
                    <a:gd name="T0" fmla="*/ 142 w 271"/>
                    <a:gd name="T1" fmla="*/ 4 h 310"/>
                    <a:gd name="T2" fmla="*/ 168 w 271"/>
                    <a:gd name="T3" fmla="*/ 0 h 310"/>
                    <a:gd name="T4" fmla="*/ 204 w 271"/>
                    <a:gd name="T5" fmla="*/ 15 h 310"/>
                    <a:gd name="T6" fmla="*/ 245 w 271"/>
                    <a:gd name="T7" fmla="*/ 63 h 310"/>
                    <a:gd name="T8" fmla="*/ 271 w 271"/>
                    <a:gd name="T9" fmla="*/ 134 h 310"/>
                    <a:gd name="T10" fmla="*/ 267 w 271"/>
                    <a:gd name="T11" fmla="*/ 180 h 310"/>
                    <a:gd name="T12" fmla="*/ 259 w 271"/>
                    <a:gd name="T13" fmla="*/ 238 h 310"/>
                    <a:gd name="T14" fmla="*/ 241 w 271"/>
                    <a:gd name="T15" fmla="*/ 278 h 310"/>
                    <a:gd name="T16" fmla="*/ 202 w 271"/>
                    <a:gd name="T17" fmla="*/ 310 h 310"/>
                    <a:gd name="T18" fmla="*/ 161 w 271"/>
                    <a:gd name="T19" fmla="*/ 303 h 310"/>
                    <a:gd name="T20" fmla="*/ 116 w 271"/>
                    <a:gd name="T21" fmla="*/ 271 h 310"/>
                    <a:gd name="T22" fmla="*/ 96 w 271"/>
                    <a:gd name="T23" fmla="*/ 223 h 310"/>
                    <a:gd name="T24" fmla="*/ 79 w 271"/>
                    <a:gd name="T25" fmla="*/ 191 h 310"/>
                    <a:gd name="T26" fmla="*/ 31 w 271"/>
                    <a:gd name="T27" fmla="*/ 212 h 310"/>
                    <a:gd name="T28" fmla="*/ 9 w 271"/>
                    <a:gd name="T29" fmla="*/ 212 h 310"/>
                    <a:gd name="T30" fmla="*/ 0 w 271"/>
                    <a:gd name="T31" fmla="*/ 208 h 310"/>
                    <a:gd name="T32" fmla="*/ 7 w 271"/>
                    <a:gd name="T33" fmla="*/ 191 h 310"/>
                    <a:gd name="T34" fmla="*/ 53 w 271"/>
                    <a:gd name="T35" fmla="*/ 178 h 310"/>
                    <a:gd name="T36" fmla="*/ 76 w 271"/>
                    <a:gd name="T37" fmla="*/ 174 h 310"/>
                    <a:gd name="T38" fmla="*/ 74 w 271"/>
                    <a:gd name="T39" fmla="*/ 137 h 310"/>
                    <a:gd name="T40" fmla="*/ 85 w 271"/>
                    <a:gd name="T41" fmla="*/ 100 h 310"/>
                    <a:gd name="T42" fmla="*/ 96 w 271"/>
                    <a:gd name="T43" fmla="*/ 61 h 310"/>
                    <a:gd name="T44" fmla="*/ 118 w 271"/>
                    <a:gd name="T45" fmla="*/ 18 h 310"/>
                    <a:gd name="T46" fmla="*/ 142 w 271"/>
                    <a:gd name="T47" fmla="*/ 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310">
                      <a:moveTo>
                        <a:pt x="142" y="4"/>
                      </a:moveTo>
                      <a:lnTo>
                        <a:pt x="168" y="0"/>
                      </a:lnTo>
                      <a:lnTo>
                        <a:pt x="204" y="15"/>
                      </a:lnTo>
                      <a:lnTo>
                        <a:pt x="245" y="63"/>
                      </a:lnTo>
                      <a:lnTo>
                        <a:pt x="271" y="134"/>
                      </a:lnTo>
                      <a:lnTo>
                        <a:pt x="267" y="180"/>
                      </a:lnTo>
                      <a:lnTo>
                        <a:pt x="259" y="238"/>
                      </a:lnTo>
                      <a:lnTo>
                        <a:pt x="241" y="278"/>
                      </a:lnTo>
                      <a:lnTo>
                        <a:pt x="202" y="310"/>
                      </a:lnTo>
                      <a:lnTo>
                        <a:pt x="161" y="303"/>
                      </a:lnTo>
                      <a:lnTo>
                        <a:pt x="116" y="271"/>
                      </a:lnTo>
                      <a:lnTo>
                        <a:pt x="96" y="223"/>
                      </a:lnTo>
                      <a:lnTo>
                        <a:pt x="79" y="191"/>
                      </a:lnTo>
                      <a:lnTo>
                        <a:pt x="31" y="212"/>
                      </a:lnTo>
                      <a:lnTo>
                        <a:pt x="9" y="212"/>
                      </a:lnTo>
                      <a:lnTo>
                        <a:pt x="0" y="208"/>
                      </a:lnTo>
                      <a:lnTo>
                        <a:pt x="7" y="191"/>
                      </a:lnTo>
                      <a:lnTo>
                        <a:pt x="53" y="178"/>
                      </a:lnTo>
                      <a:lnTo>
                        <a:pt x="76" y="174"/>
                      </a:lnTo>
                      <a:lnTo>
                        <a:pt x="74" y="137"/>
                      </a:lnTo>
                      <a:lnTo>
                        <a:pt x="85" y="100"/>
                      </a:lnTo>
                      <a:lnTo>
                        <a:pt x="96" y="61"/>
                      </a:lnTo>
                      <a:lnTo>
                        <a:pt x="118" y="18"/>
                      </a:lnTo>
                      <a:lnTo>
                        <a:pt x="14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79570" name="Group 18">
                <a:extLst>
                  <a:ext uri="{FF2B5EF4-FFF2-40B4-BE49-F238E27FC236}">
                    <a16:creationId xmlns:a16="http://schemas.microsoft.com/office/drawing/2014/main" id="{8C40742A-4A69-50A9-0E7B-A293BB6900C2}"/>
                  </a:ext>
                </a:extLst>
              </p:cNvPr>
              <p:cNvGrpSpPr>
                <a:grpSpLocks noChangeAspect="1"/>
              </p:cNvGrpSpPr>
              <p:nvPr/>
            </p:nvGrpSpPr>
            <p:grpSpPr bwMode="auto">
              <a:xfrm>
                <a:off x="2714" y="1531"/>
                <a:ext cx="423" cy="1416"/>
                <a:chOff x="2697" y="1508"/>
                <a:chExt cx="423" cy="1416"/>
              </a:xfrm>
            </p:grpSpPr>
            <p:sp>
              <p:nvSpPr>
                <p:cNvPr id="279571" name="Freeform 19">
                  <a:extLst>
                    <a:ext uri="{FF2B5EF4-FFF2-40B4-BE49-F238E27FC236}">
                      <a16:creationId xmlns:a16="http://schemas.microsoft.com/office/drawing/2014/main" id="{A29A7F88-2E3B-6990-B169-73A656AE49AD}"/>
                    </a:ext>
                  </a:extLst>
                </p:cNvPr>
                <p:cNvSpPr>
                  <a:spLocks noChangeAspect="1"/>
                </p:cNvSpPr>
                <p:nvPr/>
              </p:nvSpPr>
              <p:spPr bwMode="auto">
                <a:xfrm>
                  <a:off x="2839" y="1852"/>
                  <a:ext cx="207" cy="606"/>
                </a:xfrm>
                <a:custGeom>
                  <a:avLst/>
                  <a:gdLst>
                    <a:gd name="T0" fmla="*/ 71 w 207"/>
                    <a:gd name="T1" fmla="*/ 52 h 606"/>
                    <a:gd name="T2" fmla="*/ 96 w 207"/>
                    <a:gd name="T3" fmla="*/ 13 h 606"/>
                    <a:gd name="T4" fmla="*/ 122 w 207"/>
                    <a:gd name="T5" fmla="*/ 0 h 606"/>
                    <a:gd name="T6" fmla="*/ 144 w 207"/>
                    <a:gd name="T7" fmla="*/ 7 h 606"/>
                    <a:gd name="T8" fmla="*/ 172 w 207"/>
                    <a:gd name="T9" fmla="*/ 41 h 606"/>
                    <a:gd name="T10" fmla="*/ 194 w 207"/>
                    <a:gd name="T11" fmla="*/ 94 h 606"/>
                    <a:gd name="T12" fmla="*/ 207 w 207"/>
                    <a:gd name="T13" fmla="*/ 163 h 606"/>
                    <a:gd name="T14" fmla="*/ 207 w 207"/>
                    <a:gd name="T15" fmla="*/ 261 h 606"/>
                    <a:gd name="T16" fmla="*/ 196 w 207"/>
                    <a:gd name="T17" fmla="*/ 374 h 606"/>
                    <a:gd name="T18" fmla="*/ 188 w 207"/>
                    <a:gd name="T19" fmla="*/ 489 h 606"/>
                    <a:gd name="T20" fmla="*/ 172 w 207"/>
                    <a:gd name="T21" fmla="*/ 545 h 606"/>
                    <a:gd name="T22" fmla="*/ 155 w 207"/>
                    <a:gd name="T23" fmla="*/ 574 h 606"/>
                    <a:gd name="T24" fmla="*/ 135 w 207"/>
                    <a:gd name="T25" fmla="*/ 595 h 606"/>
                    <a:gd name="T26" fmla="*/ 107 w 207"/>
                    <a:gd name="T27" fmla="*/ 606 h 606"/>
                    <a:gd name="T28" fmla="*/ 57 w 207"/>
                    <a:gd name="T29" fmla="*/ 606 h 606"/>
                    <a:gd name="T30" fmla="*/ 28 w 207"/>
                    <a:gd name="T31" fmla="*/ 595 h 606"/>
                    <a:gd name="T32" fmla="*/ 4 w 207"/>
                    <a:gd name="T33" fmla="*/ 545 h 606"/>
                    <a:gd name="T34" fmla="*/ 0 w 207"/>
                    <a:gd name="T35" fmla="*/ 474 h 606"/>
                    <a:gd name="T36" fmla="*/ 0 w 207"/>
                    <a:gd name="T37" fmla="*/ 385 h 606"/>
                    <a:gd name="T38" fmla="*/ 11 w 207"/>
                    <a:gd name="T39" fmla="*/ 267 h 606"/>
                    <a:gd name="T40" fmla="*/ 26 w 207"/>
                    <a:gd name="T41" fmla="*/ 172 h 606"/>
                    <a:gd name="T42" fmla="*/ 49 w 207"/>
                    <a:gd name="T43" fmla="*/ 89 h 606"/>
                    <a:gd name="T44" fmla="*/ 71 w 207"/>
                    <a:gd name="T45" fmla="*/ 5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06">
                      <a:moveTo>
                        <a:pt x="71" y="52"/>
                      </a:moveTo>
                      <a:lnTo>
                        <a:pt x="96" y="13"/>
                      </a:lnTo>
                      <a:lnTo>
                        <a:pt x="122" y="0"/>
                      </a:lnTo>
                      <a:lnTo>
                        <a:pt x="144" y="7"/>
                      </a:lnTo>
                      <a:lnTo>
                        <a:pt x="172" y="41"/>
                      </a:lnTo>
                      <a:lnTo>
                        <a:pt x="194" y="94"/>
                      </a:lnTo>
                      <a:lnTo>
                        <a:pt x="207" y="163"/>
                      </a:lnTo>
                      <a:lnTo>
                        <a:pt x="207" y="261"/>
                      </a:lnTo>
                      <a:lnTo>
                        <a:pt x="196" y="374"/>
                      </a:lnTo>
                      <a:lnTo>
                        <a:pt x="188" y="489"/>
                      </a:lnTo>
                      <a:lnTo>
                        <a:pt x="172" y="545"/>
                      </a:lnTo>
                      <a:lnTo>
                        <a:pt x="155" y="574"/>
                      </a:lnTo>
                      <a:lnTo>
                        <a:pt x="135" y="595"/>
                      </a:lnTo>
                      <a:lnTo>
                        <a:pt x="107" y="606"/>
                      </a:lnTo>
                      <a:lnTo>
                        <a:pt x="57" y="606"/>
                      </a:lnTo>
                      <a:lnTo>
                        <a:pt x="28" y="595"/>
                      </a:lnTo>
                      <a:lnTo>
                        <a:pt x="4" y="545"/>
                      </a:lnTo>
                      <a:lnTo>
                        <a:pt x="0" y="474"/>
                      </a:lnTo>
                      <a:lnTo>
                        <a:pt x="0" y="385"/>
                      </a:lnTo>
                      <a:lnTo>
                        <a:pt x="11" y="267"/>
                      </a:lnTo>
                      <a:lnTo>
                        <a:pt x="26" y="172"/>
                      </a:lnTo>
                      <a:lnTo>
                        <a:pt x="49" y="89"/>
                      </a:lnTo>
                      <a:lnTo>
                        <a:pt x="71"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72" name="Freeform 20">
                  <a:extLst>
                    <a:ext uri="{FF2B5EF4-FFF2-40B4-BE49-F238E27FC236}">
                      <a16:creationId xmlns:a16="http://schemas.microsoft.com/office/drawing/2014/main" id="{E87EF935-E4E1-A77B-C87C-1AA084F69901}"/>
                    </a:ext>
                  </a:extLst>
                </p:cNvPr>
                <p:cNvSpPr>
                  <a:spLocks noChangeAspect="1"/>
                </p:cNvSpPr>
                <p:nvPr/>
              </p:nvSpPr>
              <p:spPr bwMode="auto">
                <a:xfrm>
                  <a:off x="2747" y="1858"/>
                  <a:ext cx="192" cy="532"/>
                </a:xfrm>
                <a:custGeom>
                  <a:avLst/>
                  <a:gdLst>
                    <a:gd name="T0" fmla="*/ 101 w 192"/>
                    <a:gd name="T1" fmla="*/ 43 h 532"/>
                    <a:gd name="T2" fmla="*/ 132 w 192"/>
                    <a:gd name="T3" fmla="*/ 0 h 532"/>
                    <a:gd name="T4" fmla="*/ 172 w 192"/>
                    <a:gd name="T5" fmla="*/ 0 h 532"/>
                    <a:gd name="T6" fmla="*/ 192 w 192"/>
                    <a:gd name="T7" fmla="*/ 33 h 532"/>
                    <a:gd name="T8" fmla="*/ 183 w 192"/>
                    <a:gd name="T9" fmla="*/ 69 h 532"/>
                    <a:gd name="T10" fmla="*/ 159 w 192"/>
                    <a:gd name="T11" fmla="*/ 76 h 532"/>
                    <a:gd name="T12" fmla="*/ 128 w 192"/>
                    <a:gd name="T13" fmla="*/ 94 h 532"/>
                    <a:gd name="T14" fmla="*/ 102 w 192"/>
                    <a:gd name="T15" fmla="*/ 124 h 532"/>
                    <a:gd name="T16" fmla="*/ 84 w 192"/>
                    <a:gd name="T17" fmla="*/ 157 h 532"/>
                    <a:gd name="T18" fmla="*/ 62 w 192"/>
                    <a:gd name="T19" fmla="*/ 217 h 532"/>
                    <a:gd name="T20" fmla="*/ 36 w 192"/>
                    <a:gd name="T21" fmla="*/ 293 h 532"/>
                    <a:gd name="T22" fmla="*/ 28 w 192"/>
                    <a:gd name="T23" fmla="*/ 374 h 532"/>
                    <a:gd name="T24" fmla="*/ 39 w 192"/>
                    <a:gd name="T25" fmla="*/ 428 h 532"/>
                    <a:gd name="T26" fmla="*/ 45 w 192"/>
                    <a:gd name="T27" fmla="*/ 467 h 532"/>
                    <a:gd name="T28" fmla="*/ 58 w 192"/>
                    <a:gd name="T29" fmla="*/ 495 h 532"/>
                    <a:gd name="T30" fmla="*/ 54 w 192"/>
                    <a:gd name="T31" fmla="*/ 523 h 532"/>
                    <a:gd name="T32" fmla="*/ 34 w 192"/>
                    <a:gd name="T33" fmla="*/ 532 h 532"/>
                    <a:gd name="T34" fmla="*/ 17 w 192"/>
                    <a:gd name="T35" fmla="*/ 510 h 532"/>
                    <a:gd name="T36" fmla="*/ 0 w 192"/>
                    <a:gd name="T37" fmla="*/ 478 h 532"/>
                    <a:gd name="T38" fmla="*/ 6 w 192"/>
                    <a:gd name="T39" fmla="*/ 452 h 532"/>
                    <a:gd name="T40" fmla="*/ 10 w 192"/>
                    <a:gd name="T41" fmla="*/ 369 h 532"/>
                    <a:gd name="T42" fmla="*/ 10 w 192"/>
                    <a:gd name="T43" fmla="*/ 308 h 532"/>
                    <a:gd name="T44" fmla="*/ 19 w 192"/>
                    <a:gd name="T45" fmla="*/ 245 h 532"/>
                    <a:gd name="T46" fmla="*/ 39 w 192"/>
                    <a:gd name="T47" fmla="*/ 159 h 532"/>
                    <a:gd name="T48" fmla="*/ 73 w 192"/>
                    <a:gd name="T49" fmla="*/ 93 h 532"/>
                    <a:gd name="T50" fmla="*/ 101 w 192"/>
                    <a:gd name="T51" fmla="*/ 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532">
                      <a:moveTo>
                        <a:pt x="101" y="43"/>
                      </a:moveTo>
                      <a:lnTo>
                        <a:pt x="132" y="0"/>
                      </a:lnTo>
                      <a:lnTo>
                        <a:pt x="172" y="0"/>
                      </a:lnTo>
                      <a:lnTo>
                        <a:pt x="192" y="33"/>
                      </a:lnTo>
                      <a:lnTo>
                        <a:pt x="183" y="69"/>
                      </a:lnTo>
                      <a:lnTo>
                        <a:pt x="159" y="76"/>
                      </a:lnTo>
                      <a:lnTo>
                        <a:pt x="128" y="94"/>
                      </a:lnTo>
                      <a:lnTo>
                        <a:pt x="102" y="124"/>
                      </a:lnTo>
                      <a:lnTo>
                        <a:pt x="84" y="157"/>
                      </a:lnTo>
                      <a:lnTo>
                        <a:pt x="62" y="217"/>
                      </a:lnTo>
                      <a:lnTo>
                        <a:pt x="36" y="293"/>
                      </a:lnTo>
                      <a:lnTo>
                        <a:pt x="28" y="374"/>
                      </a:lnTo>
                      <a:lnTo>
                        <a:pt x="39" y="428"/>
                      </a:lnTo>
                      <a:lnTo>
                        <a:pt x="45" y="467"/>
                      </a:lnTo>
                      <a:lnTo>
                        <a:pt x="58" y="495"/>
                      </a:lnTo>
                      <a:lnTo>
                        <a:pt x="54" y="523"/>
                      </a:lnTo>
                      <a:lnTo>
                        <a:pt x="34" y="532"/>
                      </a:lnTo>
                      <a:lnTo>
                        <a:pt x="17" y="510"/>
                      </a:lnTo>
                      <a:lnTo>
                        <a:pt x="0" y="478"/>
                      </a:lnTo>
                      <a:lnTo>
                        <a:pt x="6" y="452"/>
                      </a:lnTo>
                      <a:lnTo>
                        <a:pt x="10" y="369"/>
                      </a:lnTo>
                      <a:lnTo>
                        <a:pt x="10" y="308"/>
                      </a:lnTo>
                      <a:lnTo>
                        <a:pt x="19" y="245"/>
                      </a:lnTo>
                      <a:lnTo>
                        <a:pt x="39" y="159"/>
                      </a:lnTo>
                      <a:lnTo>
                        <a:pt x="73" y="93"/>
                      </a:lnTo>
                      <a:lnTo>
                        <a:pt x="10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73" name="Freeform 21">
                  <a:extLst>
                    <a:ext uri="{FF2B5EF4-FFF2-40B4-BE49-F238E27FC236}">
                      <a16:creationId xmlns:a16="http://schemas.microsoft.com/office/drawing/2014/main" id="{64B878C3-0F5F-E1B9-E6AA-D62FE2023AEE}"/>
                    </a:ext>
                  </a:extLst>
                </p:cNvPr>
                <p:cNvSpPr>
                  <a:spLocks noChangeAspect="1"/>
                </p:cNvSpPr>
                <p:nvPr/>
              </p:nvSpPr>
              <p:spPr bwMode="auto">
                <a:xfrm>
                  <a:off x="2697" y="2329"/>
                  <a:ext cx="214" cy="547"/>
                </a:xfrm>
                <a:custGeom>
                  <a:avLst/>
                  <a:gdLst>
                    <a:gd name="T0" fmla="*/ 180 w 214"/>
                    <a:gd name="T1" fmla="*/ 0 h 547"/>
                    <a:gd name="T2" fmla="*/ 214 w 214"/>
                    <a:gd name="T3" fmla="*/ 28 h 547"/>
                    <a:gd name="T4" fmla="*/ 213 w 214"/>
                    <a:gd name="T5" fmla="*/ 75 h 547"/>
                    <a:gd name="T6" fmla="*/ 198 w 214"/>
                    <a:gd name="T7" fmla="*/ 117 h 547"/>
                    <a:gd name="T8" fmla="*/ 178 w 214"/>
                    <a:gd name="T9" fmla="*/ 197 h 547"/>
                    <a:gd name="T10" fmla="*/ 163 w 214"/>
                    <a:gd name="T11" fmla="*/ 279 h 547"/>
                    <a:gd name="T12" fmla="*/ 163 w 214"/>
                    <a:gd name="T13" fmla="*/ 342 h 547"/>
                    <a:gd name="T14" fmla="*/ 169 w 214"/>
                    <a:gd name="T15" fmla="*/ 425 h 547"/>
                    <a:gd name="T16" fmla="*/ 180 w 214"/>
                    <a:gd name="T17" fmla="*/ 473 h 547"/>
                    <a:gd name="T18" fmla="*/ 198 w 214"/>
                    <a:gd name="T19" fmla="*/ 496 h 547"/>
                    <a:gd name="T20" fmla="*/ 198 w 214"/>
                    <a:gd name="T21" fmla="*/ 525 h 547"/>
                    <a:gd name="T22" fmla="*/ 169 w 214"/>
                    <a:gd name="T23" fmla="*/ 531 h 547"/>
                    <a:gd name="T24" fmla="*/ 130 w 214"/>
                    <a:gd name="T25" fmla="*/ 542 h 547"/>
                    <a:gd name="T26" fmla="*/ 80 w 214"/>
                    <a:gd name="T27" fmla="*/ 547 h 547"/>
                    <a:gd name="T28" fmla="*/ 19 w 214"/>
                    <a:gd name="T29" fmla="*/ 547 h 547"/>
                    <a:gd name="T30" fmla="*/ 0 w 214"/>
                    <a:gd name="T31" fmla="*/ 531 h 547"/>
                    <a:gd name="T32" fmla="*/ 13 w 214"/>
                    <a:gd name="T33" fmla="*/ 512 h 547"/>
                    <a:gd name="T34" fmla="*/ 67 w 214"/>
                    <a:gd name="T35" fmla="*/ 514 h 547"/>
                    <a:gd name="T36" fmla="*/ 102 w 214"/>
                    <a:gd name="T37" fmla="*/ 514 h 547"/>
                    <a:gd name="T38" fmla="*/ 147 w 214"/>
                    <a:gd name="T39" fmla="*/ 507 h 547"/>
                    <a:gd name="T40" fmla="*/ 158 w 214"/>
                    <a:gd name="T41" fmla="*/ 492 h 547"/>
                    <a:gd name="T42" fmla="*/ 152 w 214"/>
                    <a:gd name="T43" fmla="*/ 453 h 547"/>
                    <a:gd name="T44" fmla="*/ 136 w 214"/>
                    <a:gd name="T45" fmla="*/ 379 h 547"/>
                    <a:gd name="T46" fmla="*/ 136 w 214"/>
                    <a:gd name="T47" fmla="*/ 303 h 547"/>
                    <a:gd name="T48" fmla="*/ 141 w 214"/>
                    <a:gd name="T49" fmla="*/ 208 h 547"/>
                    <a:gd name="T50" fmla="*/ 147 w 214"/>
                    <a:gd name="T51" fmla="*/ 112 h 547"/>
                    <a:gd name="T52" fmla="*/ 162 w 214"/>
                    <a:gd name="T53" fmla="*/ 39 h 547"/>
                    <a:gd name="T54" fmla="*/ 175 w 214"/>
                    <a:gd name="T55" fmla="*/ 13 h 547"/>
                    <a:gd name="T56" fmla="*/ 180 w 214"/>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547">
                      <a:moveTo>
                        <a:pt x="180" y="0"/>
                      </a:moveTo>
                      <a:lnTo>
                        <a:pt x="214" y="28"/>
                      </a:lnTo>
                      <a:lnTo>
                        <a:pt x="213" y="75"/>
                      </a:lnTo>
                      <a:lnTo>
                        <a:pt x="198" y="117"/>
                      </a:lnTo>
                      <a:lnTo>
                        <a:pt x="178" y="197"/>
                      </a:lnTo>
                      <a:lnTo>
                        <a:pt x="163" y="279"/>
                      </a:lnTo>
                      <a:lnTo>
                        <a:pt x="163" y="342"/>
                      </a:lnTo>
                      <a:lnTo>
                        <a:pt x="169" y="425"/>
                      </a:lnTo>
                      <a:lnTo>
                        <a:pt x="180" y="473"/>
                      </a:lnTo>
                      <a:lnTo>
                        <a:pt x="198" y="496"/>
                      </a:lnTo>
                      <a:lnTo>
                        <a:pt x="198" y="525"/>
                      </a:lnTo>
                      <a:lnTo>
                        <a:pt x="169" y="531"/>
                      </a:lnTo>
                      <a:lnTo>
                        <a:pt x="130" y="542"/>
                      </a:lnTo>
                      <a:lnTo>
                        <a:pt x="80" y="547"/>
                      </a:lnTo>
                      <a:lnTo>
                        <a:pt x="19" y="547"/>
                      </a:lnTo>
                      <a:lnTo>
                        <a:pt x="0" y="531"/>
                      </a:lnTo>
                      <a:lnTo>
                        <a:pt x="13" y="512"/>
                      </a:lnTo>
                      <a:lnTo>
                        <a:pt x="67" y="514"/>
                      </a:lnTo>
                      <a:lnTo>
                        <a:pt x="102" y="514"/>
                      </a:lnTo>
                      <a:lnTo>
                        <a:pt x="147" y="507"/>
                      </a:lnTo>
                      <a:lnTo>
                        <a:pt x="158" y="492"/>
                      </a:lnTo>
                      <a:lnTo>
                        <a:pt x="152" y="453"/>
                      </a:lnTo>
                      <a:lnTo>
                        <a:pt x="136" y="379"/>
                      </a:lnTo>
                      <a:lnTo>
                        <a:pt x="136" y="303"/>
                      </a:lnTo>
                      <a:lnTo>
                        <a:pt x="141" y="208"/>
                      </a:lnTo>
                      <a:lnTo>
                        <a:pt x="147" y="112"/>
                      </a:lnTo>
                      <a:lnTo>
                        <a:pt x="162" y="39"/>
                      </a:lnTo>
                      <a:lnTo>
                        <a:pt x="175" y="13"/>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74" name="Freeform 22">
                  <a:extLst>
                    <a:ext uri="{FF2B5EF4-FFF2-40B4-BE49-F238E27FC236}">
                      <a16:creationId xmlns:a16="http://schemas.microsoft.com/office/drawing/2014/main" id="{FA1C92DD-1144-119E-4504-C8A073E9B4CC}"/>
                    </a:ext>
                  </a:extLst>
                </p:cNvPr>
                <p:cNvSpPr>
                  <a:spLocks noChangeAspect="1"/>
                </p:cNvSpPr>
                <p:nvPr/>
              </p:nvSpPr>
              <p:spPr bwMode="auto">
                <a:xfrm>
                  <a:off x="2877" y="2342"/>
                  <a:ext cx="149" cy="582"/>
                </a:xfrm>
                <a:custGeom>
                  <a:avLst/>
                  <a:gdLst>
                    <a:gd name="T0" fmla="*/ 101 w 149"/>
                    <a:gd name="T1" fmla="*/ 11 h 582"/>
                    <a:gd name="T2" fmla="*/ 68 w 149"/>
                    <a:gd name="T3" fmla="*/ 0 h 582"/>
                    <a:gd name="T4" fmla="*/ 49 w 149"/>
                    <a:gd name="T5" fmla="*/ 26 h 582"/>
                    <a:gd name="T6" fmla="*/ 45 w 149"/>
                    <a:gd name="T7" fmla="*/ 67 h 582"/>
                    <a:gd name="T8" fmla="*/ 57 w 149"/>
                    <a:gd name="T9" fmla="*/ 104 h 582"/>
                    <a:gd name="T10" fmla="*/ 73 w 149"/>
                    <a:gd name="T11" fmla="*/ 143 h 582"/>
                    <a:gd name="T12" fmla="*/ 88 w 149"/>
                    <a:gd name="T13" fmla="*/ 204 h 582"/>
                    <a:gd name="T14" fmla="*/ 90 w 149"/>
                    <a:gd name="T15" fmla="*/ 265 h 582"/>
                    <a:gd name="T16" fmla="*/ 90 w 149"/>
                    <a:gd name="T17" fmla="*/ 328 h 582"/>
                    <a:gd name="T18" fmla="*/ 94 w 149"/>
                    <a:gd name="T19" fmla="*/ 460 h 582"/>
                    <a:gd name="T20" fmla="*/ 99 w 149"/>
                    <a:gd name="T21" fmla="*/ 495 h 582"/>
                    <a:gd name="T22" fmla="*/ 51 w 149"/>
                    <a:gd name="T23" fmla="*/ 515 h 582"/>
                    <a:gd name="T24" fmla="*/ 16 w 149"/>
                    <a:gd name="T25" fmla="*/ 550 h 582"/>
                    <a:gd name="T26" fmla="*/ 0 w 149"/>
                    <a:gd name="T27" fmla="*/ 565 h 582"/>
                    <a:gd name="T28" fmla="*/ 10 w 149"/>
                    <a:gd name="T29" fmla="*/ 576 h 582"/>
                    <a:gd name="T30" fmla="*/ 57 w 149"/>
                    <a:gd name="T31" fmla="*/ 582 h 582"/>
                    <a:gd name="T32" fmla="*/ 68 w 149"/>
                    <a:gd name="T33" fmla="*/ 549 h 582"/>
                    <a:gd name="T34" fmla="*/ 106 w 149"/>
                    <a:gd name="T35" fmla="*/ 517 h 582"/>
                    <a:gd name="T36" fmla="*/ 140 w 149"/>
                    <a:gd name="T37" fmla="*/ 499 h 582"/>
                    <a:gd name="T38" fmla="*/ 149 w 149"/>
                    <a:gd name="T39" fmla="*/ 484 h 582"/>
                    <a:gd name="T40" fmla="*/ 134 w 149"/>
                    <a:gd name="T41" fmla="*/ 471 h 582"/>
                    <a:gd name="T42" fmla="*/ 121 w 149"/>
                    <a:gd name="T43" fmla="*/ 445 h 582"/>
                    <a:gd name="T44" fmla="*/ 121 w 149"/>
                    <a:gd name="T45" fmla="*/ 384 h 582"/>
                    <a:gd name="T46" fmla="*/ 116 w 149"/>
                    <a:gd name="T47" fmla="*/ 272 h 582"/>
                    <a:gd name="T48" fmla="*/ 112 w 149"/>
                    <a:gd name="T49" fmla="*/ 183 h 582"/>
                    <a:gd name="T50" fmla="*/ 112 w 149"/>
                    <a:gd name="T51" fmla="*/ 111 h 582"/>
                    <a:gd name="T52" fmla="*/ 112 w 149"/>
                    <a:gd name="T53" fmla="*/ 43 h 582"/>
                    <a:gd name="T54" fmla="*/ 101 w 149"/>
                    <a:gd name="T55" fmla="*/ 11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582">
                      <a:moveTo>
                        <a:pt x="101" y="11"/>
                      </a:moveTo>
                      <a:lnTo>
                        <a:pt x="68" y="0"/>
                      </a:lnTo>
                      <a:lnTo>
                        <a:pt x="49" y="26"/>
                      </a:lnTo>
                      <a:lnTo>
                        <a:pt x="45" y="67"/>
                      </a:lnTo>
                      <a:lnTo>
                        <a:pt x="57" y="104"/>
                      </a:lnTo>
                      <a:lnTo>
                        <a:pt x="73" y="143"/>
                      </a:lnTo>
                      <a:lnTo>
                        <a:pt x="88" y="204"/>
                      </a:lnTo>
                      <a:lnTo>
                        <a:pt x="90" y="265"/>
                      </a:lnTo>
                      <a:lnTo>
                        <a:pt x="90" y="328"/>
                      </a:lnTo>
                      <a:lnTo>
                        <a:pt x="94" y="460"/>
                      </a:lnTo>
                      <a:lnTo>
                        <a:pt x="99" y="495"/>
                      </a:lnTo>
                      <a:lnTo>
                        <a:pt x="51" y="515"/>
                      </a:lnTo>
                      <a:lnTo>
                        <a:pt x="16" y="550"/>
                      </a:lnTo>
                      <a:lnTo>
                        <a:pt x="0" y="565"/>
                      </a:lnTo>
                      <a:lnTo>
                        <a:pt x="10" y="576"/>
                      </a:lnTo>
                      <a:lnTo>
                        <a:pt x="57" y="582"/>
                      </a:lnTo>
                      <a:lnTo>
                        <a:pt x="68" y="549"/>
                      </a:lnTo>
                      <a:lnTo>
                        <a:pt x="106" y="517"/>
                      </a:lnTo>
                      <a:lnTo>
                        <a:pt x="140" y="499"/>
                      </a:lnTo>
                      <a:lnTo>
                        <a:pt x="149" y="484"/>
                      </a:lnTo>
                      <a:lnTo>
                        <a:pt x="134" y="471"/>
                      </a:lnTo>
                      <a:lnTo>
                        <a:pt x="121" y="445"/>
                      </a:lnTo>
                      <a:lnTo>
                        <a:pt x="121" y="384"/>
                      </a:lnTo>
                      <a:lnTo>
                        <a:pt x="116" y="272"/>
                      </a:lnTo>
                      <a:lnTo>
                        <a:pt x="112" y="183"/>
                      </a:lnTo>
                      <a:lnTo>
                        <a:pt x="112" y="111"/>
                      </a:lnTo>
                      <a:lnTo>
                        <a:pt x="112" y="43"/>
                      </a:ln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75" name="Freeform 23">
                  <a:extLst>
                    <a:ext uri="{FF2B5EF4-FFF2-40B4-BE49-F238E27FC236}">
                      <a16:creationId xmlns:a16="http://schemas.microsoft.com/office/drawing/2014/main" id="{A49B793F-0DE7-F7AE-990D-753018BC4ECE}"/>
                    </a:ext>
                  </a:extLst>
                </p:cNvPr>
                <p:cNvSpPr>
                  <a:spLocks noChangeAspect="1"/>
                </p:cNvSpPr>
                <p:nvPr/>
              </p:nvSpPr>
              <p:spPr bwMode="auto">
                <a:xfrm>
                  <a:off x="2835" y="1508"/>
                  <a:ext cx="285" cy="322"/>
                </a:xfrm>
                <a:custGeom>
                  <a:avLst/>
                  <a:gdLst>
                    <a:gd name="T0" fmla="*/ 266 w 285"/>
                    <a:gd name="T1" fmla="*/ 183 h 322"/>
                    <a:gd name="T2" fmla="*/ 275 w 285"/>
                    <a:gd name="T3" fmla="*/ 146 h 322"/>
                    <a:gd name="T4" fmla="*/ 285 w 285"/>
                    <a:gd name="T5" fmla="*/ 94 h 322"/>
                    <a:gd name="T6" fmla="*/ 262 w 285"/>
                    <a:gd name="T7" fmla="*/ 44 h 322"/>
                    <a:gd name="T8" fmla="*/ 217 w 285"/>
                    <a:gd name="T9" fmla="*/ 0 h 322"/>
                    <a:gd name="T10" fmla="*/ 179 w 285"/>
                    <a:gd name="T11" fmla="*/ 4 h 322"/>
                    <a:gd name="T12" fmla="*/ 147 w 285"/>
                    <a:gd name="T13" fmla="*/ 28 h 322"/>
                    <a:gd name="T14" fmla="*/ 108 w 285"/>
                    <a:gd name="T15" fmla="*/ 75 h 322"/>
                    <a:gd name="T16" fmla="*/ 86 w 285"/>
                    <a:gd name="T17" fmla="*/ 127 h 322"/>
                    <a:gd name="T18" fmla="*/ 60 w 285"/>
                    <a:gd name="T19" fmla="*/ 145 h 322"/>
                    <a:gd name="T20" fmla="*/ 18 w 285"/>
                    <a:gd name="T21" fmla="*/ 158 h 322"/>
                    <a:gd name="T22" fmla="*/ 0 w 285"/>
                    <a:gd name="T23" fmla="*/ 179 h 322"/>
                    <a:gd name="T24" fmla="*/ 9 w 285"/>
                    <a:gd name="T25" fmla="*/ 189 h 322"/>
                    <a:gd name="T26" fmla="*/ 49 w 285"/>
                    <a:gd name="T27" fmla="*/ 177 h 322"/>
                    <a:gd name="T28" fmla="*/ 72 w 285"/>
                    <a:gd name="T29" fmla="*/ 176 h 322"/>
                    <a:gd name="T30" fmla="*/ 68 w 285"/>
                    <a:gd name="T31" fmla="*/ 224 h 322"/>
                    <a:gd name="T32" fmla="*/ 76 w 285"/>
                    <a:gd name="T33" fmla="*/ 274 h 322"/>
                    <a:gd name="T34" fmla="*/ 92 w 285"/>
                    <a:gd name="T35" fmla="*/ 303 h 322"/>
                    <a:gd name="T36" fmla="*/ 115 w 285"/>
                    <a:gd name="T37" fmla="*/ 322 h 322"/>
                    <a:gd name="T38" fmla="*/ 170 w 285"/>
                    <a:gd name="T39" fmla="*/ 306 h 322"/>
                    <a:gd name="T40" fmla="*/ 221 w 285"/>
                    <a:gd name="T41" fmla="*/ 274 h 322"/>
                    <a:gd name="T42" fmla="*/ 250 w 285"/>
                    <a:gd name="T43" fmla="*/ 233 h 322"/>
                    <a:gd name="T44" fmla="*/ 266 w 285"/>
                    <a:gd name="T45" fmla="*/ 1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322">
                      <a:moveTo>
                        <a:pt x="266" y="183"/>
                      </a:moveTo>
                      <a:lnTo>
                        <a:pt x="275" y="146"/>
                      </a:lnTo>
                      <a:lnTo>
                        <a:pt x="285" y="94"/>
                      </a:lnTo>
                      <a:lnTo>
                        <a:pt x="262" y="44"/>
                      </a:lnTo>
                      <a:lnTo>
                        <a:pt x="217" y="0"/>
                      </a:lnTo>
                      <a:lnTo>
                        <a:pt x="179" y="4"/>
                      </a:lnTo>
                      <a:lnTo>
                        <a:pt x="147" y="28"/>
                      </a:lnTo>
                      <a:lnTo>
                        <a:pt x="108" y="75"/>
                      </a:lnTo>
                      <a:lnTo>
                        <a:pt x="86" y="127"/>
                      </a:lnTo>
                      <a:lnTo>
                        <a:pt x="60" y="145"/>
                      </a:lnTo>
                      <a:lnTo>
                        <a:pt x="18" y="158"/>
                      </a:lnTo>
                      <a:lnTo>
                        <a:pt x="0" y="179"/>
                      </a:lnTo>
                      <a:lnTo>
                        <a:pt x="9" y="189"/>
                      </a:lnTo>
                      <a:lnTo>
                        <a:pt x="49" y="177"/>
                      </a:lnTo>
                      <a:lnTo>
                        <a:pt x="72" y="176"/>
                      </a:lnTo>
                      <a:lnTo>
                        <a:pt x="68" y="224"/>
                      </a:lnTo>
                      <a:lnTo>
                        <a:pt x="76" y="274"/>
                      </a:lnTo>
                      <a:lnTo>
                        <a:pt x="92" y="303"/>
                      </a:lnTo>
                      <a:lnTo>
                        <a:pt x="115" y="322"/>
                      </a:lnTo>
                      <a:lnTo>
                        <a:pt x="170" y="306"/>
                      </a:lnTo>
                      <a:lnTo>
                        <a:pt x="221" y="274"/>
                      </a:lnTo>
                      <a:lnTo>
                        <a:pt x="250" y="233"/>
                      </a:lnTo>
                      <a:lnTo>
                        <a:pt x="266"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79576" name="Group 24">
                <a:extLst>
                  <a:ext uri="{FF2B5EF4-FFF2-40B4-BE49-F238E27FC236}">
                    <a16:creationId xmlns:a16="http://schemas.microsoft.com/office/drawing/2014/main" id="{251D22CE-1FEB-3D80-3C47-9BDD2E32B164}"/>
                  </a:ext>
                </a:extLst>
              </p:cNvPr>
              <p:cNvGrpSpPr>
                <a:grpSpLocks noChangeAspect="1"/>
              </p:cNvGrpSpPr>
              <p:nvPr/>
            </p:nvGrpSpPr>
            <p:grpSpPr bwMode="auto">
              <a:xfrm>
                <a:off x="2165" y="1463"/>
                <a:ext cx="351" cy="1456"/>
                <a:chOff x="2148" y="1440"/>
                <a:chExt cx="351" cy="1456"/>
              </a:xfrm>
            </p:grpSpPr>
            <p:sp>
              <p:nvSpPr>
                <p:cNvPr id="279577" name="Freeform 25">
                  <a:extLst>
                    <a:ext uri="{FF2B5EF4-FFF2-40B4-BE49-F238E27FC236}">
                      <a16:creationId xmlns:a16="http://schemas.microsoft.com/office/drawing/2014/main" id="{F22D0016-F2F8-C1C7-9533-049C203A60E0}"/>
                    </a:ext>
                  </a:extLst>
                </p:cNvPr>
                <p:cNvSpPr>
                  <a:spLocks noChangeAspect="1"/>
                </p:cNvSpPr>
                <p:nvPr/>
              </p:nvSpPr>
              <p:spPr bwMode="auto">
                <a:xfrm>
                  <a:off x="2291" y="1775"/>
                  <a:ext cx="207" cy="634"/>
                </a:xfrm>
                <a:custGeom>
                  <a:avLst/>
                  <a:gdLst>
                    <a:gd name="T0" fmla="*/ 34 w 207"/>
                    <a:gd name="T1" fmla="*/ 48 h 634"/>
                    <a:gd name="T2" fmla="*/ 50 w 207"/>
                    <a:gd name="T3" fmla="*/ 17 h 634"/>
                    <a:gd name="T4" fmla="*/ 78 w 207"/>
                    <a:gd name="T5" fmla="*/ 0 h 634"/>
                    <a:gd name="T6" fmla="*/ 108 w 207"/>
                    <a:gd name="T7" fmla="*/ 0 h 634"/>
                    <a:gd name="T8" fmla="*/ 161 w 207"/>
                    <a:gd name="T9" fmla="*/ 11 h 634"/>
                    <a:gd name="T10" fmla="*/ 174 w 207"/>
                    <a:gd name="T11" fmla="*/ 61 h 634"/>
                    <a:gd name="T12" fmla="*/ 195 w 207"/>
                    <a:gd name="T13" fmla="*/ 165 h 634"/>
                    <a:gd name="T14" fmla="*/ 202 w 207"/>
                    <a:gd name="T15" fmla="*/ 250 h 634"/>
                    <a:gd name="T16" fmla="*/ 207 w 207"/>
                    <a:gd name="T17" fmla="*/ 334 h 634"/>
                    <a:gd name="T18" fmla="*/ 207 w 207"/>
                    <a:gd name="T19" fmla="*/ 456 h 634"/>
                    <a:gd name="T20" fmla="*/ 195 w 207"/>
                    <a:gd name="T21" fmla="*/ 567 h 634"/>
                    <a:gd name="T22" fmla="*/ 172 w 207"/>
                    <a:gd name="T23" fmla="*/ 628 h 634"/>
                    <a:gd name="T24" fmla="*/ 134 w 207"/>
                    <a:gd name="T25" fmla="*/ 634 h 634"/>
                    <a:gd name="T26" fmla="*/ 52 w 207"/>
                    <a:gd name="T27" fmla="*/ 634 h 634"/>
                    <a:gd name="T28" fmla="*/ 13 w 207"/>
                    <a:gd name="T29" fmla="*/ 601 h 634"/>
                    <a:gd name="T30" fmla="*/ 0 w 207"/>
                    <a:gd name="T31" fmla="*/ 523 h 634"/>
                    <a:gd name="T32" fmla="*/ 6 w 207"/>
                    <a:gd name="T33" fmla="*/ 421 h 634"/>
                    <a:gd name="T34" fmla="*/ 13 w 207"/>
                    <a:gd name="T35" fmla="*/ 339 h 634"/>
                    <a:gd name="T36" fmla="*/ 36 w 207"/>
                    <a:gd name="T37" fmla="*/ 289 h 634"/>
                    <a:gd name="T38" fmla="*/ 36 w 207"/>
                    <a:gd name="T39" fmla="*/ 217 h 634"/>
                    <a:gd name="T40" fmla="*/ 36 w 207"/>
                    <a:gd name="T41" fmla="*/ 139 h 634"/>
                    <a:gd name="T42" fmla="*/ 30 w 207"/>
                    <a:gd name="T43" fmla="*/ 82 h 634"/>
                    <a:gd name="T44" fmla="*/ 34 w 207"/>
                    <a:gd name="T45" fmla="*/ 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34">
                      <a:moveTo>
                        <a:pt x="34" y="48"/>
                      </a:moveTo>
                      <a:lnTo>
                        <a:pt x="50" y="17"/>
                      </a:lnTo>
                      <a:lnTo>
                        <a:pt x="78" y="0"/>
                      </a:lnTo>
                      <a:lnTo>
                        <a:pt x="108" y="0"/>
                      </a:lnTo>
                      <a:lnTo>
                        <a:pt x="161" y="11"/>
                      </a:lnTo>
                      <a:lnTo>
                        <a:pt x="174" y="61"/>
                      </a:lnTo>
                      <a:lnTo>
                        <a:pt x="195" y="165"/>
                      </a:lnTo>
                      <a:lnTo>
                        <a:pt x="202" y="250"/>
                      </a:lnTo>
                      <a:lnTo>
                        <a:pt x="207" y="334"/>
                      </a:lnTo>
                      <a:lnTo>
                        <a:pt x="207" y="456"/>
                      </a:lnTo>
                      <a:lnTo>
                        <a:pt x="195" y="567"/>
                      </a:lnTo>
                      <a:lnTo>
                        <a:pt x="172" y="628"/>
                      </a:lnTo>
                      <a:lnTo>
                        <a:pt x="134" y="634"/>
                      </a:lnTo>
                      <a:lnTo>
                        <a:pt x="52" y="634"/>
                      </a:lnTo>
                      <a:lnTo>
                        <a:pt x="13" y="601"/>
                      </a:lnTo>
                      <a:lnTo>
                        <a:pt x="0" y="523"/>
                      </a:lnTo>
                      <a:lnTo>
                        <a:pt x="6" y="421"/>
                      </a:lnTo>
                      <a:lnTo>
                        <a:pt x="13" y="339"/>
                      </a:lnTo>
                      <a:lnTo>
                        <a:pt x="36" y="289"/>
                      </a:lnTo>
                      <a:lnTo>
                        <a:pt x="36" y="217"/>
                      </a:lnTo>
                      <a:lnTo>
                        <a:pt x="36" y="139"/>
                      </a:lnTo>
                      <a:lnTo>
                        <a:pt x="30" y="82"/>
                      </a:lnTo>
                      <a:lnTo>
                        <a:pt x="3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78" name="Freeform 26">
                  <a:extLst>
                    <a:ext uri="{FF2B5EF4-FFF2-40B4-BE49-F238E27FC236}">
                      <a16:creationId xmlns:a16="http://schemas.microsoft.com/office/drawing/2014/main" id="{83855CD7-C970-DACD-28DB-928CA2AC2165}"/>
                    </a:ext>
                  </a:extLst>
                </p:cNvPr>
                <p:cNvSpPr>
                  <a:spLocks noChangeAspect="1"/>
                </p:cNvSpPr>
                <p:nvPr/>
              </p:nvSpPr>
              <p:spPr bwMode="auto">
                <a:xfrm>
                  <a:off x="2277" y="2313"/>
                  <a:ext cx="222" cy="583"/>
                </a:xfrm>
                <a:custGeom>
                  <a:avLst/>
                  <a:gdLst>
                    <a:gd name="T0" fmla="*/ 139 w 222"/>
                    <a:gd name="T1" fmla="*/ 0 h 583"/>
                    <a:gd name="T2" fmla="*/ 172 w 222"/>
                    <a:gd name="T3" fmla="*/ 23 h 583"/>
                    <a:gd name="T4" fmla="*/ 183 w 222"/>
                    <a:gd name="T5" fmla="*/ 58 h 583"/>
                    <a:gd name="T6" fmla="*/ 187 w 222"/>
                    <a:gd name="T7" fmla="*/ 139 h 583"/>
                    <a:gd name="T8" fmla="*/ 194 w 222"/>
                    <a:gd name="T9" fmla="*/ 217 h 583"/>
                    <a:gd name="T10" fmla="*/ 203 w 222"/>
                    <a:gd name="T11" fmla="*/ 308 h 583"/>
                    <a:gd name="T12" fmla="*/ 209 w 222"/>
                    <a:gd name="T13" fmla="*/ 400 h 583"/>
                    <a:gd name="T14" fmla="*/ 211 w 222"/>
                    <a:gd name="T15" fmla="*/ 461 h 583"/>
                    <a:gd name="T16" fmla="*/ 220 w 222"/>
                    <a:gd name="T17" fmla="*/ 495 h 583"/>
                    <a:gd name="T18" fmla="*/ 222 w 222"/>
                    <a:gd name="T19" fmla="*/ 511 h 583"/>
                    <a:gd name="T20" fmla="*/ 209 w 222"/>
                    <a:gd name="T21" fmla="*/ 524 h 583"/>
                    <a:gd name="T22" fmla="*/ 178 w 222"/>
                    <a:gd name="T23" fmla="*/ 530 h 583"/>
                    <a:gd name="T24" fmla="*/ 128 w 222"/>
                    <a:gd name="T25" fmla="*/ 541 h 583"/>
                    <a:gd name="T26" fmla="*/ 78 w 222"/>
                    <a:gd name="T27" fmla="*/ 567 h 583"/>
                    <a:gd name="T28" fmla="*/ 39 w 222"/>
                    <a:gd name="T29" fmla="*/ 583 h 583"/>
                    <a:gd name="T30" fmla="*/ 17 w 222"/>
                    <a:gd name="T31" fmla="*/ 572 h 583"/>
                    <a:gd name="T32" fmla="*/ 0 w 222"/>
                    <a:gd name="T33" fmla="*/ 545 h 583"/>
                    <a:gd name="T34" fmla="*/ 20 w 222"/>
                    <a:gd name="T35" fmla="*/ 530 h 583"/>
                    <a:gd name="T36" fmla="*/ 81 w 222"/>
                    <a:gd name="T37" fmla="*/ 519 h 583"/>
                    <a:gd name="T38" fmla="*/ 150 w 222"/>
                    <a:gd name="T39" fmla="*/ 511 h 583"/>
                    <a:gd name="T40" fmla="*/ 181 w 222"/>
                    <a:gd name="T41" fmla="*/ 511 h 583"/>
                    <a:gd name="T42" fmla="*/ 189 w 222"/>
                    <a:gd name="T43" fmla="*/ 491 h 583"/>
                    <a:gd name="T44" fmla="*/ 187 w 222"/>
                    <a:gd name="T45" fmla="*/ 434 h 583"/>
                    <a:gd name="T46" fmla="*/ 178 w 222"/>
                    <a:gd name="T47" fmla="*/ 345 h 583"/>
                    <a:gd name="T48" fmla="*/ 165 w 222"/>
                    <a:gd name="T49" fmla="*/ 252 h 583"/>
                    <a:gd name="T50" fmla="*/ 154 w 222"/>
                    <a:gd name="T51" fmla="*/ 158 h 583"/>
                    <a:gd name="T52" fmla="*/ 122 w 222"/>
                    <a:gd name="T53" fmla="*/ 86 h 583"/>
                    <a:gd name="T54" fmla="*/ 105 w 222"/>
                    <a:gd name="T55" fmla="*/ 30 h 583"/>
                    <a:gd name="T56" fmla="*/ 117 w 222"/>
                    <a:gd name="T57" fmla="*/ 12 h 583"/>
                    <a:gd name="T58" fmla="*/ 139 w 222"/>
                    <a:gd name="T5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583">
                      <a:moveTo>
                        <a:pt x="139" y="0"/>
                      </a:moveTo>
                      <a:lnTo>
                        <a:pt x="172" y="23"/>
                      </a:lnTo>
                      <a:lnTo>
                        <a:pt x="183" y="58"/>
                      </a:lnTo>
                      <a:lnTo>
                        <a:pt x="187" y="139"/>
                      </a:lnTo>
                      <a:lnTo>
                        <a:pt x="194" y="217"/>
                      </a:lnTo>
                      <a:lnTo>
                        <a:pt x="203" y="308"/>
                      </a:lnTo>
                      <a:lnTo>
                        <a:pt x="209" y="400"/>
                      </a:lnTo>
                      <a:lnTo>
                        <a:pt x="211" y="461"/>
                      </a:lnTo>
                      <a:lnTo>
                        <a:pt x="220" y="495"/>
                      </a:lnTo>
                      <a:lnTo>
                        <a:pt x="222" y="511"/>
                      </a:lnTo>
                      <a:lnTo>
                        <a:pt x="209" y="524"/>
                      </a:lnTo>
                      <a:lnTo>
                        <a:pt x="178" y="530"/>
                      </a:lnTo>
                      <a:lnTo>
                        <a:pt x="128" y="541"/>
                      </a:lnTo>
                      <a:lnTo>
                        <a:pt x="78" y="567"/>
                      </a:lnTo>
                      <a:lnTo>
                        <a:pt x="39" y="583"/>
                      </a:lnTo>
                      <a:lnTo>
                        <a:pt x="17" y="572"/>
                      </a:lnTo>
                      <a:lnTo>
                        <a:pt x="0" y="545"/>
                      </a:lnTo>
                      <a:lnTo>
                        <a:pt x="20" y="530"/>
                      </a:lnTo>
                      <a:lnTo>
                        <a:pt x="81" y="519"/>
                      </a:lnTo>
                      <a:lnTo>
                        <a:pt x="150" y="511"/>
                      </a:lnTo>
                      <a:lnTo>
                        <a:pt x="181" y="511"/>
                      </a:lnTo>
                      <a:lnTo>
                        <a:pt x="189" y="491"/>
                      </a:lnTo>
                      <a:lnTo>
                        <a:pt x="187" y="434"/>
                      </a:lnTo>
                      <a:lnTo>
                        <a:pt x="178" y="345"/>
                      </a:lnTo>
                      <a:lnTo>
                        <a:pt x="165" y="252"/>
                      </a:lnTo>
                      <a:lnTo>
                        <a:pt x="154" y="158"/>
                      </a:lnTo>
                      <a:lnTo>
                        <a:pt x="122" y="86"/>
                      </a:lnTo>
                      <a:lnTo>
                        <a:pt x="105" y="30"/>
                      </a:lnTo>
                      <a:lnTo>
                        <a:pt x="117" y="12"/>
                      </a:lnTo>
                      <a:lnTo>
                        <a:pt x="1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79" name="Freeform 27">
                  <a:extLst>
                    <a:ext uri="{FF2B5EF4-FFF2-40B4-BE49-F238E27FC236}">
                      <a16:creationId xmlns:a16="http://schemas.microsoft.com/office/drawing/2014/main" id="{43C52114-B60B-4821-A56C-9A3F0BD906B7}"/>
                    </a:ext>
                  </a:extLst>
                </p:cNvPr>
                <p:cNvSpPr>
                  <a:spLocks noChangeAspect="1"/>
                </p:cNvSpPr>
                <p:nvPr/>
              </p:nvSpPr>
              <p:spPr bwMode="auto">
                <a:xfrm>
                  <a:off x="2148" y="2327"/>
                  <a:ext cx="228" cy="516"/>
                </a:xfrm>
                <a:custGeom>
                  <a:avLst/>
                  <a:gdLst>
                    <a:gd name="T0" fmla="*/ 145 w 228"/>
                    <a:gd name="T1" fmla="*/ 109 h 516"/>
                    <a:gd name="T2" fmla="*/ 156 w 228"/>
                    <a:gd name="T3" fmla="*/ 44 h 516"/>
                    <a:gd name="T4" fmla="*/ 191 w 228"/>
                    <a:gd name="T5" fmla="*/ 0 h 516"/>
                    <a:gd name="T6" fmla="*/ 211 w 228"/>
                    <a:gd name="T7" fmla="*/ 11 h 516"/>
                    <a:gd name="T8" fmla="*/ 228 w 228"/>
                    <a:gd name="T9" fmla="*/ 39 h 516"/>
                    <a:gd name="T10" fmla="*/ 219 w 228"/>
                    <a:gd name="T11" fmla="*/ 70 h 516"/>
                    <a:gd name="T12" fmla="*/ 202 w 228"/>
                    <a:gd name="T13" fmla="*/ 87 h 516"/>
                    <a:gd name="T14" fmla="*/ 185 w 228"/>
                    <a:gd name="T15" fmla="*/ 142 h 516"/>
                    <a:gd name="T16" fmla="*/ 178 w 228"/>
                    <a:gd name="T17" fmla="*/ 194 h 516"/>
                    <a:gd name="T18" fmla="*/ 178 w 228"/>
                    <a:gd name="T19" fmla="*/ 264 h 516"/>
                    <a:gd name="T20" fmla="*/ 174 w 228"/>
                    <a:gd name="T21" fmla="*/ 325 h 516"/>
                    <a:gd name="T22" fmla="*/ 178 w 228"/>
                    <a:gd name="T23" fmla="*/ 403 h 516"/>
                    <a:gd name="T24" fmla="*/ 185 w 228"/>
                    <a:gd name="T25" fmla="*/ 447 h 516"/>
                    <a:gd name="T26" fmla="*/ 189 w 228"/>
                    <a:gd name="T27" fmla="*/ 466 h 516"/>
                    <a:gd name="T28" fmla="*/ 180 w 228"/>
                    <a:gd name="T29" fmla="*/ 477 h 516"/>
                    <a:gd name="T30" fmla="*/ 152 w 228"/>
                    <a:gd name="T31" fmla="*/ 481 h 516"/>
                    <a:gd name="T32" fmla="*/ 102 w 228"/>
                    <a:gd name="T33" fmla="*/ 488 h 516"/>
                    <a:gd name="T34" fmla="*/ 57 w 228"/>
                    <a:gd name="T35" fmla="*/ 510 h 516"/>
                    <a:gd name="T36" fmla="*/ 35 w 228"/>
                    <a:gd name="T37" fmla="*/ 516 h 516"/>
                    <a:gd name="T38" fmla="*/ 0 w 228"/>
                    <a:gd name="T39" fmla="*/ 494 h 516"/>
                    <a:gd name="T40" fmla="*/ 0 w 228"/>
                    <a:gd name="T41" fmla="*/ 483 h 516"/>
                    <a:gd name="T42" fmla="*/ 33 w 228"/>
                    <a:gd name="T43" fmla="*/ 477 h 516"/>
                    <a:gd name="T44" fmla="*/ 119 w 228"/>
                    <a:gd name="T45" fmla="*/ 466 h 516"/>
                    <a:gd name="T46" fmla="*/ 156 w 228"/>
                    <a:gd name="T47" fmla="*/ 466 h 516"/>
                    <a:gd name="T48" fmla="*/ 163 w 228"/>
                    <a:gd name="T49" fmla="*/ 449 h 516"/>
                    <a:gd name="T50" fmla="*/ 161 w 228"/>
                    <a:gd name="T51" fmla="*/ 403 h 516"/>
                    <a:gd name="T52" fmla="*/ 156 w 228"/>
                    <a:gd name="T53" fmla="*/ 320 h 516"/>
                    <a:gd name="T54" fmla="*/ 152 w 228"/>
                    <a:gd name="T55" fmla="*/ 242 h 516"/>
                    <a:gd name="T56" fmla="*/ 150 w 228"/>
                    <a:gd name="T57" fmla="*/ 161 h 516"/>
                    <a:gd name="T58" fmla="*/ 145 w 228"/>
                    <a:gd name="T59" fmla="*/ 10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8" h="516">
                      <a:moveTo>
                        <a:pt x="145" y="109"/>
                      </a:moveTo>
                      <a:lnTo>
                        <a:pt x="156" y="44"/>
                      </a:lnTo>
                      <a:lnTo>
                        <a:pt x="191" y="0"/>
                      </a:lnTo>
                      <a:lnTo>
                        <a:pt x="211" y="11"/>
                      </a:lnTo>
                      <a:lnTo>
                        <a:pt x="228" y="39"/>
                      </a:lnTo>
                      <a:lnTo>
                        <a:pt x="219" y="70"/>
                      </a:lnTo>
                      <a:lnTo>
                        <a:pt x="202" y="87"/>
                      </a:lnTo>
                      <a:lnTo>
                        <a:pt x="185" y="142"/>
                      </a:lnTo>
                      <a:lnTo>
                        <a:pt x="178" y="194"/>
                      </a:lnTo>
                      <a:lnTo>
                        <a:pt x="178" y="264"/>
                      </a:lnTo>
                      <a:lnTo>
                        <a:pt x="174" y="325"/>
                      </a:lnTo>
                      <a:lnTo>
                        <a:pt x="178" y="403"/>
                      </a:lnTo>
                      <a:lnTo>
                        <a:pt x="185" y="447"/>
                      </a:lnTo>
                      <a:lnTo>
                        <a:pt x="189" y="466"/>
                      </a:lnTo>
                      <a:lnTo>
                        <a:pt x="180" y="477"/>
                      </a:lnTo>
                      <a:lnTo>
                        <a:pt x="152" y="481"/>
                      </a:lnTo>
                      <a:lnTo>
                        <a:pt x="102" y="488"/>
                      </a:lnTo>
                      <a:lnTo>
                        <a:pt x="57" y="510"/>
                      </a:lnTo>
                      <a:lnTo>
                        <a:pt x="35" y="516"/>
                      </a:lnTo>
                      <a:lnTo>
                        <a:pt x="0" y="494"/>
                      </a:lnTo>
                      <a:lnTo>
                        <a:pt x="0" y="483"/>
                      </a:lnTo>
                      <a:lnTo>
                        <a:pt x="33" y="477"/>
                      </a:lnTo>
                      <a:lnTo>
                        <a:pt x="119" y="466"/>
                      </a:lnTo>
                      <a:lnTo>
                        <a:pt x="156" y="466"/>
                      </a:lnTo>
                      <a:lnTo>
                        <a:pt x="163" y="449"/>
                      </a:lnTo>
                      <a:lnTo>
                        <a:pt x="161" y="403"/>
                      </a:lnTo>
                      <a:lnTo>
                        <a:pt x="156" y="320"/>
                      </a:lnTo>
                      <a:lnTo>
                        <a:pt x="152" y="242"/>
                      </a:lnTo>
                      <a:lnTo>
                        <a:pt x="150" y="161"/>
                      </a:lnTo>
                      <a:lnTo>
                        <a:pt x="14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80" name="Freeform 28">
                  <a:extLst>
                    <a:ext uri="{FF2B5EF4-FFF2-40B4-BE49-F238E27FC236}">
                      <a16:creationId xmlns:a16="http://schemas.microsoft.com/office/drawing/2014/main" id="{78832894-D1C8-99D1-7412-5748D10E3826}"/>
                    </a:ext>
                  </a:extLst>
                </p:cNvPr>
                <p:cNvSpPr>
                  <a:spLocks noChangeAspect="1"/>
                </p:cNvSpPr>
                <p:nvPr/>
              </p:nvSpPr>
              <p:spPr bwMode="auto">
                <a:xfrm>
                  <a:off x="2203" y="1799"/>
                  <a:ext cx="152" cy="570"/>
                </a:xfrm>
                <a:custGeom>
                  <a:avLst/>
                  <a:gdLst>
                    <a:gd name="T0" fmla="*/ 63 w 152"/>
                    <a:gd name="T1" fmla="*/ 52 h 570"/>
                    <a:gd name="T2" fmla="*/ 89 w 152"/>
                    <a:gd name="T3" fmla="*/ 4 h 570"/>
                    <a:gd name="T4" fmla="*/ 128 w 152"/>
                    <a:gd name="T5" fmla="*/ 0 h 570"/>
                    <a:gd name="T6" fmla="*/ 152 w 152"/>
                    <a:gd name="T7" fmla="*/ 33 h 570"/>
                    <a:gd name="T8" fmla="*/ 146 w 152"/>
                    <a:gd name="T9" fmla="*/ 70 h 570"/>
                    <a:gd name="T10" fmla="*/ 122 w 152"/>
                    <a:gd name="T11" fmla="*/ 82 h 570"/>
                    <a:gd name="T12" fmla="*/ 95 w 152"/>
                    <a:gd name="T13" fmla="*/ 103 h 570"/>
                    <a:gd name="T14" fmla="*/ 72 w 152"/>
                    <a:gd name="T15" fmla="*/ 138 h 570"/>
                    <a:gd name="T16" fmla="*/ 57 w 152"/>
                    <a:gd name="T17" fmla="*/ 175 h 570"/>
                    <a:gd name="T18" fmla="*/ 41 w 152"/>
                    <a:gd name="T19" fmla="*/ 239 h 570"/>
                    <a:gd name="T20" fmla="*/ 24 w 152"/>
                    <a:gd name="T21" fmla="*/ 321 h 570"/>
                    <a:gd name="T22" fmla="*/ 24 w 152"/>
                    <a:gd name="T23" fmla="*/ 407 h 570"/>
                    <a:gd name="T24" fmla="*/ 41 w 152"/>
                    <a:gd name="T25" fmla="*/ 461 h 570"/>
                    <a:gd name="T26" fmla="*/ 52 w 152"/>
                    <a:gd name="T27" fmla="*/ 502 h 570"/>
                    <a:gd name="T28" fmla="*/ 67 w 152"/>
                    <a:gd name="T29" fmla="*/ 529 h 570"/>
                    <a:gd name="T30" fmla="*/ 67 w 152"/>
                    <a:gd name="T31" fmla="*/ 558 h 570"/>
                    <a:gd name="T32" fmla="*/ 46 w 152"/>
                    <a:gd name="T33" fmla="*/ 570 h 570"/>
                    <a:gd name="T34" fmla="*/ 28 w 152"/>
                    <a:gd name="T35" fmla="*/ 549 h 570"/>
                    <a:gd name="T36" fmla="*/ 7 w 152"/>
                    <a:gd name="T37" fmla="*/ 519 h 570"/>
                    <a:gd name="T38" fmla="*/ 11 w 152"/>
                    <a:gd name="T39" fmla="*/ 490 h 570"/>
                    <a:gd name="T40" fmla="*/ 6 w 152"/>
                    <a:gd name="T41" fmla="*/ 403 h 570"/>
                    <a:gd name="T42" fmla="*/ 0 w 152"/>
                    <a:gd name="T43" fmla="*/ 338 h 570"/>
                    <a:gd name="T44" fmla="*/ 2 w 152"/>
                    <a:gd name="T45" fmla="*/ 272 h 570"/>
                    <a:gd name="T46" fmla="*/ 13 w 152"/>
                    <a:gd name="T47" fmla="*/ 181 h 570"/>
                    <a:gd name="T48" fmla="*/ 39 w 152"/>
                    <a:gd name="T49" fmla="*/ 109 h 570"/>
                    <a:gd name="T50" fmla="*/ 63 w 152"/>
                    <a:gd name="T51" fmla="*/ 5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570">
                      <a:moveTo>
                        <a:pt x="63" y="52"/>
                      </a:moveTo>
                      <a:lnTo>
                        <a:pt x="89" y="4"/>
                      </a:lnTo>
                      <a:lnTo>
                        <a:pt x="128" y="0"/>
                      </a:lnTo>
                      <a:lnTo>
                        <a:pt x="152" y="33"/>
                      </a:lnTo>
                      <a:lnTo>
                        <a:pt x="146" y="70"/>
                      </a:lnTo>
                      <a:lnTo>
                        <a:pt x="122" y="82"/>
                      </a:lnTo>
                      <a:lnTo>
                        <a:pt x="95" y="103"/>
                      </a:lnTo>
                      <a:lnTo>
                        <a:pt x="72" y="138"/>
                      </a:lnTo>
                      <a:lnTo>
                        <a:pt x="57" y="175"/>
                      </a:lnTo>
                      <a:lnTo>
                        <a:pt x="41" y="239"/>
                      </a:lnTo>
                      <a:lnTo>
                        <a:pt x="24" y="321"/>
                      </a:lnTo>
                      <a:lnTo>
                        <a:pt x="24" y="407"/>
                      </a:lnTo>
                      <a:lnTo>
                        <a:pt x="41" y="461"/>
                      </a:lnTo>
                      <a:lnTo>
                        <a:pt x="52" y="502"/>
                      </a:lnTo>
                      <a:lnTo>
                        <a:pt x="67" y="529"/>
                      </a:lnTo>
                      <a:lnTo>
                        <a:pt x="67" y="558"/>
                      </a:lnTo>
                      <a:lnTo>
                        <a:pt x="46" y="570"/>
                      </a:lnTo>
                      <a:lnTo>
                        <a:pt x="28" y="549"/>
                      </a:lnTo>
                      <a:lnTo>
                        <a:pt x="7" y="519"/>
                      </a:lnTo>
                      <a:lnTo>
                        <a:pt x="11" y="490"/>
                      </a:lnTo>
                      <a:lnTo>
                        <a:pt x="6" y="403"/>
                      </a:lnTo>
                      <a:lnTo>
                        <a:pt x="0" y="338"/>
                      </a:lnTo>
                      <a:lnTo>
                        <a:pt x="2" y="272"/>
                      </a:lnTo>
                      <a:lnTo>
                        <a:pt x="13" y="181"/>
                      </a:lnTo>
                      <a:lnTo>
                        <a:pt x="39" y="109"/>
                      </a:lnTo>
                      <a:lnTo>
                        <a:pt x="63"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81" name="Freeform 29">
                  <a:extLst>
                    <a:ext uri="{FF2B5EF4-FFF2-40B4-BE49-F238E27FC236}">
                      <a16:creationId xmlns:a16="http://schemas.microsoft.com/office/drawing/2014/main" id="{5BD81BC9-C9F2-8D24-7A21-247EE60F3B42}"/>
                    </a:ext>
                  </a:extLst>
                </p:cNvPr>
                <p:cNvSpPr>
                  <a:spLocks noChangeAspect="1"/>
                </p:cNvSpPr>
                <p:nvPr/>
              </p:nvSpPr>
              <p:spPr bwMode="auto">
                <a:xfrm>
                  <a:off x="2161" y="1440"/>
                  <a:ext cx="284" cy="313"/>
                </a:xfrm>
                <a:custGeom>
                  <a:avLst/>
                  <a:gdLst>
                    <a:gd name="T0" fmla="*/ 72 w 284"/>
                    <a:gd name="T1" fmla="*/ 152 h 313"/>
                    <a:gd name="T2" fmla="*/ 67 w 284"/>
                    <a:gd name="T3" fmla="*/ 108 h 313"/>
                    <a:gd name="T4" fmla="*/ 67 w 284"/>
                    <a:gd name="T5" fmla="*/ 63 h 313"/>
                    <a:gd name="T6" fmla="*/ 78 w 284"/>
                    <a:gd name="T7" fmla="*/ 30 h 313"/>
                    <a:gd name="T8" fmla="*/ 100 w 284"/>
                    <a:gd name="T9" fmla="*/ 12 h 313"/>
                    <a:gd name="T10" fmla="*/ 145 w 284"/>
                    <a:gd name="T11" fmla="*/ 0 h 313"/>
                    <a:gd name="T12" fmla="*/ 178 w 284"/>
                    <a:gd name="T13" fmla="*/ 2 h 313"/>
                    <a:gd name="T14" fmla="*/ 213 w 284"/>
                    <a:gd name="T15" fmla="*/ 17 h 313"/>
                    <a:gd name="T16" fmla="*/ 241 w 284"/>
                    <a:gd name="T17" fmla="*/ 52 h 313"/>
                    <a:gd name="T18" fmla="*/ 262 w 284"/>
                    <a:gd name="T19" fmla="*/ 91 h 313"/>
                    <a:gd name="T20" fmla="*/ 275 w 284"/>
                    <a:gd name="T21" fmla="*/ 145 h 313"/>
                    <a:gd name="T22" fmla="*/ 284 w 284"/>
                    <a:gd name="T23" fmla="*/ 197 h 313"/>
                    <a:gd name="T24" fmla="*/ 284 w 284"/>
                    <a:gd name="T25" fmla="*/ 236 h 313"/>
                    <a:gd name="T26" fmla="*/ 273 w 284"/>
                    <a:gd name="T27" fmla="*/ 278 h 313"/>
                    <a:gd name="T28" fmla="*/ 247 w 284"/>
                    <a:gd name="T29" fmla="*/ 302 h 313"/>
                    <a:gd name="T30" fmla="*/ 208 w 284"/>
                    <a:gd name="T31" fmla="*/ 313 h 313"/>
                    <a:gd name="T32" fmla="*/ 184 w 284"/>
                    <a:gd name="T33" fmla="*/ 312 h 313"/>
                    <a:gd name="T34" fmla="*/ 156 w 284"/>
                    <a:gd name="T35" fmla="*/ 295 h 313"/>
                    <a:gd name="T36" fmla="*/ 128 w 284"/>
                    <a:gd name="T37" fmla="*/ 258 h 313"/>
                    <a:gd name="T38" fmla="*/ 106 w 284"/>
                    <a:gd name="T39" fmla="*/ 223 h 313"/>
                    <a:gd name="T40" fmla="*/ 35 w 284"/>
                    <a:gd name="T41" fmla="*/ 245 h 313"/>
                    <a:gd name="T42" fmla="*/ 13 w 284"/>
                    <a:gd name="T43" fmla="*/ 252 h 313"/>
                    <a:gd name="T44" fmla="*/ 0 w 284"/>
                    <a:gd name="T45" fmla="*/ 247 h 313"/>
                    <a:gd name="T46" fmla="*/ 2 w 284"/>
                    <a:gd name="T47" fmla="*/ 234 h 313"/>
                    <a:gd name="T48" fmla="*/ 85 w 284"/>
                    <a:gd name="T49" fmla="*/ 197 h 313"/>
                    <a:gd name="T50" fmla="*/ 72 w 284"/>
                    <a:gd name="T51" fmla="*/ 15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 h="313">
                      <a:moveTo>
                        <a:pt x="72" y="152"/>
                      </a:moveTo>
                      <a:lnTo>
                        <a:pt x="67" y="108"/>
                      </a:lnTo>
                      <a:lnTo>
                        <a:pt x="67" y="63"/>
                      </a:lnTo>
                      <a:lnTo>
                        <a:pt x="78" y="30"/>
                      </a:lnTo>
                      <a:lnTo>
                        <a:pt x="100" y="12"/>
                      </a:lnTo>
                      <a:lnTo>
                        <a:pt x="145" y="0"/>
                      </a:lnTo>
                      <a:lnTo>
                        <a:pt x="178" y="2"/>
                      </a:lnTo>
                      <a:lnTo>
                        <a:pt x="213" y="17"/>
                      </a:lnTo>
                      <a:lnTo>
                        <a:pt x="241" y="52"/>
                      </a:lnTo>
                      <a:lnTo>
                        <a:pt x="262" y="91"/>
                      </a:lnTo>
                      <a:lnTo>
                        <a:pt x="275" y="145"/>
                      </a:lnTo>
                      <a:lnTo>
                        <a:pt x="284" y="197"/>
                      </a:lnTo>
                      <a:lnTo>
                        <a:pt x="284" y="236"/>
                      </a:lnTo>
                      <a:lnTo>
                        <a:pt x="273" y="278"/>
                      </a:lnTo>
                      <a:lnTo>
                        <a:pt x="247" y="302"/>
                      </a:lnTo>
                      <a:lnTo>
                        <a:pt x="208" y="313"/>
                      </a:lnTo>
                      <a:lnTo>
                        <a:pt x="184" y="312"/>
                      </a:lnTo>
                      <a:lnTo>
                        <a:pt x="156" y="295"/>
                      </a:lnTo>
                      <a:lnTo>
                        <a:pt x="128" y="258"/>
                      </a:lnTo>
                      <a:lnTo>
                        <a:pt x="106" y="223"/>
                      </a:lnTo>
                      <a:lnTo>
                        <a:pt x="35" y="245"/>
                      </a:lnTo>
                      <a:lnTo>
                        <a:pt x="13" y="252"/>
                      </a:lnTo>
                      <a:lnTo>
                        <a:pt x="0" y="247"/>
                      </a:lnTo>
                      <a:lnTo>
                        <a:pt x="2" y="234"/>
                      </a:lnTo>
                      <a:lnTo>
                        <a:pt x="85" y="197"/>
                      </a:lnTo>
                      <a:lnTo>
                        <a:pt x="7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79582" name="Group 30">
              <a:extLst>
                <a:ext uri="{FF2B5EF4-FFF2-40B4-BE49-F238E27FC236}">
                  <a16:creationId xmlns:a16="http://schemas.microsoft.com/office/drawing/2014/main" id="{C75A7EE9-2B4D-1980-E4F3-5010EE2E6B8C}"/>
                </a:ext>
              </a:extLst>
            </p:cNvPr>
            <p:cNvGrpSpPr>
              <a:grpSpLocks noChangeAspect="1"/>
            </p:cNvGrpSpPr>
            <p:nvPr/>
          </p:nvGrpSpPr>
          <p:grpSpPr bwMode="auto">
            <a:xfrm>
              <a:off x="1248" y="1824"/>
              <a:ext cx="3435" cy="980"/>
              <a:chOff x="1248" y="1824"/>
              <a:chExt cx="3435" cy="980"/>
            </a:xfrm>
          </p:grpSpPr>
          <p:sp>
            <p:nvSpPr>
              <p:cNvPr id="279583" name="Freeform 31">
                <a:extLst>
                  <a:ext uri="{FF2B5EF4-FFF2-40B4-BE49-F238E27FC236}">
                    <a16:creationId xmlns:a16="http://schemas.microsoft.com/office/drawing/2014/main" id="{89F40BCB-9042-69EF-D5CC-3A7A3F5DFC21}"/>
                  </a:ext>
                </a:extLst>
              </p:cNvPr>
              <p:cNvSpPr>
                <a:spLocks noChangeAspect="1"/>
              </p:cNvSpPr>
              <p:nvPr/>
            </p:nvSpPr>
            <p:spPr bwMode="auto">
              <a:xfrm>
                <a:off x="3888" y="1863"/>
                <a:ext cx="795" cy="941"/>
              </a:xfrm>
              <a:custGeom>
                <a:avLst/>
                <a:gdLst>
                  <a:gd name="T0" fmla="*/ 78 w 795"/>
                  <a:gd name="T1" fmla="*/ 476 h 941"/>
                  <a:gd name="T2" fmla="*/ 45 w 795"/>
                  <a:gd name="T3" fmla="*/ 524 h 941"/>
                  <a:gd name="T4" fmla="*/ 13 w 795"/>
                  <a:gd name="T5" fmla="*/ 607 h 941"/>
                  <a:gd name="T6" fmla="*/ 0 w 795"/>
                  <a:gd name="T7" fmla="*/ 713 h 941"/>
                  <a:gd name="T8" fmla="*/ 12 w 795"/>
                  <a:gd name="T9" fmla="*/ 792 h 941"/>
                  <a:gd name="T10" fmla="*/ 52 w 795"/>
                  <a:gd name="T11" fmla="*/ 857 h 941"/>
                  <a:gd name="T12" fmla="*/ 106 w 795"/>
                  <a:gd name="T13" fmla="*/ 913 h 941"/>
                  <a:gd name="T14" fmla="*/ 164 w 795"/>
                  <a:gd name="T15" fmla="*/ 941 h 941"/>
                  <a:gd name="T16" fmla="*/ 238 w 795"/>
                  <a:gd name="T17" fmla="*/ 929 h 941"/>
                  <a:gd name="T18" fmla="*/ 299 w 795"/>
                  <a:gd name="T19" fmla="*/ 913 h 941"/>
                  <a:gd name="T20" fmla="*/ 351 w 795"/>
                  <a:gd name="T21" fmla="*/ 885 h 941"/>
                  <a:gd name="T22" fmla="*/ 395 w 795"/>
                  <a:gd name="T23" fmla="*/ 822 h 941"/>
                  <a:gd name="T24" fmla="*/ 421 w 795"/>
                  <a:gd name="T25" fmla="*/ 765 h 941"/>
                  <a:gd name="T26" fmla="*/ 425 w 795"/>
                  <a:gd name="T27" fmla="*/ 689 h 941"/>
                  <a:gd name="T28" fmla="*/ 425 w 795"/>
                  <a:gd name="T29" fmla="*/ 652 h 941"/>
                  <a:gd name="T30" fmla="*/ 469 w 795"/>
                  <a:gd name="T31" fmla="*/ 713 h 941"/>
                  <a:gd name="T32" fmla="*/ 553 w 795"/>
                  <a:gd name="T33" fmla="*/ 757 h 941"/>
                  <a:gd name="T34" fmla="*/ 593 w 795"/>
                  <a:gd name="T35" fmla="*/ 765 h 941"/>
                  <a:gd name="T36" fmla="*/ 662 w 795"/>
                  <a:gd name="T37" fmla="*/ 753 h 941"/>
                  <a:gd name="T38" fmla="*/ 710 w 795"/>
                  <a:gd name="T39" fmla="*/ 733 h 941"/>
                  <a:gd name="T40" fmla="*/ 747 w 795"/>
                  <a:gd name="T41" fmla="*/ 670 h 941"/>
                  <a:gd name="T42" fmla="*/ 790 w 795"/>
                  <a:gd name="T43" fmla="*/ 611 h 941"/>
                  <a:gd name="T44" fmla="*/ 792 w 795"/>
                  <a:gd name="T45" fmla="*/ 522 h 941"/>
                  <a:gd name="T46" fmla="*/ 795 w 795"/>
                  <a:gd name="T47" fmla="*/ 457 h 941"/>
                  <a:gd name="T48" fmla="*/ 792 w 795"/>
                  <a:gd name="T49" fmla="*/ 400 h 941"/>
                  <a:gd name="T50" fmla="*/ 738 w 795"/>
                  <a:gd name="T51" fmla="*/ 320 h 941"/>
                  <a:gd name="T52" fmla="*/ 686 w 795"/>
                  <a:gd name="T53" fmla="*/ 283 h 941"/>
                  <a:gd name="T54" fmla="*/ 625 w 795"/>
                  <a:gd name="T55" fmla="*/ 266 h 941"/>
                  <a:gd name="T56" fmla="*/ 555 w 795"/>
                  <a:gd name="T57" fmla="*/ 266 h 941"/>
                  <a:gd name="T58" fmla="*/ 499 w 795"/>
                  <a:gd name="T59" fmla="*/ 276 h 941"/>
                  <a:gd name="T60" fmla="*/ 475 w 795"/>
                  <a:gd name="T61" fmla="*/ 309 h 941"/>
                  <a:gd name="T62" fmla="*/ 445 w 795"/>
                  <a:gd name="T63" fmla="*/ 335 h 941"/>
                  <a:gd name="T64" fmla="*/ 447 w 795"/>
                  <a:gd name="T65" fmla="*/ 251 h 941"/>
                  <a:gd name="T66" fmla="*/ 440 w 795"/>
                  <a:gd name="T67" fmla="*/ 157 h 941"/>
                  <a:gd name="T68" fmla="*/ 388 w 795"/>
                  <a:gd name="T69" fmla="*/ 83 h 941"/>
                  <a:gd name="T70" fmla="*/ 343 w 795"/>
                  <a:gd name="T71" fmla="*/ 38 h 941"/>
                  <a:gd name="T72" fmla="*/ 293 w 795"/>
                  <a:gd name="T73" fmla="*/ 7 h 941"/>
                  <a:gd name="T74" fmla="*/ 258 w 795"/>
                  <a:gd name="T75" fmla="*/ 0 h 941"/>
                  <a:gd name="T76" fmla="*/ 206 w 795"/>
                  <a:gd name="T77" fmla="*/ 1 h 941"/>
                  <a:gd name="T78" fmla="*/ 156 w 795"/>
                  <a:gd name="T79" fmla="*/ 16 h 941"/>
                  <a:gd name="T80" fmla="*/ 102 w 795"/>
                  <a:gd name="T81" fmla="*/ 44 h 941"/>
                  <a:gd name="T82" fmla="*/ 63 w 795"/>
                  <a:gd name="T83" fmla="*/ 96 h 941"/>
                  <a:gd name="T84" fmla="*/ 43 w 795"/>
                  <a:gd name="T85" fmla="*/ 148 h 941"/>
                  <a:gd name="T86" fmla="*/ 36 w 795"/>
                  <a:gd name="T87" fmla="*/ 240 h 941"/>
                  <a:gd name="T88" fmla="*/ 32 w 795"/>
                  <a:gd name="T89" fmla="*/ 285 h 941"/>
                  <a:gd name="T90" fmla="*/ 47 w 795"/>
                  <a:gd name="T91" fmla="*/ 340 h 941"/>
                  <a:gd name="T92" fmla="*/ 62 w 795"/>
                  <a:gd name="T93" fmla="*/ 376 h 941"/>
                  <a:gd name="T94" fmla="*/ 73 w 795"/>
                  <a:gd name="T95" fmla="*/ 400 h 941"/>
                  <a:gd name="T96" fmla="*/ 78 w 795"/>
                  <a:gd name="T97" fmla="*/ 476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5" h="941">
                    <a:moveTo>
                      <a:pt x="78" y="476"/>
                    </a:moveTo>
                    <a:lnTo>
                      <a:pt x="45" y="524"/>
                    </a:lnTo>
                    <a:lnTo>
                      <a:pt x="13" y="607"/>
                    </a:lnTo>
                    <a:lnTo>
                      <a:pt x="0" y="713"/>
                    </a:lnTo>
                    <a:lnTo>
                      <a:pt x="12" y="792"/>
                    </a:lnTo>
                    <a:lnTo>
                      <a:pt x="52" y="857"/>
                    </a:lnTo>
                    <a:lnTo>
                      <a:pt x="106" y="913"/>
                    </a:lnTo>
                    <a:lnTo>
                      <a:pt x="164" y="941"/>
                    </a:lnTo>
                    <a:lnTo>
                      <a:pt x="238" y="929"/>
                    </a:lnTo>
                    <a:lnTo>
                      <a:pt x="299" y="913"/>
                    </a:lnTo>
                    <a:lnTo>
                      <a:pt x="351" y="885"/>
                    </a:lnTo>
                    <a:lnTo>
                      <a:pt x="395" y="822"/>
                    </a:lnTo>
                    <a:lnTo>
                      <a:pt x="421" y="765"/>
                    </a:lnTo>
                    <a:lnTo>
                      <a:pt x="425" y="689"/>
                    </a:lnTo>
                    <a:lnTo>
                      <a:pt x="425" y="652"/>
                    </a:lnTo>
                    <a:lnTo>
                      <a:pt x="469" y="713"/>
                    </a:lnTo>
                    <a:lnTo>
                      <a:pt x="553" y="757"/>
                    </a:lnTo>
                    <a:lnTo>
                      <a:pt x="593" y="765"/>
                    </a:lnTo>
                    <a:lnTo>
                      <a:pt x="662" y="753"/>
                    </a:lnTo>
                    <a:lnTo>
                      <a:pt x="710" y="733"/>
                    </a:lnTo>
                    <a:lnTo>
                      <a:pt x="747" y="670"/>
                    </a:lnTo>
                    <a:lnTo>
                      <a:pt x="790" y="611"/>
                    </a:lnTo>
                    <a:lnTo>
                      <a:pt x="792" y="522"/>
                    </a:lnTo>
                    <a:lnTo>
                      <a:pt x="795" y="457"/>
                    </a:lnTo>
                    <a:lnTo>
                      <a:pt x="792" y="400"/>
                    </a:lnTo>
                    <a:lnTo>
                      <a:pt x="738" y="320"/>
                    </a:lnTo>
                    <a:lnTo>
                      <a:pt x="686" y="283"/>
                    </a:lnTo>
                    <a:lnTo>
                      <a:pt x="625" y="266"/>
                    </a:lnTo>
                    <a:lnTo>
                      <a:pt x="555" y="266"/>
                    </a:lnTo>
                    <a:lnTo>
                      <a:pt x="499" y="276"/>
                    </a:lnTo>
                    <a:lnTo>
                      <a:pt x="475" y="309"/>
                    </a:lnTo>
                    <a:lnTo>
                      <a:pt x="445" y="335"/>
                    </a:lnTo>
                    <a:lnTo>
                      <a:pt x="447" y="251"/>
                    </a:lnTo>
                    <a:lnTo>
                      <a:pt x="440" y="157"/>
                    </a:lnTo>
                    <a:lnTo>
                      <a:pt x="388" y="83"/>
                    </a:lnTo>
                    <a:lnTo>
                      <a:pt x="343" y="38"/>
                    </a:lnTo>
                    <a:lnTo>
                      <a:pt x="293" y="7"/>
                    </a:lnTo>
                    <a:lnTo>
                      <a:pt x="258" y="0"/>
                    </a:lnTo>
                    <a:lnTo>
                      <a:pt x="206" y="1"/>
                    </a:lnTo>
                    <a:lnTo>
                      <a:pt x="156" y="16"/>
                    </a:lnTo>
                    <a:lnTo>
                      <a:pt x="102" y="44"/>
                    </a:lnTo>
                    <a:lnTo>
                      <a:pt x="63" y="96"/>
                    </a:lnTo>
                    <a:lnTo>
                      <a:pt x="43" y="148"/>
                    </a:lnTo>
                    <a:lnTo>
                      <a:pt x="36" y="240"/>
                    </a:lnTo>
                    <a:lnTo>
                      <a:pt x="32" y="285"/>
                    </a:lnTo>
                    <a:lnTo>
                      <a:pt x="47" y="340"/>
                    </a:lnTo>
                    <a:lnTo>
                      <a:pt x="62" y="376"/>
                    </a:lnTo>
                    <a:lnTo>
                      <a:pt x="73" y="400"/>
                    </a:lnTo>
                    <a:lnTo>
                      <a:pt x="78" y="47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84" name="Freeform 32">
                <a:extLst>
                  <a:ext uri="{FF2B5EF4-FFF2-40B4-BE49-F238E27FC236}">
                    <a16:creationId xmlns:a16="http://schemas.microsoft.com/office/drawing/2014/main" id="{5510175F-7AE1-E687-0E5A-06657FF1911E}"/>
                  </a:ext>
                </a:extLst>
              </p:cNvPr>
              <p:cNvSpPr>
                <a:spLocks noChangeAspect="1"/>
              </p:cNvSpPr>
              <p:nvPr/>
            </p:nvSpPr>
            <p:spPr bwMode="auto">
              <a:xfrm>
                <a:off x="3870" y="1824"/>
                <a:ext cx="796" cy="938"/>
              </a:xfrm>
              <a:custGeom>
                <a:avLst/>
                <a:gdLst>
                  <a:gd name="T0" fmla="*/ 74 w 796"/>
                  <a:gd name="T1" fmla="*/ 475 h 938"/>
                  <a:gd name="T2" fmla="*/ 48 w 796"/>
                  <a:gd name="T3" fmla="*/ 528 h 938"/>
                  <a:gd name="T4" fmla="*/ 13 w 796"/>
                  <a:gd name="T5" fmla="*/ 604 h 938"/>
                  <a:gd name="T6" fmla="*/ 0 w 796"/>
                  <a:gd name="T7" fmla="*/ 708 h 938"/>
                  <a:gd name="T8" fmla="*/ 17 w 796"/>
                  <a:gd name="T9" fmla="*/ 797 h 938"/>
                  <a:gd name="T10" fmla="*/ 48 w 796"/>
                  <a:gd name="T11" fmla="*/ 855 h 938"/>
                  <a:gd name="T12" fmla="*/ 111 w 796"/>
                  <a:gd name="T13" fmla="*/ 914 h 938"/>
                  <a:gd name="T14" fmla="*/ 165 w 796"/>
                  <a:gd name="T15" fmla="*/ 938 h 938"/>
                  <a:gd name="T16" fmla="*/ 233 w 796"/>
                  <a:gd name="T17" fmla="*/ 929 h 938"/>
                  <a:gd name="T18" fmla="*/ 302 w 796"/>
                  <a:gd name="T19" fmla="*/ 918 h 938"/>
                  <a:gd name="T20" fmla="*/ 354 w 796"/>
                  <a:gd name="T21" fmla="*/ 882 h 938"/>
                  <a:gd name="T22" fmla="*/ 389 w 796"/>
                  <a:gd name="T23" fmla="*/ 821 h 938"/>
                  <a:gd name="T24" fmla="*/ 422 w 796"/>
                  <a:gd name="T25" fmla="*/ 764 h 938"/>
                  <a:gd name="T26" fmla="*/ 420 w 796"/>
                  <a:gd name="T27" fmla="*/ 686 h 938"/>
                  <a:gd name="T28" fmla="*/ 428 w 796"/>
                  <a:gd name="T29" fmla="*/ 653 h 938"/>
                  <a:gd name="T30" fmla="*/ 466 w 796"/>
                  <a:gd name="T31" fmla="*/ 712 h 938"/>
                  <a:gd name="T32" fmla="*/ 555 w 796"/>
                  <a:gd name="T33" fmla="*/ 762 h 938"/>
                  <a:gd name="T34" fmla="*/ 591 w 796"/>
                  <a:gd name="T35" fmla="*/ 762 h 938"/>
                  <a:gd name="T36" fmla="*/ 663 w 796"/>
                  <a:gd name="T37" fmla="*/ 751 h 938"/>
                  <a:gd name="T38" fmla="*/ 705 w 796"/>
                  <a:gd name="T39" fmla="*/ 732 h 938"/>
                  <a:gd name="T40" fmla="*/ 748 w 796"/>
                  <a:gd name="T41" fmla="*/ 665 h 938"/>
                  <a:gd name="T42" fmla="*/ 787 w 796"/>
                  <a:gd name="T43" fmla="*/ 610 h 938"/>
                  <a:gd name="T44" fmla="*/ 794 w 796"/>
                  <a:gd name="T45" fmla="*/ 519 h 938"/>
                  <a:gd name="T46" fmla="*/ 796 w 796"/>
                  <a:gd name="T47" fmla="*/ 462 h 938"/>
                  <a:gd name="T48" fmla="*/ 787 w 796"/>
                  <a:gd name="T49" fmla="*/ 399 h 938"/>
                  <a:gd name="T50" fmla="*/ 733 w 796"/>
                  <a:gd name="T51" fmla="*/ 319 h 938"/>
                  <a:gd name="T52" fmla="*/ 687 w 796"/>
                  <a:gd name="T53" fmla="*/ 280 h 938"/>
                  <a:gd name="T54" fmla="*/ 622 w 796"/>
                  <a:gd name="T55" fmla="*/ 273 h 938"/>
                  <a:gd name="T56" fmla="*/ 557 w 796"/>
                  <a:gd name="T57" fmla="*/ 263 h 938"/>
                  <a:gd name="T58" fmla="*/ 494 w 796"/>
                  <a:gd name="T59" fmla="*/ 273 h 938"/>
                  <a:gd name="T60" fmla="*/ 476 w 796"/>
                  <a:gd name="T61" fmla="*/ 308 h 938"/>
                  <a:gd name="T62" fmla="*/ 441 w 796"/>
                  <a:gd name="T63" fmla="*/ 332 h 938"/>
                  <a:gd name="T64" fmla="*/ 444 w 796"/>
                  <a:gd name="T65" fmla="*/ 248 h 938"/>
                  <a:gd name="T66" fmla="*/ 435 w 796"/>
                  <a:gd name="T67" fmla="*/ 154 h 938"/>
                  <a:gd name="T68" fmla="*/ 387 w 796"/>
                  <a:gd name="T69" fmla="*/ 78 h 938"/>
                  <a:gd name="T70" fmla="*/ 346 w 796"/>
                  <a:gd name="T71" fmla="*/ 35 h 938"/>
                  <a:gd name="T72" fmla="*/ 296 w 796"/>
                  <a:gd name="T73" fmla="*/ 6 h 938"/>
                  <a:gd name="T74" fmla="*/ 255 w 796"/>
                  <a:gd name="T75" fmla="*/ 4 h 938"/>
                  <a:gd name="T76" fmla="*/ 202 w 796"/>
                  <a:gd name="T77" fmla="*/ 0 h 938"/>
                  <a:gd name="T78" fmla="*/ 159 w 796"/>
                  <a:gd name="T79" fmla="*/ 13 h 938"/>
                  <a:gd name="T80" fmla="*/ 104 w 796"/>
                  <a:gd name="T81" fmla="*/ 41 h 938"/>
                  <a:gd name="T82" fmla="*/ 67 w 796"/>
                  <a:gd name="T83" fmla="*/ 91 h 938"/>
                  <a:gd name="T84" fmla="*/ 46 w 796"/>
                  <a:gd name="T85" fmla="*/ 146 h 938"/>
                  <a:gd name="T86" fmla="*/ 31 w 796"/>
                  <a:gd name="T87" fmla="*/ 245 h 938"/>
                  <a:gd name="T88" fmla="*/ 26 w 796"/>
                  <a:gd name="T89" fmla="*/ 284 h 938"/>
                  <a:gd name="T90" fmla="*/ 41 w 796"/>
                  <a:gd name="T91" fmla="*/ 339 h 938"/>
                  <a:gd name="T92" fmla="*/ 67 w 796"/>
                  <a:gd name="T93" fmla="*/ 378 h 938"/>
                  <a:gd name="T94" fmla="*/ 74 w 796"/>
                  <a:gd name="T95" fmla="*/ 399 h 938"/>
                  <a:gd name="T96" fmla="*/ 74 w 796"/>
                  <a:gd name="T97" fmla="*/ 475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938">
                    <a:moveTo>
                      <a:pt x="74" y="475"/>
                    </a:moveTo>
                    <a:lnTo>
                      <a:pt x="48" y="528"/>
                    </a:lnTo>
                    <a:lnTo>
                      <a:pt x="13" y="604"/>
                    </a:lnTo>
                    <a:lnTo>
                      <a:pt x="0" y="708"/>
                    </a:lnTo>
                    <a:lnTo>
                      <a:pt x="17" y="797"/>
                    </a:lnTo>
                    <a:lnTo>
                      <a:pt x="48" y="855"/>
                    </a:lnTo>
                    <a:lnTo>
                      <a:pt x="111" y="914"/>
                    </a:lnTo>
                    <a:lnTo>
                      <a:pt x="165" y="938"/>
                    </a:lnTo>
                    <a:lnTo>
                      <a:pt x="233" y="929"/>
                    </a:lnTo>
                    <a:lnTo>
                      <a:pt x="302" y="918"/>
                    </a:lnTo>
                    <a:lnTo>
                      <a:pt x="354" y="882"/>
                    </a:lnTo>
                    <a:lnTo>
                      <a:pt x="389" y="821"/>
                    </a:lnTo>
                    <a:lnTo>
                      <a:pt x="422" y="764"/>
                    </a:lnTo>
                    <a:lnTo>
                      <a:pt x="420" y="686"/>
                    </a:lnTo>
                    <a:lnTo>
                      <a:pt x="428" y="653"/>
                    </a:lnTo>
                    <a:lnTo>
                      <a:pt x="466" y="712"/>
                    </a:lnTo>
                    <a:lnTo>
                      <a:pt x="555" y="762"/>
                    </a:lnTo>
                    <a:lnTo>
                      <a:pt x="591" y="762"/>
                    </a:lnTo>
                    <a:lnTo>
                      <a:pt x="663" y="751"/>
                    </a:lnTo>
                    <a:lnTo>
                      <a:pt x="705" y="732"/>
                    </a:lnTo>
                    <a:lnTo>
                      <a:pt x="748" y="665"/>
                    </a:lnTo>
                    <a:lnTo>
                      <a:pt x="787" y="610"/>
                    </a:lnTo>
                    <a:lnTo>
                      <a:pt x="794" y="519"/>
                    </a:lnTo>
                    <a:lnTo>
                      <a:pt x="796" y="462"/>
                    </a:lnTo>
                    <a:lnTo>
                      <a:pt x="787" y="399"/>
                    </a:lnTo>
                    <a:lnTo>
                      <a:pt x="733" y="319"/>
                    </a:lnTo>
                    <a:lnTo>
                      <a:pt x="687" y="280"/>
                    </a:lnTo>
                    <a:lnTo>
                      <a:pt x="622" y="273"/>
                    </a:lnTo>
                    <a:lnTo>
                      <a:pt x="557" y="263"/>
                    </a:lnTo>
                    <a:lnTo>
                      <a:pt x="494" y="273"/>
                    </a:lnTo>
                    <a:lnTo>
                      <a:pt x="476" y="308"/>
                    </a:lnTo>
                    <a:lnTo>
                      <a:pt x="441" y="332"/>
                    </a:lnTo>
                    <a:lnTo>
                      <a:pt x="444" y="248"/>
                    </a:lnTo>
                    <a:lnTo>
                      <a:pt x="435" y="154"/>
                    </a:lnTo>
                    <a:lnTo>
                      <a:pt x="387" y="78"/>
                    </a:lnTo>
                    <a:lnTo>
                      <a:pt x="346" y="35"/>
                    </a:lnTo>
                    <a:lnTo>
                      <a:pt x="296" y="6"/>
                    </a:lnTo>
                    <a:lnTo>
                      <a:pt x="255" y="4"/>
                    </a:lnTo>
                    <a:lnTo>
                      <a:pt x="202" y="0"/>
                    </a:lnTo>
                    <a:lnTo>
                      <a:pt x="159" y="13"/>
                    </a:lnTo>
                    <a:lnTo>
                      <a:pt x="104" y="41"/>
                    </a:lnTo>
                    <a:lnTo>
                      <a:pt x="67" y="91"/>
                    </a:lnTo>
                    <a:lnTo>
                      <a:pt x="46" y="146"/>
                    </a:lnTo>
                    <a:lnTo>
                      <a:pt x="31" y="245"/>
                    </a:lnTo>
                    <a:lnTo>
                      <a:pt x="26" y="284"/>
                    </a:lnTo>
                    <a:lnTo>
                      <a:pt x="41" y="339"/>
                    </a:lnTo>
                    <a:lnTo>
                      <a:pt x="67" y="378"/>
                    </a:lnTo>
                    <a:lnTo>
                      <a:pt x="74" y="399"/>
                    </a:lnTo>
                    <a:lnTo>
                      <a:pt x="74" y="47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85" name="Freeform 33">
                <a:extLst>
                  <a:ext uri="{FF2B5EF4-FFF2-40B4-BE49-F238E27FC236}">
                    <a16:creationId xmlns:a16="http://schemas.microsoft.com/office/drawing/2014/main" id="{B0ED4B57-09B5-3526-9A88-60FA1C52766B}"/>
                  </a:ext>
                </a:extLst>
              </p:cNvPr>
              <p:cNvSpPr>
                <a:spLocks noChangeAspect="1"/>
              </p:cNvSpPr>
              <p:nvPr/>
            </p:nvSpPr>
            <p:spPr bwMode="auto">
              <a:xfrm>
                <a:off x="1248" y="1975"/>
                <a:ext cx="2870" cy="406"/>
              </a:xfrm>
              <a:custGeom>
                <a:avLst/>
                <a:gdLst>
                  <a:gd name="T0" fmla="*/ 2869 w 2870"/>
                  <a:gd name="T1" fmla="*/ 328 h 406"/>
                  <a:gd name="T2" fmla="*/ 2870 w 2870"/>
                  <a:gd name="T3" fmla="*/ 313 h 406"/>
                  <a:gd name="T4" fmla="*/ 2867 w 2870"/>
                  <a:gd name="T5" fmla="*/ 299 h 406"/>
                  <a:gd name="T6" fmla="*/ 2862 w 2870"/>
                  <a:gd name="T7" fmla="*/ 286 h 406"/>
                  <a:gd name="T8" fmla="*/ 2854 w 2870"/>
                  <a:gd name="T9" fmla="*/ 272 h 406"/>
                  <a:gd name="T10" fmla="*/ 2845 w 2870"/>
                  <a:gd name="T11" fmla="*/ 261 h 406"/>
                  <a:gd name="T12" fmla="*/ 2833 w 2870"/>
                  <a:gd name="T13" fmla="*/ 251 h 406"/>
                  <a:gd name="T14" fmla="*/ 2821 w 2870"/>
                  <a:gd name="T15" fmla="*/ 244 h 406"/>
                  <a:gd name="T16" fmla="*/ 2807 w 2870"/>
                  <a:gd name="T17" fmla="*/ 239 h 406"/>
                  <a:gd name="T18" fmla="*/ 2792 w 2870"/>
                  <a:gd name="T19" fmla="*/ 236 h 406"/>
                  <a:gd name="T20" fmla="*/ 93 w 2870"/>
                  <a:gd name="T21" fmla="*/ 0 h 406"/>
                  <a:gd name="T22" fmla="*/ 78 w 2870"/>
                  <a:gd name="T23" fmla="*/ 0 h 406"/>
                  <a:gd name="T24" fmla="*/ 63 w 2870"/>
                  <a:gd name="T25" fmla="*/ 3 h 406"/>
                  <a:gd name="T26" fmla="*/ 50 w 2870"/>
                  <a:gd name="T27" fmla="*/ 8 h 406"/>
                  <a:gd name="T28" fmla="*/ 36 w 2870"/>
                  <a:gd name="T29" fmla="*/ 15 h 406"/>
                  <a:gd name="T30" fmla="*/ 25 w 2870"/>
                  <a:gd name="T31" fmla="*/ 24 h 406"/>
                  <a:gd name="T32" fmla="*/ 15 w 2870"/>
                  <a:gd name="T33" fmla="*/ 37 h 406"/>
                  <a:gd name="T34" fmla="*/ 8 w 2870"/>
                  <a:gd name="T35" fmla="*/ 49 h 406"/>
                  <a:gd name="T36" fmla="*/ 3 w 2870"/>
                  <a:gd name="T37" fmla="*/ 63 h 406"/>
                  <a:gd name="T38" fmla="*/ 1 w 2870"/>
                  <a:gd name="T39" fmla="*/ 78 h 406"/>
                  <a:gd name="T40" fmla="*/ 1 w 2870"/>
                  <a:gd name="T41" fmla="*/ 78 h 406"/>
                  <a:gd name="T42" fmla="*/ 0 w 2870"/>
                  <a:gd name="T43" fmla="*/ 93 h 406"/>
                  <a:gd name="T44" fmla="*/ 3 w 2870"/>
                  <a:gd name="T45" fmla="*/ 107 h 406"/>
                  <a:gd name="T46" fmla="*/ 8 w 2870"/>
                  <a:gd name="T47" fmla="*/ 120 h 406"/>
                  <a:gd name="T48" fmla="*/ 16 w 2870"/>
                  <a:gd name="T49" fmla="*/ 134 h 406"/>
                  <a:gd name="T50" fmla="*/ 25 w 2870"/>
                  <a:gd name="T51" fmla="*/ 145 h 406"/>
                  <a:gd name="T52" fmla="*/ 37 w 2870"/>
                  <a:gd name="T53" fmla="*/ 155 h 406"/>
                  <a:gd name="T54" fmla="*/ 49 w 2870"/>
                  <a:gd name="T55" fmla="*/ 162 h 406"/>
                  <a:gd name="T56" fmla="*/ 63 w 2870"/>
                  <a:gd name="T57" fmla="*/ 167 h 406"/>
                  <a:gd name="T58" fmla="*/ 78 w 2870"/>
                  <a:gd name="T59" fmla="*/ 170 h 406"/>
                  <a:gd name="T60" fmla="*/ 2777 w 2870"/>
                  <a:gd name="T61" fmla="*/ 406 h 406"/>
                  <a:gd name="T62" fmla="*/ 2792 w 2870"/>
                  <a:gd name="T63" fmla="*/ 406 h 406"/>
                  <a:gd name="T64" fmla="*/ 2807 w 2870"/>
                  <a:gd name="T65" fmla="*/ 403 h 406"/>
                  <a:gd name="T66" fmla="*/ 2820 w 2870"/>
                  <a:gd name="T67" fmla="*/ 398 h 406"/>
                  <a:gd name="T68" fmla="*/ 2834 w 2870"/>
                  <a:gd name="T69" fmla="*/ 391 h 406"/>
                  <a:gd name="T70" fmla="*/ 2845 w 2870"/>
                  <a:gd name="T71" fmla="*/ 381 h 406"/>
                  <a:gd name="T72" fmla="*/ 2855 w 2870"/>
                  <a:gd name="T73" fmla="*/ 369 h 406"/>
                  <a:gd name="T74" fmla="*/ 2862 w 2870"/>
                  <a:gd name="T75" fmla="*/ 357 h 406"/>
                  <a:gd name="T76" fmla="*/ 2867 w 2870"/>
                  <a:gd name="T77" fmla="*/ 343 h 406"/>
                  <a:gd name="T78" fmla="*/ 2869 w 2870"/>
                  <a:gd name="T79" fmla="*/ 32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0" h="406">
                    <a:moveTo>
                      <a:pt x="2869" y="328"/>
                    </a:moveTo>
                    <a:lnTo>
                      <a:pt x="2870" y="313"/>
                    </a:lnTo>
                    <a:lnTo>
                      <a:pt x="2867" y="299"/>
                    </a:lnTo>
                    <a:lnTo>
                      <a:pt x="2862" y="286"/>
                    </a:lnTo>
                    <a:lnTo>
                      <a:pt x="2854" y="272"/>
                    </a:lnTo>
                    <a:lnTo>
                      <a:pt x="2845" y="261"/>
                    </a:lnTo>
                    <a:lnTo>
                      <a:pt x="2833" y="251"/>
                    </a:lnTo>
                    <a:lnTo>
                      <a:pt x="2821" y="244"/>
                    </a:lnTo>
                    <a:lnTo>
                      <a:pt x="2807" y="239"/>
                    </a:lnTo>
                    <a:lnTo>
                      <a:pt x="2792" y="236"/>
                    </a:lnTo>
                    <a:lnTo>
                      <a:pt x="93" y="0"/>
                    </a:lnTo>
                    <a:lnTo>
                      <a:pt x="78" y="0"/>
                    </a:lnTo>
                    <a:lnTo>
                      <a:pt x="63" y="3"/>
                    </a:lnTo>
                    <a:lnTo>
                      <a:pt x="50" y="8"/>
                    </a:lnTo>
                    <a:lnTo>
                      <a:pt x="36" y="15"/>
                    </a:lnTo>
                    <a:lnTo>
                      <a:pt x="25" y="24"/>
                    </a:lnTo>
                    <a:lnTo>
                      <a:pt x="15" y="37"/>
                    </a:lnTo>
                    <a:lnTo>
                      <a:pt x="8" y="49"/>
                    </a:lnTo>
                    <a:lnTo>
                      <a:pt x="3" y="63"/>
                    </a:lnTo>
                    <a:lnTo>
                      <a:pt x="1" y="78"/>
                    </a:lnTo>
                    <a:lnTo>
                      <a:pt x="1" y="78"/>
                    </a:lnTo>
                    <a:lnTo>
                      <a:pt x="0" y="93"/>
                    </a:lnTo>
                    <a:lnTo>
                      <a:pt x="3" y="107"/>
                    </a:lnTo>
                    <a:lnTo>
                      <a:pt x="8" y="120"/>
                    </a:lnTo>
                    <a:lnTo>
                      <a:pt x="16" y="134"/>
                    </a:lnTo>
                    <a:lnTo>
                      <a:pt x="25" y="145"/>
                    </a:lnTo>
                    <a:lnTo>
                      <a:pt x="37" y="155"/>
                    </a:lnTo>
                    <a:lnTo>
                      <a:pt x="49" y="162"/>
                    </a:lnTo>
                    <a:lnTo>
                      <a:pt x="63" y="167"/>
                    </a:lnTo>
                    <a:lnTo>
                      <a:pt x="78" y="170"/>
                    </a:lnTo>
                    <a:lnTo>
                      <a:pt x="2777" y="406"/>
                    </a:lnTo>
                    <a:lnTo>
                      <a:pt x="2792" y="406"/>
                    </a:lnTo>
                    <a:lnTo>
                      <a:pt x="2807" y="403"/>
                    </a:lnTo>
                    <a:lnTo>
                      <a:pt x="2820" y="398"/>
                    </a:lnTo>
                    <a:lnTo>
                      <a:pt x="2834" y="391"/>
                    </a:lnTo>
                    <a:lnTo>
                      <a:pt x="2845" y="381"/>
                    </a:lnTo>
                    <a:lnTo>
                      <a:pt x="2855" y="369"/>
                    </a:lnTo>
                    <a:lnTo>
                      <a:pt x="2862" y="357"/>
                    </a:lnTo>
                    <a:lnTo>
                      <a:pt x="2867" y="343"/>
                    </a:lnTo>
                    <a:lnTo>
                      <a:pt x="2869" y="328"/>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86" name="Freeform 34">
                <a:extLst>
                  <a:ext uri="{FF2B5EF4-FFF2-40B4-BE49-F238E27FC236}">
                    <a16:creationId xmlns:a16="http://schemas.microsoft.com/office/drawing/2014/main" id="{14C047B3-0C28-A1B5-2CE0-B7474CCA506D}"/>
                  </a:ext>
                </a:extLst>
              </p:cNvPr>
              <p:cNvSpPr>
                <a:spLocks noChangeAspect="1"/>
              </p:cNvSpPr>
              <p:nvPr/>
            </p:nvSpPr>
            <p:spPr bwMode="auto">
              <a:xfrm>
                <a:off x="4370" y="2228"/>
                <a:ext cx="176" cy="210"/>
              </a:xfrm>
              <a:custGeom>
                <a:avLst/>
                <a:gdLst>
                  <a:gd name="T0" fmla="*/ 79 w 176"/>
                  <a:gd name="T1" fmla="*/ 210 h 210"/>
                  <a:gd name="T2" fmla="*/ 94 w 176"/>
                  <a:gd name="T3" fmla="*/ 209 h 210"/>
                  <a:gd name="T4" fmla="*/ 109 w 176"/>
                  <a:gd name="T5" fmla="*/ 206 h 210"/>
                  <a:gd name="T6" fmla="*/ 124 w 176"/>
                  <a:gd name="T7" fmla="*/ 199 h 210"/>
                  <a:gd name="T8" fmla="*/ 138 w 176"/>
                  <a:gd name="T9" fmla="*/ 190 h 210"/>
                  <a:gd name="T10" fmla="*/ 149 w 176"/>
                  <a:gd name="T11" fmla="*/ 178 h 210"/>
                  <a:gd name="T12" fmla="*/ 159 w 176"/>
                  <a:gd name="T13" fmla="*/ 163 h 210"/>
                  <a:gd name="T14" fmla="*/ 168 w 176"/>
                  <a:gd name="T15" fmla="*/ 148 h 210"/>
                  <a:gd name="T16" fmla="*/ 173 w 176"/>
                  <a:gd name="T17" fmla="*/ 131 h 210"/>
                  <a:gd name="T18" fmla="*/ 176 w 176"/>
                  <a:gd name="T19" fmla="*/ 113 h 210"/>
                  <a:gd name="T20" fmla="*/ 176 w 176"/>
                  <a:gd name="T21" fmla="*/ 95 h 210"/>
                  <a:gd name="T22" fmla="*/ 174 w 176"/>
                  <a:gd name="T23" fmla="*/ 76 h 210"/>
                  <a:gd name="T24" fmla="*/ 168 w 176"/>
                  <a:gd name="T25" fmla="*/ 60 h 210"/>
                  <a:gd name="T26" fmla="*/ 161 w 176"/>
                  <a:gd name="T27" fmla="*/ 44 h 210"/>
                  <a:gd name="T28" fmla="*/ 152 w 176"/>
                  <a:gd name="T29" fmla="*/ 30 h 210"/>
                  <a:gd name="T30" fmla="*/ 140 w 176"/>
                  <a:gd name="T31" fmla="*/ 18 h 210"/>
                  <a:gd name="T32" fmla="*/ 127 w 176"/>
                  <a:gd name="T33" fmla="*/ 9 h 210"/>
                  <a:gd name="T34" fmla="*/ 112 w 176"/>
                  <a:gd name="T35" fmla="*/ 4 h 210"/>
                  <a:gd name="T36" fmla="*/ 97 w 176"/>
                  <a:gd name="T37" fmla="*/ 0 h 210"/>
                  <a:gd name="T38" fmla="*/ 82 w 176"/>
                  <a:gd name="T39" fmla="*/ 1 h 210"/>
                  <a:gd name="T40" fmla="*/ 67 w 176"/>
                  <a:gd name="T41" fmla="*/ 4 h 210"/>
                  <a:gd name="T42" fmla="*/ 52 w 176"/>
                  <a:gd name="T43" fmla="*/ 11 h 210"/>
                  <a:gd name="T44" fmla="*/ 38 w 176"/>
                  <a:gd name="T45" fmla="*/ 20 h 210"/>
                  <a:gd name="T46" fmla="*/ 27 w 176"/>
                  <a:gd name="T47" fmla="*/ 32 h 210"/>
                  <a:gd name="T48" fmla="*/ 17 w 176"/>
                  <a:gd name="T49" fmla="*/ 47 h 210"/>
                  <a:gd name="T50" fmla="*/ 8 w 176"/>
                  <a:gd name="T51" fmla="*/ 62 h 210"/>
                  <a:gd name="T52" fmla="*/ 3 w 176"/>
                  <a:gd name="T53" fmla="*/ 79 h 210"/>
                  <a:gd name="T54" fmla="*/ 0 w 176"/>
                  <a:gd name="T55" fmla="*/ 97 h 210"/>
                  <a:gd name="T56" fmla="*/ 0 w 176"/>
                  <a:gd name="T57" fmla="*/ 115 h 210"/>
                  <a:gd name="T58" fmla="*/ 2 w 176"/>
                  <a:gd name="T59" fmla="*/ 134 h 210"/>
                  <a:gd name="T60" fmla="*/ 8 w 176"/>
                  <a:gd name="T61" fmla="*/ 150 h 210"/>
                  <a:gd name="T62" fmla="*/ 15 w 176"/>
                  <a:gd name="T63" fmla="*/ 166 h 210"/>
                  <a:gd name="T64" fmla="*/ 24 w 176"/>
                  <a:gd name="T65" fmla="*/ 180 h 210"/>
                  <a:gd name="T66" fmla="*/ 36 w 176"/>
                  <a:gd name="T67" fmla="*/ 192 h 210"/>
                  <a:gd name="T68" fmla="*/ 49 w 176"/>
                  <a:gd name="T69" fmla="*/ 201 h 210"/>
                  <a:gd name="T70" fmla="*/ 64 w 176"/>
                  <a:gd name="T71" fmla="*/ 206 h 210"/>
                  <a:gd name="T72" fmla="*/ 79 w 176"/>
                  <a:gd name="T73"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210">
                    <a:moveTo>
                      <a:pt x="79" y="210"/>
                    </a:moveTo>
                    <a:lnTo>
                      <a:pt x="94" y="209"/>
                    </a:lnTo>
                    <a:lnTo>
                      <a:pt x="109" y="206"/>
                    </a:lnTo>
                    <a:lnTo>
                      <a:pt x="124" y="199"/>
                    </a:lnTo>
                    <a:lnTo>
                      <a:pt x="138" y="190"/>
                    </a:lnTo>
                    <a:lnTo>
                      <a:pt x="149" y="178"/>
                    </a:lnTo>
                    <a:lnTo>
                      <a:pt x="159" y="163"/>
                    </a:lnTo>
                    <a:lnTo>
                      <a:pt x="168" y="148"/>
                    </a:lnTo>
                    <a:lnTo>
                      <a:pt x="173" y="131"/>
                    </a:lnTo>
                    <a:lnTo>
                      <a:pt x="176" y="113"/>
                    </a:lnTo>
                    <a:lnTo>
                      <a:pt x="176" y="95"/>
                    </a:lnTo>
                    <a:lnTo>
                      <a:pt x="174" y="76"/>
                    </a:lnTo>
                    <a:lnTo>
                      <a:pt x="168" y="60"/>
                    </a:lnTo>
                    <a:lnTo>
                      <a:pt x="161" y="44"/>
                    </a:lnTo>
                    <a:lnTo>
                      <a:pt x="152" y="30"/>
                    </a:lnTo>
                    <a:lnTo>
                      <a:pt x="140" y="18"/>
                    </a:lnTo>
                    <a:lnTo>
                      <a:pt x="127" y="9"/>
                    </a:lnTo>
                    <a:lnTo>
                      <a:pt x="112" y="4"/>
                    </a:lnTo>
                    <a:lnTo>
                      <a:pt x="97" y="0"/>
                    </a:lnTo>
                    <a:lnTo>
                      <a:pt x="82" y="1"/>
                    </a:lnTo>
                    <a:lnTo>
                      <a:pt x="67" y="4"/>
                    </a:lnTo>
                    <a:lnTo>
                      <a:pt x="52" y="11"/>
                    </a:lnTo>
                    <a:lnTo>
                      <a:pt x="38" y="20"/>
                    </a:lnTo>
                    <a:lnTo>
                      <a:pt x="27" y="32"/>
                    </a:lnTo>
                    <a:lnTo>
                      <a:pt x="17" y="47"/>
                    </a:lnTo>
                    <a:lnTo>
                      <a:pt x="8" y="62"/>
                    </a:lnTo>
                    <a:lnTo>
                      <a:pt x="3" y="79"/>
                    </a:lnTo>
                    <a:lnTo>
                      <a:pt x="0" y="97"/>
                    </a:lnTo>
                    <a:lnTo>
                      <a:pt x="0" y="115"/>
                    </a:lnTo>
                    <a:lnTo>
                      <a:pt x="2" y="134"/>
                    </a:lnTo>
                    <a:lnTo>
                      <a:pt x="8" y="150"/>
                    </a:lnTo>
                    <a:lnTo>
                      <a:pt x="15" y="166"/>
                    </a:lnTo>
                    <a:lnTo>
                      <a:pt x="24" y="180"/>
                    </a:lnTo>
                    <a:lnTo>
                      <a:pt x="36" y="192"/>
                    </a:lnTo>
                    <a:lnTo>
                      <a:pt x="49" y="201"/>
                    </a:lnTo>
                    <a:lnTo>
                      <a:pt x="64" y="206"/>
                    </a:lnTo>
                    <a:lnTo>
                      <a:pt x="79" y="2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279587" name="Group 35">
                <a:extLst>
                  <a:ext uri="{FF2B5EF4-FFF2-40B4-BE49-F238E27FC236}">
                    <a16:creationId xmlns:a16="http://schemas.microsoft.com/office/drawing/2014/main" id="{00F9977B-00D4-2953-1B16-57CD5D44639A}"/>
                  </a:ext>
                </a:extLst>
              </p:cNvPr>
              <p:cNvGrpSpPr>
                <a:grpSpLocks noChangeAspect="1"/>
              </p:cNvGrpSpPr>
              <p:nvPr/>
            </p:nvGrpSpPr>
            <p:grpSpPr bwMode="auto">
              <a:xfrm>
                <a:off x="1443" y="2102"/>
                <a:ext cx="969" cy="424"/>
                <a:chOff x="1426" y="2079"/>
                <a:chExt cx="969" cy="424"/>
              </a:xfrm>
            </p:grpSpPr>
            <p:sp>
              <p:nvSpPr>
                <p:cNvPr id="279588" name="Freeform 36">
                  <a:extLst>
                    <a:ext uri="{FF2B5EF4-FFF2-40B4-BE49-F238E27FC236}">
                      <a16:creationId xmlns:a16="http://schemas.microsoft.com/office/drawing/2014/main" id="{3DCD74EA-4ADB-C1C8-FAFA-E106DF06F896}"/>
                    </a:ext>
                  </a:extLst>
                </p:cNvPr>
                <p:cNvSpPr>
                  <a:spLocks noChangeAspect="1"/>
                </p:cNvSpPr>
                <p:nvPr/>
              </p:nvSpPr>
              <p:spPr bwMode="auto">
                <a:xfrm>
                  <a:off x="1426" y="2079"/>
                  <a:ext cx="182" cy="312"/>
                </a:xfrm>
                <a:custGeom>
                  <a:avLst/>
                  <a:gdLst>
                    <a:gd name="T0" fmla="*/ 182 w 182"/>
                    <a:gd name="T1" fmla="*/ 13 h 312"/>
                    <a:gd name="T2" fmla="*/ 26 w 182"/>
                    <a:gd name="T3" fmla="*/ 0 h 312"/>
                    <a:gd name="T4" fmla="*/ 0 w 182"/>
                    <a:gd name="T5" fmla="*/ 299 h 312"/>
                    <a:gd name="T6" fmla="*/ 156 w 182"/>
                    <a:gd name="T7" fmla="*/ 312 h 312"/>
                    <a:gd name="T8" fmla="*/ 182 w 182"/>
                    <a:gd name="T9" fmla="*/ 13 h 312"/>
                  </a:gdLst>
                  <a:ahLst/>
                  <a:cxnLst>
                    <a:cxn ang="0">
                      <a:pos x="T0" y="T1"/>
                    </a:cxn>
                    <a:cxn ang="0">
                      <a:pos x="T2" y="T3"/>
                    </a:cxn>
                    <a:cxn ang="0">
                      <a:pos x="T4" y="T5"/>
                    </a:cxn>
                    <a:cxn ang="0">
                      <a:pos x="T6" y="T7"/>
                    </a:cxn>
                    <a:cxn ang="0">
                      <a:pos x="T8" y="T9"/>
                    </a:cxn>
                  </a:cxnLst>
                  <a:rect l="0" t="0" r="r" b="b"/>
                  <a:pathLst>
                    <a:path w="182" h="312">
                      <a:moveTo>
                        <a:pt x="182" y="13"/>
                      </a:moveTo>
                      <a:lnTo>
                        <a:pt x="26" y="0"/>
                      </a:lnTo>
                      <a:lnTo>
                        <a:pt x="0" y="299"/>
                      </a:lnTo>
                      <a:lnTo>
                        <a:pt x="156" y="312"/>
                      </a:lnTo>
                      <a:lnTo>
                        <a:pt x="182" y="13"/>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89" name="Freeform 37">
                  <a:extLst>
                    <a:ext uri="{FF2B5EF4-FFF2-40B4-BE49-F238E27FC236}">
                      <a16:creationId xmlns:a16="http://schemas.microsoft.com/office/drawing/2014/main" id="{F61F0F40-D0FE-6D0F-5D1F-1B4C53D0F7C3}"/>
                    </a:ext>
                  </a:extLst>
                </p:cNvPr>
                <p:cNvSpPr>
                  <a:spLocks noChangeAspect="1"/>
                </p:cNvSpPr>
                <p:nvPr/>
              </p:nvSpPr>
              <p:spPr bwMode="auto">
                <a:xfrm>
                  <a:off x="1738" y="2118"/>
                  <a:ext cx="194" cy="229"/>
                </a:xfrm>
                <a:custGeom>
                  <a:avLst/>
                  <a:gdLst>
                    <a:gd name="T0" fmla="*/ 194 w 194"/>
                    <a:gd name="T1" fmla="*/ 15 h 229"/>
                    <a:gd name="T2" fmla="*/ 19 w 194"/>
                    <a:gd name="T3" fmla="*/ 0 h 229"/>
                    <a:gd name="T4" fmla="*/ 0 w 194"/>
                    <a:gd name="T5" fmla="*/ 214 h 229"/>
                    <a:gd name="T6" fmla="*/ 175 w 194"/>
                    <a:gd name="T7" fmla="*/ 229 h 229"/>
                    <a:gd name="T8" fmla="*/ 194 w 194"/>
                    <a:gd name="T9" fmla="*/ 15 h 229"/>
                  </a:gdLst>
                  <a:ahLst/>
                  <a:cxnLst>
                    <a:cxn ang="0">
                      <a:pos x="T0" y="T1"/>
                    </a:cxn>
                    <a:cxn ang="0">
                      <a:pos x="T2" y="T3"/>
                    </a:cxn>
                    <a:cxn ang="0">
                      <a:pos x="T4" y="T5"/>
                    </a:cxn>
                    <a:cxn ang="0">
                      <a:pos x="T6" y="T7"/>
                    </a:cxn>
                    <a:cxn ang="0">
                      <a:pos x="T8" y="T9"/>
                    </a:cxn>
                  </a:cxnLst>
                  <a:rect l="0" t="0" r="r" b="b"/>
                  <a:pathLst>
                    <a:path w="194" h="229">
                      <a:moveTo>
                        <a:pt x="194" y="15"/>
                      </a:moveTo>
                      <a:lnTo>
                        <a:pt x="19" y="0"/>
                      </a:lnTo>
                      <a:lnTo>
                        <a:pt x="0" y="214"/>
                      </a:lnTo>
                      <a:lnTo>
                        <a:pt x="175" y="229"/>
                      </a:lnTo>
                      <a:lnTo>
                        <a:pt x="194"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90" name="Freeform 38">
                  <a:extLst>
                    <a:ext uri="{FF2B5EF4-FFF2-40B4-BE49-F238E27FC236}">
                      <a16:creationId xmlns:a16="http://schemas.microsoft.com/office/drawing/2014/main" id="{B0D0EB2F-E53A-1385-0C3D-D53F40B1C18C}"/>
                    </a:ext>
                  </a:extLst>
                </p:cNvPr>
                <p:cNvSpPr>
                  <a:spLocks noChangeAspect="1"/>
                </p:cNvSpPr>
                <p:nvPr/>
              </p:nvSpPr>
              <p:spPr bwMode="auto">
                <a:xfrm>
                  <a:off x="2039" y="2150"/>
                  <a:ext cx="197" cy="353"/>
                </a:xfrm>
                <a:custGeom>
                  <a:avLst/>
                  <a:gdLst>
                    <a:gd name="T0" fmla="*/ 197 w 197"/>
                    <a:gd name="T1" fmla="*/ 15 h 353"/>
                    <a:gd name="T2" fmla="*/ 29 w 197"/>
                    <a:gd name="T3" fmla="*/ 0 h 353"/>
                    <a:gd name="T4" fmla="*/ 0 w 197"/>
                    <a:gd name="T5" fmla="*/ 338 h 353"/>
                    <a:gd name="T6" fmla="*/ 168 w 197"/>
                    <a:gd name="T7" fmla="*/ 353 h 353"/>
                    <a:gd name="T8" fmla="*/ 197 w 197"/>
                    <a:gd name="T9" fmla="*/ 15 h 353"/>
                  </a:gdLst>
                  <a:ahLst/>
                  <a:cxnLst>
                    <a:cxn ang="0">
                      <a:pos x="T0" y="T1"/>
                    </a:cxn>
                    <a:cxn ang="0">
                      <a:pos x="T2" y="T3"/>
                    </a:cxn>
                    <a:cxn ang="0">
                      <a:pos x="T4" y="T5"/>
                    </a:cxn>
                    <a:cxn ang="0">
                      <a:pos x="T6" y="T7"/>
                    </a:cxn>
                    <a:cxn ang="0">
                      <a:pos x="T8" y="T9"/>
                    </a:cxn>
                  </a:cxnLst>
                  <a:rect l="0" t="0" r="r" b="b"/>
                  <a:pathLst>
                    <a:path w="197" h="353">
                      <a:moveTo>
                        <a:pt x="197" y="15"/>
                      </a:moveTo>
                      <a:lnTo>
                        <a:pt x="29" y="0"/>
                      </a:lnTo>
                      <a:lnTo>
                        <a:pt x="0" y="338"/>
                      </a:lnTo>
                      <a:lnTo>
                        <a:pt x="168" y="353"/>
                      </a:lnTo>
                      <a:lnTo>
                        <a:pt x="19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91" name="Freeform 39">
                  <a:extLst>
                    <a:ext uri="{FF2B5EF4-FFF2-40B4-BE49-F238E27FC236}">
                      <a16:creationId xmlns:a16="http://schemas.microsoft.com/office/drawing/2014/main" id="{3B1B7A67-359D-F855-DD13-A25F7FB42A6E}"/>
                    </a:ext>
                  </a:extLst>
                </p:cNvPr>
                <p:cNvSpPr>
                  <a:spLocks noChangeAspect="1"/>
                </p:cNvSpPr>
                <p:nvPr/>
              </p:nvSpPr>
              <p:spPr bwMode="auto">
                <a:xfrm>
                  <a:off x="2208" y="2169"/>
                  <a:ext cx="187" cy="212"/>
                </a:xfrm>
                <a:custGeom>
                  <a:avLst/>
                  <a:gdLst>
                    <a:gd name="T0" fmla="*/ 187 w 187"/>
                    <a:gd name="T1" fmla="*/ 15 h 212"/>
                    <a:gd name="T2" fmla="*/ 17 w 187"/>
                    <a:gd name="T3" fmla="*/ 0 h 212"/>
                    <a:gd name="T4" fmla="*/ 0 w 187"/>
                    <a:gd name="T5" fmla="*/ 197 h 212"/>
                    <a:gd name="T6" fmla="*/ 170 w 187"/>
                    <a:gd name="T7" fmla="*/ 212 h 212"/>
                    <a:gd name="T8" fmla="*/ 187 w 187"/>
                    <a:gd name="T9" fmla="*/ 15 h 212"/>
                  </a:gdLst>
                  <a:ahLst/>
                  <a:cxnLst>
                    <a:cxn ang="0">
                      <a:pos x="T0" y="T1"/>
                    </a:cxn>
                    <a:cxn ang="0">
                      <a:pos x="T2" y="T3"/>
                    </a:cxn>
                    <a:cxn ang="0">
                      <a:pos x="T4" y="T5"/>
                    </a:cxn>
                    <a:cxn ang="0">
                      <a:pos x="T6" y="T7"/>
                    </a:cxn>
                    <a:cxn ang="0">
                      <a:pos x="T8" y="T9"/>
                    </a:cxn>
                  </a:cxnLst>
                  <a:rect l="0" t="0" r="r" b="b"/>
                  <a:pathLst>
                    <a:path w="187" h="212">
                      <a:moveTo>
                        <a:pt x="187" y="15"/>
                      </a:moveTo>
                      <a:lnTo>
                        <a:pt x="17" y="0"/>
                      </a:lnTo>
                      <a:lnTo>
                        <a:pt x="0" y="197"/>
                      </a:lnTo>
                      <a:lnTo>
                        <a:pt x="170" y="212"/>
                      </a:lnTo>
                      <a:lnTo>
                        <a:pt x="18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79592" name="Group 40">
                <a:extLst>
                  <a:ext uri="{FF2B5EF4-FFF2-40B4-BE49-F238E27FC236}">
                    <a16:creationId xmlns:a16="http://schemas.microsoft.com/office/drawing/2014/main" id="{F23C6A58-3B75-1388-F000-377B8B74B17B}"/>
                  </a:ext>
                </a:extLst>
              </p:cNvPr>
              <p:cNvGrpSpPr>
                <a:grpSpLocks noChangeAspect="1"/>
              </p:cNvGrpSpPr>
              <p:nvPr/>
            </p:nvGrpSpPr>
            <p:grpSpPr bwMode="auto">
              <a:xfrm>
                <a:off x="1404" y="2054"/>
                <a:ext cx="968" cy="430"/>
                <a:chOff x="1387" y="2031"/>
                <a:chExt cx="968" cy="430"/>
              </a:xfrm>
            </p:grpSpPr>
            <p:sp>
              <p:nvSpPr>
                <p:cNvPr id="279593" name="Freeform 41">
                  <a:extLst>
                    <a:ext uri="{FF2B5EF4-FFF2-40B4-BE49-F238E27FC236}">
                      <a16:creationId xmlns:a16="http://schemas.microsoft.com/office/drawing/2014/main" id="{C2F5611C-4741-34D5-B05E-BDCB624690B2}"/>
                    </a:ext>
                  </a:extLst>
                </p:cNvPr>
                <p:cNvSpPr>
                  <a:spLocks noChangeAspect="1"/>
                </p:cNvSpPr>
                <p:nvPr/>
              </p:nvSpPr>
              <p:spPr bwMode="auto">
                <a:xfrm>
                  <a:off x="1387" y="2031"/>
                  <a:ext cx="193" cy="322"/>
                </a:xfrm>
                <a:custGeom>
                  <a:avLst/>
                  <a:gdLst>
                    <a:gd name="T0" fmla="*/ 193 w 193"/>
                    <a:gd name="T1" fmla="*/ 15 h 322"/>
                    <a:gd name="T2" fmla="*/ 27 w 193"/>
                    <a:gd name="T3" fmla="*/ 0 h 322"/>
                    <a:gd name="T4" fmla="*/ 0 w 193"/>
                    <a:gd name="T5" fmla="*/ 307 h 322"/>
                    <a:gd name="T6" fmla="*/ 166 w 193"/>
                    <a:gd name="T7" fmla="*/ 322 h 322"/>
                    <a:gd name="T8" fmla="*/ 193 w 193"/>
                    <a:gd name="T9" fmla="*/ 15 h 322"/>
                  </a:gdLst>
                  <a:ahLst/>
                  <a:cxnLst>
                    <a:cxn ang="0">
                      <a:pos x="T0" y="T1"/>
                    </a:cxn>
                    <a:cxn ang="0">
                      <a:pos x="T2" y="T3"/>
                    </a:cxn>
                    <a:cxn ang="0">
                      <a:pos x="T4" y="T5"/>
                    </a:cxn>
                    <a:cxn ang="0">
                      <a:pos x="T6" y="T7"/>
                    </a:cxn>
                    <a:cxn ang="0">
                      <a:pos x="T8" y="T9"/>
                    </a:cxn>
                  </a:cxnLst>
                  <a:rect l="0" t="0" r="r" b="b"/>
                  <a:pathLst>
                    <a:path w="193" h="322">
                      <a:moveTo>
                        <a:pt x="193" y="15"/>
                      </a:moveTo>
                      <a:lnTo>
                        <a:pt x="27" y="0"/>
                      </a:lnTo>
                      <a:lnTo>
                        <a:pt x="0" y="307"/>
                      </a:lnTo>
                      <a:lnTo>
                        <a:pt x="166" y="322"/>
                      </a:lnTo>
                      <a:lnTo>
                        <a:pt x="193"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94" name="Freeform 42">
                  <a:extLst>
                    <a:ext uri="{FF2B5EF4-FFF2-40B4-BE49-F238E27FC236}">
                      <a16:creationId xmlns:a16="http://schemas.microsoft.com/office/drawing/2014/main" id="{791A3472-0445-0443-9190-69B065C11858}"/>
                    </a:ext>
                  </a:extLst>
                </p:cNvPr>
                <p:cNvSpPr>
                  <a:spLocks noChangeAspect="1"/>
                </p:cNvSpPr>
                <p:nvPr/>
              </p:nvSpPr>
              <p:spPr bwMode="auto">
                <a:xfrm>
                  <a:off x="1714" y="2077"/>
                  <a:ext cx="187" cy="229"/>
                </a:xfrm>
                <a:custGeom>
                  <a:avLst/>
                  <a:gdLst>
                    <a:gd name="T0" fmla="*/ 187 w 187"/>
                    <a:gd name="T1" fmla="*/ 15 h 229"/>
                    <a:gd name="T2" fmla="*/ 19 w 187"/>
                    <a:gd name="T3" fmla="*/ 0 h 229"/>
                    <a:gd name="T4" fmla="*/ 0 w 187"/>
                    <a:gd name="T5" fmla="*/ 214 h 229"/>
                    <a:gd name="T6" fmla="*/ 168 w 187"/>
                    <a:gd name="T7" fmla="*/ 229 h 229"/>
                    <a:gd name="T8" fmla="*/ 187 w 187"/>
                    <a:gd name="T9" fmla="*/ 15 h 229"/>
                  </a:gdLst>
                  <a:ahLst/>
                  <a:cxnLst>
                    <a:cxn ang="0">
                      <a:pos x="T0" y="T1"/>
                    </a:cxn>
                    <a:cxn ang="0">
                      <a:pos x="T2" y="T3"/>
                    </a:cxn>
                    <a:cxn ang="0">
                      <a:pos x="T4" y="T5"/>
                    </a:cxn>
                    <a:cxn ang="0">
                      <a:pos x="T6" y="T7"/>
                    </a:cxn>
                    <a:cxn ang="0">
                      <a:pos x="T8" y="T9"/>
                    </a:cxn>
                  </a:cxnLst>
                  <a:rect l="0" t="0" r="r" b="b"/>
                  <a:pathLst>
                    <a:path w="187" h="229">
                      <a:moveTo>
                        <a:pt x="187" y="15"/>
                      </a:moveTo>
                      <a:lnTo>
                        <a:pt x="19" y="0"/>
                      </a:lnTo>
                      <a:lnTo>
                        <a:pt x="0" y="214"/>
                      </a:lnTo>
                      <a:lnTo>
                        <a:pt x="168" y="229"/>
                      </a:lnTo>
                      <a:lnTo>
                        <a:pt x="187"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95" name="Freeform 43">
                  <a:extLst>
                    <a:ext uri="{FF2B5EF4-FFF2-40B4-BE49-F238E27FC236}">
                      <a16:creationId xmlns:a16="http://schemas.microsoft.com/office/drawing/2014/main" id="{00FAC8E5-3703-9772-A40B-7A5EFF58335B}"/>
                    </a:ext>
                  </a:extLst>
                </p:cNvPr>
                <p:cNvSpPr>
                  <a:spLocks noChangeAspect="1"/>
                </p:cNvSpPr>
                <p:nvPr/>
              </p:nvSpPr>
              <p:spPr bwMode="auto">
                <a:xfrm>
                  <a:off x="2014" y="2114"/>
                  <a:ext cx="185" cy="347"/>
                </a:xfrm>
                <a:custGeom>
                  <a:avLst/>
                  <a:gdLst>
                    <a:gd name="T0" fmla="*/ 185 w 185"/>
                    <a:gd name="T1" fmla="*/ 13 h 347"/>
                    <a:gd name="T2" fmla="*/ 29 w 185"/>
                    <a:gd name="T3" fmla="*/ 0 h 347"/>
                    <a:gd name="T4" fmla="*/ 0 w 185"/>
                    <a:gd name="T5" fmla="*/ 333 h 347"/>
                    <a:gd name="T6" fmla="*/ 156 w 185"/>
                    <a:gd name="T7" fmla="*/ 347 h 347"/>
                    <a:gd name="T8" fmla="*/ 185 w 185"/>
                    <a:gd name="T9" fmla="*/ 13 h 347"/>
                  </a:gdLst>
                  <a:ahLst/>
                  <a:cxnLst>
                    <a:cxn ang="0">
                      <a:pos x="T0" y="T1"/>
                    </a:cxn>
                    <a:cxn ang="0">
                      <a:pos x="T2" y="T3"/>
                    </a:cxn>
                    <a:cxn ang="0">
                      <a:pos x="T4" y="T5"/>
                    </a:cxn>
                    <a:cxn ang="0">
                      <a:pos x="T6" y="T7"/>
                    </a:cxn>
                    <a:cxn ang="0">
                      <a:pos x="T8" y="T9"/>
                    </a:cxn>
                  </a:cxnLst>
                  <a:rect l="0" t="0" r="r" b="b"/>
                  <a:pathLst>
                    <a:path w="185" h="347">
                      <a:moveTo>
                        <a:pt x="185" y="13"/>
                      </a:moveTo>
                      <a:lnTo>
                        <a:pt x="29" y="0"/>
                      </a:lnTo>
                      <a:lnTo>
                        <a:pt x="0" y="333"/>
                      </a:lnTo>
                      <a:lnTo>
                        <a:pt x="156" y="347"/>
                      </a:lnTo>
                      <a:lnTo>
                        <a:pt x="185" y="13"/>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96" name="Freeform 44">
                  <a:extLst>
                    <a:ext uri="{FF2B5EF4-FFF2-40B4-BE49-F238E27FC236}">
                      <a16:creationId xmlns:a16="http://schemas.microsoft.com/office/drawing/2014/main" id="{B2E3B380-980B-8D5A-5B64-5FEAA4E2C947}"/>
                    </a:ext>
                  </a:extLst>
                </p:cNvPr>
                <p:cNvSpPr>
                  <a:spLocks noChangeAspect="1"/>
                </p:cNvSpPr>
                <p:nvPr/>
              </p:nvSpPr>
              <p:spPr bwMode="auto">
                <a:xfrm>
                  <a:off x="2176" y="2122"/>
                  <a:ext cx="179" cy="223"/>
                </a:xfrm>
                <a:custGeom>
                  <a:avLst/>
                  <a:gdLst>
                    <a:gd name="T0" fmla="*/ 179 w 179"/>
                    <a:gd name="T1" fmla="*/ 14 h 223"/>
                    <a:gd name="T2" fmla="*/ 18 w 179"/>
                    <a:gd name="T3" fmla="*/ 0 h 223"/>
                    <a:gd name="T4" fmla="*/ 0 w 179"/>
                    <a:gd name="T5" fmla="*/ 209 h 223"/>
                    <a:gd name="T6" fmla="*/ 161 w 179"/>
                    <a:gd name="T7" fmla="*/ 223 h 223"/>
                    <a:gd name="T8" fmla="*/ 179 w 179"/>
                    <a:gd name="T9" fmla="*/ 14 h 223"/>
                  </a:gdLst>
                  <a:ahLst/>
                  <a:cxnLst>
                    <a:cxn ang="0">
                      <a:pos x="T0" y="T1"/>
                    </a:cxn>
                    <a:cxn ang="0">
                      <a:pos x="T2" y="T3"/>
                    </a:cxn>
                    <a:cxn ang="0">
                      <a:pos x="T4" y="T5"/>
                    </a:cxn>
                    <a:cxn ang="0">
                      <a:pos x="T6" y="T7"/>
                    </a:cxn>
                    <a:cxn ang="0">
                      <a:pos x="T8" y="T9"/>
                    </a:cxn>
                  </a:cxnLst>
                  <a:rect l="0" t="0" r="r" b="b"/>
                  <a:pathLst>
                    <a:path w="179" h="223">
                      <a:moveTo>
                        <a:pt x="179" y="14"/>
                      </a:moveTo>
                      <a:lnTo>
                        <a:pt x="18" y="0"/>
                      </a:lnTo>
                      <a:lnTo>
                        <a:pt x="0" y="209"/>
                      </a:lnTo>
                      <a:lnTo>
                        <a:pt x="161" y="223"/>
                      </a:lnTo>
                      <a:lnTo>
                        <a:pt x="179" y="1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79597" name="Group 45">
              <a:extLst>
                <a:ext uri="{FF2B5EF4-FFF2-40B4-BE49-F238E27FC236}">
                  <a16:creationId xmlns:a16="http://schemas.microsoft.com/office/drawing/2014/main" id="{1CB352FA-3711-B29E-0438-4F3E6764E110}"/>
                </a:ext>
              </a:extLst>
            </p:cNvPr>
            <p:cNvGrpSpPr>
              <a:grpSpLocks noChangeAspect="1"/>
            </p:cNvGrpSpPr>
            <p:nvPr/>
          </p:nvGrpSpPr>
          <p:grpSpPr bwMode="auto">
            <a:xfrm>
              <a:off x="1694" y="1793"/>
              <a:ext cx="2152" cy="606"/>
              <a:chOff x="1694" y="1793"/>
              <a:chExt cx="2152" cy="606"/>
            </a:xfrm>
          </p:grpSpPr>
          <p:sp>
            <p:nvSpPr>
              <p:cNvPr id="279598" name="Freeform 46">
                <a:extLst>
                  <a:ext uri="{FF2B5EF4-FFF2-40B4-BE49-F238E27FC236}">
                    <a16:creationId xmlns:a16="http://schemas.microsoft.com/office/drawing/2014/main" id="{7F2AAB2E-AB72-ECDA-8606-53419754F34A}"/>
                  </a:ext>
                </a:extLst>
              </p:cNvPr>
              <p:cNvSpPr>
                <a:spLocks noChangeAspect="1"/>
              </p:cNvSpPr>
              <p:nvPr/>
            </p:nvSpPr>
            <p:spPr bwMode="auto">
              <a:xfrm>
                <a:off x="2443" y="1793"/>
                <a:ext cx="146" cy="493"/>
              </a:xfrm>
              <a:custGeom>
                <a:avLst/>
                <a:gdLst>
                  <a:gd name="T0" fmla="*/ 0 w 146"/>
                  <a:gd name="T1" fmla="*/ 20 h 493"/>
                  <a:gd name="T2" fmla="*/ 13 w 146"/>
                  <a:gd name="T3" fmla="*/ 3 h 493"/>
                  <a:gd name="T4" fmla="*/ 33 w 146"/>
                  <a:gd name="T5" fmla="*/ 0 h 493"/>
                  <a:gd name="T6" fmla="*/ 55 w 146"/>
                  <a:gd name="T7" fmla="*/ 16 h 493"/>
                  <a:gd name="T8" fmla="*/ 85 w 146"/>
                  <a:gd name="T9" fmla="*/ 61 h 493"/>
                  <a:gd name="T10" fmla="*/ 107 w 146"/>
                  <a:gd name="T11" fmla="*/ 126 h 493"/>
                  <a:gd name="T12" fmla="*/ 127 w 146"/>
                  <a:gd name="T13" fmla="*/ 203 h 493"/>
                  <a:gd name="T14" fmla="*/ 140 w 146"/>
                  <a:gd name="T15" fmla="*/ 289 h 493"/>
                  <a:gd name="T16" fmla="*/ 146 w 146"/>
                  <a:gd name="T17" fmla="*/ 361 h 493"/>
                  <a:gd name="T18" fmla="*/ 140 w 146"/>
                  <a:gd name="T19" fmla="*/ 428 h 493"/>
                  <a:gd name="T20" fmla="*/ 122 w 146"/>
                  <a:gd name="T21" fmla="*/ 467 h 493"/>
                  <a:gd name="T22" fmla="*/ 90 w 146"/>
                  <a:gd name="T23" fmla="*/ 493 h 493"/>
                  <a:gd name="T24" fmla="*/ 55 w 146"/>
                  <a:gd name="T25" fmla="*/ 493 h 493"/>
                  <a:gd name="T26" fmla="*/ 39 w 146"/>
                  <a:gd name="T27" fmla="*/ 481 h 493"/>
                  <a:gd name="T28" fmla="*/ 39 w 146"/>
                  <a:gd name="T29" fmla="*/ 455 h 493"/>
                  <a:gd name="T30" fmla="*/ 55 w 146"/>
                  <a:gd name="T31" fmla="*/ 431 h 493"/>
                  <a:gd name="T32" fmla="*/ 96 w 146"/>
                  <a:gd name="T33" fmla="*/ 455 h 493"/>
                  <a:gd name="T34" fmla="*/ 113 w 146"/>
                  <a:gd name="T35" fmla="*/ 439 h 493"/>
                  <a:gd name="T36" fmla="*/ 124 w 146"/>
                  <a:gd name="T37" fmla="*/ 378 h 493"/>
                  <a:gd name="T38" fmla="*/ 116 w 146"/>
                  <a:gd name="T39" fmla="*/ 311 h 493"/>
                  <a:gd name="T40" fmla="*/ 96 w 146"/>
                  <a:gd name="T41" fmla="*/ 250 h 493"/>
                  <a:gd name="T42" fmla="*/ 66 w 146"/>
                  <a:gd name="T43" fmla="*/ 164 h 493"/>
                  <a:gd name="T44" fmla="*/ 29 w 146"/>
                  <a:gd name="T45" fmla="*/ 116 h 493"/>
                  <a:gd name="T46" fmla="*/ 2 w 146"/>
                  <a:gd name="T47" fmla="*/ 64 h 493"/>
                  <a:gd name="T48" fmla="*/ 0 w 146"/>
                  <a:gd name="T49"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493">
                    <a:moveTo>
                      <a:pt x="0" y="20"/>
                    </a:moveTo>
                    <a:lnTo>
                      <a:pt x="13" y="3"/>
                    </a:lnTo>
                    <a:lnTo>
                      <a:pt x="33" y="0"/>
                    </a:lnTo>
                    <a:lnTo>
                      <a:pt x="55" y="16"/>
                    </a:lnTo>
                    <a:lnTo>
                      <a:pt x="85" y="61"/>
                    </a:lnTo>
                    <a:lnTo>
                      <a:pt x="107" y="126"/>
                    </a:lnTo>
                    <a:lnTo>
                      <a:pt x="127" y="203"/>
                    </a:lnTo>
                    <a:lnTo>
                      <a:pt x="140" y="289"/>
                    </a:lnTo>
                    <a:lnTo>
                      <a:pt x="146" y="361"/>
                    </a:lnTo>
                    <a:lnTo>
                      <a:pt x="140" y="428"/>
                    </a:lnTo>
                    <a:lnTo>
                      <a:pt x="122" y="467"/>
                    </a:lnTo>
                    <a:lnTo>
                      <a:pt x="90" y="493"/>
                    </a:lnTo>
                    <a:lnTo>
                      <a:pt x="55" y="493"/>
                    </a:lnTo>
                    <a:lnTo>
                      <a:pt x="39" y="481"/>
                    </a:lnTo>
                    <a:lnTo>
                      <a:pt x="39" y="455"/>
                    </a:lnTo>
                    <a:lnTo>
                      <a:pt x="55" y="431"/>
                    </a:lnTo>
                    <a:lnTo>
                      <a:pt x="96" y="455"/>
                    </a:lnTo>
                    <a:lnTo>
                      <a:pt x="113" y="439"/>
                    </a:lnTo>
                    <a:lnTo>
                      <a:pt x="124" y="378"/>
                    </a:lnTo>
                    <a:lnTo>
                      <a:pt x="116" y="311"/>
                    </a:lnTo>
                    <a:lnTo>
                      <a:pt x="96" y="250"/>
                    </a:lnTo>
                    <a:lnTo>
                      <a:pt x="66" y="164"/>
                    </a:lnTo>
                    <a:lnTo>
                      <a:pt x="29" y="116"/>
                    </a:lnTo>
                    <a:lnTo>
                      <a:pt x="2" y="64"/>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599" name="Freeform 47">
                <a:extLst>
                  <a:ext uri="{FF2B5EF4-FFF2-40B4-BE49-F238E27FC236}">
                    <a16:creationId xmlns:a16="http://schemas.microsoft.com/office/drawing/2014/main" id="{E079D114-D769-18DC-15F1-D3D6B9256DCF}"/>
                  </a:ext>
                </a:extLst>
              </p:cNvPr>
              <p:cNvSpPr>
                <a:spLocks noChangeAspect="1"/>
              </p:cNvSpPr>
              <p:nvPr/>
            </p:nvSpPr>
            <p:spPr bwMode="auto">
              <a:xfrm>
                <a:off x="2911" y="1887"/>
                <a:ext cx="272" cy="437"/>
              </a:xfrm>
              <a:custGeom>
                <a:avLst/>
                <a:gdLst>
                  <a:gd name="T0" fmla="*/ 96 w 272"/>
                  <a:gd name="T1" fmla="*/ 14 h 437"/>
                  <a:gd name="T2" fmla="*/ 122 w 272"/>
                  <a:gd name="T3" fmla="*/ 0 h 437"/>
                  <a:gd name="T4" fmla="*/ 141 w 272"/>
                  <a:gd name="T5" fmla="*/ 0 h 437"/>
                  <a:gd name="T6" fmla="*/ 185 w 272"/>
                  <a:gd name="T7" fmla="*/ 48 h 437"/>
                  <a:gd name="T8" fmla="*/ 211 w 272"/>
                  <a:gd name="T9" fmla="*/ 94 h 437"/>
                  <a:gd name="T10" fmla="*/ 246 w 272"/>
                  <a:gd name="T11" fmla="*/ 153 h 437"/>
                  <a:gd name="T12" fmla="*/ 268 w 272"/>
                  <a:gd name="T13" fmla="*/ 214 h 437"/>
                  <a:gd name="T14" fmla="*/ 272 w 272"/>
                  <a:gd name="T15" fmla="*/ 281 h 437"/>
                  <a:gd name="T16" fmla="*/ 263 w 272"/>
                  <a:gd name="T17" fmla="*/ 298 h 437"/>
                  <a:gd name="T18" fmla="*/ 196 w 272"/>
                  <a:gd name="T19" fmla="*/ 327 h 437"/>
                  <a:gd name="T20" fmla="*/ 129 w 272"/>
                  <a:gd name="T21" fmla="*/ 366 h 437"/>
                  <a:gd name="T22" fmla="*/ 83 w 272"/>
                  <a:gd name="T23" fmla="*/ 403 h 437"/>
                  <a:gd name="T24" fmla="*/ 74 w 272"/>
                  <a:gd name="T25" fmla="*/ 416 h 437"/>
                  <a:gd name="T26" fmla="*/ 44 w 272"/>
                  <a:gd name="T27" fmla="*/ 437 h 437"/>
                  <a:gd name="T28" fmla="*/ 18 w 272"/>
                  <a:gd name="T29" fmla="*/ 427 h 437"/>
                  <a:gd name="T30" fmla="*/ 2 w 272"/>
                  <a:gd name="T31" fmla="*/ 399 h 437"/>
                  <a:gd name="T32" fmla="*/ 0 w 272"/>
                  <a:gd name="T33" fmla="*/ 383 h 437"/>
                  <a:gd name="T34" fmla="*/ 7 w 272"/>
                  <a:gd name="T35" fmla="*/ 372 h 437"/>
                  <a:gd name="T36" fmla="*/ 33 w 272"/>
                  <a:gd name="T37" fmla="*/ 370 h 437"/>
                  <a:gd name="T38" fmla="*/ 57 w 272"/>
                  <a:gd name="T39" fmla="*/ 366 h 437"/>
                  <a:gd name="T40" fmla="*/ 122 w 272"/>
                  <a:gd name="T41" fmla="*/ 344 h 437"/>
                  <a:gd name="T42" fmla="*/ 179 w 272"/>
                  <a:gd name="T43" fmla="*/ 314 h 437"/>
                  <a:gd name="T44" fmla="*/ 228 w 272"/>
                  <a:gd name="T45" fmla="*/ 281 h 437"/>
                  <a:gd name="T46" fmla="*/ 244 w 272"/>
                  <a:gd name="T47" fmla="*/ 259 h 437"/>
                  <a:gd name="T48" fmla="*/ 235 w 272"/>
                  <a:gd name="T49" fmla="*/ 211 h 437"/>
                  <a:gd name="T50" fmla="*/ 202 w 272"/>
                  <a:gd name="T51" fmla="*/ 155 h 437"/>
                  <a:gd name="T52" fmla="*/ 163 w 272"/>
                  <a:gd name="T53" fmla="*/ 114 h 437"/>
                  <a:gd name="T54" fmla="*/ 122 w 272"/>
                  <a:gd name="T55" fmla="*/ 94 h 437"/>
                  <a:gd name="T56" fmla="*/ 89 w 272"/>
                  <a:gd name="T57" fmla="*/ 61 h 437"/>
                  <a:gd name="T58" fmla="*/ 91 w 272"/>
                  <a:gd name="T59" fmla="*/ 31 h 437"/>
                  <a:gd name="T60" fmla="*/ 96 w 272"/>
                  <a:gd name="T61" fmla="*/ 1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437">
                    <a:moveTo>
                      <a:pt x="96" y="14"/>
                    </a:moveTo>
                    <a:lnTo>
                      <a:pt x="122" y="0"/>
                    </a:lnTo>
                    <a:lnTo>
                      <a:pt x="141" y="0"/>
                    </a:lnTo>
                    <a:lnTo>
                      <a:pt x="185" y="48"/>
                    </a:lnTo>
                    <a:lnTo>
                      <a:pt x="211" y="94"/>
                    </a:lnTo>
                    <a:lnTo>
                      <a:pt x="246" y="153"/>
                    </a:lnTo>
                    <a:lnTo>
                      <a:pt x="268" y="214"/>
                    </a:lnTo>
                    <a:lnTo>
                      <a:pt x="272" y="281"/>
                    </a:lnTo>
                    <a:lnTo>
                      <a:pt x="263" y="298"/>
                    </a:lnTo>
                    <a:lnTo>
                      <a:pt x="196" y="327"/>
                    </a:lnTo>
                    <a:lnTo>
                      <a:pt x="129" y="366"/>
                    </a:lnTo>
                    <a:lnTo>
                      <a:pt x="83" y="403"/>
                    </a:lnTo>
                    <a:lnTo>
                      <a:pt x="74" y="416"/>
                    </a:lnTo>
                    <a:lnTo>
                      <a:pt x="44" y="437"/>
                    </a:lnTo>
                    <a:lnTo>
                      <a:pt x="18" y="427"/>
                    </a:lnTo>
                    <a:lnTo>
                      <a:pt x="2" y="399"/>
                    </a:lnTo>
                    <a:lnTo>
                      <a:pt x="0" y="383"/>
                    </a:lnTo>
                    <a:lnTo>
                      <a:pt x="7" y="372"/>
                    </a:lnTo>
                    <a:lnTo>
                      <a:pt x="33" y="370"/>
                    </a:lnTo>
                    <a:lnTo>
                      <a:pt x="57" y="366"/>
                    </a:lnTo>
                    <a:lnTo>
                      <a:pt x="122" y="344"/>
                    </a:lnTo>
                    <a:lnTo>
                      <a:pt x="179" y="314"/>
                    </a:lnTo>
                    <a:lnTo>
                      <a:pt x="228" y="281"/>
                    </a:lnTo>
                    <a:lnTo>
                      <a:pt x="244" y="259"/>
                    </a:lnTo>
                    <a:lnTo>
                      <a:pt x="235" y="211"/>
                    </a:lnTo>
                    <a:lnTo>
                      <a:pt x="202" y="155"/>
                    </a:lnTo>
                    <a:lnTo>
                      <a:pt x="163" y="114"/>
                    </a:lnTo>
                    <a:lnTo>
                      <a:pt x="122" y="94"/>
                    </a:lnTo>
                    <a:lnTo>
                      <a:pt x="89" y="61"/>
                    </a:lnTo>
                    <a:lnTo>
                      <a:pt x="91" y="31"/>
                    </a:lnTo>
                    <a:lnTo>
                      <a:pt x="9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600" name="Freeform 48">
                <a:extLst>
                  <a:ext uri="{FF2B5EF4-FFF2-40B4-BE49-F238E27FC236}">
                    <a16:creationId xmlns:a16="http://schemas.microsoft.com/office/drawing/2014/main" id="{8E481AD7-1E56-2E7E-306D-4A731DB40BD2}"/>
                  </a:ext>
                </a:extLst>
              </p:cNvPr>
              <p:cNvSpPr>
                <a:spLocks noChangeAspect="1"/>
              </p:cNvSpPr>
              <p:nvPr/>
            </p:nvSpPr>
            <p:spPr bwMode="auto">
              <a:xfrm>
                <a:off x="3571" y="1948"/>
                <a:ext cx="275" cy="451"/>
              </a:xfrm>
              <a:custGeom>
                <a:avLst/>
                <a:gdLst>
                  <a:gd name="T0" fmla="*/ 78 w 275"/>
                  <a:gd name="T1" fmla="*/ 17 h 451"/>
                  <a:gd name="T2" fmla="*/ 102 w 275"/>
                  <a:gd name="T3" fmla="*/ 0 h 451"/>
                  <a:gd name="T4" fmla="*/ 163 w 275"/>
                  <a:gd name="T5" fmla="*/ 17 h 451"/>
                  <a:gd name="T6" fmla="*/ 200 w 275"/>
                  <a:gd name="T7" fmla="*/ 60 h 451"/>
                  <a:gd name="T8" fmla="*/ 222 w 275"/>
                  <a:gd name="T9" fmla="*/ 115 h 451"/>
                  <a:gd name="T10" fmla="*/ 250 w 275"/>
                  <a:gd name="T11" fmla="*/ 171 h 451"/>
                  <a:gd name="T12" fmla="*/ 275 w 275"/>
                  <a:gd name="T13" fmla="*/ 232 h 451"/>
                  <a:gd name="T14" fmla="*/ 273 w 275"/>
                  <a:gd name="T15" fmla="*/ 260 h 451"/>
                  <a:gd name="T16" fmla="*/ 252 w 275"/>
                  <a:gd name="T17" fmla="*/ 296 h 451"/>
                  <a:gd name="T18" fmla="*/ 180 w 275"/>
                  <a:gd name="T19" fmla="*/ 355 h 451"/>
                  <a:gd name="T20" fmla="*/ 113 w 275"/>
                  <a:gd name="T21" fmla="*/ 396 h 451"/>
                  <a:gd name="T22" fmla="*/ 111 w 275"/>
                  <a:gd name="T23" fmla="*/ 416 h 451"/>
                  <a:gd name="T24" fmla="*/ 105 w 275"/>
                  <a:gd name="T25" fmla="*/ 427 h 451"/>
                  <a:gd name="T26" fmla="*/ 78 w 275"/>
                  <a:gd name="T27" fmla="*/ 446 h 451"/>
                  <a:gd name="T28" fmla="*/ 46 w 275"/>
                  <a:gd name="T29" fmla="*/ 451 h 451"/>
                  <a:gd name="T30" fmla="*/ 22 w 275"/>
                  <a:gd name="T31" fmla="*/ 438 h 451"/>
                  <a:gd name="T32" fmla="*/ 1 w 275"/>
                  <a:gd name="T33" fmla="*/ 416 h 451"/>
                  <a:gd name="T34" fmla="*/ 0 w 275"/>
                  <a:gd name="T35" fmla="*/ 399 h 451"/>
                  <a:gd name="T36" fmla="*/ 13 w 275"/>
                  <a:gd name="T37" fmla="*/ 390 h 451"/>
                  <a:gd name="T38" fmla="*/ 50 w 275"/>
                  <a:gd name="T39" fmla="*/ 396 h 451"/>
                  <a:gd name="T40" fmla="*/ 83 w 275"/>
                  <a:gd name="T41" fmla="*/ 388 h 451"/>
                  <a:gd name="T42" fmla="*/ 91 w 275"/>
                  <a:gd name="T43" fmla="*/ 377 h 451"/>
                  <a:gd name="T44" fmla="*/ 124 w 275"/>
                  <a:gd name="T45" fmla="*/ 362 h 451"/>
                  <a:gd name="T46" fmla="*/ 180 w 275"/>
                  <a:gd name="T47" fmla="*/ 323 h 451"/>
                  <a:gd name="T48" fmla="*/ 222 w 275"/>
                  <a:gd name="T49" fmla="*/ 290 h 451"/>
                  <a:gd name="T50" fmla="*/ 235 w 275"/>
                  <a:gd name="T51" fmla="*/ 251 h 451"/>
                  <a:gd name="T52" fmla="*/ 222 w 275"/>
                  <a:gd name="T53" fmla="*/ 188 h 451"/>
                  <a:gd name="T54" fmla="*/ 180 w 275"/>
                  <a:gd name="T55" fmla="*/ 121 h 451"/>
                  <a:gd name="T56" fmla="*/ 128 w 275"/>
                  <a:gd name="T57" fmla="*/ 90 h 451"/>
                  <a:gd name="T58" fmla="*/ 91 w 275"/>
                  <a:gd name="T59" fmla="*/ 82 h 451"/>
                  <a:gd name="T60" fmla="*/ 78 w 275"/>
                  <a:gd name="T61" fmla="*/ 51 h 451"/>
                  <a:gd name="T62" fmla="*/ 78 w 275"/>
                  <a:gd name="T63" fmla="*/ 1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451">
                    <a:moveTo>
                      <a:pt x="78" y="17"/>
                    </a:moveTo>
                    <a:lnTo>
                      <a:pt x="102" y="0"/>
                    </a:lnTo>
                    <a:lnTo>
                      <a:pt x="163" y="17"/>
                    </a:lnTo>
                    <a:lnTo>
                      <a:pt x="200" y="60"/>
                    </a:lnTo>
                    <a:lnTo>
                      <a:pt x="222" y="115"/>
                    </a:lnTo>
                    <a:lnTo>
                      <a:pt x="250" y="171"/>
                    </a:lnTo>
                    <a:lnTo>
                      <a:pt x="275" y="232"/>
                    </a:lnTo>
                    <a:lnTo>
                      <a:pt x="273" y="260"/>
                    </a:lnTo>
                    <a:lnTo>
                      <a:pt x="252" y="296"/>
                    </a:lnTo>
                    <a:lnTo>
                      <a:pt x="180" y="355"/>
                    </a:lnTo>
                    <a:lnTo>
                      <a:pt x="113" y="396"/>
                    </a:lnTo>
                    <a:lnTo>
                      <a:pt x="111" y="416"/>
                    </a:lnTo>
                    <a:lnTo>
                      <a:pt x="105" y="427"/>
                    </a:lnTo>
                    <a:lnTo>
                      <a:pt x="78" y="446"/>
                    </a:lnTo>
                    <a:lnTo>
                      <a:pt x="46" y="451"/>
                    </a:lnTo>
                    <a:lnTo>
                      <a:pt x="22" y="438"/>
                    </a:lnTo>
                    <a:lnTo>
                      <a:pt x="1" y="416"/>
                    </a:lnTo>
                    <a:lnTo>
                      <a:pt x="0" y="399"/>
                    </a:lnTo>
                    <a:lnTo>
                      <a:pt x="13" y="390"/>
                    </a:lnTo>
                    <a:lnTo>
                      <a:pt x="50" y="396"/>
                    </a:lnTo>
                    <a:lnTo>
                      <a:pt x="83" y="388"/>
                    </a:lnTo>
                    <a:lnTo>
                      <a:pt x="91" y="377"/>
                    </a:lnTo>
                    <a:lnTo>
                      <a:pt x="124" y="362"/>
                    </a:lnTo>
                    <a:lnTo>
                      <a:pt x="180" y="323"/>
                    </a:lnTo>
                    <a:lnTo>
                      <a:pt x="222" y="290"/>
                    </a:lnTo>
                    <a:lnTo>
                      <a:pt x="235" y="251"/>
                    </a:lnTo>
                    <a:lnTo>
                      <a:pt x="222" y="188"/>
                    </a:lnTo>
                    <a:lnTo>
                      <a:pt x="180" y="121"/>
                    </a:lnTo>
                    <a:lnTo>
                      <a:pt x="128" y="90"/>
                    </a:lnTo>
                    <a:lnTo>
                      <a:pt x="91" y="82"/>
                    </a:lnTo>
                    <a:lnTo>
                      <a:pt x="78" y="51"/>
                    </a:lnTo>
                    <a:lnTo>
                      <a:pt x="78"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601" name="Freeform 49">
                <a:extLst>
                  <a:ext uri="{FF2B5EF4-FFF2-40B4-BE49-F238E27FC236}">
                    <a16:creationId xmlns:a16="http://schemas.microsoft.com/office/drawing/2014/main" id="{B9566D53-1FBC-4056-DB71-D264531B1108}"/>
                  </a:ext>
                </a:extLst>
              </p:cNvPr>
              <p:cNvSpPr>
                <a:spLocks noChangeAspect="1"/>
              </p:cNvSpPr>
              <p:nvPr/>
            </p:nvSpPr>
            <p:spPr bwMode="auto">
              <a:xfrm>
                <a:off x="1694" y="1843"/>
                <a:ext cx="226" cy="444"/>
              </a:xfrm>
              <a:custGeom>
                <a:avLst/>
                <a:gdLst>
                  <a:gd name="T0" fmla="*/ 20 w 226"/>
                  <a:gd name="T1" fmla="*/ 81 h 444"/>
                  <a:gd name="T2" fmla="*/ 0 w 226"/>
                  <a:gd name="T3" fmla="*/ 43 h 444"/>
                  <a:gd name="T4" fmla="*/ 6 w 226"/>
                  <a:gd name="T5" fmla="*/ 9 h 444"/>
                  <a:gd name="T6" fmla="*/ 28 w 226"/>
                  <a:gd name="T7" fmla="*/ 0 h 444"/>
                  <a:gd name="T8" fmla="*/ 50 w 226"/>
                  <a:gd name="T9" fmla="*/ 6 h 444"/>
                  <a:gd name="T10" fmla="*/ 87 w 226"/>
                  <a:gd name="T11" fmla="*/ 33 h 444"/>
                  <a:gd name="T12" fmla="*/ 117 w 226"/>
                  <a:gd name="T13" fmla="*/ 81 h 444"/>
                  <a:gd name="T14" fmla="*/ 161 w 226"/>
                  <a:gd name="T15" fmla="*/ 165 h 444"/>
                  <a:gd name="T16" fmla="*/ 195 w 226"/>
                  <a:gd name="T17" fmla="*/ 216 h 444"/>
                  <a:gd name="T18" fmla="*/ 217 w 226"/>
                  <a:gd name="T19" fmla="*/ 266 h 444"/>
                  <a:gd name="T20" fmla="*/ 226 w 226"/>
                  <a:gd name="T21" fmla="*/ 292 h 444"/>
                  <a:gd name="T22" fmla="*/ 209 w 226"/>
                  <a:gd name="T23" fmla="*/ 311 h 444"/>
                  <a:gd name="T24" fmla="*/ 159 w 226"/>
                  <a:gd name="T25" fmla="*/ 316 h 444"/>
                  <a:gd name="T26" fmla="*/ 98 w 226"/>
                  <a:gd name="T27" fmla="*/ 331 h 444"/>
                  <a:gd name="T28" fmla="*/ 72 w 226"/>
                  <a:gd name="T29" fmla="*/ 344 h 444"/>
                  <a:gd name="T30" fmla="*/ 61 w 226"/>
                  <a:gd name="T31" fmla="*/ 383 h 444"/>
                  <a:gd name="T32" fmla="*/ 72 w 226"/>
                  <a:gd name="T33" fmla="*/ 400 h 444"/>
                  <a:gd name="T34" fmla="*/ 65 w 226"/>
                  <a:gd name="T35" fmla="*/ 426 h 444"/>
                  <a:gd name="T36" fmla="*/ 31 w 226"/>
                  <a:gd name="T37" fmla="*/ 444 h 444"/>
                  <a:gd name="T38" fmla="*/ 26 w 226"/>
                  <a:gd name="T39" fmla="*/ 431 h 444"/>
                  <a:gd name="T40" fmla="*/ 9 w 226"/>
                  <a:gd name="T41" fmla="*/ 409 h 444"/>
                  <a:gd name="T42" fmla="*/ 6 w 226"/>
                  <a:gd name="T43" fmla="*/ 377 h 444"/>
                  <a:gd name="T44" fmla="*/ 20 w 226"/>
                  <a:gd name="T45" fmla="*/ 361 h 444"/>
                  <a:gd name="T46" fmla="*/ 48 w 226"/>
                  <a:gd name="T47" fmla="*/ 337 h 444"/>
                  <a:gd name="T48" fmla="*/ 87 w 226"/>
                  <a:gd name="T49" fmla="*/ 303 h 444"/>
                  <a:gd name="T50" fmla="*/ 144 w 226"/>
                  <a:gd name="T51" fmla="*/ 292 h 444"/>
                  <a:gd name="T52" fmla="*/ 182 w 226"/>
                  <a:gd name="T53" fmla="*/ 278 h 444"/>
                  <a:gd name="T54" fmla="*/ 172 w 226"/>
                  <a:gd name="T55" fmla="*/ 250 h 444"/>
                  <a:gd name="T56" fmla="*/ 133 w 226"/>
                  <a:gd name="T57" fmla="*/ 205 h 444"/>
                  <a:gd name="T58" fmla="*/ 70 w 226"/>
                  <a:gd name="T59" fmla="*/ 161 h 444"/>
                  <a:gd name="T60" fmla="*/ 28 w 226"/>
                  <a:gd name="T61" fmla="*/ 109 h 444"/>
                  <a:gd name="T62" fmla="*/ 20 w 226"/>
                  <a:gd name="T63" fmla="*/ 8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444">
                    <a:moveTo>
                      <a:pt x="20" y="81"/>
                    </a:moveTo>
                    <a:lnTo>
                      <a:pt x="0" y="43"/>
                    </a:lnTo>
                    <a:lnTo>
                      <a:pt x="6" y="9"/>
                    </a:lnTo>
                    <a:lnTo>
                      <a:pt x="28" y="0"/>
                    </a:lnTo>
                    <a:lnTo>
                      <a:pt x="50" y="6"/>
                    </a:lnTo>
                    <a:lnTo>
                      <a:pt x="87" y="33"/>
                    </a:lnTo>
                    <a:lnTo>
                      <a:pt x="117" y="81"/>
                    </a:lnTo>
                    <a:lnTo>
                      <a:pt x="161" y="165"/>
                    </a:lnTo>
                    <a:lnTo>
                      <a:pt x="195" y="216"/>
                    </a:lnTo>
                    <a:lnTo>
                      <a:pt x="217" y="266"/>
                    </a:lnTo>
                    <a:lnTo>
                      <a:pt x="226" y="292"/>
                    </a:lnTo>
                    <a:lnTo>
                      <a:pt x="209" y="311"/>
                    </a:lnTo>
                    <a:lnTo>
                      <a:pt x="159" y="316"/>
                    </a:lnTo>
                    <a:lnTo>
                      <a:pt x="98" y="331"/>
                    </a:lnTo>
                    <a:lnTo>
                      <a:pt x="72" y="344"/>
                    </a:lnTo>
                    <a:lnTo>
                      <a:pt x="61" y="383"/>
                    </a:lnTo>
                    <a:lnTo>
                      <a:pt x="72" y="400"/>
                    </a:lnTo>
                    <a:lnTo>
                      <a:pt x="65" y="426"/>
                    </a:lnTo>
                    <a:lnTo>
                      <a:pt x="31" y="444"/>
                    </a:lnTo>
                    <a:lnTo>
                      <a:pt x="26" y="431"/>
                    </a:lnTo>
                    <a:lnTo>
                      <a:pt x="9" y="409"/>
                    </a:lnTo>
                    <a:lnTo>
                      <a:pt x="6" y="377"/>
                    </a:lnTo>
                    <a:lnTo>
                      <a:pt x="20" y="361"/>
                    </a:lnTo>
                    <a:lnTo>
                      <a:pt x="48" y="337"/>
                    </a:lnTo>
                    <a:lnTo>
                      <a:pt x="87" y="303"/>
                    </a:lnTo>
                    <a:lnTo>
                      <a:pt x="144" y="292"/>
                    </a:lnTo>
                    <a:lnTo>
                      <a:pt x="182" y="278"/>
                    </a:lnTo>
                    <a:lnTo>
                      <a:pt x="172" y="250"/>
                    </a:lnTo>
                    <a:lnTo>
                      <a:pt x="133" y="205"/>
                    </a:lnTo>
                    <a:lnTo>
                      <a:pt x="70" y="161"/>
                    </a:lnTo>
                    <a:lnTo>
                      <a:pt x="28" y="109"/>
                    </a:lnTo>
                    <a:lnTo>
                      <a:pt x="20"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0" name="Rectangle 4">
            <a:extLst>
              <a:ext uri="{FF2B5EF4-FFF2-40B4-BE49-F238E27FC236}">
                <a16:creationId xmlns:a16="http://schemas.microsoft.com/office/drawing/2014/main" id="{C5333E20-86FC-D65B-D23F-D600F10DC9C1}"/>
              </a:ext>
            </a:extLst>
          </p:cNvPr>
          <p:cNvSpPr>
            <a:spLocks noGrp="1" noChangeArrowheads="1"/>
          </p:cNvSpPr>
          <p:nvPr>
            <p:ph type="title"/>
          </p:nvPr>
        </p:nvSpPr>
        <p:spPr/>
        <p:txBody>
          <a:bodyPr/>
          <a:lstStyle/>
          <a:p>
            <a:r>
              <a:rPr lang="en-US" altLang="en-US"/>
              <a:t>Benefits Exhaust During Stay - Utilization</a:t>
            </a:r>
          </a:p>
        </p:txBody>
      </p:sp>
      <p:sp>
        <p:nvSpPr>
          <p:cNvPr id="295941" name="Rectangle 5">
            <a:extLst>
              <a:ext uri="{FF2B5EF4-FFF2-40B4-BE49-F238E27FC236}">
                <a16:creationId xmlns:a16="http://schemas.microsoft.com/office/drawing/2014/main" id="{C2C3F51C-B978-67ED-735F-FFF495F4832C}"/>
              </a:ext>
            </a:extLst>
          </p:cNvPr>
          <p:cNvSpPr>
            <a:spLocks noGrp="1" noChangeArrowheads="1"/>
          </p:cNvSpPr>
          <p:nvPr>
            <p:ph type="body" idx="1"/>
          </p:nvPr>
        </p:nvSpPr>
        <p:spPr/>
        <p:txBody>
          <a:bodyPr/>
          <a:lstStyle/>
          <a:p>
            <a:r>
              <a:rPr lang="en-US" altLang="en-US"/>
              <a:t>If exhausted during short stay outlier period</a:t>
            </a:r>
          </a:p>
          <a:p>
            <a:pPr lvl="1"/>
            <a:r>
              <a:rPr lang="en-US" altLang="en-US"/>
              <a:t>LTCH receives short stay outlier payment for number of benefit days available</a:t>
            </a:r>
          </a:p>
          <a:p>
            <a:pPr lvl="2"/>
            <a:r>
              <a:rPr lang="en-US" altLang="en-US"/>
              <a:t>FI applies benefits exhaust (BE) date, determines benefit application and reflects days after BE as non-covered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a:extLst>
              <a:ext uri="{FF2B5EF4-FFF2-40B4-BE49-F238E27FC236}">
                <a16:creationId xmlns:a16="http://schemas.microsoft.com/office/drawing/2014/main" id="{82360487-41B1-CC4E-E651-39556A700993}"/>
              </a:ext>
            </a:extLst>
          </p:cNvPr>
          <p:cNvSpPr>
            <a:spLocks noGrp="1" noChangeArrowheads="1"/>
          </p:cNvSpPr>
          <p:nvPr>
            <p:ph type="title"/>
          </p:nvPr>
        </p:nvSpPr>
        <p:spPr/>
        <p:txBody>
          <a:bodyPr/>
          <a:lstStyle/>
          <a:p>
            <a:r>
              <a:rPr lang="en-US" altLang="en-US" dirty="0"/>
              <a:t>Benefits Exhaust During Stay – Utilization (2)</a:t>
            </a:r>
          </a:p>
        </p:txBody>
      </p:sp>
      <p:sp>
        <p:nvSpPr>
          <p:cNvPr id="309251" name="Rectangle 3">
            <a:extLst>
              <a:ext uri="{FF2B5EF4-FFF2-40B4-BE49-F238E27FC236}">
                <a16:creationId xmlns:a16="http://schemas.microsoft.com/office/drawing/2014/main" id="{EAFBB10D-279E-3AD2-6D99-E25D9252C538}"/>
              </a:ext>
            </a:extLst>
          </p:cNvPr>
          <p:cNvSpPr>
            <a:spLocks noGrp="1" noChangeArrowheads="1"/>
          </p:cNvSpPr>
          <p:nvPr>
            <p:ph type="body" idx="1"/>
          </p:nvPr>
        </p:nvSpPr>
        <p:spPr/>
        <p:txBody>
          <a:bodyPr/>
          <a:lstStyle/>
          <a:p>
            <a:r>
              <a:rPr lang="en-US" altLang="en-US"/>
              <a:t>If exhausted after short stay outlier threshold is exceeded</a:t>
            </a:r>
          </a:p>
          <a:p>
            <a:pPr lvl="1"/>
            <a:r>
              <a:rPr lang="en-US" altLang="en-US"/>
              <a:t>Full LTC-DRG payable</a:t>
            </a:r>
          </a:p>
          <a:p>
            <a:pPr lvl="2"/>
            <a:r>
              <a:rPr lang="en-US" altLang="en-US"/>
              <a:t>IPPS rules apply</a:t>
            </a:r>
          </a:p>
          <a:p>
            <a:pPr lvl="3"/>
            <a:r>
              <a:rPr lang="en-US" altLang="en-US"/>
              <a:t>FI applies benefits exhaust date, determines benefit application and reflects any applicable span code 70</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4" name="Rectangle 4">
            <a:extLst>
              <a:ext uri="{FF2B5EF4-FFF2-40B4-BE49-F238E27FC236}">
                <a16:creationId xmlns:a16="http://schemas.microsoft.com/office/drawing/2014/main" id="{2266116D-5C16-C1B3-4369-8BFB84270F79}"/>
              </a:ext>
            </a:extLst>
          </p:cNvPr>
          <p:cNvSpPr>
            <a:spLocks noGrp="1" noChangeArrowheads="1"/>
          </p:cNvSpPr>
          <p:nvPr>
            <p:ph type="title"/>
          </p:nvPr>
        </p:nvSpPr>
        <p:spPr/>
        <p:txBody>
          <a:bodyPr/>
          <a:lstStyle/>
          <a:p>
            <a:r>
              <a:rPr lang="en-US" altLang="en-US"/>
              <a:t>Benefits Exhaust Date And Span Code 70  </a:t>
            </a:r>
          </a:p>
        </p:txBody>
      </p:sp>
      <p:sp>
        <p:nvSpPr>
          <p:cNvPr id="296965" name="Rectangle 5">
            <a:extLst>
              <a:ext uri="{FF2B5EF4-FFF2-40B4-BE49-F238E27FC236}">
                <a16:creationId xmlns:a16="http://schemas.microsoft.com/office/drawing/2014/main" id="{FA62B4CF-8ED0-7609-2F30-CAC58D9DD858}"/>
              </a:ext>
            </a:extLst>
          </p:cNvPr>
          <p:cNvSpPr>
            <a:spLocks noGrp="1" noChangeArrowheads="1"/>
          </p:cNvSpPr>
          <p:nvPr>
            <p:ph type="body" idx="1"/>
          </p:nvPr>
        </p:nvSpPr>
        <p:spPr/>
        <p:txBody>
          <a:bodyPr/>
          <a:lstStyle/>
          <a:p>
            <a:r>
              <a:rPr lang="en-US" altLang="en-US"/>
              <a:t>A3,B3 or C3</a:t>
            </a:r>
          </a:p>
          <a:p>
            <a:pPr lvl="1"/>
            <a:r>
              <a:rPr lang="en-US" altLang="en-US"/>
              <a:t>Indicates last date for which benefits are available for insurance listed in FL 50, Line A, B or C respectively</a:t>
            </a:r>
          </a:p>
          <a:p>
            <a:r>
              <a:rPr lang="en-US" altLang="en-US"/>
              <a:t>Occurrence span code 70</a:t>
            </a:r>
          </a:p>
          <a:p>
            <a:pPr lvl="1"/>
            <a:r>
              <a:rPr lang="en-US" altLang="en-US"/>
              <a:t>Applicable for non-utilization dates as identified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4" name="Rectangle 4">
            <a:extLst>
              <a:ext uri="{FF2B5EF4-FFF2-40B4-BE49-F238E27FC236}">
                <a16:creationId xmlns:a16="http://schemas.microsoft.com/office/drawing/2014/main" id="{58ED481F-66AF-408F-1A82-1594E8761078}"/>
              </a:ext>
            </a:extLst>
          </p:cNvPr>
          <p:cNvSpPr>
            <a:spLocks noGrp="1" noChangeArrowheads="1"/>
          </p:cNvSpPr>
          <p:nvPr>
            <p:ph type="title"/>
          </p:nvPr>
        </p:nvSpPr>
        <p:spPr/>
        <p:txBody>
          <a:bodyPr/>
          <a:lstStyle/>
          <a:p>
            <a:r>
              <a:rPr lang="en-US" altLang="en-US"/>
              <a:t>Coding Benefits Exhaust During Stay</a:t>
            </a:r>
          </a:p>
        </p:txBody>
      </p:sp>
      <p:sp>
        <p:nvSpPr>
          <p:cNvPr id="281605" name="Rectangle 5">
            <a:extLst>
              <a:ext uri="{FF2B5EF4-FFF2-40B4-BE49-F238E27FC236}">
                <a16:creationId xmlns:a16="http://schemas.microsoft.com/office/drawing/2014/main" id="{1DAFCFFB-67DB-523B-112A-3EA0BA0E14F2}"/>
              </a:ext>
            </a:extLst>
          </p:cNvPr>
          <p:cNvSpPr>
            <a:spLocks noGrp="1" noChangeArrowheads="1"/>
          </p:cNvSpPr>
          <p:nvPr>
            <p:ph type="body" idx="1"/>
          </p:nvPr>
        </p:nvSpPr>
        <p:spPr/>
        <p:txBody>
          <a:bodyPr/>
          <a:lstStyle/>
          <a:p>
            <a:r>
              <a:rPr lang="en-US" altLang="en-US"/>
              <a:t>Use type of bill 11X</a:t>
            </a:r>
          </a:p>
          <a:p>
            <a:r>
              <a:rPr lang="en-US" altLang="en-US"/>
              <a:t>Report covered and non-covered days, as usual</a:t>
            </a:r>
          </a:p>
          <a:p>
            <a:r>
              <a:rPr lang="en-US" altLang="en-US"/>
              <a:t>Report accommodation revenue code(s) and ancillary charges with respective covered and non-covered units and charges</a:t>
            </a:r>
          </a:p>
          <a:p>
            <a:r>
              <a:rPr lang="en-US" altLang="en-US"/>
              <a:t>Remainder of claim coded using existing requirements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62" name="Rectangle 6">
            <a:extLst>
              <a:ext uri="{FF2B5EF4-FFF2-40B4-BE49-F238E27FC236}">
                <a16:creationId xmlns:a16="http://schemas.microsoft.com/office/drawing/2014/main" id="{4AF61B9B-BBE6-300A-C0CE-240DEB1D778C}"/>
              </a:ext>
            </a:extLst>
          </p:cNvPr>
          <p:cNvSpPr>
            <a:spLocks noGrp="1" noChangeArrowheads="1"/>
          </p:cNvSpPr>
          <p:nvPr>
            <p:ph type="title"/>
          </p:nvPr>
        </p:nvSpPr>
        <p:spPr/>
        <p:txBody>
          <a:bodyPr/>
          <a:lstStyle/>
          <a:p>
            <a:r>
              <a:rPr lang="en-US" altLang="en-US"/>
              <a:t>Claim Examples - See Training Guide</a:t>
            </a:r>
          </a:p>
        </p:txBody>
      </p:sp>
      <p:sp>
        <p:nvSpPr>
          <p:cNvPr id="224263" name="Rectangle 7">
            <a:extLst>
              <a:ext uri="{FF2B5EF4-FFF2-40B4-BE49-F238E27FC236}">
                <a16:creationId xmlns:a16="http://schemas.microsoft.com/office/drawing/2014/main" id="{963A80E0-4CB0-1DB6-140D-B962A70ECD0E}"/>
              </a:ext>
            </a:extLst>
          </p:cNvPr>
          <p:cNvSpPr>
            <a:spLocks noGrp="1" noChangeArrowheads="1"/>
          </p:cNvSpPr>
          <p:nvPr>
            <p:ph type="body" idx="1"/>
          </p:nvPr>
        </p:nvSpPr>
        <p:spPr/>
        <p:txBody>
          <a:bodyPr/>
          <a:lstStyle/>
          <a:p>
            <a:r>
              <a:rPr lang="en-US" altLang="en-US"/>
              <a:t>Assumptions: </a:t>
            </a:r>
          </a:p>
          <a:p>
            <a:pPr lvl="1"/>
            <a:r>
              <a:rPr lang="en-US" altLang="en-US"/>
              <a:t>High cost outlier threshold amount = $50,000</a:t>
            </a:r>
          </a:p>
          <a:p>
            <a:pPr lvl="1"/>
            <a:r>
              <a:rPr lang="en-US" altLang="en-US"/>
              <a:t>Threshold amount reached on the 25th day</a:t>
            </a:r>
          </a:p>
          <a:p>
            <a:pPr lvl="1"/>
            <a:r>
              <a:rPr lang="en-US" altLang="en-US"/>
              <a:t>DRG ALOS = 12 days </a:t>
            </a:r>
          </a:p>
          <a:p>
            <a:pPr lvl="2"/>
            <a:r>
              <a:rPr lang="en-US" altLang="en-US"/>
              <a:t>Short stay outlier threshold equals 10 days</a:t>
            </a:r>
          </a:p>
          <a:p>
            <a:pPr lvl="1"/>
            <a:r>
              <a:rPr lang="en-US" altLang="en-US"/>
              <a:t>Billed charges </a:t>
            </a:r>
          </a:p>
          <a:p>
            <a:pPr lvl="2"/>
            <a:r>
              <a:rPr lang="en-US" altLang="en-US"/>
              <a:t>$3,000 per day for the first 12 days, $2,000 on the 13th day and $1,000 each day thereafter</a:t>
            </a:r>
          </a:p>
          <a:p>
            <a:pPr lvl="1"/>
            <a:r>
              <a:rPr lang="en-US" altLang="en-US"/>
              <a:t>Beneficiary elects to use available LTR days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2628" name="Group 4">
            <a:extLst>
              <a:ext uri="{FF2B5EF4-FFF2-40B4-BE49-F238E27FC236}">
                <a16:creationId xmlns:a16="http://schemas.microsoft.com/office/drawing/2014/main" id="{4C549CCF-6B60-B302-6C4F-2C982653580B}"/>
              </a:ext>
              <a:ext uri="{C183D7F6-B498-43B3-948B-1728B52AA6E4}">
                <adec:decorative xmlns:adec="http://schemas.microsoft.com/office/drawing/2017/decorative" val="1"/>
              </a:ext>
            </a:extLst>
          </p:cNvPr>
          <p:cNvGrpSpPr>
            <a:grpSpLocks noChangeAspect="1"/>
          </p:cNvGrpSpPr>
          <p:nvPr/>
        </p:nvGrpSpPr>
        <p:grpSpPr bwMode="auto">
          <a:xfrm>
            <a:off x="6629400" y="5959475"/>
            <a:ext cx="2057400" cy="669925"/>
            <a:chOff x="1121" y="1463"/>
            <a:chExt cx="3562" cy="1484"/>
          </a:xfrm>
        </p:grpSpPr>
        <p:grpSp>
          <p:nvGrpSpPr>
            <p:cNvPr id="282629" name="Group 5">
              <a:extLst>
                <a:ext uri="{FF2B5EF4-FFF2-40B4-BE49-F238E27FC236}">
                  <a16:creationId xmlns:a16="http://schemas.microsoft.com/office/drawing/2014/main" id="{DE9B8E21-7163-9BD0-8F3B-B8141F08A254}"/>
                </a:ext>
              </a:extLst>
            </p:cNvPr>
            <p:cNvGrpSpPr>
              <a:grpSpLocks noChangeAspect="1"/>
            </p:cNvGrpSpPr>
            <p:nvPr/>
          </p:nvGrpSpPr>
          <p:grpSpPr bwMode="auto">
            <a:xfrm>
              <a:off x="1121" y="1463"/>
              <a:ext cx="2774" cy="1484"/>
              <a:chOff x="1121" y="1463"/>
              <a:chExt cx="2774" cy="1484"/>
            </a:xfrm>
          </p:grpSpPr>
          <p:grpSp>
            <p:nvGrpSpPr>
              <p:cNvPr id="282630" name="Group 6">
                <a:extLst>
                  <a:ext uri="{FF2B5EF4-FFF2-40B4-BE49-F238E27FC236}">
                    <a16:creationId xmlns:a16="http://schemas.microsoft.com/office/drawing/2014/main" id="{C78B6247-0918-93F3-03EB-9D0FC63BEF71}"/>
                  </a:ext>
                </a:extLst>
              </p:cNvPr>
              <p:cNvGrpSpPr>
                <a:grpSpLocks noChangeAspect="1"/>
              </p:cNvGrpSpPr>
              <p:nvPr/>
            </p:nvGrpSpPr>
            <p:grpSpPr bwMode="auto">
              <a:xfrm>
                <a:off x="1121" y="1493"/>
                <a:ext cx="717" cy="1421"/>
                <a:chOff x="1104" y="1470"/>
                <a:chExt cx="717" cy="1421"/>
              </a:xfrm>
            </p:grpSpPr>
            <p:sp>
              <p:nvSpPr>
                <p:cNvPr id="282631" name="Freeform 7">
                  <a:extLst>
                    <a:ext uri="{FF2B5EF4-FFF2-40B4-BE49-F238E27FC236}">
                      <a16:creationId xmlns:a16="http://schemas.microsoft.com/office/drawing/2014/main" id="{E19E938A-D94E-5B7C-35F8-2F0594FF9A13}"/>
                    </a:ext>
                  </a:extLst>
                </p:cNvPr>
                <p:cNvSpPr>
                  <a:spLocks noChangeAspect="1"/>
                </p:cNvSpPr>
                <p:nvPr/>
              </p:nvSpPr>
              <p:spPr bwMode="auto">
                <a:xfrm>
                  <a:off x="1432" y="1470"/>
                  <a:ext cx="295" cy="315"/>
                </a:xfrm>
                <a:custGeom>
                  <a:avLst/>
                  <a:gdLst>
                    <a:gd name="T0" fmla="*/ 99 w 295"/>
                    <a:gd name="T1" fmla="*/ 150 h 315"/>
                    <a:gd name="T2" fmla="*/ 93 w 295"/>
                    <a:gd name="T3" fmla="*/ 105 h 315"/>
                    <a:gd name="T4" fmla="*/ 93 w 295"/>
                    <a:gd name="T5" fmla="*/ 61 h 315"/>
                    <a:gd name="T6" fmla="*/ 106 w 295"/>
                    <a:gd name="T7" fmla="*/ 25 h 315"/>
                    <a:gd name="T8" fmla="*/ 134 w 295"/>
                    <a:gd name="T9" fmla="*/ 9 h 315"/>
                    <a:gd name="T10" fmla="*/ 173 w 295"/>
                    <a:gd name="T11" fmla="*/ 0 h 315"/>
                    <a:gd name="T12" fmla="*/ 221 w 295"/>
                    <a:gd name="T13" fmla="*/ 16 h 315"/>
                    <a:gd name="T14" fmla="*/ 256 w 295"/>
                    <a:gd name="T15" fmla="*/ 64 h 315"/>
                    <a:gd name="T16" fmla="*/ 284 w 295"/>
                    <a:gd name="T17" fmla="*/ 137 h 315"/>
                    <a:gd name="T18" fmla="*/ 294 w 295"/>
                    <a:gd name="T19" fmla="*/ 192 h 315"/>
                    <a:gd name="T20" fmla="*/ 295 w 295"/>
                    <a:gd name="T21" fmla="*/ 261 h 315"/>
                    <a:gd name="T22" fmla="*/ 279 w 295"/>
                    <a:gd name="T23" fmla="*/ 298 h 315"/>
                    <a:gd name="T24" fmla="*/ 255 w 295"/>
                    <a:gd name="T25" fmla="*/ 315 h 315"/>
                    <a:gd name="T26" fmla="*/ 206 w 295"/>
                    <a:gd name="T27" fmla="*/ 315 h 315"/>
                    <a:gd name="T28" fmla="*/ 171 w 295"/>
                    <a:gd name="T29" fmla="*/ 292 h 315"/>
                    <a:gd name="T30" fmla="*/ 138 w 295"/>
                    <a:gd name="T31" fmla="*/ 244 h 315"/>
                    <a:gd name="T32" fmla="*/ 112 w 295"/>
                    <a:gd name="T33" fmla="*/ 205 h 315"/>
                    <a:gd name="T34" fmla="*/ 10 w 295"/>
                    <a:gd name="T35" fmla="*/ 194 h 315"/>
                    <a:gd name="T36" fmla="*/ 0 w 295"/>
                    <a:gd name="T37" fmla="*/ 177 h 315"/>
                    <a:gd name="T38" fmla="*/ 4 w 295"/>
                    <a:gd name="T39" fmla="*/ 166 h 315"/>
                    <a:gd name="T40" fmla="*/ 104 w 295"/>
                    <a:gd name="T41" fmla="*/ 164 h 315"/>
                    <a:gd name="T42" fmla="*/ 99 w 295"/>
                    <a:gd name="T43" fmla="*/ 15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315">
                      <a:moveTo>
                        <a:pt x="99" y="150"/>
                      </a:moveTo>
                      <a:lnTo>
                        <a:pt x="93" y="105"/>
                      </a:lnTo>
                      <a:lnTo>
                        <a:pt x="93" y="61"/>
                      </a:lnTo>
                      <a:lnTo>
                        <a:pt x="106" y="25"/>
                      </a:lnTo>
                      <a:lnTo>
                        <a:pt x="134" y="9"/>
                      </a:lnTo>
                      <a:lnTo>
                        <a:pt x="173" y="0"/>
                      </a:lnTo>
                      <a:lnTo>
                        <a:pt x="221" y="16"/>
                      </a:lnTo>
                      <a:lnTo>
                        <a:pt x="256" y="64"/>
                      </a:lnTo>
                      <a:lnTo>
                        <a:pt x="284" y="137"/>
                      </a:lnTo>
                      <a:lnTo>
                        <a:pt x="294" y="192"/>
                      </a:lnTo>
                      <a:lnTo>
                        <a:pt x="295" y="261"/>
                      </a:lnTo>
                      <a:lnTo>
                        <a:pt x="279" y="298"/>
                      </a:lnTo>
                      <a:lnTo>
                        <a:pt x="255" y="315"/>
                      </a:lnTo>
                      <a:lnTo>
                        <a:pt x="206" y="315"/>
                      </a:lnTo>
                      <a:lnTo>
                        <a:pt x="171" y="292"/>
                      </a:lnTo>
                      <a:lnTo>
                        <a:pt x="138" y="244"/>
                      </a:lnTo>
                      <a:lnTo>
                        <a:pt x="112" y="205"/>
                      </a:lnTo>
                      <a:lnTo>
                        <a:pt x="10" y="194"/>
                      </a:lnTo>
                      <a:lnTo>
                        <a:pt x="0" y="177"/>
                      </a:lnTo>
                      <a:lnTo>
                        <a:pt x="4" y="166"/>
                      </a:lnTo>
                      <a:lnTo>
                        <a:pt x="104" y="164"/>
                      </a:lnTo>
                      <a:lnTo>
                        <a:pt x="99"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32" name="Freeform 8">
                  <a:extLst>
                    <a:ext uri="{FF2B5EF4-FFF2-40B4-BE49-F238E27FC236}">
                      <a16:creationId xmlns:a16="http://schemas.microsoft.com/office/drawing/2014/main" id="{90033E13-DDB8-413E-8369-88C7464E954C}"/>
                    </a:ext>
                  </a:extLst>
                </p:cNvPr>
                <p:cNvSpPr>
                  <a:spLocks noChangeAspect="1"/>
                </p:cNvSpPr>
                <p:nvPr/>
              </p:nvSpPr>
              <p:spPr bwMode="auto">
                <a:xfrm>
                  <a:off x="1104" y="1703"/>
                  <a:ext cx="578" cy="209"/>
                </a:xfrm>
                <a:custGeom>
                  <a:avLst/>
                  <a:gdLst>
                    <a:gd name="T0" fmla="*/ 576 w 578"/>
                    <a:gd name="T1" fmla="*/ 176 h 209"/>
                    <a:gd name="T2" fmla="*/ 500 w 578"/>
                    <a:gd name="T3" fmla="*/ 150 h 209"/>
                    <a:gd name="T4" fmla="*/ 471 w 578"/>
                    <a:gd name="T5" fmla="*/ 143 h 209"/>
                    <a:gd name="T6" fmla="*/ 383 w 578"/>
                    <a:gd name="T7" fmla="*/ 121 h 209"/>
                    <a:gd name="T8" fmla="*/ 209 w 578"/>
                    <a:gd name="T9" fmla="*/ 71 h 209"/>
                    <a:gd name="T10" fmla="*/ 94 w 578"/>
                    <a:gd name="T11" fmla="*/ 37 h 209"/>
                    <a:gd name="T12" fmla="*/ 17 w 578"/>
                    <a:gd name="T13" fmla="*/ 0 h 209"/>
                    <a:gd name="T14" fmla="*/ 0 w 578"/>
                    <a:gd name="T15" fmla="*/ 10 h 209"/>
                    <a:gd name="T16" fmla="*/ 11 w 578"/>
                    <a:gd name="T17" fmla="*/ 26 h 209"/>
                    <a:gd name="T18" fmla="*/ 67 w 578"/>
                    <a:gd name="T19" fmla="*/ 54 h 209"/>
                    <a:gd name="T20" fmla="*/ 104 w 578"/>
                    <a:gd name="T21" fmla="*/ 61 h 209"/>
                    <a:gd name="T22" fmla="*/ 89 w 578"/>
                    <a:gd name="T23" fmla="*/ 78 h 209"/>
                    <a:gd name="T24" fmla="*/ 94 w 578"/>
                    <a:gd name="T25" fmla="*/ 104 h 209"/>
                    <a:gd name="T26" fmla="*/ 139 w 578"/>
                    <a:gd name="T27" fmla="*/ 134 h 209"/>
                    <a:gd name="T28" fmla="*/ 187 w 578"/>
                    <a:gd name="T29" fmla="*/ 145 h 209"/>
                    <a:gd name="T30" fmla="*/ 215 w 578"/>
                    <a:gd name="T31" fmla="*/ 126 h 209"/>
                    <a:gd name="T32" fmla="*/ 226 w 578"/>
                    <a:gd name="T33" fmla="*/ 100 h 209"/>
                    <a:gd name="T34" fmla="*/ 289 w 578"/>
                    <a:gd name="T35" fmla="*/ 111 h 209"/>
                    <a:gd name="T36" fmla="*/ 350 w 578"/>
                    <a:gd name="T37" fmla="*/ 137 h 209"/>
                    <a:gd name="T38" fmla="*/ 422 w 578"/>
                    <a:gd name="T39" fmla="*/ 161 h 209"/>
                    <a:gd name="T40" fmla="*/ 476 w 578"/>
                    <a:gd name="T41" fmla="*/ 187 h 209"/>
                    <a:gd name="T42" fmla="*/ 532 w 578"/>
                    <a:gd name="T43" fmla="*/ 206 h 209"/>
                    <a:gd name="T44" fmla="*/ 561 w 578"/>
                    <a:gd name="T45" fmla="*/ 209 h 209"/>
                    <a:gd name="T46" fmla="*/ 578 w 578"/>
                    <a:gd name="T47" fmla="*/ 195 h 209"/>
                    <a:gd name="T48" fmla="*/ 576 w 578"/>
                    <a:gd name="T49" fmla="*/ 17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209">
                      <a:moveTo>
                        <a:pt x="576" y="176"/>
                      </a:moveTo>
                      <a:lnTo>
                        <a:pt x="500" y="150"/>
                      </a:lnTo>
                      <a:lnTo>
                        <a:pt x="471" y="143"/>
                      </a:lnTo>
                      <a:lnTo>
                        <a:pt x="383" y="121"/>
                      </a:lnTo>
                      <a:lnTo>
                        <a:pt x="209" y="71"/>
                      </a:lnTo>
                      <a:lnTo>
                        <a:pt x="94" y="37"/>
                      </a:lnTo>
                      <a:lnTo>
                        <a:pt x="17" y="0"/>
                      </a:lnTo>
                      <a:lnTo>
                        <a:pt x="0" y="10"/>
                      </a:lnTo>
                      <a:lnTo>
                        <a:pt x="11" y="26"/>
                      </a:lnTo>
                      <a:lnTo>
                        <a:pt x="67" y="54"/>
                      </a:lnTo>
                      <a:lnTo>
                        <a:pt x="104" y="61"/>
                      </a:lnTo>
                      <a:lnTo>
                        <a:pt x="89" y="78"/>
                      </a:lnTo>
                      <a:lnTo>
                        <a:pt x="94" y="104"/>
                      </a:lnTo>
                      <a:lnTo>
                        <a:pt x="139" y="134"/>
                      </a:lnTo>
                      <a:lnTo>
                        <a:pt x="187" y="145"/>
                      </a:lnTo>
                      <a:lnTo>
                        <a:pt x="215" y="126"/>
                      </a:lnTo>
                      <a:lnTo>
                        <a:pt x="226" y="100"/>
                      </a:lnTo>
                      <a:lnTo>
                        <a:pt x="289" y="111"/>
                      </a:lnTo>
                      <a:lnTo>
                        <a:pt x="350" y="137"/>
                      </a:lnTo>
                      <a:lnTo>
                        <a:pt x="422" y="161"/>
                      </a:lnTo>
                      <a:lnTo>
                        <a:pt x="476" y="187"/>
                      </a:lnTo>
                      <a:lnTo>
                        <a:pt x="532" y="206"/>
                      </a:lnTo>
                      <a:lnTo>
                        <a:pt x="561" y="209"/>
                      </a:lnTo>
                      <a:lnTo>
                        <a:pt x="578" y="195"/>
                      </a:lnTo>
                      <a:lnTo>
                        <a:pt x="576" y="1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33" name="Freeform 9">
                  <a:extLst>
                    <a:ext uri="{FF2B5EF4-FFF2-40B4-BE49-F238E27FC236}">
                      <a16:creationId xmlns:a16="http://schemas.microsoft.com/office/drawing/2014/main" id="{A9E5212A-3765-FF29-C5D8-0FCFB0E94EB0}"/>
                    </a:ext>
                  </a:extLst>
                </p:cNvPr>
                <p:cNvSpPr>
                  <a:spLocks noChangeAspect="1"/>
                </p:cNvSpPr>
                <p:nvPr/>
              </p:nvSpPr>
              <p:spPr bwMode="auto">
                <a:xfrm>
                  <a:off x="1630" y="1808"/>
                  <a:ext cx="191" cy="606"/>
                </a:xfrm>
                <a:custGeom>
                  <a:avLst/>
                  <a:gdLst>
                    <a:gd name="T0" fmla="*/ 28 w 191"/>
                    <a:gd name="T1" fmla="*/ 30 h 606"/>
                    <a:gd name="T2" fmla="*/ 41 w 191"/>
                    <a:gd name="T3" fmla="*/ 7 h 606"/>
                    <a:gd name="T4" fmla="*/ 75 w 191"/>
                    <a:gd name="T5" fmla="*/ 0 h 606"/>
                    <a:gd name="T6" fmla="*/ 117 w 191"/>
                    <a:gd name="T7" fmla="*/ 22 h 606"/>
                    <a:gd name="T8" fmla="*/ 156 w 191"/>
                    <a:gd name="T9" fmla="*/ 94 h 606"/>
                    <a:gd name="T10" fmla="*/ 173 w 191"/>
                    <a:gd name="T11" fmla="*/ 150 h 606"/>
                    <a:gd name="T12" fmla="*/ 186 w 191"/>
                    <a:gd name="T13" fmla="*/ 217 h 606"/>
                    <a:gd name="T14" fmla="*/ 191 w 191"/>
                    <a:gd name="T15" fmla="*/ 308 h 606"/>
                    <a:gd name="T16" fmla="*/ 190 w 191"/>
                    <a:gd name="T17" fmla="*/ 389 h 606"/>
                    <a:gd name="T18" fmla="*/ 186 w 191"/>
                    <a:gd name="T19" fmla="*/ 485 h 606"/>
                    <a:gd name="T20" fmla="*/ 180 w 191"/>
                    <a:gd name="T21" fmla="*/ 558 h 606"/>
                    <a:gd name="T22" fmla="*/ 164 w 191"/>
                    <a:gd name="T23" fmla="*/ 589 h 606"/>
                    <a:gd name="T24" fmla="*/ 136 w 191"/>
                    <a:gd name="T25" fmla="*/ 600 h 606"/>
                    <a:gd name="T26" fmla="*/ 102 w 191"/>
                    <a:gd name="T27" fmla="*/ 606 h 606"/>
                    <a:gd name="T28" fmla="*/ 58 w 191"/>
                    <a:gd name="T29" fmla="*/ 595 h 606"/>
                    <a:gd name="T30" fmla="*/ 25 w 191"/>
                    <a:gd name="T31" fmla="*/ 580 h 606"/>
                    <a:gd name="T32" fmla="*/ 8 w 191"/>
                    <a:gd name="T33" fmla="*/ 547 h 606"/>
                    <a:gd name="T34" fmla="*/ 0 w 191"/>
                    <a:gd name="T35" fmla="*/ 485 h 606"/>
                    <a:gd name="T36" fmla="*/ 2 w 191"/>
                    <a:gd name="T37" fmla="*/ 411 h 606"/>
                    <a:gd name="T38" fmla="*/ 19 w 191"/>
                    <a:gd name="T39" fmla="*/ 361 h 606"/>
                    <a:gd name="T40" fmla="*/ 25 w 191"/>
                    <a:gd name="T41" fmla="*/ 283 h 606"/>
                    <a:gd name="T42" fmla="*/ 23 w 191"/>
                    <a:gd name="T43" fmla="*/ 245 h 606"/>
                    <a:gd name="T44" fmla="*/ 13 w 191"/>
                    <a:gd name="T45" fmla="*/ 200 h 606"/>
                    <a:gd name="T46" fmla="*/ 6 w 191"/>
                    <a:gd name="T47" fmla="*/ 156 h 606"/>
                    <a:gd name="T48" fmla="*/ 2 w 191"/>
                    <a:gd name="T49" fmla="*/ 102 h 606"/>
                    <a:gd name="T50" fmla="*/ 2 w 191"/>
                    <a:gd name="T51" fmla="*/ 63 h 606"/>
                    <a:gd name="T52" fmla="*/ 17 w 191"/>
                    <a:gd name="T53" fmla="*/ 41 h 606"/>
                    <a:gd name="T54" fmla="*/ 28 w 191"/>
                    <a:gd name="T55" fmla="*/ 3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1" h="606">
                      <a:moveTo>
                        <a:pt x="28" y="30"/>
                      </a:moveTo>
                      <a:lnTo>
                        <a:pt x="41" y="7"/>
                      </a:lnTo>
                      <a:lnTo>
                        <a:pt x="75" y="0"/>
                      </a:lnTo>
                      <a:lnTo>
                        <a:pt x="117" y="22"/>
                      </a:lnTo>
                      <a:lnTo>
                        <a:pt x="156" y="94"/>
                      </a:lnTo>
                      <a:lnTo>
                        <a:pt x="173" y="150"/>
                      </a:lnTo>
                      <a:lnTo>
                        <a:pt x="186" y="217"/>
                      </a:lnTo>
                      <a:lnTo>
                        <a:pt x="191" y="308"/>
                      </a:lnTo>
                      <a:lnTo>
                        <a:pt x="190" y="389"/>
                      </a:lnTo>
                      <a:lnTo>
                        <a:pt x="186" y="485"/>
                      </a:lnTo>
                      <a:lnTo>
                        <a:pt x="180" y="558"/>
                      </a:lnTo>
                      <a:lnTo>
                        <a:pt x="164" y="589"/>
                      </a:lnTo>
                      <a:lnTo>
                        <a:pt x="136" y="600"/>
                      </a:lnTo>
                      <a:lnTo>
                        <a:pt x="102" y="606"/>
                      </a:lnTo>
                      <a:lnTo>
                        <a:pt x="58" y="595"/>
                      </a:lnTo>
                      <a:lnTo>
                        <a:pt x="25" y="580"/>
                      </a:lnTo>
                      <a:lnTo>
                        <a:pt x="8" y="547"/>
                      </a:lnTo>
                      <a:lnTo>
                        <a:pt x="0" y="485"/>
                      </a:lnTo>
                      <a:lnTo>
                        <a:pt x="2" y="411"/>
                      </a:lnTo>
                      <a:lnTo>
                        <a:pt x="19" y="361"/>
                      </a:lnTo>
                      <a:lnTo>
                        <a:pt x="25" y="283"/>
                      </a:lnTo>
                      <a:lnTo>
                        <a:pt x="23" y="245"/>
                      </a:lnTo>
                      <a:lnTo>
                        <a:pt x="13" y="200"/>
                      </a:lnTo>
                      <a:lnTo>
                        <a:pt x="6" y="156"/>
                      </a:lnTo>
                      <a:lnTo>
                        <a:pt x="2" y="102"/>
                      </a:lnTo>
                      <a:lnTo>
                        <a:pt x="2" y="63"/>
                      </a:lnTo>
                      <a:lnTo>
                        <a:pt x="17" y="41"/>
                      </a:lnTo>
                      <a:lnTo>
                        <a:pt x="2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34" name="Freeform 10">
                  <a:extLst>
                    <a:ext uri="{FF2B5EF4-FFF2-40B4-BE49-F238E27FC236}">
                      <a16:creationId xmlns:a16="http://schemas.microsoft.com/office/drawing/2014/main" id="{499FF400-E83E-0D3C-B51A-EFC7542C72EB}"/>
                    </a:ext>
                  </a:extLst>
                </p:cNvPr>
                <p:cNvSpPr>
                  <a:spLocks noChangeAspect="1"/>
                </p:cNvSpPr>
                <p:nvPr/>
              </p:nvSpPr>
              <p:spPr bwMode="auto">
                <a:xfrm>
                  <a:off x="1571" y="2313"/>
                  <a:ext cx="244" cy="578"/>
                </a:xfrm>
                <a:custGeom>
                  <a:avLst/>
                  <a:gdLst>
                    <a:gd name="T0" fmla="*/ 153 w 244"/>
                    <a:gd name="T1" fmla="*/ 0 h 578"/>
                    <a:gd name="T2" fmla="*/ 198 w 244"/>
                    <a:gd name="T3" fmla="*/ 11 h 578"/>
                    <a:gd name="T4" fmla="*/ 205 w 244"/>
                    <a:gd name="T5" fmla="*/ 46 h 578"/>
                    <a:gd name="T6" fmla="*/ 209 w 244"/>
                    <a:gd name="T7" fmla="*/ 111 h 578"/>
                    <a:gd name="T8" fmla="*/ 198 w 244"/>
                    <a:gd name="T9" fmla="*/ 189 h 578"/>
                    <a:gd name="T10" fmla="*/ 189 w 244"/>
                    <a:gd name="T11" fmla="*/ 274 h 578"/>
                    <a:gd name="T12" fmla="*/ 181 w 244"/>
                    <a:gd name="T13" fmla="*/ 369 h 578"/>
                    <a:gd name="T14" fmla="*/ 187 w 244"/>
                    <a:gd name="T15" fmla="*/ 417 h 578"/>
                    <a:gd name="T16" fmla="*/ 200 w 244"/>
                    <a:gd name="T17" fmla="*/ 463 h 578"/>
                    <a:gd name="T18" fmla="*/ 231 w 244"/>
                    <a:gd name="T19" fmla="*/ 506 h 578"/>
                    <a:gd name="T20" fmla="*/ 244 w 244"/>
                    <a:gd name="T21" fmla="*/ 524 h 578"/>
                    <a:gd name="T22" fmla="*/ 238 w 244"/>
                    <a:gd name="T23" fmla="*/ 541 h 578"/>
                    <a:gd name="T24" fmla="*/ 203 w 244"/>
                    <a:gd name="T25" fmla="*/ 541 h 578"/>
                    <a:gd name="T26" fmla="*/ 150 w 244"/>
                    <a:gd name="T27" fmla="*/ 550 h 578"/>
                    <a:gd name="T28" fmla="*/ 78 w 244"/>
                    <a:gd name="T29" fmla="*/ 569 h 578"/>
                    <a:gd name="T30" fmla="*/ 33 w 244"/>
                    <a:gd name="T31" fmla="*/ 578 h 578"/>
                    <a:gd name="T32" fmla="*/ 6 w 244"/>
                    <a:gd name="T33" fmla="*/ 558 h 578"/>
                    <a:gd name="T34" fmla="*/ 0 w 244"/>
                    <a:gd name="T35" fmla="*/ 528 h 578"/>
                    <a:gd name="T36" fmla="*/ 33 w 244"/>
                    <a:gd name="T37" fmla="*/ 519 h 578"/>
                    <a:gd name="T38" fmla="*/ 92 w 244"/>
                    <a:gd name="T39" fmla="*/ 517 h 578"/>
                    <a:gd name="T40" fmla="*/ 159 w 244"/>
                    <a:gd name="T41" fmla="*/ 517 h 578"/>
                    <a:gd name="T42" fmla="*/ 209 w 244"/>
                    <a:gd name="T43" fmla="*/ 519 h 578"/>
                    <a:gd name="T44" fmla="*/ 205 w 244"/>
                    <a:gd name="T45" fmla="*/ 511 h 578"/>
                    <a:gd name="T46" fmla="*/ 183 w 244"/>
                    <a:gd name="T47" fmla="*/ 489 h 578"/>
                    <a:gd name="T48" fmla="*/ 165 w 244"/>
                    <a:gd name="T49" fmla="*/ 450 h 578"/>
                    <a:gd name="T50" fmla="*/ 150 w 244"/>
                    <a:gd name="T51" fmla="*/ 400 h 578"/>
                    <a:gd name="T52" fmla="*/ 150 w 244"/>
                    <a:gd name="T53" fmla="*/ 367 h 578"/>
                    <a:gd name="T54" fmla="*/ 159 w 244"/>
                    <a:gd name="T55" fmla="*/ 267 h 578"/>
                    <a:gd name="T56" fmla="*/ 159 w 244"/>
                    <a:gd name="T57" fmla="*/ 195 h 578"/>
                    <a:gd name="T58" fmla="*/ 153 w 244"/>
                    <a:gd name="T59" fmla="*/ 117 h 578"/>
                    <a:gd name="T60" fmla="*/ 142 w 244"/>
                    <a:gd name="T61" fmla="*/ 80 h 578"/>
                    <a:gd name="T62" fmla="*/ 133 w 244"/>
                    <a:gd name="T63" fmla="*/ 33 h 578"/>
                    <a:gd name="T64" fmla="*/ 148 w 244"/>
                    <a:gd name="T65" fmla="*/ 11 h 578"/>
                    <a:gd name="T66" fmla="*/ 153 w 244"/>
                    <a:gd name="T6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78">
                      <a:moveTo>
                        <a:pt x="153" y="0"/>
                      </a:moveTo>
                      <a:lnTo>
                        <a:pt x="198" y="11"/>
                      </a:lnTo>
                      <a:lnTo>
                        <a:pt x="205" y="46"/>
                      </a:lnTo>
                      <a:lnTo>
                        <a:pt x="209" y="111"/>
                      </a:lnTo>
                      <a:lnTo>
                        <a:pt x="198" y="189"/>
                      </a:lnTo>
                      <a:lnTo>
                        <a:pt x="189" y="274"/>
                      </a:lnTo>
                      <a:lnTo>
                        <a:pt x="181" y="369"/>
                      </a:lnTo>
                      <a:lnTo>
                        <a:pt x="187" y="417"/>
                      </a:lnTo>
                      <a:lnTo>
                        <a:pt x="200" y="463"/>
                      </a:lnTo>
                      <a:lnTo>
                        <a:pt x="231" y="506"/>
                      </a:lnTo>
                      <a:lnTo>
                        <a:pt x="244" y="524"/>
                      </a:lnTo>
                      <a:lnTo>
                        <a:pt x="238" y="541"/>
                      </a:lnTo>
                      <a:lnTo>
                        <a:pt x="203" y="541"/>
                      </a:lnTo>
                      <a:lnTo>
                        <a:pt x="150" y="550"/>
                      </a:lnTo>
                      <a:lnTo>
                        <a:pt x="78" y="569"/>
                      </a:lnTo>
                      <a:lnTo>
                        <a:pt x="33" y="578"/>
                      </a:lnTo>
                      <a:lnTo>
                        <a:pt x="6" y="558"/>
                      </a:lnTo>
                      <a:lnTo>
                        <a:pt x="0" y="528"/>
                      </a:lnTo>
                      <a:lnTo>
                        <a:pt x="33" y="519"/>
                      </a:lnTo>
                      <a:lnTo>
                        <a:pt x="92" y="517"/>
                      </a:lnTo>
                      <a:lnTo>
                        <a:pt x="159" y="517"/>
                      </a:lnTo>
                      <a:lnTo>
                        <a:pt x="209" y="519"/>
                      </a:lnTo>
                      <a:lnTo>
                        <a:pt x="205" y="511"/>
                      </a:lnTo>
                      <a:lnTo>
                        <a:pt x="183" y="489"/>
                      </a:lnTo>
                      <a:lnTo>
                        <a:pt x="165" y="450"/>
                      </a:lnTo>
                      <a:lnTo>
                        <a:pt x="150" y="400"/>
                      </a:lnTo>
                      <a:lnTo>
                        <a:pt x="150" y="367"/>
                      </a:lnTo>
                      <a:lnTo>
                        <a:pt x="159" y="267"/>
                      </a:lnTo>
                      <a:lnTo>
                        <a:pt x="159" y="195"/>
                      </a:lnTo>
                      <a:lnTo>
                        <a:pt x="153" y="117"/>
                      </a:lnTo>
                      <a:lnTo>
                        <a:pt x="142" y="80"/>
                      </a:lnTo>
                      <a:lnTo>
                        <a:pt x="133" y="33"/>
                      </a:lnTo>
                      <a:lnTo>
                        <a:pt x="148" y="11"/>
                      </a:lnTo>
                      <a:lnTo>
                        <a:pt x="1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35" name="Freeform 11">
                  <a:extLst>
                    <a:ext uri="{FF2B5EF4-FFF2-40B4-BE49-F238E27FC236}">
                      <a16:creationId xmlns:a16="http://schemas.microsoft.com/office/drawing/2014/main" id="{2853B60F-9F19-095F-E721-24DEA9AA70FA}"/>
                    </a:ext>
                  </a:extLst>
                </p:cNvPr>
                <p:cNvSpPr>
                  <a:spLocks noChangeAspect="1"/>
                </p:cNvSpPr>
                <p:nvPr/>
              </p:nvSpPr>
              <p:spPr bwMode="auto">
                <a:xfrm>
                  <a:off x="1473" y="2239"/>
                  <a:ext cx="244" cy="566"/>
                </a:xfrm>
                <a:custGeom>
                  <a:avLst/>
                  <a:gdLst>
                    <a:gd name="T0" fmla="*/ 190 w 244"/>
                    <a:gd name="T1" fmla="*/ 0 h 566"/>
                    <a:gd name="T2" fmla="*/ 233 w 244"/>
                    <a:gd name="T3" fmla="*/ 13 h 566"/>
                    <a:gd name="T4" fmla="*/ 238 w 244"/>
                    <a:gd name="T5" fmla="*/ 48 h 566"/>
                    <a:gd name="T6" fmla="*/ 238 w 244"/>
                    <a:gd name="T7" fmla="*/ 115 h 566"/>
                    <a:gd name="T8" fmla="*/ 222 w 244"/>
                    <a:gd name="T9" fmla="*/ 191 h 566"/>
                    <a:gd name="T10" fmla="*/ 205 w 244"/>
                    <a:gd name="T11" fmla="*/ 276 h 566"/>
                    <a:gd name="T12" fmla="*/ 192 w 244"/>
                    <a:gd name="T13" fmla="*/ 368 h 566"/>
                    <a:gd name="T14" fmla="*/ 194 w 244"/>
                    <a:gd name="T15" fmla="*/ 416 h 566"/>
                    <a:gd name="T16" fmla="*/ 203 w 244"/>
                    <a:gd name="T17" fmla="*/ 464 h 566"/>
                    <a:gd name="T18" fmla="*/ 233 w 244"/>
                    <a:gd name="T19" fmla="*/ 509 h 566"/>
                    <a:gd name="T20" fmla="*/ 244 w 244"/>
                    <a:gd name="T21" fmla="*/ 527 h 566"/>
                    <a:gd name="T22" fmla="*/ 237 w 244"/>
                    <a:gd name="T23" fmla="*/ 544 h 566"/>
                    <a:gd name="T24" fmla="*/ 201 w 244"/>
                    <a:gd name="T25" fmla="*/ 542 h 566"/>
                    <a:gd name="T26" fmla="*/ 148 w 244"/>
                    <a:gd name="T27" fmla="*/ 548 h 566"/>
                    <a:gd name="T28" fmla="*/ 76 w 244"/>
                    <a:gd name="T29" fmla="*/ 560 h 566"/>
                    <a:gd name="T30" fmla="*/ 30 w 244"/>
                    <a:gd name="T31" fmla="*/ 566 h 566"/>
                    <a:gd name="T32" fmla="*/ 4 w 244"/>
                    <a:gd name="T33" fmla="*/ 544 h 566"/>
                    <a:gd name="T34" fmla="*/ 0 w 244"/>
                    <a:gd name="T35" fmla="*/ 514 h 566"/>
                    <a:gd name="T36" fmla="*/ 33 w 244"/>
                    <a:gd name="T37" fmla="*/ 507 h 566"/>
                    <a:gd name="T38" fmla="*/ 92 w 244"/>
                    <a:gd name="T39" fmla="*/ 511 h 566"/>
                    <a:gd name="T40" fmla="*/ 159 w 244"/>
                    <a:gd name="T41" fmla="*/ 514 h 566"/>
                    <a:gd name="T42" fmla="*/ 209 w 244"/>
                    <a:gd name="T43" fmla="*/ 520 h 566"/>
                    <a:gd name="T44" fmla="*/ 207 w 244"/>
                    <a:gd name="T45" fmla="*/ 512 h 566"/>
                    <a:gd name="T46" fmla="*/ 185 w 244"/>
                    <a:gd name="T47" fmla="*/ 488 h 566"/>
                    <a:gd name="T48" fmla="*/ 170 w 244"/>
                    <a:gd name="T49" fmla="*/ 448 h 566"/>
                    <a:gd name="T50" fmla="*/ 159 w 244"/>
                    <a:gd name="T51" fmla="*/ 398 h 566"/>
                    <a:gd name="T52" fmla="*/ 161 w 244"/>
                    <a:gd name="T53" fmla="*/ 364 h 566"/>
                    <a:gd name="T54" fmla="*/ 177 w 244"/>
                    <a:gd name="T55" fmla="*/ 265 h 566"/>
                    <a:gd name="T56" fmla="*/ 183 w 244"/>
                    <a:gd name="T57" fmla="*/ 194 h 566"/>
                    <a:gd name="T58" fmla="*/ 181 w 244"/>
                    <a:gd name="T59" fmla="*/ 115 h 566"/>
                    <a:gd name="T60" fmla="*/ 174 w 244"/>
                    <a:gd name="T61" fmla="*/ 78 h 566"/>
                    <a:gd name="T62" fmla="*/ 168 w 244"/>
                    <a:gd name="T63" fmla="*/ 31 h 566"/>
                    <a:gd name="T64" fmla="*/ 183 w 244"/>
                    <a:gd name="T65" fmla="*/ 9 h 566"/>
                    <a:gd name="T66" fmla="*/ 190 w 244"/>
                    <a:gd name="T6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66">
                      <a:moveTo>
                        <a:pt x="190" y="0"/>
                      </a:moveTo>
                      <a:lnTo>
                        <a:pt x="233" y="13"/>
                      </a:lnTo>
                      <a:lnTo>
                        <a:pt x="238" y="48"/>
                      </a:lnTo>
                      <a:lnTo>
                        <a:pt x="238" y="115"/>
                      </a:lnTo>
                      <a:lnTo>
                        <a:pt x="222" y="191"/>
                      </a:lnTo>
                      <a:lnTo>
                        <a:pt x="205" y="276"/>
                      </a:lnTo>
                      <a:lnTo>
                        <a:pt x="192" y="368"/>
                      </a:lnTo>
                      <a:lnTo>
                        <a:pt x="194" y="416"/>
                      </a:lnTo>
                      <a:lnTo>
                        <a:pt x="203" y="464"/>
                      </a:lnTo>
                      <a:lnTo>
                        <a:pt x="233" y="509"/>
                      </a:lnTo>
                      <a:lnTo>
                        <a:pt x="244" y="527"/>
                      </a:lnTo>
                      <a:lnTo>
                        <a:pt x="237" y="544"/>
                      </a:lnTo>
                      <a:lnTo>
                        <a:pt x="201" y="542"/>
                      </a:lnTo>
                      <a:lnTo>
                        <a:pt x="148" y="548"/>
                      </a:lnTo>
                      <a:lnTo>
                        <a:pt x="76" y="560"/>
                      </a:lnTo>
                      <a:lnTo>
                        <a:pt x="30" y="566"/>
                      </a:lnTo>
                      <a:lnTo>
                        <a:pt x="4" y="544"/>
                      </a:lnTo>
                      <a:lnTo>
                        <a:pt x="0" y="514"/>
                      </a:lnTo>
                      <a:lnTo>
                        <a:pt x="33" y="507"/>
                      </a:lnTo>
                      <a:lnTo>
                        <a:pt x="92" y="511"/>
                      </a:lnTo>
                      <a:lnTo>
                        <a:pt x="159" y="514"/>
                      </a:lnTo>
                      <a:lnTo>
                        <a:pt x="209" y="520"/>
                      </a:lnTo>
                      <a:lnTo>
                        <a:pt x="207" y="512"/>
                      </a:lnTo>
                      <a:lnTo>
                        <a:pt x="185" y="488"/>
                      </a:lnTo>
                      <a:lnTo>
                        <a:pt x="170" y="448"/>
                      </a:lnTo>
                      <a:lnTo>
                        <a:pt x="159" y="398"/>
                      </a:lnTo>
                      <a:lnTo>
                        <a:pt x="161" y="364"/>
                      </a:lnTo>
                      <a:lnTo>
                        <a:pt x="177" y="265"/>
                      </a:lnTo>
                      <a:lnTo>
                        <a:pt x="183" y="194"/>
                      </a:lnTo>
                      <a:lnTo>
                        <a:pt x="181" y="115"/>
                      </a:lnTo>
                      <a:lnTo>
                        <a:pt x="174" y="78"/>
                      </a:lnTo>
                      <a:lnTo>
                        <a:pt x="168" y="31"/>
                      </a:lnTo>
                      <a:lnTo>
                        <a:pt x="183" y="9"/>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82636" name="Group 12">
                <a:extLst>
                  <a:ext uri="{FF2B5EF4-FFF2-40B4-BE49-F238E27FC236}">
                    <a16:creationId xmlns:a16="http://schemas.microsoft.com/office/drawing/2014/main" id="{E76D5657-8836-E371-3E7F-7C830B7EB477}"/>
                  </a:ext>
                </a:extLst>
              </p:cNvPr>
              <p:cNvGrpSpPr>
                <a:grpSpLocks noChangeAspect="1"/>
              </p:cNvGrpSpPr>
              <p:nvPr/>
            </p:nvGrpSpPr>
            <p:grpSpPr bwMode="auto">
              <a:xfrm>
                <a:off x="3390" y="1636"/>
                <a:ext cx="505" cy="1294"/>
                <a:chOff x="3373" y="1613"/>
                <a:chExt cx="505" cy="1294"/>
              </a:xfrm>
            </p:grpSpPr>
            <p:sp>
              <p:nvSpPr>
                <p:cNvPr id="282637" name="Freeform 13">
                  <a:extLst>
                    <a:ext uri="{FF2B5EF4-FFF2-40B4-BE49-F238E27FC236}">
                      <a16:creationId xmlns:a16="http://schemas.microsoft.com/office/drawing/2014/main" id="{E151B1BC-A062-9EC1-EB7E-53BFEBE6E8FF}"/>
                    </a:ext>
                  </a:extLst>
                </p:cNvPr>
                <p:cNvSpPr>
                  <a:spLocks noChangeAspect="1"/>
                </p:cNvSpPr>
                <p:nvPr/>
              </p:nvSpPr>
              <p:spPr bwMode="auto">
                <a:xfrm>
                  <a:off x="3504" y="1931"/>
                  <a:ext cx="208" cy="522"/>
                </a:xfrm>
                <a:custGeom>
                  <a:avLst/>
                  <a:gdLst>
                    <a:gd name="T0" fmla="*/ 56 w 208"/>
                    <a:gd name="T1" fmla="*/ 22 h 522"/>
                    <a:gd name="T2" fmla="*/ 78 w 208"/>
                    <a:gd name="T3" fmla="*/ 6 h 522"/>
                    <a:gd name="T4" fmla="*/ 106 w 208"/>
                    <a:gd name="T5" fmla="*/ 0 h 522"/>
                    <a:gd name="T6" fmla="*/ 128 w 208"/>
                    <a:gd name="T7" fmla="*/ 4 h 522"/>
                    <a:gd name="T8" fmla="*/ 147 w 208"/>
                    <a:gd name="T9" fmla="*/ 28 h 522"/>
                    <a:gd name="T10" fmla="*/ 162 w 208"/>
                    <a:gd name="T11" fmla="*/ 78 h 522"/>
                    <a:gd name="T12" fmla="*/ 175 w 208"/>
                    <a:gd name="T13" fmla="*/ 144 h 522"/>
                    <a:gd name="T14" fmla="*/ 189 w 208"/>
                    <a:gd name="T15" fmla="*/ 209 h 522"/>
                    <a:gd name="T16" fmla="*/ 201 w 208"/>
                    <a:gd name="T17" fmla="*/ 265 h 522"/>
                    <a:gd name="T18" fmla="*/ 201 w 208"/>
                    <a:gd name="T19" fmla="*/ 328 h 522"/>
                    <a:gd name="T20" fmla="*/ 208 w 208"/>
                    <a:gd name="T21" fmla="*/ 405 h 522"/>
                    <a:gd name="T22" fmla="*/ 201 w 208"/>
                    <a:gd name="T23" fmla="*/ 450 h 522"/>
                    <a:gd name="T24" fmla="*/ 191 w 208"/>
                    <a:gd name="T25" fmla="*/ 489 h 522"/>
                    <a:gd name="T26" fmla="*/ 158 w 208"/>
                    <a:gd name="T27" fmla="*/ 511 h 522"/>
                    <a:gd name="T28" fmla="*/ 97 w 208"/>
                    <a:gd name="T29" fmla="*/ 522 h 522"/>
                    <a:gd name="T30" fmla="*/ 52 w 208"/>
                    <a:gd name="T31" fmla="*/ 509 h 522"/>
                    <a:gd name="T32" fmla="*/ 11 w 208"/>
                    <a:gd name="T33" fmla="*/ 478 h 522"/>
                    <a:gd name="T34" fmla="*/ 0 w 208"/>
                    <a:gd name="T35" fmla="*/ 428 h 522"/>
                    <a:gd name="T36" fmla="*/ 0 w 208"/>
                    <a:gd name="T37" fmla="*/ 376 h 522"/>
                    <a:gd name="T38" fmla="*/ 13 w 208"/>
                    <a:gd name="T39" fmla="*/ 281 h 522"/>
                    <a:gd name="T40" fmla="*/ 13 w 208"/>
                    <a:gd name="T41" fmla="*/ 205 h 522"/>
                    <a:gd name="T42" fmla="*/ 17 w 208"/>
                    <a:gd name="T43" fmla="*/ 133 h 522"/>
                    <a:gd name="T44" fmla="*/ 33 w 208"/>
                    <a:gd name="T45" fmla="*/ 87 h 522"/>
                    <a:gd name="T46" fmla="*/ 52 w 208"/>
                    <a:gd name="T47" fmla="*/ 56 h 522"/>
                    <a:gd name="T48" fmla="*/ 56 w 208"/>
                    <a:gd name="T49" fmla="*/ 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522">
                      <a:moveTo>
                        <a:pt x="56" y="22"/>
                      </a:moveTo>
                      <a:lnTo>
                        <a:pt x="78" y="6"/>
                      </a:lnTo>
                      <a:lnTo>
                        <a:pt x="106" y="0"/>
                      </a:lnTo>
                      <a:lnTo>
                        <a:pt x="128" y="4"/>
                      </a:lnTo>
                      <a:lnTo>
                        <a:pt x="147" y="28"/>
                      </a:lnTo>
                      <a:lnTo>
                        <a:pt x="162" y="78"/>
                      </a:lnTo>
                      <a:lnTo>
                        <a:pt x="175" y="144"/>
                      </a:lnTo>
                      <a:lnTo>
                        <a:pt x="189" y="209"/>
                      </a:lnTo>
                      <a:lnTo>
                        <a:pt x="201" y="265"/>
                      </a:lnTo>
                      <a:lnTo>
                        <a:pt x="201" y="328"/>
                      </a:lnTo>
                      <a:lnTo>
                        <a:pt x="208" y="405"/>
                      </a:lnTo>
                      <a:lnTo>
                        <a:pt x="201" y="450"/>
                      </a:lnTo>
                      <a:lnTo>
                        <a:pt x="191" y="489"/>
                      </a:lnTo>
                      <a:lnTo>
                        <a:pt x="158" y="511"/>
                      </a:lnTo>
                      <a:lnTo>
                        <a:pt x="97" y="522"/>
                      </a:lnTo>
                      <a:lnTo>
                        <a:pt x="52" y="509"/>
                      </a:lnTo>
                      <a:lnTo>
                        <a:pt x="11" y="478"/>
                      </a:lnTo>
                      <a:lnTo>
                        <a:pt x="0" y="428"/>
                      </a:lnTo>
                      <a:lnTo>
                        <a:pt x="0" y="376"/>
                      </a:lnTo>
                      <a:lnTo>
                        <a:pt x="13" y="281"/>
                      </a:lnTo>
                      <a:lnTo>
                        <a:pt x="13" y="205"/>
                      </a:lnTo>
                      <a:lnTo>
                        <a:pt x="17" y="133"/>
                      </a:lnTo>
                      <a:lnTo>
                        <a:pt x="33" y="87"/>
                      </a:lnTo>
                      <a:lnTo>
                        <a:pt x="52" y="56"/>
                      </a:lnTo>
                      <a:lnTo>
                        <a:pt x="5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38" name="Freeform 14">
                  <a:extLst>
                    <a:ext uri="{FF2B5EF4-FFF2-40B4-BE49-F238E27FC236}">
                      <a16:creationId xmlns:a16="http://schemas.microsoft.com/office/drawing/2014/main" id="{19D8CFB8-95D4-805E-0B5B-8272EA5A96BC}"/>
                    </a:ext>
                  </a:extLst>
                </p:cNvPr>
                <p:cNvSpPr>
                  <a:spLocks noChangeAspect="1"/>
                </p:cNvSpPr>
                <p:nvPr/>
              </p:nvSpPr>
              <p:spPr bwMode="auto">
                <a:xfrm>
                  <a:off x="3628" y="2357"/>
                  <a:ext cx="250" cy="517"/>
                </a:xfrm>
                <a:custGeom>
                  <a:avLst/>
                  <a:gdLst>
                    <a:gd name="T0" fmla="*/ 0 w 250"/>
                    <a:gd name="T1" fmla="*/ 45 h 517"/>
                    <a:gd name="T2" fmla="*/ 2 w 250"/>
                    <a:gd name="T3" fmla="*/ 6 h 517"/>
                    <a:gd name="T4" fmla="*/ 22 w 250"/>
                    <a:gd name="T5" fmla="*/ 0 h 517"/>
                    <a:gd name="T6" fmla="*/ 61 w 250"/>
                    <a:gd name="T7" fmla="*/ 2 h 517"/>
                    <a:gd name="T8" fmla="*/ 72 w 250"/>
                    <a:gd name="T9" fmla="*/ 36 h 517"/>
                    <a:gd name="T10" fmla="*/ 105 w 250"/>
                    <a:gd name="T11" fmla="*/ 106 h 517"/>
                    <a:gd name="T12" fmla="*/ 122 w 250"/>
                    <a:gd name="T13" fmla="*/ 162 h 517"/>
                    <a:gd name="T14" fmla="*/ 133 w 250"/>
                    <a:gd name="T15" fmla="*/ 228 h 517"/>
                    <a:gd name="T16" fmla="*/ 130 w 250"/>
                    <a:gd name="T17" fmla="*/ 267 h 517"/>
                    <a:gd name="T18" fmla="*/ 107 w 250"/>
                    <a:gd name="T19" fmla="*/ 328 h 517"/>
                    <a:gd name="T20" fmla="*/ 85 w 250"/>
                    <a:gd name="T21" fmla="*/ 386 h 517"/>
                    <a:gd name="T22" fmla="*/ 78 w 250"/>
                    <a:gd name="T23" fmla="*/ 434 h 517"/>
                    <a:gd name="T24" fmla="*/ 78 w 250"/>
                    <a:gd name="T25" fmla="*/ 453 h 517"/>
                    <a:gd name="T26" fmla="*/ 102 w 250"/>
                    <a:gd name="T27" fmla="*/ 456 h 517"/>
                    <a:gd name="T28" fmla="*/ 133 w 250"/>
                    <a:gd name="T29" fmla="*/ 445 h 517"/>
                    <a:gd name="T30" fmla="*/ 217 w 250"/>
                    <a:gd name="T31" fmla="*/ 453 h 517"/>
                    <a:gd name="T32" fmla="*/ 250 w 250"/>
                    <a:gd name="T33" fmla="*/ 473 h 517"/>
                    <a:gd name="T34" fmla="*/ 244 w 250"/>
                    <a:gd name="T35" fmla="*/ 486 h 517"/>
                    <a:gd name="T36" fmla="*/ 200 w 250"/>
                    <a:gd name="T37" fmla="*/ 512 h 517"/>
                    <a:gd name="T38" fmla="*/ 174 w 250"/>
                    <a:gd name="T39" fmla="*/ 517 h 517"/>
                    <a:gd name="T40" fmla="*/ 150 w 250"/>
                    <a:gd name="T41" fmla="*/ 495 h 517"/>
                    <a:gd name="T42" fmla="*/ 94 w 250"/>
                    <a:gd name="T43" fmla="*/ 484 h 517"/>
                    <a:gd name="T44" fmla="*/ 46 w 250"/>
                    <a:gd name="T45" fmla="*/ 484 h 517"/>
                    <a:gd name="T46" fmla="*/ 30 w 250"/>
                    <a:gd name="T47" fmla="*/ 479 h 517"/>
                    <a:gd name="T48" fmla="*/ 28 w 250"/>
                    <a:gd name="T49" fmla="*/ 462 h 517"/>
                    <a:gd name="T50" fmla="*/ 57 w 250"/>
                    <a:gd name="T51" fmla="*/ 375 h 517"/>
                    <a:gd name="T52" fmla="*/ 85 w 250"/>
                    <a:gd name="T53" fmla="*/ 308 h 517"/>
                    <a:gd name="T54" fmla="*/ 96 w 250"/>
                    <a:gd name="T55" fmla="*/ 264 h 517"/>
                    <a:gd name="T56" fmla="*/ 96 w 250"/>
                    <a:gd name="T57" fmla="*/ 202 h 517"/>
                    <a:gd name="T58" fmla="*/ 74 w 250"/>
                    <a:gd name="T59" fmla="*/ 147 h 517"/>
                    <a:gd name="T60" fmla="*/ 28 w 250"/>
                    <a:gd name="T61" fmla="*/ 89 h 517"/>
                    <a:gd name="T62" fmla="*/ 7 w 250"/>
                    <a:gd name="T63" fmla="*/ 62 h 517"/>
                    <a:gd name="T64" fmla="*/ 0 w 250"/>
                    <a:gd name="T65" fmla="*/ 45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517">
                      <a:moveTo>
                        <a:pt x="0" y="45"/>
                      </a:moveTo>
                      <a:lnTo>
                        <a:pt x="2" y="6"/>
                      </a:lnTo>
                      <a:lnTo>
                        <a:pt x="22" y="0"/>
                      </a:lnTo>
                      <a:lnTo>
                        <a:pt x="61" y="2"/>
                      </a:lnTo>
                      <a:lnTo>
                        <a:pt x="72" y="36"/>
                      </a:lnTo>
                      <a:lnTo>
                        <a:pt x="105" y="106"/>
                      </a:lnTo>
                      <a:lnTo>
                        <a:pt x="122" y="162"/>
                      </a:lnTo>
                      <a:lnTo>
                        <a:pt x="133" y="228"/>
                      </a:lnTo>
                      <a:lnTo>
                        <a:pt x="130" y="267"/>
                      </a:lnTo>
                      <a:lnTo>
                        <a:pt x="107" y="328"/>
                      </a:lnTo>
                      <a:lnTo>
                        <a:pt x="85" y="386"/>
                      </a:lnTo>
                      <a:lnTo>
                        <a:pt x="78" y="434"/>
                      </a:lnTo>
                      <a:lnTo>
                        <a:pt x="78" y="453"/>
                      </a:lnTo>
                      <a:lnTo>
                        <a:pt x="102" y="456"/>
                      </a:lnTo>
                      <a:lnTo>
                        <a:pt x="133" y="445"/>
                      </a:lnTo>
                      <a:lnTo>
                        <a:pt x="217" y="453"/>
                      </a:lnTo>
                      <a:lnTo>
                        <a:pt x="250" y="473"/>
                      </a:lnTo>
                      <a:lnTo>
                        <a:pt x="244" y="486"/>
                      </a:lnTo>
                      <a:lnTo>
                        <a:pt x="200" y="512"/>
                      </a:lnTo>
                      <a:lnTo>
                        <a:pt x="174" y="517"/>
                      </a:lnTo>
                      <a:lnTo>
                        <a:pt x="150" y="495"/>
                      </a:lnTo>
                      <a:lnTo>
                        <a:pt x="94" y="484"/>
                      </a:lnTo>
                      <a:lnTo>
                        <a:pt x="46" y="484"/>
                      </a:lnTo>
                      <a:lnTo>
                        <a:pt x="30" y="479"/>
                      </a:lnTo>
                      <a:lnTo>
                        <a:pt x="28" y="462"/>
                      </a:lnTo>
                      <a:lnTo>
                        <a:pt x="57" y="375"/>
                      </a:lnTo>
                      <a:lnTo>
                        <a:pt x="85" y="308"/>
                      </a:lnTo>
                      <a:lnTo>
                        <a:pt x="96" y="264"/>
                      </a:lnTo>
                      <a:lnTo>
                        <a:pt x="96" y="202"/>
                      </a:lnTo>
                      <a:lnTo>
                        <a:pt x="74" y="147"/>
                      </a:lnTo>
                      <a:lnTo>
                        <a:pt x="28" y="89"/>
                      </a:lnTo>
                      <a:lnTo>
                        <a:pt x="7" y="62"/>
                      </a:ln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39" name="Freeform 15">
                  <a:extLst>
                    <a:ext uri="{FF2B5EF4-FFF2-40B4-BE49-F238E27FC236}">
                      <a16:creationId xmlns:a16="http://schemas.microsoft.com/office/drawing/2014/main" id="{6FEA937A-1573-EE7F-75DE-1349B05E7E74}"/>
                    </a:ext>
                  </a:extLst>
                </p:cNvPr>
                <p:cNvSpPr>
                  <a:spLocks noChangeAspect="1"/>
                </p:cNvSpPr>
                <p:nvPr/>
              </p:nvSpPr>
              <p:spPr bwMode="auto">
                <a:xfrm>
                  <a:off x="3373" y="2364"/>
                  <a:ext cx="222" cy="543"/>
                </a:xfrm>
                <a:custGeom>
                  <a:avLst/>
                  <a:gdLst>
                    <a:gd name="T0" fmla="*/ 131 w 222"/>
                    <a:gd name="T1" fmla="*/ 88 h 543"/>
                    <a:gd name="T2" fmla="*/ 144 w 222"/>
                    <a:gd name="T3" fmla="*/ 43 h 543"/>
                    <a:gd name="T4" fmla="*/ 172 w 222"/>
                    <a:gd name="T5" fmla="*/ 0 h 543"/>
                    <a:gd name="T6" fmla="*/ 198 w 222"/>
                    <a:gd name="T7" fmla="*/ 0 h 543"/>
                    <a:gd name="T8" fmla="*/ 222 w 222"/>
                    <a:gd name="T9" fmla="*/ 23 h 543"/>
                    <a:gd name="T10" fmla="*/ 220 w 222"/>
                    <a:gd name="T11" fmla="*/ 50 h 543"/>
                    <a:gd name="T12" fmla="*/ 187 w 222"/>
                    <a:gd name="T13" fmla="*/ 89 h 543"/>
                    <a:gd name="T14" fmla="*/ 154 w 222"/>
                    <a:gd name="T15" fmla="*/ 160 h 543"/>
                    <a:gd name="T16" fmla="*/ 139 w 222"/>
                    <a:gd name="T17" fmla="*/ 223 h 543"/>
                    <a:gd name="T18" fmla="*/ 137 w 222"/>
                    <a:gd name="T19" fmla="*/ 295 h 543"/>
                    <a:gd name="T20" fmla="*/ 154 w 222"/>
                    <a:gd name="T21" fmla="*/ 377 h 543"/>
                    <a:gd name="T22" fmla="*/ 170 w 222"/>
                    <a:gd name="T23" fmla="*/ 423 h 543"/>
                    <a:gd name="T24" fmla="*/ 187 w 222"/>
                    <a:gd name="T25" fmla="*/ 460 h 543"/>
                    <a:gd name="T26" fmla="*/ 192 w 222"/>
                    <a:gd name="T27" fmla="*/ 479 h 543"/>
                    <a:gd name="T28" fmla="*/ 189 w 222"/>
                    <a:gd name="T29" fmla="*/ 505 h 543"/>
                    <a:gd name="T30" fmla="*/ 161 w 222"/>
                    <a:gd name="T31" fmla="*/ 506 h 543"/>
                    <a:gd name="T32" fmla="*/ 94 w 222"/>
                    <a:gd name="T33" fmla="*/ 521 h 543"/>
                    <a:gd name="T34" fmla="*/ 33 w 222"/>
                    <a:gd name="T35" fmla="*/ 543 h 543"/>
                    <a:gd name="T36" fmla="*/ 20 w 222"/>
                    <a:gd name="T37" fmla="*/ 534 h 543"/>
                    <a:gd name="T38" fmla="*/ 0 w 222"/>
                    <a:gd name="T39" fmla="*/ 510 h 543"/>
                    <a:gd name="T40" fmla="*/ 6 w 222"/>
                    <a:gd name="T41" fmla="*/ 495 h 543"/>
                    <a:gd name="T42" fmla="*/ 65 w 222"/>
                    <a:gd name="T43" fmla="*/ 488 h 543"/>
                    <a:gd name="T44" fmla="*/ 117 w 222"/>
                    <a:gd name="T45" fmla="*/ 488 h 543"/>
                    <a:gd name="T46" fmla="*/ 144 w 222"/>
                    <a:gd name="T47" fmla="*/ 488 h 543"/>
                    <a:gd name="T48" fmla="*/ 161 w 222"/>
                    <a:gd name="T49" fmla="*/ 473 h 543"/>
                    <a:gd name="T50" fmla="*/ 154 w 222"/>
                    <a:gd name="T51" fmla="*/ 440 h 543"/>
                    <a:gd name="T52" fmla="*/ 126 w 222"/>
                    <a:gd name="T53" fmla="*/ 373 h 543"/>
                    <a:gd name="T54" fmla="*/ 109 w 222"/>
                    <a:gd name="T55" fmla="*/ 310 h 543"/>
                    <a:gd name="T56" fmla="*/ 104 w 222"/>
                    <a:gd name="T57" fmla="*/ 245 h 543"/>
                    <a:gd name="T58" fmla="*/ 109 w 222"/>
                    <a:gd name="T59" fmla="*/ 184 h 543"/>
                    <a:gd name="T60" fmla="*/ 120 w 222"/>
                    <a:gd name="T61" fmla="*/ 132 h 543"/>
                    <a:gd name="T62" fmla="*/ 131 w 222"/>
                    <a:gd name="T63" fmla="*/ 8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543">
                      <a:moveTo>
                        <a:pt x="131" y="88"/>
                      </a:moveTo>
                      <a:lnTo>
                        <a:pt x="144" y="43"/>
                      </a:lnTo>
                      <a:lnTo>
                        <a:pt x="172" y="0"/>
                      </a:lnTo>
                      <a:lnTo>
                        <a:pt x="198" y="0"/>
                      </a:lnTo>
                      <a:lnTo>
                        <a:pt x="222" y="23"/>
                      </a:lnTo>
                      <a:lnTo>
                        <a:pt x="220" y="50"/>
                      </a:lnTo>
                      <a:lnTo>
                        <a:pt x="187" y="89"/>
                      </a:lnTo>
                      <a:lnTo>
                        <a:pt x="154" y="160"/>
                      </a:lnTo>
                      <a:lnTo>
                        <a:pt x="139" y="223"/>
                      </a:lnTo>
                      <a:lnTo>
                        <a:pt x="137" y="295"/>
                      </a:lnTo>
                      <a:lnTo>
                        <a:pt x="154" y="377"/>
                      </a:lnTo>
                      <a:lnTo>
                        <a:pt x="170" y="423"/>
                      </a:lnTo>
                      <a:lnTo>
                        <a:pt x="187" y="460"/>
                      </a:lnTo>
                      <a:lnTo>
                        <a:pt x="192" y="479"/>
                      </a:lnTo>
                      <a:lnTo>
                        <a:pt x="189" y="505"/>
                      </a:lnTo>
                      <a:lnTo>
                        <a:pt x="161" y="506"/>
                      </a:lnTo>
                      <a:lnTo>
                        <a:pt x="94" y="521"/>
                      </a:lnTo>
                      <a:lnTo>
                        <a:pt x="33" y="543"/>
                      </a:lnTo>
                      <a:lnTo>
                        <a:pt x="20" y="534"/>
                      </a:lnTo>
                      <a:lnTo>
                        <a:pt x="0" y="510"/>
                      </a:lnTo>
                      <a:lnTo>
                        <a:pt x="6" y="495"/>
                      </a:lnTo>
                      <a:lnTo>
                        <a:pt x="65" y="488"/>
                      </a:lnTo>
                      <a:lnTo>
                        <a:pt x="117" y="488"/>
                      </a:lnTo>
                      <a:lnTo>
                        <a:pt x="144" y="488"/>
                      </a:lnTo>
                      <a:lnTo>
                        <a:pt x="161" y="473"/>
                      </a:lnTo>
                      <a:lnTo>
                        <a:pt x="154" y="440"/>
                      </a:lnTo>
                      <a:lnTo>
                        <a:pt x="126" y="373"/>
                      </a:lnTo>
                      <a:lnTo>
                        <a:pt x="109" y="310"/>
                      </a:lnTo>
                      <a:lnTo>
                        <a:pt x="104" y="245"/>
                      </a:lnTo>
                      <a:lnTo>
                        <a:pt x="109" y="184"/>
                      </a:lnTo>
                      <a:lnTo>
                        <a:pt x="120" y="132"/>
                      </a:lnTo>
                      <a:lnTo>
                        <a:pt x="13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40" name="Freeform 16">
                  <a:extLst>
                    <a:ext uri="{FF2B5EF4-FFF2-40B4-BE49-F238E27FC236}">
                      <a16:creationId xmlns:a16="http://schemas.microsoft.com/office/drawing/2014/main" id="{7CF31588-4B76-C672-8DCB-3F9A3EDCC92C}"/>
                    </a:ext>
                  </a:extLst>
                </p:cNvPr>
                <p:cNvSpPr>
                  <a:spLocks noChangeAspect="1"/>
                </p:cNvSpPr>
                <p:nvPr/>
              </p:nvSpPr>
              <p:spPr bwMode="auto">
                <a:xfrm>
                  <a:off x="3405" y="1942"/>
                  <a:ext cx="158" cy="437"/>
                </a:xfrm>
                <a:custGeom>
                  <a:avLst/>
                  <a:gdLst>
                    <a:gd name="T0" fmla="*/ 80 w 158"/>
                    <a:gd name="T1" fmla="*/ 11 h 437"/>
                    <a:gd name="T2" fmla="*/ 111 w 158"/>
                    <a:gd name="T3" fmla="*/ 0 h 437"/>
                    <a:gd name="T4" fmla="*/ 145 w 158"/>
                    <a:gd name="T5" fmla="*/ 3 h 437"/>
                    <a:gd name="T6" fmla="*/ 158 w 158"/>
                    <a:gd name="T7" fmla="*/ 22 h 437"/>
                    <a:gd name="T8" fmla="*/ 150 w 158"/>
                    <a:gd name="T9" fmla="*/ 72 h 437"/>
                    <a:gd name="T10" fmla="*/ 113 w 158"/>
                    <a:gd name="T11" fmla="*/ 88 h 437"/>
                    <a:gd name="T12" fmla="*/ 69 w 158"/>
                    <a:gd name="T13" fmla="*/ 120 h 437"/>
                    <a:gd name="T14" fmla="*/ 52 w 158"/>
                    <a:gd name="T15" fmla="*/ 164 h 437"/>
                    <a:gd name="T16" fmla="*/ 39 w 158"/>
                    <a:gd name="T17" fmla="*/ 205 h 437"/>
                    <a:gd name="T18" fmla="*/ 35 w 158"/>
                    <a:gd name="T19" fmla="*/ 266 h 437"/>
                    <a:gd name="T20" fmla="*/ 41 w 158"/>
                    <a:gd name="T21" fmla="*/ 325 h 437"/>
                    <a:gd name="T22" fmla="*/ 50 w 158"/>
                    <a:gd name="T23" fmla="*/ 349 h 437"/>
                    <a:gd name="T24" fmla="*/ 63 w 158"/>
                    <a:gd name="T25" fmla="*/ 366 h 437"/>
                    <a:gd name="T26" fmla="*/ 85 w 158"/>
                    <a:gd name="T27" fmla="*/ 372 h 437"/>
                    <a:gd name="T28" fmla="*/ 85 w 158"/>
                    <a:gd name="T29" fmla="*/ 399 h 437"/>
                    <a:gd name="T30" fmla="*/ 52 w 158"/>
                    <a:gd name="T31" fmla="*/ 425 h 437"/>
                    <a:gd name="T32" fmla="*/ 35 w 158"/>
                    <a:gd name="T33" fmla="*/ 437 h 437"/>
                    <a:gd name="T34" fmla="*/ 13 w 158"/>
                    <a:gd name="T35" fmla="*/ 420 h 437"/>
                    <a:gd name="T36" fmla="*/ 0 w 158"/>
                    <a:gd name="T37" fmla="*/ 372 h 437"/>
                    <a:gd name="T38" fmla="*/ 0 w 158"/>
                    <a:gd name="T39" fmla="*/ 311 h 437"/>
                    <a:gd name="T40" fmla="*/ 2 w 158"/>
                    <a:gd name="T41" fmla="*/ 233 h 437"/>
                    <a:gd name="T42" fmla="*/ 24 w 158"/>
                    <a:gd name="T43" fmla="*/ 153 h 437"/>
                    <a:gd name="T44" fmla="*/ 50 w 158"/>
                    <a:gd name="T45" fmla="*/ 87 h 437"/>
                    <a:gd name="T46" fmla="*/ 69 w 158"/>
                    <a:gd name="T47" fmla="*/ 37 h 437"/>
                    <a:gd name="T48" fmla="*/ 80 w 158"/>
                    <a:gd name="T49" fmla="*/ 1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437">
                      <a:moveTo>
                        <a:pt x="80" y="11"/>
                      </a:moveTo>
                      <a:lnTo>
                        <a:pt x="111" y="0"/>
                      </a:lnTo>
                      <a:lnTo>
                        <a:pt x="145" y="3"/>
                      </a:lnTo>
                      <a:lnTo>
                        <a:pt x="158" y="22"/>
                      </a:lnTo>
                      <a:lnTo>
                        <a:pt x="150" y="72"/>
                      </a:lnTo>
                      <a:lnTo>
                        <a:pt x="113" y="88"/>
                      </a:lnTo>
                      <a:lnTo>
                        <a:pt x="69" y="120"/>
                      </a:lnTo>
                      <a:lnTo>
                        <a:pt x="52" y="164"/>
                      </a:lnTo>
                      <a:lnTo>
                        <a:pt x="39" y="205"/>
                      </a:lnTo>
                      <a:lnTo>
                        <a:pt x="35" y="266"/>
                      </a:lnTo>
                      <a:lnTo>
                        <a:pt x="41" y="325"/>
                      </a:lnTo>
                      <a:lnTo>
                        <a:pt x="50" y="349"/>
                      </a:lnTo>
                      <a:lnTo>
                        <a:pt x="63" y="366"/>
                      </a:lnTo>
                      <a:lnTo>
                        <a:pt x="85" y="372"/>
                      </a:lnTo>
                      <a:lnTo>
                        <a:pt x="85" y="399"/>
                      </a:lnTo>
                      <a:lnTo>
                        <a:pt x="52" y="425"/>
                      </a:lnTo>
                      <a:lnTo>
                        <a:pt x="35" y="437"/>
                      </a:lnTo>
                      <a:lnTo>
                        <a:pt x="13" y="420"/>
                      </a:lnTo>
                      <a:lnTo>
                        <a:pt x="0" y="372"/>
                      </a:lnTo>
                      <a:lnTo>
                        <a:pt x="0" y="311"/>
                      </a:lnTo>
                      <a:lnTo>
                        <a:pt x="2" y="233"/>
                      </a:lnTo>
                      <a:lnTo>
                        <a:pt x="24" y="153"/>
                      </a:lnTo>
                      <a:lnTo>
                        <a:pt x="50" y="87"/>
                      </a:lnTo>
                      <a:lnTo>
                        <a:pt x="69" y="37"/>
                      </a:lnTo>
                      <a:lnTo>
                        <a:pt x="8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41" name="Freeform 17">
                  <a:extLst>
                    <a:ext uri="{FF2B5EF4-FFF2-40B4-BE49-F238E27FC236}">
                      <a16:creationId xmlns:a16="http://schemas.microsoft.com/office/drawing/2014/main" id="{6DE78903-1CED-DAE9-78D5-B15F42D56E96}"/>
                    </a:ext>
                  </a:extLst>
                </p:cNvPr>
                <p:cNvSpPr>
                  <a:spLocks noChangeAspect="1"/>
                </p:cNvSpPr>
                <p:nvPr/>
              </p:nvSpPr>
              <p:spPr bwMode="auto">
                <a:xfrm>
                  <a:off x="3391" y="1613"/>
                  <a:ext cx="271" cy="310"/>
                </a:xfrm>
                <a:custGeom>
                  <a:avLst/>
                  <a:gdLst>
                    <a:gd name="T0" fmla="*/ 142 w 271"/>
                    <a:gd name="T1" fmla="*/ 4 h 310"/>
                    <a:gd name="T2" fmla="*/ 168 w 271"/>
                    <a:gd name="T3" fmla="*/ 0 h 310"/>
                    <a:gd name="T4" fmla="*/ 204 w 271"/>
                    <a:gd name="T5" fmla="*/ 15 h 310"/>
                    <a:gd name="T6" fmla="*/ 245 w 271"/>
                    <a:gd name="T7" fmla="*/ 63 h 310"/>
                    <a:gd name="T8" fmla="*/ 271 w 271"/>
                    <a:gd name="T9" fmla="*/ 134 h 310"/>
                    <a:gd name="T10" fmla="*/ 267 w 271"/>
                    <a:gd name="T11" fmla="*/ 180 h 310"/>
                    <a:gd name="T12" fmla="*/ 259 w 271"/>
                    <a:gd name="T13" fmla="*/ 238 h 310"/>
                    <a:gd name="T14" fmla="*/ 241 w 271"/>
                    <a:gd name="T15" fmla="*/ 278 h 310"/>
                    <a:gd name="T16" fmla="*/ 202 w 271"/>
                    <a:gd name="T17" fmla="*/ 310 h 310"/>
                    <a:gd name="T18" fmla="*/ 161 w 271"/>
                    <a:gd name="T19" fmla="*/ 303 h 310"/>
                    <a:gd name="T20" fmla="*/ 116 w 271"/>
                    <a:gd name="T21" fmla="*/ 271 h 310"/>
                    <a:gd name="T22" fmla="*/ 96 w 271"/>
                    <a:gd name="T23" fmla="*/ 223 h 310"/>
                    <a:gd name="T24" fmla="*/ 79 w 271"/>
                    <a:gd name="T25" fmla="*/ 191 h 310"/>
                    <a:gd name="T26" fmla="*/ 31 w 271"/>
                    <a:gd name="T27" fmla="*/ 212 h 310"/>
                    <a:gd name="T28" fmla="*/ 9 w 271"/>
                    <a:gd name="T29" fmla="*/ 212 h 310"/>
                    <a:gd name="T30" fmla="*/ 0 w 271"/>
                    <a:gd name="T31" fmla="*/ 208 h 310"/>
                    <a:gd name="T32" fmla="*/ 7 w 271"/>
                    <a:gd name="T33" fmla="*/ 191 h 310"/>
                    <a:gd name="T34" fmla="*/ 53 w 271"/>
                    <a:gd name="T35" fmla="*/ 178 h 310"/>
                    <a:gd name="T36" fmla="*/ 76 w 271"/>
                    <a:gd name="T37" fmla="*/ 174 h 310"/>
                    <a:gd name="T38" fmla="*/ 74 w 271"/>
                    <a:gd name="T39" fmla="*/ 137 h 310"/>
                    <a:gd name="T40" fmla="*/ 85 w 271"/>
                    <a:gd name="T41" fmla="*/ 100 h 310"/>
                    <a:gd name="T42" fmla="*/ 96 w 271"/>
                    <a:gd name="T43" fmla="*/ 61 h 310"/>
                    <a:gd name="T44" fmla="*/ 118 w 271"/>
                    <a:gd name="T45" fmla="*/ 18 h 310"/>
                    <a:gd name="T46" fmla="*/ 142 w 271"/>
                    <a:gd name="T47" fmla="*/ 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310">
                      <a:moveTo>
                        <a:pt x="142" y="4"/>
                      </a:moveTo>
                      <a:lnTo>
                        <a:pt x="168" y="0"/>
                      </a:lnTo>
                      <a:lnTo>
                        <a:pt x="204" y="15"/>
                      </a:lnTo>
                      <a:lnTo>
                        <a:pt x="245" y="63"/>
                      </a:lnTo>
                      <a:lnTo>
                        <a:pt x="271" y="134"/>
                      </a:lnTo>
                      <a:lnTo>
                        <a:pt x="267" y="180"/>
                      </a:lnTo>
                      <a:lnTo>
                        <a:pt x="259" y="238"/>
                      </a:lnTo>
                      <a:lnTo>
                        <a:pt x="241" y="278"/>
                      </a:lnTo>
                      <a:lnTo>
                        <a:pt x="202" y="310"/>
                      </a:lnTo>
                      <a:lnTo>
                        <a:pt x="161" y="303"/>
                      </a:lnTo>
                      <a:lnTo>
                        <a:pt x="116" y="271"/>
                      </a:lnTo>
                      <a:lnTo>
                        <a:pt x="96" y="223"/>
                      </a:lnTo>
                      <a:lnTo>
                        <a:pt x="79" y="191"/>
                      </a:lnTo>
                      <a:lnTo>
                        <a:pt x="31" y="212"/>
                      </a:lnTo>
                      <a:lnTo>
                        <a:pt x="9" y="212"/>
                      </a:lnTo>
                      <a:lnTo>
                        <a:pt x="0" y="208"/>
                      </a:lnTo>
                      <a:lnTo>
                        <a:pt x="7" y="191"/>
                      </a:lnTo>
                      <a:lnTo>
                        <a:pt x="53" y="178"/>
                      </a:lnTo>
                      <a:lnTo>
                        <a:pt x="76" y="174"/>
                      </a:lnTo>
                      <a:lnTo>
                        <a:pt x="74" y="137"/>
                      </a:lnTo>
                      <a:lnTo>
                        <a:pt x="85" y="100"/>
                      </a:lnTo>
                      <a:lnTo>
                        <a:pt x="96" y="61"/>
                      </a:lnTo>
                      <a:lnTo>
                        <a:pt x="118" y="18"/>
                      </a:lnTo>
                      <a:lnTo>
                        <a:pt x="14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82642" name="Group 18">
                <a:extLst>
                  <a:ext uri="{FF2B5EF4-FFF2-40B4-BE49-F238E27FC236}">
                    <a16:creationId xmlns:a16="http://schemas.microsoft.com/office/drawing/2014/main" id="{AD056037-0F42-7DF0-82C1-C600D5F4C251}"/>
                  </a:ext>
                </a:extLst>
              </p:cNvPr>
              <p:cNvGrpSpPr>
                <a:grpSpLocks noChangeAspect="1"/>
              </p:cNvGrpSpPr>
              <p:nvPr/>
            </p:nvGrpSpPr>
            <p:grpSpPr bwMode="auto">
              <a:xfrm>
                <a:off x="2714" y="1531"/>
                <a:ext cx="423" cy="1416"/>
                <a:chOff x="2697" y="1508"/>
                <a:chExt cx="423" cy="1416"/>
              </a:xfrm>
            </p:grpSpPr>
            <p:sp>
              <p:nvSpPr>
                <p:cNvPr id="282643" name="Freeform 19">
                  <a:extLst>
                    <a:ext uri="{FF2B5EF4-FFF2-40B4-BE49-F238E27FC236}">
                      <a16:creationId xmlns:a16="http://schemas.microsoft.com/office/drawing/2014/main" id="{E203219F-E392-A33F-EC71-B5E9847E3856}"/>
                    </a:ext>
                  </a:extLst>
                </p:cNvPr>
                <p:cNvSpPr>
                  <a:spLocks noChangeAspect="1"/>
                </p:cNvSpPr>
                <p:nvPr/>
              </p:nvSpPr>
              <p:spPr bwMode="auto">
                <a:xfrm>
                  <a:off x="2839" y="1852"/>
                  <a:ext cx="207" cy="606"/>
                </a:xfrm>
                <a:custGeom>
                  <a:avLst/>
                  <a:gdLst>
                    <a:gd name="T0" fmla="*/ 71 w 207"/>
                    <a:gd name="T1" fmla="*/ 52 h 606"/>
                    <a:gd name="T2" fmla="*/ 96 w 207"/>
                    <a:gd name="T3" fmla="*/ 13 h 606"/>
                    <a:gd name="T4" fmla="*/ 122 w 207"/>
                    <a:gd name="T5" fmla="*/ 0 h 606"/>
                    <a:gd name="T6" fmla="*/ 144 w 207"/>
                    <a:gd name="T7" fmla="*/ 7 h 606"/>
                    <a:gd name="T8" fmla="*/ 172 w 207"/>
                    <a:gd name="T9" fmla="*/ 41 h 606"/>
                    <a:gd name="T10" fmla="*/ 194 w 207"/>
                    <a:gd name="T11" fmla="*/ 94 h 606"/>
                    <a:gd name="T12" fmla="*/ 207 w 207"/>
                    <a:gd name="T13" fmla="*/ 163 h 606"/>
                    <a:gd name="T14" fmla="*/ 207 w 207"/>
                    <a:gd name="T15" fmla="*/ 261 h 606"/>
                    <a:gd name="T16" fmla="*/ 196 w 207"/>
                    <a:gd name="T17" fmla="*/ 374 h 606"/>
                    <a:gd name="T18" fmla="*/ 188 w 207"/>
                    <a:gd name="T19" fmla="*/ 489 h 606"/>
                    <a:gd name="T20" fmla="*/ 172 w 207"/>
                    <a:gd name="T21" fmla="*/ 545 h 606"/>
                    <a:gd name="T22" fmla="*/ 155 w 207"/>
                    <a:gd name="T23" fmla="*/ 574 h 606"/>
                    <a:gd name="T24" fmla="*/ 135 w 207"/>
                    <a:gd name="T25" fmla="*/ 595 h 606"/>
                    <a:gd name="T26" fmla="*/ 107 w 207"/>
                    <a:gd name="T27" fmla="*/ 606 h 606"/>
                    <a:gd name="T28" fmla="*/ 57 w 207"/>
                    <a:gd name="T29" fmla="*/ 606 h 606"/>
                    <a:gd name="T30" fmla="*/ 28 w 207"/>
                    <a:gd name="T31" fmla="*/ 595 h 606"/>
                    <a:gd name="T32" fmla="*/ 4 w 207"/>
                    <a:gd name="T33" fmla="*/ 545 h 606"/>
                    <a:gd name="T34" fmla="*/ 0 w 207"/>
                    <a:gd name="T35" fmla="*/ 474 h 606"/>
                    <a:gd name="T36" fmla="*/ 0 w 207"/>
                    <a:gd name="T37" fmla="*/ 385 h 606"/>
                    <a:gd name="T38" fmla="*/ 11 w 207"/>
                    <a:gd name="T39" fmla="*/ 267 h 606"/>
                    <a:gd name="T40" fmla="*/ 26 w 207"/>
                    <a:gd name="T41" fmla="*/ 172 h 606"/>
                    <a:gd name="T42" fmla="*/ 49 w 207"/>
                    <a:gd name="T43" fmla="*/ 89 h 606"/>
                    <a:gd name="T44" fmla="*/ 71 w 207"/>
                    <a:gd name="T45" fmla="*/ 5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06">
                      <a:moveTo>
                        <a:pt x="71" y="52"/>
                      </a:moveTo>
                      <a:lnTo>
                        <a:pt x="96" y="13"/>
                      </a:lnTo>
                      <a:lnTo>
                        <a:pt x="122" y="0"/>
                      </a:lnTo>
                      <a:lnTo>
                        <a:pt x="144" y="7"/>
                      </a:lnTo>
                      <a:lnTo>
                        <a:pt x="172" y="41"/>
                      </a:lnTo>
                      <a:lnTo>
                        <a:pt x="194" y="94"/>
                      </a:lnTo>
                      <a:lnTo>
                        <a:pt x="207" y="163"/>
                      </a:lnTo>
                      <a:lnTo>
                        <a:pt x="207" y="261"/>
                      </a:lnTo>
                      <a:lnTo>
                        <a:pt x="196" y="374"/>
                      </a:lnTo>
                      <a:lnTo>
                        <a:pt x="188" y="489"/>
                      </a:lnTo>
                      <a:lnTo>
                        <a:pt x="172" y="545"/>
                      </a:lnTo>
                      <a:lnTo>
                        <a:pt x="155" y="574"/>
                      </a:lnTo>
                      <a:lnTo>
                        <a:pt x="135" y="595"/>
                      </a:lnTo>
                      <a:lnTo>
                        <a:pt x="107" y="606"/>
                      </a:lnTo>
                      <a:lnTo>
                        <a:pt x="57" y="606"/>
                      </a:lnTo>
                      <a:lnTo>
                        <a:pt x="28" y="595"/>
                      </a:lnTo>
                      <a:lnTo>
                        <a:pt x="4" y="545"/>
                      </a:lnTo>
                      <a:lnTo>
                        <a:pt x="0" y="474"/>
                      </a:lnTo>
                      <a:lnTo>
                        <a:pt x="0" y="385"/>
                      </a:lnTo>
                      <a:lnTo>
                        <a:pt x="11" y="267"/>
                      </a:lnTo>
                      <a:lnTo>
                        <a:pt x="26" y="172"/>
                      </a:lnTo>
                      <a:lnTo>
                        <a:pt x="49" y="89"/>
                      </a:lnTo>
                      <a:lnTo>
                        <a:pt x="71"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44" name="Freeform 20">
                  <a:extLst>
                    <a:ext uri="{FF2B5EF4-FFF2-40B4-BE49-F238E27FC236}">
                      <a16:creationId xmlns:a16="http://schemas.microsoft.com/office/drawing/2014/main" id="{6FF77BC7-BBA1-8B79-18D9-E640EF351368}"/>
                    </a:ext>
                  </a:extLst>
                </p:cNvPr>
                <p:cNvSpPr>
                  <a:spLocks noChangeAspect="1"/>
                </p:cNvSpPr>
                <p:nvPr/>
              </p:nvSpPr>
              <p:spPr bwMode="auto">
                <a:xfrm>
                  <a:off x="2747" y="1858"/>
                  <a:ext cx="192" cy="532"/>
                </a:xfrm>
                <a:custGeom>
                  <a:avLst/>
                  <a:gdLst>
                    <a:gd name="T0" fmla="*/ 101 w 192"/>
                    <a:gd name="T1" fmla="*/ 43 h 532"/>
                    <a:gd name="T2" fmla="*/ 132 w 192"/>
                    <a:gd name="T3" fmla="*/ 0 h 532"/>
                    <a:gd name="T4" fmla="*/ 172 w 192"/>
                    <a:gd name="T5" fmla="*/ 0 h 532"/>
                    <a:gd name="T6" fmla="*/ 192 w 192"/>
                    <a:gd name="T7" fmla="*/ 33 h 532"/>
                    <a:gd name="T8" fmla="*/ 183 w 192"/>
                    <a:gd name="T9" fmla="*/ 69 h 532"/>
                    <a:gd name="T10" fmla="*/ 159 w 192"/>
                    <a:gd name="T11" fmla="*/ 76 h 532"/>
                    <a:gd name="T12" fmla="*/ 128 w 192"/>
                    <a:gd name="T13" fmla="*/ 94 h 532"/>
                    <a:gd name="T14" fmla="*/ 102 w 192"/>
                    <a:gd name="T15" fmla="*/ 124 h 532"/>
                    <a:gd name="T16" fmla="*/ 84 w 192"/>
                    <a:gd name="T17" fmla="*/ 157 h 532"/>
                    <a:gd name="T18" fmla="*/ 62 w 192"/>
                    <a:gd name="T19" fmla="*/ 217 h 532"/>
                    <a:gd name="T20" fmla="*/ 36 w 192"/>
                    <a:gd name="T21" fmla="*/ 293 h 532"/>
                    <a:gd name="T22" fmla="*/ 28 w 192"/>
                    <a:gd name="T23" fmla="*/ 374 h 532"/>
                    <a:gd name="T24" fmla="*/ 39 w 192"/>
                    <a:gd name="T25" fmla="*/ 428 h 532"/>
                    <a:gd name="T26" fmla="*/ 45 w 192"/>
                    <a:gd name="T27" fmla="*/ 467 h 532"/>
                    <a:gd name="T28" fmla="*/ 58 w 192"/>
                    <a:gd name="T29" fmla="*/ 495 h 532"/>
                    <a:gd name="T30" fmla="*/ 54 w 192"/>
                    <a:gd name="T31" fmla="*/ 523 h 532"/>
                    <a:gd name="T32" fmla="*/ 34 w 192"/>
                    <a:gd name="T33" fmla="*/ 532 h 532"/>
                    <a:gd name="T34" fmla="*/ 17 w 192"/>
                    <a:gd name="T35" fmla="*/ 510 h 532"/>
                    <a:gd name="T36" fmla="*/ 0 w 192"/>
                    <a:gd name="T37" fmla="*/ 478 h 532"/>
                    <a:gd name="T38" fmla="*/ 6 w 192"/>
                    <a:gd name="T39" fmla="*/ 452 h 532"/>
                    <a:gd name="T40" fmla="*/ 10 w 192"/>
                    <a:gd name="T41" fmla="*/ 369 h 532"/>
                    <a:gd name="T42" fmla="*/ 10 w 192"/>
                    <a:gd name="T43" fmla="*/ 308 h 532"/>
                    <a:gd name="T44" fmla="*/ 19 w 192"/>
                    <a:gd name="T45" fmla="*/ 245 h 532"/>
                    <a:gd name="T46" fmla="*/ 39 w 192"/>
                    <a:gd name="T47" fmla="*/ 159 h 532"/>
                    <a:gd name="T48" fmla="*/ 73 w 192"/>
                    <a:gd name="T49" fmla="*/ 93 h 532"/>
                    <a:gd name="T50" fmla="*/ 101 w 192"/>
                    <a:gd name="T51" fmla="*/ 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532">
                      <a:moveTo>
                        <a:pt x="101" y="43"/>
                      </a:moveTo>
                      <a:lnTo>
                        <a:pt x="132" y="0"/>
                      </a:lnTo>
                      <a:lnTo>
                        <a:pt x="172" y="0"/>
                      </a:lnTo>
                      <a:lnTo>
                        <a:pt x="192" y="33"/>
                      </a:lnTo>
                      <a:lnTo>
                        <a:pt x="183" y="69"/>
                      </a:lnTo>
                      <a:lnTo>
                        <a:pt x="159" y="76"/>
                      </a:lnTo>
                      <a:lnTo>
                        <a:pt x="128" y="94"/>
                      </a:lnTo>
                      <a:lnTo>
                        <a:pt x="102" y="124"/>
                      </a:lnTo>
                      <a:lnTo>
                        <a:pt x="84" y="157"/>
                      </a:lnTo>
                      <a:lnTo>
                        <a:pt x="62" y="217"/>
                      </a:lnTo>
                      <a:lnTo>
                        <a:pt x="36" y="293"/>
                      </a:lnTo>
                      <a:lnTo>
                        <a:pt x="28" y="374"/>
                      </a:lnTo>
                      <a:lnTo>
                        <a:pt x="39" y="428"/>
                      </a:lnTo>
                      <a:lnTo>
                        <a:pt x="45" y="467"/>
                      </a:lnTo>
                      <a:lnTo>
                        <a:pt x="58" y="495"/>
                      </a:lnTo>
                      <a:lnTo>
                        <a:pt x="54" y="523"/>
                      </a:lnTo>
                      <a:lnTo>
                        <a:pt x="34" y="532"/>
                      </a:lnTo>
                      <a:lnTo>
                        <a:pt x="17" y="510"/>
                      </a:lnTo>
                      <a:lnTo>
                        <a:pt x="0" y="478"/>
                      </a:lnTo>
                      <a:lnTo>
                        <a:pt x="6" y="452"/>
                      </a:lnTo>
                      <a:lnTo>
                        <a:pt x="10" y="369"/>
                      </a:lnTo>
                      <a:lnTo>
                        <a:pt x="10" y="308"/>
                      </a:lnTo>
                      <a:lnTo>
                        <a:pt x="19" y="245"/>
                      </a:lnTo>
                      <a:lnTo>
                        <a:pt x="39" y="159"/>
                      </a:lnTo>
                      <a:lnTo>
                        <a:pt x="73" y="93"/>
                      </a:lnTo>
                      <a:lnTo>
                        <a:pt x="10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45" name="Freeform 21">
                  <a:extLst>
                    <a:ext uri="{FF2B5EF4-FFF2-40B4-BE49-F238E27FC236}">
                      <a16:creationId xmlns:a16="http://schemas.microsoft.com/office/drawing/2014/main" id="{85E8F358-9AC7-17E6-8FA3-FF14E449554A}"/>
                    </a:ext>
                  </a:extLst>
                </p:cNvPr>
                <p:cNvSpPr>
                  <a:spLocks noChangeAspect="1"/>
                </p:cNvSpPr>
                <p:nvPr/>
              </p:nvSpPr>
              <p:spPr bwMode="auto">
                <a:xfrm>
                  <a:off x="2697" y="2329"/>
                  <a:ext cx="214" cy="547"/>
                </a:xfrm>
                <a:custGeom>
                  <a:avLst/>
                  <a:gdLst>
                    <a:gd name="T0" fmla="*/ 180 w 214"/>
                    <a:gd name="T1" fmla="*/ 0 h 547"/>
                    <a:gd name="T2" fmla="*/ 214 w 214"/>
                    <a:gd name="T3" fmla="*/ 28 h 547"/>
                    <a:gd name="T4" fmla="*/ 213 w 214"/>
                    <a:gd name="T5" fmla="*/ 75 h 547"/>
                    <a:gd name="T6" fmla="*/ 198 w 214"/>
                    <a:gd name="T7" fmla="*/ 117 h 547"/>
                    <a:gd name="T8" fmla="*/ 178 w 214"/>
                    <a:gd name="T9" fmla="*/ 197 h 547"/>
                    <a:gd name="T10" fmla="*/ 163 w 214"/>
                    <a:gd name="T11" fmla="*/ 279 h 547"/>
                    <a:gd name="T12" fmla="*/ 163 w 214"/>
                    <a:gd name="T13" fmla="*/ 342 h 547"/>
                    <a:gd name="T14" fmla="*/ 169 w 214"/>
                    <a:gd name="T15" fmla="*/ 425 h 547"/>
                    <a:gd name="T16" fmla="*/ 180 w 214"/>
                    <a:gd name="T17" fmla="*/ 473 h 547"/>
                    <a:gd name="T18" fmla="*/ 198 w 214"/>
                    <a:gd name="T19" fmla="*/ 496 h 547"/>
                    <a:gd name="T20" fmla="*/ 198 w 214"/>
                    <a:gd name="T21" fmla="*/ 525 h 547"/>
                    <a:gd name="T22" fmla="*/ 169 w 214"/>
                    <a:gd name="T23" fmla="*/ 531 h 547"/>
                    <a:gd name="T24" fmla="*/ 130 w 214"/>
                    <a:gd name="T25" fmla="*/ 542 h 547"/>
                    <a:gd name="T26" fmla="*/ 80 w 214"/>
                    <a:gd name="T27" fmla="*/ 547 h 547"/>
                    <a:gd name="T28" fmla="*/ 19 w 214"/>
                    <a:gd name="T29" fmla="*/ 547 h 547"/>
                    <a:gd name="T30" fmla="*/ 0 w 214"/>
                    <a:gd name="T31" fmla="*/ 531 h 547"/>
                    <a:gd name="T32" fmla="*/ 13 w 214"/>
                    <a:gd name="T33" fmla="*/ 512 h 547"/>
                    <a:gd name="T34" fmla="*/ 67 w 214"/>
                    <a:gd name="T35" fmla="*/ 514 h 547"/>
                    <a:gd name="T36" fmla="*/ 102 w 214"/>
                    <a:gd name="T37" fmla="*/ 514 h 547"/>
                    <a:gd name="T38" fmla="*/ 147 w 214"/>
                    <a:gd name="T39" fmla="*/ 507 h 547"/>
                    <a:gd name="T40" fmla="*/ 158 w 214"/>
                    <a:gd name="T41" fmla="*/ 492 h 547"/>
                    <a:gd name="T42" fmla="*/ 152 w 214"/>
                    <a:gd name="T43" fmla="*/ 453 h 547"/>
                    <a:gd name="T44" fmla="*/ 136 w 214"/>
                    <a:gd name="T45" fmla="*/ 379 h 547"/>
                    <a:gd name="T46" fmla="*/ 136 w 214"/>
                    <a:gd name="T47" fmla="*/ 303 h 547"/>
                    <a:gd name="T48" fmla="*/ 141 w 214"/>
                    <a:gd name="T49" fmla="*/ 208 h 547"/>
                    <a:gd name="T50" fmla="*/ 147 w 214"/>
                    <a:gd name="T51" fmla="*/ 112 h 547"/>
                    <a:gd name="T52" fmla="*/ 162 w 214"/>
                    <a:gd name="T53" fmla="*/ 39 h 547"/>
                    <a:gd name="T54" fmla="*/ 175 w 214"/>
                    <a:gd name="T55" fmla="*/ 13 h 547"/>
                    <a:gd name="T56" fmla="*/ 180 w 214"/>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547">
                      <a:moveTo>
                        <a:pt x="180" y="0"/>
                      </a:moveTo>
                      <a:lnTo>
                        <a:pt x="214" y="28"/>
                      </a:lnTo>
                      <a:lnTo>
                        <a:pt x="213" y="75"/>
                      </a:lnTo>
                      <a:lnTo>
                        <a:pt x="198" y="117"/>
                      </a:lnTo>
                      <a:lnTo>
                        <a:pt x="178" y="197"/>
                      </a:lnTo>
                      <a:lnTo>
                        <a:pt x="163" y="279"/>
                      </a:lnTo>
                      <a:lnTo>
                        <a:pt x="163" y="342"/>
                      </a:lnTo>
                      <a:lnTo>
                        <a:pt x="169" y="425"/>
                      </a:lnTo>
                      <a:lnTo>
                        <a:pt x="180" y="473"/>
                      </a:lnTo>
                      <a:lnTo>
                        <a:pt x="198" y="496"/>
                      </a:lnTo>
                      <a:lnTo>
                        <a:pt x="198" y="525"/>
                      </a:lnTo>
                      <a:lnTo>
                        <a:pt x="169" y="531"/>
                      </a:lnTo>
                      <a:lnTo>
                        <a:pt x="130" y="542"/>
                      </a:lnTo>
                      <a:lnTo>
                        <a:pt x="80" y="547"/>
                      </a:lnTo>
                      <a:lnTo>
                        <a:pt x="19" y="547"/>
                      </a:lnTo>
                      <a:lnTo>
                        <a:pt x="0" y="531"/>
                      </a:lnTo>
                      <a:lnTo>
                        <a:pt x="13" y="512"/>
                      </a:lnTo>
                      <a:lnTo>
                        <a:pt x="67" y="514"/>
                      </a:lnTo>
                      <a:lnTo>
                        <a:pt x="102" y="514"/>
                      </a:lnTo>
                      <a:lnTo>
                        <a:pt x="147" y="507"/>
                      </a:lnTo>
                      <a:lnTo>
                        <a:pt x="158" y="492"/>
                      </a:lnTo>
                      <a:lnTo>
                        <a:pt x="152" y="453"/>
                      </a:lnTo>
                      <a:lnTo>
                        <a:pt x="136" y="379"/>
                      </a:lnTo>
                      <a:lnTo>
                        <a:pt x="136" y="303"/>
                      </a:lnTo>
                      <a:lnTo>
                        <a:pt x="141" y="208"/>
                      </a:lnTo>
                      <a:lnTo>
                        <a:pt x="147" y="112"/>
                      </a:lnTo>
                      <a:lnTo>
                        <a:pt x="162" y="39"/>
                      </a:lnTo>
                      <a:lnTo>
                        <a:pt x="175" y="13"/>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46" name="Freeform 22">
                  <a:extLst>
                    <a:ext uri="{FF2B5EF4-FFF2-40B4-BE49-F238E27FC236}">
                      <a16:creationId xmlns:a16="http://schemas.microsoft.com/office/drawing/2014/main" id="{67708258-A2C8-3D5A-F3BC-7FF5FAA38BE5}"/>
                    </a:ext>
                  </a:extLst>
                </p:cNvPr>
                <p:cNvSpPr>
                  <a:spLocks noChangeAspect="1"/>
                </p:cNvSpPr>
                <p:nvPr/>
              </p:nvSpPr>
              <p:spPr bwMode="auto">
                <a:xfrm>
                  <a:off x="2877" y="2342"/>
                  <a:ext cx="149" cy="582"/>
                </a:xfrm>
                <a:custGeom>
                  <a:avLst/>
                  <a:gdLst>
                    <a:gd name="T0" fmla="*/ 101 w 149"/>
                    <a:gd name="T1" fmla="*/ 11 h 582"/>
                    <a:gd name="T2" fmla="*/ 68 w 149"/>
                    <a:gd name="T3" fmla="*/ 0 h 582"/>
                    <a:gd name="T4" fmla="*/ 49 w 149"/>
                    <a:gd name="T5" fmla="*/ 26 h 582"/>
                    <a:gd name="T6" fmla="*/ 45 w 149"/>
                    <a:gd name="T7" fmla="*/ 67 h 582"/>
                    <a:gd name="T8" fmla="*/ 57 w 149"/>
                    <a:gd name="T9" fmla="*/ 104 h 582"/>
                    <a:gd name="T10" fmla="*/ 73 w 149"/>
                    <a:gd name="T11" fmla="*/ 143 h 582"/>
                    <a:gd name="T12" fmla="*/ 88 w 149"/>
                    <a:gd name="T13" fmla="*/ 204 h 582"/>
                    <a:gd name="T14" fmla="*/ 90 w 149"/>
                    <a:gd name="T15" fmla="*/ 265 h 582"/>
                    <a:gd name="T16" fmla="*/ 90 w 149"/>
                    <a:gd name="T17" fmla="*/ 328 h 582"/>
                    <a:gd name="T18" fmla="*/ 94 w 149"/>
                    <a:gd name="T19" fmla="*/ 460 h 582"/>
                    <a:gd name="T20" fmla="*/ 99 w 149"/>
                    <a:gd name="T21" fmla="*/ 495 h 582"/>
                    <a:gd name="T22" fmla="*/ 51 w 149"/>
                    <a:gd name="T23" fmla="*/ 515 h 582"/>
                    <a:gd name="T24" fmla="*/ 16 w 149"/>
                    <a:gd name="T25" fmla="*/ 550 h 582"/>
                    <a:gd name="T26" fmla="*/ 0 w 149"/>
                    <a:gd name="T27" fmla="*/ 565 h 582"/>
                    <a:gd name="T28" fmla="*/ 10 w 149"/>
                    <a:gd name="T29" fmla="*/ 576 h 582"/>
                    <a:gd name="T30" fmla="*/ 57 w 149"/>
                    <a:gd name="T31" fmla="*/ 582 h 582"/>
                    <a:gd name="T32" fmla="*/ 68 w 149"/>
                    <a:gd name="T33" fmla="*/ 549 h 582"/>
                    <a:gd name="T34" fmla="*/ 106 w 149"/>
                    <a:gd name="T35" fmla="*/ 517 h 582"/>
                    <a:gd name="T36" fmla="*/ 140 w 149"/>
                    <a:gd name="T37" fmla="*/ 499 h 582"/>
                    <a:gd name="T38" fmla="*/ 149 w 149"/>
                    <a:gd name="T39" fmla="*/ 484 h 582"/>
                    <a:gd name="T40" fmla="*/ 134 w 149"/>
                    <a:gd name="T41" fmla="*/ 471 h 582"/>
                    <a:gd name="T42" fmla="*/ 121 w 149"/>
                    <a:gd name="T43" fmla="*/ 445 h 582"/>
                    <a:gd name="T44" fmla="*/ 121 w 149"/>
                    <a:gd name="T45" fmla="*/ 384 h 582"/>
                    <a:gd name="T46" fmla="*/ 116 w 149"/>
                    <a:gd name="T47" fmla="*/ 272 h 582"/>
                    <a:gd name="T48" fmla="*/ 112 w 149"/>
                    <a:gd name="T49" fmla="*/ 183 h 582"/>
                    <a:gd name="T50" fmla="*/ 112 w 149"/>
                    <a:gd name="T51" fmla="*/ 111 h 582"/>
                    <a:gd name="T52" fmla="*/ 112 w 149"/>
                    <a:gd name="T53" fmla="*/ 43 h 582"/>
                    <a:gd name="T54" fmla="*/ 101 w 149"/>
                    <a:gd name="T55" fmla="*/ 11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582">
                      <a:moveTo>
                        <a:pt x="101" y="11"/>
                      </a:moveTo>
                      <a:lnTo>
                        <a:pt x="68" y="0"/>
                      </a:lnTo>
                      <a:lnTo>
                        <a:pt x="49" y="26"/>
                      </a:lnTo>
                      <a:lnTo>
                        <a:pt x="45" y="67"/>
                      </a:lnTo>
                      <a:lnTo>
                        <a:pt x="57" y="104"/>
                      </a:lnTo>
                      <a:lnTo>
                        <a:pt x="73" y="143"/>
                      </a:lnTo>
                      <a:lnTo>
                        <a:pt x="88" y="204"/>
                      </a:lnTo>
                      <a:lnTo>
                        <a:pt x="90" y="265"/>
                      </a:lnTo>
                      <a:lnTo>
                        <a:pt x="90" y="328"/>
                      </a:lnTo>
                      <a:lnTo>
                        <a:pt x="94" y="460"/>
                      </a:lnTo>
                      <a:lnTo>
                        <a:pt x="99" y="495"/>
                      </a:lnTo>
                      <a:lnTo>
                        <a:pt x="51" y="515"/>
                      </a:lnTo>
                      <a:lnTo>
                        <a:pt x="16" y="550"/>
                      </a:lnTo>
                      <a:lnTo>
                        <a:pt x="0" y="565"/>
                      </a:lnTo>
                      <a:lnTo>
                        <a:pt x="10" y="576"/>
                      </a:lnTo>
                      <a:lnTo>
                        <a:pt x="57" y="582"/>
                      </a:lnTo>
                      <a:lnTo>
                        <a:pt x="68" y="549"/>
                      </a:lnTo>
                      <a:lnTo>
                        <a:pt x="106" y="517"/>
                      </a:lnTo>
                      <a:lnTo>
                        <a:pt x="140" y="499"/>
                      </a:lnTo>
                      <a:lnTo>
                        <a:pt x="149" y="484"/>
                      </a:lnTo>
                      <a:lnTo>
                        <a:pt x="134" y="471"/>
                      </a:lnTo>
                      <a:lnTo>
                        <a:pt x="121" y="445"/>
                      </a:lnTo>
                      <a:lnTo>
                        <a:pt x="121" y="384"/>
                      </a:lnTo>
                      <a:lnTo>
                        <a:pt x="116" y="272"/>
                      </a:lnTo>
                      <a:lnTo>
                        <a:pt x="112" y="183"/>
                      </a:lnTo>
                      <a:lnTo>
                        <a:pt x="112" y="111"/>
                      </a:lnTo>
                      <a:lnTo>
                        <a:pt x="112" y="43"/>
                      </a:ln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47" name="Freeform 23">
                  <a:extLst>
                    <a:ext uri="{FF2B5EF4-FFF2-40B4-BE49-F238E27FC236}">
                      <a16:creationId xmlns:a16="http://schemas.microsoft.com/office/drawing/2014/main" id="{52690BDC-AB9F-6638-8503-9DB9ACB074E0}"/>
                    </a:ext>
                  </a:extLst>
                </p:cNvPr>
                <p:cNvSpPr>
                  <a:spLocks noChangeAspect="1"/>
                </p:cNvSpPr>
                <p:nvPr/>
              </p:nvSpPr>
              <p:spPr bwMode="auto">
                <a:xfrm>
                  <a:off x="2835" y="1508"/>
                  <a:ext cx="285" cy="322"/>
                </a:xfrm>
                <a:custGeom>
                  <a:avLst/>
                  <a:gdLst>
                    <a:gd name="T0" fmla="*/ 266 w 285"/>
                    <a:gd name="T1" fmla="*/ 183 h 322"/>
                    <a:gd name="T2" fmla="*/ 275 w 285"/>
                    <a:gd name="T3" fmla="*/ 146 h 322"/>
                    <a:gd name="T4" fmla="*/ 285 w 285"/>
                    <a:gd name="T5" fmla="*/ 94 h 322"/>
                    <a:gd name="T6" fmla="*/ 262 w 285"/>
                    <a:gd name="T7" fmla="*/ 44 h 322"/>
                    <a:gd name="T8" fmla="*/ 217 w 285"/>
                    <a:gd name="T9" fmla="*/ 0 h 322"/>
                    <a:gd name="T10" fmla="*/ 179 w 285"/>
                    <a:gd name="T11" fmla="*/ 4 h 322"/>
                    <a:gd name="T12" fmla="*/ 147 w 285"/>
                    <a:gd name="T13" fmla="*/ 28 h 322"/>
                    <a:gd name="T14" fmla="*/ 108 w 285"/>
                    <a:gd name="T15" fmla="*/ 75 h 322"/>
                    <a:gd name="T16" fmla="*/ 86 w 285"/>
                    <a:gd name="T17" fmla="*/ 127 h 322"/>
                    <a:gd name="T18" fmla="*/ 60 w 285"/>
                    <a:gd name="T19" fmla="*/ 145 h 322"/>
                    <a:gd name="T20" fmla="*/ 18 w 285"/>
                    <a:gd name="T21" fmla="*/ 158 h 322"/>
                    <a:gd name="T22" fmla="*/ 0 w 285"/>
                    <a:gd name="T23" fmla="*/ 179 h 322"/>
                    <a:gd name="T24" fmla="*/ 9 w 285"/>
                    <a:gd name="T25" fmla="*/ 189 h 322"/>
                    <a:gd name="T26" fmla="*/ 49 w 285"/>
                    <a:gd name="T27" fmla="*/ 177 h 322"/>
                    <a:gd name="T28" fmla="*/ 72 w 285"/>
                    <a:gd name="T29" fmla="*/ 176 h 322"/>
                    <a:gd name="T30" fmla="*/ 68 w 285"/>
                    <a:gd name="T31" fmla="*/ 224 h 322"/>
                    <a:gd name="T32" fmla="*/ 76 w 285"/>
                    <a:gd name="T33" fmla="*/ 274 h 322"/>
                    <a:gd name="T34" fmla="*/ 92 w 285"/>
                    <a:gd name="T35" fmla="*/ 303 h 322"/>
                    <a:gd name="T36" fmla="*/ 115 w 285"/>
                    <a:gd name="T37" fmla="*/ 322 h 322"/>
                    <a:gd name="T38" fmla="*/ 170 w 285"/>
                    <a:gd name="T39" fmla="*/ 306 h 322"/>
                    <a:gd name="T40" fmla="*/ 221 w 285"/>
                    <a:gd name="T41" fmla="*/ 274 h 322"/>
                    <a:gd name="T42" fmla="*/ 250 w 285"/>
                    <a:gd name="T43" fmla="*/ 233 h 322"/>
                    <a:gd name="T44" fmla="*/ 266 w 285"/>
                    <a:gd name="T45" fmla="*/ 1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322">
                      <a:moveTo>
                        <a:pt x="266" y="183"/>
                      </a:moveTo>
                      <a:lnTo>
                        <a:pt x="275" y="146"/>
                      </a:lnTo>
                      <a:lnTo>
                        <a:pt x="285" y="94"/>
                      </a:lnTo>
                      <a:lnTo>
                        <a:pt x="262" y="44"/>
                      </a:lnTo>
                      <a:lnTo>
                        <a:pt x="217" y="0"/>
                      </a:lnTo>
                      <a:lnTo>
                        <a:pt x="179" y="4"/>
                      </a:lnTo>
                      <a:lnTo>
                        <a:pt x="147" y="28"/>
                      </a:lnTo>
                      <a:lnTo>
                        <a:pt x="108" y="75"/>
                      </a:lnTo>
                      <a:lnTo>
                        <a:pt x="86" y="127"/>
                      </a:lnTo>
                      <a:lnTo>
                        <a:pt x="60" y="145"/>
                      </a:lnTo>
                      <a:lnTo>
                        <a:pt x="18" y="158"/>
                      </a:lnTo>
                      <a:lnTo>
                        <a:pt x="0" y="179"/>
                      </a:lnTo>
                      <a:lnTo>
                        <a:pt x="9" y="189"/>
                      </a:lnTo>
                      <a:lnTo>
                        <a:pt x="49" y="177"/>
                      </a:lnTo>
                      <a:lnTo>
                        <a:pt x="72" y="176"/>
                      </a:lnTo>
                      <a:lnTo>
                        <a:pt x="68" y="224"/>
                      </a:lnTo>
                      <a:lnTo>
                        <a:pt x="76" y="274"/>
                      </a:lnTo>
                      <a:lnTo>
                        <a:pt x="92" y="303"/>
                      </a:lnTo>
                      <a:lnTo>
                        <a:pt x="115" y="322"/>
                      </a:lnTo>
                      <a:lnTo>
                        <a:pt x="170" y="306"/>
                      </a:lnTo>
                      <a:lnTo>
                        <a:pt x="221" y="274"/>
                      </a:lnTo>
                      <a:lnTo>
                        <a:pt x="250" y="233"/>
                      </a:lnTo>
                      <a:lnTo>
                        <a:pt x="266"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82648" name="Group 24">
                <a:extLst>
                  <a:ext uri="{FF2B5EF4-FFF2-40B4-BE49-F238E27FC236}">
                    <a16:creationId xmlns:a16="http://schemas.microsoft.com/office/drawing/2014/main" id="{E213BCE2-DA64-B38E-98C1-47958900D252}"/>
                  </a:ext>
                </a:extLst>
              </p:cNvPr>
              <p:cNvGrpSpPr>
                <a:grpSpLocks noChangeAspect="1"/>
              </p:cNvGrpSpPr>
              <p:nvPr/>
            </p:nvGrpSpPr>
            <p:grpSpPr bwMode="auto">
              <a:xfrm>
                <a:off x="2165" y="1463"/>
                <a:ext cx="351" cy="1456"/>
                <a:chOff x="2148" y="1440"/>
                <a:chExt cx="351" cy="1456"/>
              </a:xfrm>
            </p:grpSpPr>
            <p:sp>
              <p:nvSpPr>
                <p:cNvPr id="282649" name="Freeform 25">
                  <a:extLst>
                    <a:ext uri="{FF2B5EF4-FFF2-40B4-BE49-F238E27FC236}">
                      <a16:creationId xmlns:a16="http://schemas.microsoft.com/office/drawing/2014/main" id="{570547EE-2228-835B-870A-4802AC786AC6}"/>
                    </a:ext>
                  </a:extLst>
                </p:cNvPr>
                <p:cNvSpPr>
                  <a:spLocks noChangeAspect="1"/>
                </p:cNvSpPr>
                <p:nvPr/>
              </p:nvSpPr>
              <p:spPr bwMode="auto">
                <a:xfrm>
                  <a:off x="2291" y="1775"/>
                  <a:ext cx="207" cy="634"/>
                </a:xfrm>
                <a:custGeom>
                  <a:avLst/>
                  <a:gdLst>
                    <a:gd name="T0" fmla="*/ 34 w 207"/>
                    <a:gd name="T1" fmla="*/ 48 h 634"/>
                    <a:gd name="T2" fmla="*/ 50 w 207"/>
                    <a:gd name="T3" fmla="*/ 17 h 634"/>
                    <a:gd name="T4" fmla="*/ 78 w 207"/>
                    <a:gd name="T5" fmla="*/ 0 h 634"/>
                    <a:gd name="T6" fmla="*/ 108 w 207"/>
                    <a:gd name="T7" fmla="*/ 0 h 634"/>
                    <a:gd name="T8" fmla="*/ 161 w 207"/>
                    <a:gd name="T9" fmla="*/ 11 h 634"/>
                    <a:gd name="T10" fmla="*/ 174 w 207"/>
                    <a:gd name="T11" fmla="*/ 61 h 634"/>
                    <a:gd name="T12" fmla="*/ 195 w 207"/>
                    <a:gd name="T13" fmla="*/ 165 h 634"/>
                    <a:gd name="T14" fmla="*/ 202 w 207"/>
                    <a:gd name="T15" fmla="*/ 250 h 634"/>
                    <a:gd name="T16" fmla="*/ 207 w 207"/>
                    <a:gd name="T17" fmla="*/ 334 h 634"/>
                    <a:gd name="T18" fmla="*/ 207 w 207"/>
                    <a:gd name="T19" fmla="*/ 456 h 634"/>
                    <a:gd name="T20" fmla="*/ 195 w 207"/>
                    <a:gd name="T21" fmla="*/ 567 h 634"/>
                    <a:gd name="T22" fmla="*/ 172 w 207"/>
                    <a:gd name="T23" fmla="*/ 628 h 634"/>
                    <a:gd name="T24" fmla="*/ 134 w 207"/>
                    <a:gd name="T25" fmla="*/ 634 h 634"/>
                    <a:gd name="T26" fmla="*/ 52 w 207"/>
                    <a:gd name="T27" fmla="*/ 634 h 634"/>
                    <a:gd name="T28" fmla="*/ 13 w 207"/>
                    <a:gd name="T29" fmla="*/ 601 h 634"/>
                    <a:gd name="T30" fmla="*/ 0 w 207"/>
                    <a:gd name="T31" fmla="*/ 523 h 634"/>
                    <a:gd name="T32" fmla="*/ 6 w 207"/>
                    <a:gd name="T33" fmla="*/ 421 h 634"/>
                    <a:gd name="T34" fmla="*/ 13 w 207"/>
                    <a:gd name="T35" fmla="*/ 339 h 634"/>
                    <a:gd name="T36" fmla="*/ 36 w 207"/>
                    <a:gd name="T37" fmla="*/ 289 h 634"/>
                    <a:gd name="T38" fmla="*/ 36 w 207"/>
                    <a:gd name="T39" fmla="*/ 217 h 634"/>
                    <a:gd name="T40" fmla="*/ 36 w 207"/>
                    <a:gd name="T41" fmla="*/ 139 h 634"/>
                    <a:gd name="T42" fmla="*/ 30 w 207"/>
                    <a:gd name="T43" fmla="*/ 82 h 634"/>
                    <a:gd name="T44" fmla="*/ 34 w 207"/>
                    <a:gd name="T45" fmla="*/ 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34">
                      <a:moveTo>
                        <a:pt x="34" y="48"/>
                      </a:moveTo>
                      <a:lnTo>
                        <a:pt x="50" y="17"/>
                      </a:lnTo>
                      <a:lnTo>
                        <a:pt x="78" y="0"/>
                      </a:lnTo>
                      <a:lnTo>
                        <a:pt x="108" y="0"/>
                      </a:lnTo>
                      <a:lnTo>
                        <a:pt x="161" y="11"/>
                      </a:lnTo>
                      <a:lnTo>
                        <a:pt x="174" y="61"/>
                      </a:lnTo>
                      <a:lnTo>
                        <a:pt x="195" y="165"/>
                      </a:lnTo>
                      <a:lnTo>
                        <a:pt x="202" y="250"/>
                      </a:lnTo>
                      <a:lnTo>
                        <a:pt x="207" y="334"/>
                      </a:lnTo>
                      <a:lnTo>
                        <a:pt x="207" y="456"/>
                      </a:lnTo>
                      <a:lnTo>
                        <a:pt x="195" y="567"/>
                      </a:lnTo>
                      <a:lnTo>
                        <a:pt x="172" y="628"/>
                      </a:lnTo>
                      <a:lnTo>
                        <a:pt x="134" y="634"/>
                      </a:lnTo>
                      <a:lnTo>
                        <a:pt x="52" y="634"/>
                      </a:lnTo>
                      <a:lnTo>
                        <a:pt x="13" y="601"/>
                      </a:lnTo>
                      <a:lnTo>
                        <a:pt x="0" y="523"/>
                      </a:lnTo>
                      <a:lnTo>
                        <a:pt x="6" y="421"/>
                      </a:lnTo>
                      <a:lnTo>
                        <a:pt x="13" y="339"/>
                      </a:lnTo>
                      <a:lnTo>
                        <a:pt x="36" y="289"/>
                      </a:lnTo>
                      <a:lnTo>
                        <a:pt x="36" y="217"/>
                      </a:lnTo>
                      <a:lnTo>
                        <a:pt x="36" y="139"/>
                      </a:lnTo>
                      <a:lnTo>
                        <a:pt x="30" y="82"/>
                      </a:lnTo>
                      <a:lnTo>
                        <a:pt x="3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50" name="Freeform 26">
                  <a:extLst>
                    <a:ext uri="{FF2B5EF4-FFF2-40B4-BE49-F238E27FC236}">
                      <a16:creationId xmlns:a16="http://schemas.microsoft.com/office/drawing/2014/main" id="{E6622DD4-4F97-81A3-EBFA-8D2C0ECABB64}"/>
                    </a:ext>
                  </a:extLst>
                </p:cNvPr>
                <p:cNvSpPr>
                  <a:spLocks noChangeAspect="1"/>
                </p:cNvSpPr>
                <p:nvPr/>
              </p:nvSpPr>
              <p:spPr bwMode="auto">
                <a:xfrm>
                  <a:off x="2277" y="2313"/>
                  <a:ext cx="222" cy="583"/>
                </a:xfrm>
                <a:custGeom>
                  <a:avLst/>
                  <a:gdLst>
                    <a:gd name="T0" fmla="*/ 139 w 222"/>
                    <a:gd name="T1" fmla="*/ 0 h 583"/>
                    <a:gd name="T2" fmla="*/ 172 w 222"/>
                    <a:gd name="T3" fmla="*/ 23 h 583"/>
                    <a:gd name="T4" fmla="*/ 183 w 222"/>
                    <a:gd name="T5" fmla="*/ 58 h 583"/>
                    <a:gd name="T6" fmla="*/ 187 w 222"/>
                    <a:gd name="T7" fmla="*/ 139 h 583"/>
                    <a:gd name="T8" fmla="*/ 194 w 222"/>
                    <a:gd name="T9" fmla="*/ 217 h 583"/>
                    <a:gd name="T10" fmla="*/ 203 w 222"/>
                    <a:gd name="T11" fmla="*/ 308 h 583"/>
                    <a:gd name="T12" fmla="*/ 209 w 222"/>
                    <a:gd name="T13" fmla="*/ 400 h 583"/>
                    <a:gd name="T14" fmla="*/ 211 w 222"/>
                    <a:gd name="T15" fmla="*/ 461 h 583"/>
                    <a:gd name="T16" fmla="*/ 220 w 222"/>
                    <a:gd name="T17" fmla="*/ 495 h 583"/>
                    <a:gd name="T18" fmla="*/ 222 w 222"/>
                    <a:gd name="T19" fmla="*/ 511 h 583"/>
                    <a:gd name="T20" fmla="*/ 209 w 222"/>
                    <a:gd name="T21" fmla="*/ 524 h 583"/>
                    <a:gd name="T22" fmla="*/ 178 w 222"/>
                    <a:gd name="T23" fmla="*/ 530 h 583"/>
                    <a:gd name="T24" fmla="*/ 128 w 222"/>
                    <a:gd name="T25" fmla="*/ 541 h 583"/>
                    <a:gd name="T26" fmla="*/ 78 w 222"/>
                    <a:gd name="T27" fmla="*/ 567 h 583"/>
                    <a:gd name="T28" fmla="*/ 39 w 222"/>
                    <a:gd name="T29" fmla="*/ 583 h 583"/>
                    <a:gd name="T30" fmla="*/ 17 w 222"/>
                    <a:gd name="T31" fmla="*/ 572 h 583"/>
                    <a:gd name="T32" fmla="*/ 0 w 222"/>
                    <a:gd name="T33" fmla="*/ 545 h 583"/>
                    <a:gd name="T34" fmla="*/ 20 w 222"/>
                    <a:gd name="T35" fmla="*/ 530 h 583"/>
                    <a:gd name="T36" fmla="*/ 81 w 222"/>
                    <a:gd name="T37" fmla="*/ 519 h 583"/>
                    <a:gd name="T38" fmla="*/ 150 w 222"/>
                    <a:gd name="T39" fmla="*/ 511 h 583"/>
                    <a:gd name="T40" fmla="*/ 181 w 222"/>
                    <a:gd name="T41" fmla="*/ 511 h 583"/>
                    <a:gd name="T42" fmla="*/ 189 w 222"/>
                    <a:gd name="T43" fmla="*/ 491 h 583"/>
                    <a:gd name="T44" fmla="*/ 187 w 222"/>
                    <a:gd name="T45" fmla="*/ 434 h 583"/>
                    <a:gd name="T46" fmla="*/ 178 w 222"/>
                    <a:gd name="T47" fmla="*/ 345 h 583"/>
                    <a:gd name="T48" fmla="*/ 165 w 222"/>
                    <a:gd name="T49" fmla="*/ 252 h 583"/>
                    <a:gd name="T50" fmla="*/ 154 w 222"/>
                    <a:gd name="T51" fmla="*/ 158 h 583"/>
                    <a:gd name="T52" fmla="*/ 122 w 222"/>
                    <a:gd name="T53" fmla="*/ 86 h 583"/>
                    <a:gd name="T54" fmla="*/ 105 w 222"/>
                    <a:gd name="T55" fmla="*/ 30 h 583"/>
                    <a:gd name="T56" fmla="*/ 117 w 222"/>
                    <a:gd name="T57" fmla="*/ 12 h 583"/>
                    <a:gd name="T58" fmla="*/ 139 w 222"/>
                    <a:gd name="T5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583">
                      <a:moveTo>
                        <a:pt x="139" y="0"/>
                      </a:moveTo>
                      <a:lnTo>
                        <a:pt x="172" y="23"/>
                      </a:lnTo>
                      <a:lnTo>
                        <a:pt x="183" y="58"/>
                      </a:lnTo>
                      <a:lnTo>
                        <a:pt x="187" y="139"/>
                      </a:lnTo>
                      <a:lnTo>
                        <a:pt x="194" y="217"/>
                      </a:lnTo>
                      <a:lnTo>
                        <a:pt x="203" y="308"/>
                      </a:lnTo>
                      <a:lnTo>
                        <a:pt x="209" y="400"/>
                      </a:lnTo>
                      <a:lnTo>
                        <a:pt x="211" y="461"/>
                      </a:lnTo>
                      <a:lnTo>
                        <a:pt x="220" y="495"/>
                      </a:lnTo>
                      <a:lnTo>
                        <a:pt x="222" y="511"/>
                      </a:lnTo>
                      <a:lnTo>
                        <a:pt x="209" y="524"/>
                      </a:lnTo>
                      <a:lnTo>
                        <a:pt x="178" y="530"/>
                      </a:lnTo>
                      <a:lnTo>
                        <a:pt x="128" y="541"/>
                      </a:lnTo>
                      <a:lnTo>
                        <a:pt x="78" y="567"/>
                      </a:lnTo>
                      <a:lnTo>
                        <a:pt x="39" y="583"/>
                      </a:lnTo>
                      <a:lnTo>
                        <a:pt x="17" y="572"/>
                      </a:lnTo>
                      <a:lnTo>
                        <a:pt x="0" y="545"/>
                      </a:lnTo>
                      <a:lnTo>
                        <a:pt x="20" y="530"/>
                      </a:lnTo>
                      <a:lnTo>
                        <a:pt x="81" y="519"/>
                      </a:lnTo>
                      <a:lnTo>
                        <a:pt x="150" y="511"/>
                      </a:lnTo>
                      <a:lnTo>
                        <a:pt x="181" y="511"/>
                      </a:lnTo>
                      <a:lnTo>
                        <a:pt x="189" y="491"/>
                      </a:lnTo>
                      <a:lnTo>
                        <a:pt x="187" y="434"/>
                      </a:lnTo>
                      <a:lnTo>
                        <a:pt x="178" y="345"/>
                      </a:lnTo>
                      <a:lnTo>
                        <a:pt x="165" y="252"/>
                      </a:lnTo>
                      <a:lnTo>
                        <a:pt x="154" y="158"/>
                      </a:lnTo>
                      <a:lnTo>
                        <a:pt x="122" y="86"/>
                      </a:lnTo>
                      <a:lnTo>
                        <a:pt x="105" y="30"/>
                      </a:lnTo>
                      <a:lnTo>
                        <a:pt x="117" y="12"/>
                      </a:lnTo>
                      <a:lnTo>
                        <a:pt x="1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51" name="Freeform 27">
                  <a:extLst>
                    <a:ext uri="{FF2B5EF4-FFF2-40B4-BE49-F238E27FC236}">
                      <a16:creationId xmlns:a16="http://schemas.microsoft.com/office/drawing/2014/main" id="{7BC8ADF8-0F81-F871-14F7-09EFE8E05ED8}"/>
                    </a:ext>
                  </a:extLst>
                </p:cNvPr>
                <p:cNvSpPr>
                  <a:spLocks noChangeAspect="1"/>
                </p:cNvSpPr>
                <p:nvPr/>
              </p:nvSpPr>
              <p:spPr bwMode="auto">
                <a:xfrm>
                  <a:off x="2148" y="2327"/>
                  <a:ext cx="228" cy="516"/>
                </a:xfrm>
                <a:custGeom>
                  <a:avLst/>
                  <a:gdLst>
                    <a:gd name="T0" fmla="*/ 145 w 228"/>
                    <a:gd name="T1" fmla="*/ 109 h 516"/>
                    <a:gd name="T2" fmla="*/ 156 w 228"/>
                    <a:gd name="T3" fmla="*/ 44 h 516"/>
                    <a:gd name="T4" fmla="*/ 191 w 228"/>
                    <a:gd name="T5" fmla="*/ 0 h 516"/>
                    <a:gd name="T6" fmla="*/ 211 w 228"/>
                    <a:gd name="T7" fmla="*/ 11 h 516"/>
                    <a:gd name="T8" fmla="*/ 228 w 228"/>
                    <a:gd name="T9" fmla="*/ 39 h 516"/>
                    <a:gd name="T10" fmla="*/ 219 w 228"/>
                    <a:gd name="T11" fmla="*/ 70 h 516"/>
                    <a:gd name="T12" fmla="*/ 202 w 228"/>
                    <a:gd name="T13" fmla="*/ 87 h 516"/>
                    <a:gd name="T14" fmla="*/ 185 w 228"/>
                    <a:gd name="T15" fmla="*/ 142 h 516"/>
                    <a:gd name="T16" fmla="*/ 178 w 228"/>
                    <a:gd name="T17" fmla="*/ 194 h 516"/>
                    <a:gd name="T18" fmla="*/ 178 w 228"/>
                    <a:gd name="T19" fmla="*/ 264 h 516"/>
                    <a:gd name="T20" fmla="*/ 174 w 228"/>
                    <a:gd name="T21" fmla="*/ 325 h 516"/>
                    <a:gd name="T22" fmla="*/ 178 w 228"/>
                    <a:gd name="T23" fmla="*/ 403 h 516"/>
                    <a:gd name="T24" fmla="*/ 185 w 228"/>
                    <a:gd name="T25" fmla="*/ 447 h 516"/>
                    <a:gd name="T26" fmla="*/ 189 w 228"/>
                    <a:gd name="T27" fmla="*/ 466 h 516"/>
                    <a:gd name="T28" fmla="*/ 180 w 228"/>
                    <a:gd name="T29" fmla="*/ 477 h 516"/>
                    <a:gd name="T30" fmla="*/ 152 w 228"/>
                    <a:gd name="T31" fmla="*/ 481 h 516"/>
                    <a:gd name="T32" fmla="*/ 102 w 228"/>
                    <a:gd name="T33" fmla="*/ 488 h 516"/>
                    <a:gd name="T34" fmla="*/ 57 w 228"/>
                    <a:gd name="T35" fmla="*/ 510 h 516"/>
                    <a:gd name="T36" fmla="*/ 35 w 228"/>
                    <a:gd name="T37" fmla="*/ 516 h 516"/>
                    <a:gd name="T38" fmla="*/ 0 w 228"/>
                    <a:gd name="T39" fmla="*/ 494 h 516"/>
                    <a:gd name="T40" fmla="*/ 0 w 228"/>
                    <a:gd name="T41" fmla="*/ 483 h 516"/>
                    <a:gd name="T42" fmla="*/ 33 w 228"/>
                    <a:gd name="T43" fmla="*/ 477 h 516"/>
                    <a:gd name="T44" fmla="*/ 119 w 228"/>
                    <a:gd name="T45" fmla="*/ 466 h 516"/>
                    <a:gd name="T46" fmla="*/ 156 w 228"/>
                    <a:gd name="T47" fmla="*/ 466 h 516"/>
                    <a:gd name="T48" fmla="*/ 163 w 228"/>
                    <a:gd name="T49" fmla="*/ 449 h 516"/>
                    <a:gd name="T50" fmla="*/ 161 w 228"/>
                    <a:gd name="T51" fmla="*/ 403 h 516"/>
                    <a:gd name="T52" fmla="*/ 156 w 228"/>
                    <a:gd name="T53" fmla="*/ 320 h 516"/>
                    <a:gd name="T54" fmla="*/ 152 w 228"/>
                    <a:gd name="T55" fmla="*/ 242 h 516"/>
                    <a:gd name="T56" fmla="*/ 150 w 228"/>
                    <a:gd name="T57" fmla="*/ 161 h 516"/>
                    <a:gd name="T58" fmla="*/ 145 w 228"/>
                    <a:gd name="T59" fmla="*/ 10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8" h="516">
                      <a:moveTo>
                        <a:pt x="145" y="109"/>
                      </a:moveTo>
                      <a:lnTo>
                        <a:pt x="156" y="44"/>
                      </a:lnTo>
                      <a:lnTo>
                        <a:pt x="191" y="0"/>
                      </a:lnTo>
                      <a:lnTo>
                        <a:pt x="211" y="11"/>
                      </a:lnTo>
                      <a:lnTo>
                        <a:pt x="228" y="39"/>
                      </a:lnTo>
                      <a:lnTo>
                        <a:pt x="219" y="70"/>
                      </a:lnTo>
                      <a:lnTo>
                        <a:pt x="202" y="87"/>
                      </a:lnTo>
                      <a:lnTo>
                        <a:pt x="185" y="142"/>
                      </a:lnTo>
                      <a:lnTo>
                        <a:pt x="178" y="194"/>
                      </a:lnTo>
                      <a:lnTo>
                        <a:pt x="178" y="264"/>
                      </a:lnTo>
                      <a:lnTo>
                        <a:pt x="174" y="325"/>
                      </a:lnTo>
                      <a:lnTo>
                        <a:pt x="178" y="403"/>
                      </a:lnTo>
                      <a:lnTo>
                        <a:pt x="185" y="447"/>
                      </a:lnTo>
                      <a:lnTo>
                        <a:pt x="189" y="466"/>
                      </a:lnTo>
                      <a:lnTo>
                        <a:pt x="180" y="477"/>
                      </a:lnTo>
                      <a:lnTo>
                        <a:pt x="152" y="481"/>
                      </a:lnTo>
                      <a:lnTo>
                        <a:pt x="102" y="488"/>
                      </a:lnTo>
                      <a:lnTo>
                        <a:pt x="57" y="510"/>
                      </a:lnTo>
                      <a:lnTo>
                        <a:pt x="35" y="516"/>
                      </a:lnTo>
                      <a:lnTo>
                        <a:pt x="0" y="494"/>
                      </a:lnTo>
                      <a:lnTo>
                        <a:pt x="0" y="483"/>
                      </a:lnTo>
                      <a:lnTo>
                        <a:pt x="33" y="477"/>
                      </a:lnTo>
                      <a:lnTo>
                        <a:pt x="119" y="466"/>
                      </a:lnTo>
                      <a:lnTo>
                        <a:pt x="156" y="466"/>
                      </a:lnTo>
                      <a:lnTo>
                        <a:pt x="163" y="449"/>
                      </a:lnTo>
                      <a:lnTo>
                        <a:pt x="161" y="403"/>
                      </a:lnTo>
                      <a:lnTo>
                        <a:pt x="156" y="320"/>
                      </a:lnTo>
                      <a:lnTo>
                        <a:pt x="152" y="242"/>
                      </a:lnTo>
                      <a:lnTo>
                        <a:pt x="150" y="161"/>
                      </a:lnTo>
                      <a:lnTo>
                        <a:pt x="14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52" name="Freeform 28">
                  <a:extLst>
                    <a:ext uri="{FF2B5EF4-FFF2-40B4-BE49-F238E27FC236}">
                      <a16:creationId xmlns:a16="http://schemas.microsoft.com/office/drawing/2014/main" id="{A8ACF04F-5C15-1745-97D0-CA94551733FB}"/>
                    </a:ext>
                  </a:extLst>
                </p:cNvPr>
                <p:cNvSpPr>
                  <a:spLocks noChangeAspect="1"/>
                </p:cNvSpPr>
                <p:nvPr/>
              </p:nvSpPr>
              <p:spPr bwMode="auto">
                <a:xfrm>
                  <a:off x="2203" y="1799"/>
                  <a:ext cx="152" cy="570"/>
                </a:xfrm>
                <a:custGeom>
                  <a:avLst/>
                  <a:gdLst>
                    <a:gd name="T0" fmla="*/ 63 w 152"/>
                    <a:gd name="T1" fmla="*/ 52 h 570"/>
                    <a:gd name="T2" fmla="*/ 89 w 152"/>
                    <a:gd name="T3" fmla="*/ 4 h 570"/>
                    <a:gd name="T4" fmla="*/ 128 w 152"/>
                    <a:gd name="T5" fmla="*/ 0 h 570"/>
                    <a:gd name="T6" fmla="*/ 152 w 152"/>
                    <a:gd name="T7" fmla="*/ 33 h 570"/>
                    <a:gd name="T8" fmla="*/ 146 w 152"/>
                    <a:gd name="T9" fmla="*/ 70 h 570"/>
                    <a:gd name="T10" fmla="*/ 122 w 152"/>
                    <a:gd name="T11" fmla="*/ 82 h 570"/>
                    <a:gd name="T12" fmla="*/ 95 w 152"/>
                    <a:gd name="T13" fmla="*/ 103 h 570"/>
                    <a:gd name="T14" fmla="*/ 72 w 152"/>
                    <a:gd name="T15" fmla="*/ 138 h 570"/>
                    <a:gd name="T16" fmla="*/ 57 w 152"/>
                    <a:gd name="T17" fmla="*/ 175 h 570"/>
                    <a:gd name="T18" fmla="*/ 41 w 152"/>
                    <a:gd name="T19" fmla="*/ 239 h 570"/>
                    <a:gd name="T20" fmla="*/ 24 w 152"/>
                    <a:gd name="T21" fmla="*/ 321 h 570"/>
                    <a:gd name="T22" fmla="*/ 24 w 152"/>
                    <a:gd name="T23" fmla="*/ 407 h 570"/>
                    <a:gd name="T24" fmla="*/ 41 w 152"/>
                    <a:gd name="T25" fmla="*/ 461 h 570"/>
                    <a:gd name="T26" fmla="*/ 52 w 152"/>
                    <a:gd name="T27" fmla="*/ 502 h 570"/>
                    <a:gd name="T28" fmla="*/ 67 w 152"/>
                    <a:gd name="T29" fmla="*/ 529 h 570"/>
                    <a:gd name="T30" fmla="*/ 67 w 152"/>
                    <a:gd name="T31" fmla="*/ 558 h 570"/>
                    <a:gd name="T32" fmla="*/ 46 w 152"/>
                    <a:gd name="T33" fmla="*/ 570 h 570"/>
                    <a:gd name="T34" fmla="*/ 28 w 152"/>
                    <a:gd name="T35" fmla="*/ 549 h 570"/>
                    <a:gd name="T36" fmla="*/ 7 w 152"/>
                    <a:gd name="T37" fmla="*/ 519 h 570"/>
                    <a:gd name="T38" fmla="*/ 11 w 152"/>
                    <a:gd name="T39" fmla="*/ 490 h 570"/>
                    <a:gd name="T40" fmla="*/ 6 w 152"/>
                    <a:gd name="T41" fmla="*/ 403 h 570"/>
                    <a:gd name="T42" fmla="*/ 0 w 152"/>
                    <a:gd name="T43" fmla="*/ 338 h 570"/>
                    <a:gd name="T44" fmla="*/ 2 w 152"/>
                    <a:gd name="T45" fmla="*/ 272 h 570"/>
                    <a:gd name="T46" fmla="*/ 13 w 152"/>
                    <a:gd name="T47" fmla="*/ 181 h 570"/>
                    <a:gd name="T48" fmla="*/ 39 w 152"/>
                    <a:gd name="T49" fmla="*/ 109 h 570"/>
                    <a:gd name="T50" fmla="*/ 63 w 152"/>
                    <a:gd name="T51" fmla="*/ 5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570">
                      <a:moveTo>
                        <a:pt x="63" y="52"/>
                      </a:moveTo>
                      <a:lnTo>
                        <a:pt x="89" y="4"/>
                      </a:lnTo>
                      <a:lnTo>
                        <a:pt x="128" y="0"/>
                      </a:lnTo>
                      <a:lnTo>
                        <a:pt x="152" y="33"/>
                      </a:lnTo>
                      <a:lnTo>
                        <a:pt x="146" y="70"/>
                      </a:lnTo>
                      <a:lnTo>
                        <a:pt x="122" y="82"/>
                      </a:lnTo>
                      <a:lnTo>
                        <a:pt x="95" y="103"/>
                      </a:lnTo>
                      <a:lnTo>
                        <a:pt x="72" y="138"/>
                      </a:lnTo>
                      <a:lnTo>
                        <a:pt x="57" y="175"/>
                      </a:lnTo>
                      <a:lnTo>
                        <a:pt x="41" y="239"/>
                      </a:lnTo>
                      <a:lnTo>
                        <a:pt x="24" y="321"/>
                      </a:lnTo>
                      <a:lnTo>
                        <a:pt x="24" y="407"/>
                      </a:lnTo>
                      <a:lnTo>
                        <a:pt x="41" y="461"/>
                      </a:lnTo>
                      <a:lnTo>
                        <a:pt x="52" y="502"/>
                      </a:lnTo>
                      <a:lnTo>
                        <a:pt x="67" y="529"/>
                      </a:lnTo>
                      <a:lnTo>
                        <a:pt x="67" y="558"/>
                      </a:lnTo>
                      <a:lnTo>
                        <a:pt x="46" y="570"/>
                      </a:lnTo>
                      <a:lnTo>
                        <a:pt x="28" y="549"/>
                      </a:lnTo>
                      <a:lnTo>
                        <a:pt x="7" y="519"/>
                      </a:lnTo>
                      <a:lnTo>
                        <a:pt x="11" y="490"/>
                      </a:lnTo>
                      <a:lnTo>
                        <a:pt x="6" y="403"/>
                      </a:lnTo>
                      <a:lnTo>
                        <a:pt x="0" y="338"/>
                      </a:lnTo>
                      <a:lnTo>
                        <a:pt x="2" y="272"/>
                      </a:lnTo>
                      <a:lnTo>
                        <a:pt x="13" y="181"/>
                      </a:lnTo>
                      <a:lnTo>
                        <a:pt x="39" y="109"/>
                      </a:lnTo>
                      <a:lnTo>
                        <a:pt x="63"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53" name="Freeform 29">
                  <a:extLst>
                    <a:ext uri="{FF2B5EF4-FFF2-40B4-BE49-F238E27FC236}">
                      <a16:creationId xmlns:a16="http://schemas.microsoft.com/office/drawing/2014/main" id="{5293EC90-5640-5A3E-E7B5-00A2E82986B4}"/>
                    </a:ext>
                  </a:extLst>
                </p:cNvPr>
                <p:cNvSpPr>
                  <a:spLocks noChangeAspect="1"/>
                </p:cNvSpPr>
                <p:nvPr/>
              </p:nvSpPr>
              <p:spPr bwMode="auto">
                <a:xfrm>
                  <a:off x="2161" y="1440"/>
                  <a:ext cx="284" cy="313"/>
                </a:xfrm>
                <a:custGeom>
                  <a:avLst/>
                  <a:gdLst>
                    <a:gd name="T0" fmla="*/ 72 w 284"/>
                    <a:gd name="T1" fmla="*/ 152 h 313"/>
                    <a:gd name="T2" fmla="*/ 67 w 284"/>
                    <a:gd name="T3" fmla="*/ 108 h 313"/>
                    <a:gd name="T4" fmla="*/ 67 w 284"/>
                    <a:gd name="T5" fmla="*/ 63 h 313"/>
                    <a:gd name="T6" fmla="*/ 78 w 284"/>
                    <a:gd name="T7" fmla="*/ 30 h 313"/>
                    <a:gd name="T8" fmla="*/ 100 w 284"/>
                    <a:gd name="T9" fmla="*/ 12 h 313"/>
                    <a:gd name="T10" fmla="*/ 145 w 284"/>
                    <a:gd name="T11" fmla="*/ 0 h 313"/>
                    <a:gd name="T12" fmla="*/ 178 w 284"/>
                    <a:gd name="T13" fmla="*/ 2 h 313"/>
                    <a:gd name="T14" fmla="*/ 213 w 284"/>
                    <a:gd name="T15" fmla="*/ 17 h 313"/>
                    <a:gd name="T16" fmla="*/ 241 w 284"/>
                    <a:gd name="T17" fmla="*/ 52 h 313"/>
                    <a:gd name="T18" fmla="*/ 262 w 284"/>
                    <a:gd name="T19" fmla="*/ 91 h 313"/>
                    <a:gd name="T20" fmla="*/ 275 w 284"/>
                    <a:gd name="T21" fmla="*/ 145 h 313"/>
                    <a:gd name="T22" fmla="*/ 284 w 284"/>
                    <a:gd name="T23" fmla="*/ 197 h 313"/>
                    <a:gd name="T24" fmla="*/ 284 w 284"/>
                    <a:gd name="T25" fmla="*/ 236 h 313"/>
                    <a:gd name="T26" fmla="*/ 273 w 284"/>
                    <a:gd name="T27" fmla="*/ 278 h 313"/>
                    <a:gd name="T28" fmla="*/ 247 w 284"/>
                    <a:gd name="T29" fmla="*/ 302 h 313"/>
                    <a:gd name="T30" fmla="*/ 208 w 284"/>
                    <a:gd name="T31" fmla="*/ 313 h 313"/>
                    <a:gd name="T32" fmla="*/ 184 w 284"/>
                    <a:gd name="T33" fmla="*/ 312 h 313"/>
                    <a:gd name="T34" fmla="*/ 156 w 284"/>
                    <a:gd name="T35" fmla="*/ 295 h 313"/>
                    <a:gd name="T36" fmla="*/ 128 w 284"/>
                    <a:gd name="T37" fmla="*/ 258 h 313"/>
                    <a:gd name="T38" fmla="*/ 106 w 284"/>
                    <a:gd name="T39" fmla="*/ 223 h 313"/>
                    <a:gd name="T40" fmla="*/ 35 w 284"/>
                    <a:gd name="T41" fmla="*/ 245 h 313"/>
                    <a:gd name="T42" fmla="*/ 13 w 284"/>
                    <a:gd name="T43" fmla="*/ 252 h 313"/>
                    <a:gd name="T44" fmla="*/ 0 w 284"/>
                    <a:gd name="T45" fmla="*/ 247 h 313"/>
                    <a:gd name="T46" fmla="*/ 2 w 284"/>
                    <a:gd name="T47" fmla="*/ 234 h 313"/>
                    <a:gd name="T48" fmla="*/ 85 w 284"/>
                    <a:gd name="T49" fmla="*/ 197 h 313"/>
                    <a:gd name="T50" fmla="*/ 72 w 284"/>
                    <a:gd name="T51" fmla="*/ 15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 h="313">
                      <a:moveTo>
                        <a:pt x="72" y="152"/>
                      </a:moveTo>
                      <a:lnTo>
                        <a:pt x="67" y="108"/>
                      </a:lnTo>
                      <a:lnTo>
                        <a:pt x="67" y="63"/>
                      </a:lnTo>
                      <a:lnTo>
                        <a:pt x="78" y="30"/>
                      </a:lnTo>
                      <a:lnTo>
                        <a:pt x="100" y="12"/>
                      </a:lnTo>
                      <a:lnTo>
                        <a:pt x="145" y="0"/>
                      </a:lnTo>
                      <a:lnTo>
                        <a:pt x="178" y="2"/>
                      </a:lnTo>
                      <a:lnTo>
                        <a:pt x="213" y="17"/>
                      </a:lnTo>
                      <a:lnTo>
                        <a:pt x="241" y="52"/>
                      </a:lnTo>
                      <a:lnTo>
                        <a:pt x="262" y="91"/>
                      </a:lnTo>
                      <a:lnTo>
                        <a:pt x="275" y="145"/>
                      </a:lnTo>
                      <a:lnTo>
                        <a:pt x="284" y="197"/>
                      </a:lnTo>
                      <a:lnTo>
                        <a:pt x="284" y="236"/>
                      </a:lnTo>
                      <a:lnTo>
                        <a:pt x="273" y="278"/>
                      </a:lnTo>
                      <a:lnTo>
                        <a:pt x="247" y="302"/>
                      </a:lnTo>
                      <a:lnTo>
                        <a:pt x="208" y="313"/>
                      </a:lnTo>
                      <a:lnTo>
                        <a:pt x="184" y="312"/>
                      </a:lnTo>
                      <a:lnTo>
                        <a:pt x="156" y="295"/>
                      </a:lnTo>
                      <a:lnTo>
                        <a:pt x="128" y="258"/>
                      </a:lnTo>
                      <a:lnTo>
                        <a:pt x="106" y="223"/>
                      </a:lnTo>
                      <a:lnTo>
                        <a:pt x="35" y="245"/>
                      </a:lnTo>
                      <a:lnTo>
                        <a:pt x="13" y="252"/>
                      </a:lnTo>
                      <a:lnTo>
                        <a:pt x="0" y="247"/>
                      </a:lnTo>
                      <a:lnTo>
                        <a:pt x="2" y="234"/>
                      </a:lnTo>
                      <a:lnTo>
                        <a:pt x="85" y="197"/>
                      </a:lnTo>
                      <a:lnTo>
                        <a:pt x="7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82654" name="Group 30">
              <a:extLst>
                <a:ext uri="{FF2B5EF4-FFF2-40B4-BE49-F238E27FC236}">
                  <a16:creationId xmlns:a16="http://schemas.microsoft.com/office/drawing/2014/main" id="{40E31BE7-2624-514F-6429-F097EE48B515}"/>
                </a:ext>
              </a:extLst>
            </p:cNvPr>
            <p:cNvGrpSpPr>
              <a:grpSpLocks noChangeAspect="1"/>
            </p:cNvGrpSpPr>
            <p:nvPr/>
          </p:nvGrpSpPr>
          <p:grpSpPr bwMode="auto">
            <a:xfrm>
              <a:off x="1248" y="1824"/>
              <a:ext cx="3435" cy="980"/>
              <a:chOff x="1248" y="1824"/>
              <a:chExt cx="3435" cy="980"/>
            </a:xfrm>
          </p:grpSpPr>
          <p:sp>
            <p:nvSpPr>
              <p:cNvPr id="282655" name="Freeform 31">
                <a:extLst>
                  <a:ext uri="{FF2B5EF4-FFF2-40B4-BE49-F238E27FC236}">
                    <a16:creationId xmlns:a16="http://schemas.microsoft.com/office/drawing/2014/main" id="{82DECF46-F4D0-B7F1-CDBE-947CBF570D27}"/>
                  </a:ext>
                </a:extLst>
              </p:cNvPr>
              <p:cNvSpPr>
                <a:spLocks noChangeAspect="1"/>
              </p:cNvSpPr>
              <p:nvPr/>
            </p:nvSpPr>
            <p:spPr bwMode="auto">
              <a:xfrm>
                <a:off x="3888" y="1863"/>
                <a:ext cx="795" cy="941"/>
              </a:xfrm>
              <a:custGeom>
                <a:avLst/>
                <a:gdLst>
                  <a:gd name="T0" fmla="*/ 78 w 795"/>
                  <a:gd name="T1" fmla="*/ 476 h 941"/>
                  <a:gd name="T2" fmla="*/ 45 w 795"/>
                  <a:gd name="T3" fmla="*/ 524 h 941"/>
                  <a:gd name="T4" fmla="*/ 13 w 795"/>
                  <a:gd name="T5" fmla="*/ 607 h 941"/>
                  <a:gd name="T6" fmla="*/ 0 w 795"/>
                  <a:gd name="T7" fmla="*/ 713 h 941"/>
                  <a:gd name="T8" fmla="*/ 12 w 795"/>
                  <a:gd name="T9" fmla="*/ 792 h 941"/>
                  <a:gd name="T10" fmla="*/ 52 w 795"/>
                  <a:gd name="T11" fmla="*/ 857 h 941"/>
                  <a:gd name="T12" fmla="*/ 106 w 795"/>
                  <a:gd name="T13" fmla="*/ 913 h 941"/>
                  <a:gd name="T14" fmla="*/ 164 w 795"/>
                  <a:gd name="T15" fmla="*/ 941 h 941"/>
                  <a:gd name="T16" fmla="*/ 238 w 795"/>
                  <a:gd name="T17" fmla="*/ 929 h 941"/>
                  <a:gd name="T18" fmla="*/ 299 w 795"/>
                  <a:gd name="T19" fmla="*/ 913 h 941"/>
                  <a:gd name="T20" fmla="*/ 351 w 795"/>
                  <a:gd name="T21" fmla="*/ 885 h 941"/>
                  <a:gd name="T22" fmla="*/ 395 w 795"/>
                  <a:gd name="T23" fmla="*/ 822 h 941"/>
                  <a:gd name="T24" fmla="*/ 421 w 795"/>
                  <a:gd name="T25" fmla="*/ 765 h 941"/>
                  <a:gd name="T26" fmla="*/ 425 w 795"/>
                  <a:gd name="T27" fmla="*/ 689 h 941"/>
                  <a:gd name="T28" fmla="*/ 425 w 795"/>
                  <a:gd name="T29" fmla="*/ 652 h 941"/>
                  <a:gd name="T30" fmla="*/ 469 w 795"/>
                  <a:gd name="T31" fmla="*/ 713 h 941"/>
                  <a:gd name="T32" fmla="*/ 553 w 795"/>
                  <a:gd name="T33" fmla="*/ 757 h 941"/>
                  <a:gd name="T34" fmla="*/ 593 w 795"/>
                  <a:gd name="T35" fmla="*/ 765 h 941"/>
                  <a:gd name="T36" fmla="*/ 662 w 795"/>
                  <a:gd name="T37" fmla="*/ 753 h 941"/>
                  <a:gd name="T38" fmla="*/ 710 w 795"/>
                  <a:gd name="T39" fmla="*/ 733 h 941"/>
                  <a:gd name="T40" fmla="*/ 747 w 795"/>
                  <a:gd name="T41" fmla="*/ 670 h 941"/>
                  <a:gd name="T42" fmla="*/ 790 w 795"/>
                  <a:gd name="T43" fmla="*/ 611 h 941"/>
                  <a:gd name="T44" fmla="*/ 792 w 795"/>
                  <a:gd name="T45" fmla="*/ 522 h 941"/>
                  <a:gd name="T46" fmla="*/ 795 w 795"/>
                  <a:gd name="T47" fmla="*/ 457 h 941"/>
                  <a:gd name="T48" fmla="*/ 792 w 795"/>
                  <a:gd name="T49" fmla="*/ 400 h 941"/>
                  <a:gd name="T50" fmla="*/ 738 w 795"/>
                  <a:gd name="T51" fmla="*/ 320 h 941"/>
                  <a:gd name="T52" fmla="*/ 686 w 795"/>
                  <a:gd name="T53" fmla="*/ 283 h 941"/>
                  <a:gd name="T54" fmla="*/ 625 w 795"/>
                  <a:gd name="T55" fmla="*/ 266 h 941"/>
                  <a:gd name="T56" fmla="*/ 555 w 795"/>
                  <a:gd name="T57" fmla="*/ 266 h 941"/>
                  <a:gd name="T58" fmla="*/ 499 w 795"/>
                  <a:gd name="T59" fmla="*/ 276 h 941"/>
                  <a:gd name="T60" fmla="*/ 475 w 795"/>
                  <a:gd name="T61" fmla="*/ 309 h 941"/>
                  <a:gd name="T62" fmla="*/ 445 w 795"/>
                  <a:gd name="T63" fmla="*/ 335 h 941"/>
                  <a:gd name="T64" fmla="*/ 447 w 795"/>
                  <a:gd name="T65" fmla="*/ 251 h 941"/>
                  <a:gd name="T66" fmla="*/ 440 w 795"/>
                  <a:gd name="T67" fmla="*/ 157 h 941"/>
                  <a:gd name="T68" fmla="*/ 388 w 795"/>
                  <a:gd name="T69" fmla="*/ 83 h 941"/>
                  <a:gd name="T70" fmla="*/ 343 w 795"/>
                  <a:gd name="T71" fmla="*/ 38 h 941"/>
                  <a:gd name="T72" fmla="*/ 293 w 795"/>
                  <a:gd name="T73" fmla="*/ 7 h 941"/>
                  <a:gd name="T74" fmla="*/ 258 w 795"/>
                  <a:gd name="T75" fmla="*/ 0 h 941"/>
                  <a:gd name="T76" fmla="*/ 206 w 795"/>
                  <a:gd name="T77" fmla="*/ 1 h 941"/>
                  <a:gd name="T78" fmla="*/ 156 w 795"/>
                  <a:gd name="T79" fmla="*/ 16 h 941"/>
                  <a:gd name="T80" fmla="*/ 102 w 795"/>
                  <a:gd name="T81" fmla="*/ 44 h 941"/>
                  <a:gd name="T82" fmla="*/ 63 w 795"/>
                  <a:gd name="T83" fmla="*/ 96 h 941"/>
                  <a:gd name="T84" fmla="*/ 43 w 795"/>
                  <a:gd name="T85" fmla="*/ 148 h 941"/>
                  <a:gd name="T86" fmla="*/ 36 w 795"/>
                  <a:gd name="T87" fmla="*/ 240 h 941"/>
                  <a:gd name="T88" fmla="*/ 32 w 795"/>
                  <a:gd name="T89" fmla="*/ 285 h 941"/>
                  <a:gd name="T90" fmla="*/ 47 w 795"/>
                  <a:gd name="T91" fmla="*/ 340 h 941"/>
                  <a:gd name="T92" fmla="*/ 62 w 795"/>
                  <a:gd name="T93" fmla="*/ 376 h 941"/>
                  <a:gd name="T94" fmla="*/ 73 w 795"/>
                  <a:gd name="T95" fmla="*/ 400 h 941"/>
                  <a:gd name="T96" fmla="*/ 78 w 795"/>
                  <a:gd name="T97" fmla="*/ 476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5" h="941">
                    <a:moveTo>
                      <a:pt x="78" y="476"/>
                    </a:moveTo>
                    <a:lnTo>
                      <a:pt x="45" y="524"/>
                    </a:lnTo>
                    <a:lnTo>
                      <a:pt x="13" y="607"/>
                    </a:lnTo>
                    <a:lnTo>
                      <a:pt x="0" y="713"/>
                    </a:lnTo>
                    <a:lnTo>
                      <a:pt x="12" y="792"/>
                    </a:lnTo>
                    <a:lnTo>
                      <a:pt x="52" y="857"/>
                    </a:lnTo>
                    <a:lnTo>
                      <a:pt x="106" y="913"/>
                    </a:lnTo>
                    <a:lnTo>
                      <a:pt x="164" y="941"/>
                    </a:lnTo>
                    <a:lnTo>
                      <a:pt x="238" y="929"/>
                    </a:lnTo>
                    <a:lnTo>
                      <a:pt x="299" y="913"/>
                    </a:lnTo>
                    <a:lnTo>
                      <a:pt x="351" y="885"/>
                    </a:lnTo>
                    <a:lnTo>
                      <a:pt x="395" y="822"/>
                    </a:lnTo>
                    <a:lnTo>
                      <a:pt x="421" y="765"/>
                    </a:lnTo>
                    <a:lnTo>
                      <a:pt x="425" y="689"/>
                    </a:lnTo>
                    <a:lnTo>
                      <a:pt x="425" y="652"/>
                    </a:lnTo>
                    <a:lnTo>
                      <a:pt x="469" y="713"/>
                    </a:lnTo>
                    <a:lnTo>
                      <a:pt x="553" y="757"/>
                    </a:lnTo>
                    <a:lnTo>
                      <a:pt x="593" y="765"/>
                    </a:lnTo>
                    <a:lnTo>
                      <a:pt x="662" y="753"/>
                    </a:lnTo>
                    <a:lnTo>
                      <a:pt x="710" y="733"/>
                    </a:lnTo>
                    <a:lnTo>
                      <a:pt x="747" y="670"/>
                    </a:lnTo>
                    <a:lnTo>
                      <a:pt x="790" y="611"/>
                    </a:lnTo>
                    <a:lnTo>
                      <a:pt x="792" y="522"/>
                    </a:lnTo>
                    <a:lnTo>
                      <a:pt x="795" y="457"/>
                    </a:lnTo>
                    <a:lnTo>
                      <a:pt x="792" y="400"/>
                    </a:lnTo>
                    <a:lnTo>
                      <a:pt x="738" y="320"/>
                    </a:lnTo>
                    <a:lnTo>
                      <a:pt x="686" y="283"/>
                    </a:lnTo>
                    <a:lnTo>
                      <a:pt x="625" y="266"/>
                    </a:lnTo>
                    <a:lnTo>
                      <a:pt x="555" y="266"/>
                    </a:lnTo>
                    <a:lnTo>
                      <a:pt x="499" y="276"/>
                    </a:lnTo>
                    <a:lnTo>
                      <a:pt x="475" y="309"/>
                    </a:lnTo>
                    <a:lnTo>
                      <a:pt x="445" y="335"/>
                    </a:lnTo>
                    <a:lnTo>
                      <a:pt x="447" y="251"/>
                    </a:lnTo>
                    <a:lnTo>
                      <a:pt x="440" y="157"/>
                    </a:lnTo>
                    <a:lnTo>
                      <a:pt x="388" y="83"/>
                    </a:lnTo>
                    <a:lnTo>
                      <a:pt x="343" y="38"/>
                    </a:lnTo>
                    <a:lnTo>
                      <a:pt x="293" y="7"/>
                    </a:lnTo>
                    <a:lnTo>
                      <a:pt x="258" y="0"/>
                    </a:lnTo>
                    <a:lnTo>
                      <a:pt x="206" y="1"/>
                    </a:lnTo>
                    <a:lnTo>
                      <a:pt x="156" y="16"/>
                    </a:lnTo>
                    <a:lnTo>
                      <a:pt x="102" y="44"/>
                    </a:lnTo>
                    <a:lnTo>
                      <a:pt x="63" y="96"/>
                    </a:lnTo>
                    <a:lnTo>
                      <a:pt x="43" y="148"/>
                    </a:lnTo>
                    <a:lnTo>
                      <a:pt x="36" y="240"/>
                    </a:lnTo>
                    <a:lnTo>
                      <a:pt x="32" y="285"/>
                    </a:lnTo>
                    <a:lnTo>
                      <a:pt x="47" y="340"/>
                    </a:lnTo>
                    <a:lnTo>
                      <a:pt x="62" y="376"/>
                    </a:lnTo>
                    <a:lnTo>
                      <a:pt x="73" y="400"/>
                    </a:lnTo>
                    <a:lnTo>
                      <a:pt x="78" y="47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56" name="Freeform 32">
                <a:extLst>
                  <a:ext uri="{FF2B5EF4-FFF2-40B4-BE49-F238E27FC236}">
                    <a16:creationId xmlns:a16="http://schemas.microsoft.com/office/drawing/2014/main" id="{3406EA2D-6D0F-504D-8D1D-AD5DC6DFECFF}"/>
                  </a:ext>
                </a:extLst>
              </p:cNvPr>
              <p:cNvSpPr>
                <a:spLocks noChangeAspect="1"/>
              </p:cNvSpPr>
              <p:nvPr/>
            </p:nvSpPr>
            <p:spPr bwMode="auto">
              <a:xfrm>
                <a:off x="3870" y="1824"/>
                <a:ext cx="796" cy="938"/>
              </a:xfrm>
              <a:custGeom>
                <a:avLst/>
                <a:gdLst>
                  <a:gd name="T0" fmla="*/ 74 w 796"/>
                  <a:gd name="T1" fmla="*/ 475 h 938"/>
                  <a:gd name="T2" fmla="*/ 48 w 796"/>
                  <a:gd name="T3" fmla="*/ 528 h 938"/>
                  <a:gd name="T4" fmla="*/ 13 w 796"/>
                  <a:gd name="T5" fmla="*/ 604 h 938"/>
                  <a:gd name="T6" fmla="*/ 0 w 796"/>
                  <a:gd name="T7" fmla="*/ 708 h 938"/>
                  <a:gd name="T8" fmla="*/ 17 w 796"/>
                  <a:gd name="T9" fmla="*/ 797 h 938"/>
                  <a:gd name="T10" fmla="*/ 48 w 796"/>
                  <a:gd name="T11" fmla="*/ 855 h 938"/>
                  <a:gd name="T12" fmla="*/ 111 w 796"/>
                  <a:gd name="T13" fmla="*/ 914 h 938"/>
                  <a:gd name="T14" fmla="*/ 165 w 796"/>
                  <a:gd name="T15" fmla="*/ 938 h 938"/>
                  <a:gd name="T16" fmla="*/ 233 w 796"/>
                  <a:gd name="T17" fmla="*/ 929 h 938"/>
                  <a:gd name="T18" fmla="*/ 302 w 796"/>
                  <a:gd name="T19" fmla="*/ 918 h 938"/>
                  <a:gd name="T20" fmla="*/ 354 w 796"/>
                  <a:gd name="T21" fmla="*/ 882 h 938"/>
                  <a:gd name="T22" fmla="*/ 389 w 796"/>
                  <a:gd name="T23" fmla="*/ 821 h 938"/>
                  <a:gd name="T24" fmla="*/ 422 w 796"/>
                  <a:gd name="T25" fmla="*/ 764 h 938"/>
                  <a:gd name="T26" fmla="*/ 420 w 796"/>
                  <a:gd name="T27" fmla="*/ 686 h 938"/>
                  <a:gd name="T28" fmla="*/ 428 w 796"/>
                  <a:gd name="T29" fmla="*/ 653 h 938"/>
                  <a:gd name="T30" fmla="*/ 466 w 796"/>
                  <a:gd name="T31" fmla="*/ 712 h 938"/>
                  <a:gd name="T32" fmla="*/ 555 w 796"/>
                  <a:gd name="T33" fmla="*/ 762 h 938"/>
                  <a:gd name="T34" fmla="*/ 591 w 796"/>
                  <a:gd name="T35" fmla="*/ 762 h 938"/>
                  <a:gd name="T36" fmla="*/ 663 w 796"/>
                  <a:gd name="T37" fmla="*/ 751 h 938"/>
                  <a:gd name="T38" fmla="*/ 705 w 796"/>
                  <a:gd name="T39" fmla="*/ 732 h 938"/>
                  <a:gd name="T40" fmla="*/ 748 w 796"/>
                  <a:gd name="T41" fmla="*/ 665 h 938"/>
                  <a:gd name="T42" fmla="*/ 787 w 796"/>
                  <a:gd name="T43" fmla="*/ 610 h 938"/>
                  <a:gd name="T44" fmla="*/ 794 w 796"/>
                  <a:gd name="T45" fmla="*/ 519 h 938"/>
                  <a:gd name="T46" fmla="*/ 796 w 796"/>
                  <a:gd name="T47" fmla="*/ 462 h 938"/>
                  <a:gd name="T48" fmla="*/ 787 w 796"/>
                  <a:gd name="T49" fmla="*/ 399 h 938"/>
                  <a:gd name="T50" fmla="*/ 733 w 796"/>
                  <a:gd name="T51" fmla="*/ 319 h 938"/>
                  <a:gd name="T52" fmla="*/ 687 w 796"/>
                  <a:gd name="T53" fmla="*/ 280 h 938"/>
                  <a:gd name="T54" fmla="*/ 622 w 796"/>
                  <a:gd name="T55" fmla="*/ 273 h 938"/>
                  <a:gd name="T56" fmla="*/ 557 w 796"/>
                  <a:gd name="T57" fmla="*/ 263 h 938"/>
                  <a:gd name="T58" fmla="*/ 494 w 796"/>
                  <a:gd name="T59" fmla="*/ 273 h 938"/>
                  <a:gd name="T60" fmla="*/ 476 w 796"/>
                  <a:gd name="T61" fmla="*/ 308 h 938"/>
                  <a:gd name="T62" fmla="*/ 441 w 796"/>
                  <a:gd name="T63" fmla="*/ 332 h 938"/>
                  <a:gd name="T64" fmla="*/ 444 w 796"/>
                  <a:gd name="T65" fmla="*/ 248 h 938"/>
                  <a:gd name="T66" fmla="*/ 435 w 796"/>
                  <a:gd name="T67" fmla="*/ 154 h 938"/>
                  <a:gd name="T68" fmla="*/ 387 w 796"/>
                  <a:gd name="T69" fmla="*/ 78 h 938"/>
                  <a:gd name="T70" fmla="*/ 346 w 796"/>
                  <a:gd name="T71" fmla="*/ 35 h 938"/>
                  <a:gd name="T72" fmla="*/ 296 w 796"/>
                  <a:gd name="T73" fmla="*/ 6 h 938"/>
                  <a:gd name="T74" fmla="*/ 255 w 796"/>
                  <a:gd name="T75" fmla="*/ 4 h 938"/>
                  <a:gd name="T76" fmla="*/ 202 w 796"/>
                  <a:gd name="T77" fmla="*/ 0 h 938"/>
                  <a:gd name="T78" fmla="*/ 159 w 796"/>
                  <a:gd name="T79" fmla="*/ 13 h 938"/>
                  <a:gd name="T80" fmla="*/ 104 w 796"/>
                  <a:gd name="T81" fmla="*/ 41 h 938"/>
                  <a:gd name="T82" fmla="*/ 67 w 796"/>
                  <a:gd name="T83" fmla="*/ 91 h 938"/>
                  <a:gd name="T84" fmla="*/ 46 w 796"/>
                  <a:gd name="T85" fmla="*/ 146 h 938"/>
                  <a:gd name="T86" fmla="*/ 31 w 796"/>
                  <a:gd name="T87" fmla="*/ 245 h 938"/>
                  <a:gd name="T88" fmla="*/ 26 w 796"/>
                  <a:gd name="T89" fmla="*/ 284 h 938"/>
                  <a:gd name="T90" fmla="*/ 41 w 796"/>
                  <a:gd name="T91" fmla="*/ 339 h 938"/>
                  <a:gd name="T92" fmla="*/ 67 w 796"/>
                  <a:gd name="T93" fmla="*/ 378 h 938"/>
                  <a:gd name="T94" fmla="*/ 74 w 796"/>
                  <a:gd name="T95" fmla="*/ 399 h 938"/>
                  <a:gd name="T96" fmla="*/ 74 w 796"/>
                  <a:gd name="T97" fmla="*/ 475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938">
                    <a:moveTo>
                      <a:pt x="74" y="475"/>
                    </a:moveTo>
                    <a:lnTo>
                      <a:pt x="48" y="528"/>
                    </a:lnTo>
                    <a:lnTo>
                      <a:pt x="13" y="604"/>
                    </a:lnTo>
                    <a:lnTo>
                      <a:pt x="0" y="708"/>
                    </a:lnTo>
                    <a:lnTo>
                      <a:pt x="17" y="797"/>
                    </a:lnTo>
                    <a:lnTo>
                      <a:pt x="48" y="855"/>
                    </a:lnTo>
                    <a:lnTo>
                      <a:pt x="111" y="914"/>
                    </a:lnTo>
                    <a:lnTo>
                      <a:pt x="165" y="938"/>
                    </a:lnTo>
                    <a:lnTo>
                      <a:pt x="233" y="929"/>
                    </a:lnTo>
                    <a:lnTo>
                      <a:pt x="302" y="918"/>
                    </a:lnTo>
                    <a:lnTo>
                      <a:pt x="354" y="882"/>
                    </a:lnTo>
                    <a:lnTo>
                      <a:pt x="389" y="821"/>
                    </a:lnTo>
                    <a:lnTo>
                      <a:pt x="422" y="764"/>
                    </a:lnTo>
                    <a:lnTo>
                      <a:pt x="420" y="686"/>
                    </a:lnTo>
                    <a:lnTo>
                      <a:pt x="428" y="653"/>
                    </a:lnTo>
                    <a:lnTo>
                      <a:pt x="466" y="712"/>
                    </a:lnTo>
                    <a:lnTo>
                      <a:pt x="555" y="762"/>
                    </a:lnTo>
                    <a:lnTo>
                      <a:pt x="591" y="762"/>
                    </a:lnTo>
                    <a:lnTo>
                      <a:pt x="663" y="751"/>
                    </a:lnTo>
                    <a:lnTo>
                      <a:pt x="705" y="732"/>
                    </a:lnTo>
                    <a:lnTo>
                      <a:pt x="748" y="665"/>
                    </a:lnTo>
                    <a:lnTo>
                      <a:pt x="787" y="610"/>
                    </a:lnTo>
                    <a:lnTo>
                      <a:pt x="794" y="519"/>
                    </a:lnTo>
                    <a:lnTo>
                      <a:pt x="796" y="462"/>
                    </a:lnTo>
                    <a:lnTo>
                      <a:pt x="787" y="399"/>
                    </a:lnTo>
                    <a:lnTo>
                      <a:pt x="733" y="319"/>
                    </a:lnTo>
                    <a:lnTo>
                      <a:pt x="687" y="280"/>
                    </a:lnTo>
                    <a:lnTo>
                      <a:pt x="622" y="273"/>
                    </a:lnTo>
                    <a:lnTo>
                      <a:pt x="557" y="263"/>
                    </a:lnTo>
                    <a:lnTo>
                      <a:pt x="494" y="273"/>
                    </a:lnTo>
                    <a:lnTo>
                      <a:pt x="476" y="308"/>
                    </a:lnTo>
                    <a:lnTo>
                      <a:pt x="441" y="332"/>
                    </a:lnTo>
                    <a:lnTo>
                      <a:pt x="444" y="248"/>
                    </a:lnTo>
                    <a:lnTo>
                      <a:pt x="435" y="154"/>
                    </a:lnTo>
                    <a:lnTo>
                      <a:pt x="387" y="78"/>
                    </a:lnTo>
                    <a:lnTo>
                      <a:pt x="346" y="35"/>
                    </a:lnTo>
                    <a:lnTo>
                      <a:pt x="296" y="6"/>
                    </a:lnTo>
                    <a:lnTo>
                      <a:pt x="255" y="4"/>
                    </a:lnTo>
                    <a:lnTo>
                      <a:pt x="202" y="0"/>
                    </a:lnTo>
                    <a:lnTo>
                      <a:pt x="159" y="13"/>
                    </a:lnTo>
                    <a:lnTo>
                      <a:pt x="104" y="41"/>
                    </a:lnTo>
                    <a:lnTo>
                      <a:pt x="67" y="91"/>
                    </a:lnTo>
                    <a:lnTo>
                      <a:pt x="46" y="146"/>
                    </a:lnTo>
                    <a:lnTo>
                      <a:pt x="31" y="245"/>
                    </a:lnTo>
                    <a:lnTo>
                      <a:pt x="26" y="284"/>
                    </a:lnTo>
                    <a:lnTo>
                      <a:pt x="41" y="339"/>
                    </a:lnTo>
                    <a:lnTo>
                      <a:pt x="67" y="378"/>
                    </a:lnTo>
                    <a:lnTo>
                      <a:pt x="74" y="399"/>
                    </a:lnTo>
                    <a:lnTo>
                      <a:pt x="74" y="47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57" name="Freeform 33">
                <a:extLst>
                  <a:ext uri="{FF2B5EF4-FFF2-40B4-BE49-F238E27FC236}">
                    <a16:creationId xmlns:a16="http://schemas.microsoft.com/office/drawing/2014/main" id="{E0AECD6A-69CB-8F7C-46C4-391A474CBE31}"/>
                  </a:ext>
                </a:extLst>
              </p:cNvPr>
              <p:cNvSpPr>
                <a:spLocks noChangeAspect="1"/>
              </p:cNvSpPr>
              <p:nvPr/>
            </p:nvSpPr>
            <p:spPr bwMode="auto">
              <a:xfrm>
                <a:off x="1248" y="1975"/>
                <a:ext cx="2870" cy="406"/>
              </a:xfrm>
              <a:custGeom>
                <a:avLst/>
                <a:gdLst>
                  <a:gd name="T0" fmla="*/ 2869 w 2870"/>
                  <a:gd name="T1" fmla="*/ 328 h 406"/>
                  <a:gd name="T2" fmla="*/ 2870 w 2870"/>
                  <a:gd name="T3" fmla="*/ 313 h 406"/>
                  <a:gd name="T4" fmla="*/ 2867 w 2870"/>
                  <a:gd name="T5" fmla="*/ 299 h 406"/>
                  <a:gd name="T6" fmla="*/ 2862 w 2870"/>
                  <a:gd name="T7" fmla="*/ 286 h 406"/>
                  <a:gd name="T8" fmla="*/ 2854 w 2870"/>
                  <a:gd name="T9" fmla="*/ 272 h 406"/>
                  <a:gd name="T10" fmla="*/ 2845 w 2870"/>
                  <a:gd name="T11" fmla="*/ 261 h 406"/>
                  <a:gd name="T12" fmla="*/ 2833 w 2870"/>
                  <a:gd name="T13" fmla="*/ 251 h 406"/>
                  <a:gd name="T14" fmla="*/ 2821 w 2870"/>
                  <a:gd name="T15" fmla="*/ 244 h 406"/>
                  <a:gd name="T16" fmla="*/ 2807 w 2870"/>
                  <a:gd name="T17" fmla="*/ 239 h 406"/>
                  <a:gd name="T18" fmla="*/ 2792 w 2870"/>
                  <a:gd name="T19" fmla="*/ 236 h 406"/>
                  <a:gd name="T20" fmla="*/ 93 w 2870"/>
                  <a:gd name="T21" fmla="*/ 0 h 406"/>
                  <a:gd name="T22" fmla="*/ 78 w 2870"/>
                  <a:gd name="T23" fmla="*/ 0 h 406"/>
                  <a:gd name="T24" fmla="*/ 63 w 2870"/>
                  <a:gd name="T25" fmla="*/ 3 h 406"/>
                  <a:gd name="T26" fmla="*/ 50 w 2870"/>
                  <a:gd name="T27" fmla="*/ 8 h 406"/>
                  <a:gd name="T28" fmla="*/ 36 w 2870"/>
                  <a:gd name="T29" fmla="*/ 15 h 406"/>
                  <a:gd name="T30" fmla="*/ 25 w 2870"/>
                  <a:gd name="T31" fmla="*/ 24 h 406"/>
                  <a:gd name="T32" fmla="*/ 15 w 2870"/>
                  <a:gd name="T33" fmla="*/ 37 h 406"/>
                  <a:gd name="T34" fmla="*/ 8 w 2870"/>
                  <a:gd name="T35" fmla="*/ 49 h 406"/>
                  <a:gd name="T36" fmla="*/ 3 w 2870"/>
                  <a:gd name="T37" fmla="*/ 63 h 406"/>
                  <a:gd name="T38" fmla="*/ 1 w 2870"/>
                  <a:gd name="T39" fmla="*/ 78 h 406"/>
                  <a:gd name="T40" fmla="*/ 1 w 2870"/>
                  <a:gd name="T41" fmla="*/ 78 h 406"/>
                  <a:gd name="T42" fmla="*/ 0 w 2870"/>
                  <a:gd name="T43" fmla="*/ 93 h 406"/>
                  <a:gd name="T44" fmla="*/ 3 w 2870"/>
                  <a:gd name="T45" fmla="*/ 107 h 406"/>
                  <a:gd name="T46" fmla="*/ 8 w 2870"/>
                  <a:gd name="T47" fmla="*/ 120 h 406"/>
                  <a:gd name="T48" fmla="*/ 16 w 2870"/>
                  <a:gd name="T49" fmla="*/ 134 h 406"/>
                  <a:gd name="T50" fmla="*/ 25 w 2870"/>
                  <a:gd name="T51" fmla="*/ 145 h 406"/>
                  <a:gd name="T52" fmla="*/ 37 w 2870"/>
                  <a:gd name="T53" fmla="*/ 155 h 406"/>
                  <a:gd name="T54" fmla="*/ 49 w 2870"/>
                  <a:gd name="T55" fmla="*/ 162 h 406"/>
                  <a:gd name="T56" fmla="*/ 63 w 2870"/>
                  <a:gd name="T57" fmla="*/ 167 h 406"/>
                  <a:gd name="T58" fmla="*/ 78 w 2870"/>
                  <a:gd name="T59" fmla="*/ 170 h 406"/>
                  <a:gd name="T60" fmla="*/ 2777 w 2870"/>
                  <a:gd name="T61" fmla="*/ 406 h 406"/>
                  <a:gd name="T62" fmla="*/ 2792 w 2870"/>
                  <a:gd name="T63" fmla="*/ 406 h 406"/>
                  <a:gd name="T64" fmla="*/ 2807 w 2870"/>
                  <a:gd name="T65" fmla="*/ 403 h 406"/>
                  <a:gd name="T66" fmla="*/ 2820 w 2870"/>
                  <a:gd name="T67" fmla="*/ 398 h 406"/>
                  <a:gd name="T68" fmla="*/ 2834 w 2870"/>
                  <a:gd name="T69" fmla="*/ 391 h 406"/>
                  <a:gd name="T70" fmla="*/ 2845 w 2870"/>
                  <a:gd name="T71" fmla="*/ 381 h 406"/>
                  <a:gd name="T72" fmla="*/ 2855 w 2870"/>
                  <a:gd name="T73" fmla="*/ 369 h 406"/>
                  <a:gd name="T74" fmla="*/ 2862 w 2870"/>
                  <a:gd name="T75" fmla="*/ 357 h 406"/>
                  <a:gd name="T76" fmla="*/ 2867 w 2870"/>
                  <a:gd name="T77" fmla="*/ 343 h 406"/>
                  <a:gd name="T78" fmla="*/ 2869 w 2870"/>
                  <a:gd name="T79" fmla="*/ 32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0" h="406">
                    <a:moveTo>
                      <a:pt x="2869" y="328"/>
                    </a:moveTo>
                    <a:lnTo>
                      <a:pt x="2870" y="313"/>
                    </a:lnTo>
                    <a:lnTo>
                      <a:pt x="2867" y="299"/>
                    </a:lnTo>
                    <a:lnTo>
                      <a:pt x="2862" y="286"/>
                    </a:lnTo>
                    <a:lnTo>
                      <a:pt x="2854" y="272"/>
                    </a:lnTo>
                    <a:lnTo>
                      <a:pt x="2845" y="261"/>
                    </a:lnTo>
                    <a:lnTo>
                      <a:pt x="2833" y="251"/>
                    </a:lnTo>
                    <a:lnTo>
                      <a:pt x="2821" y="244"/>
                    </a:lnTo>
                    <a:lnTo>
                      <a:pt x="2807" y="239"/>
                    </a:lnTo>
                    <a:lnTo>
                      <a:pt x="2792" y="236"/>
                    </a:lnTo>
                    <a:lnTo>
                      <a:pt x="93" y="0"/>
                    </a:lnTo>
                    <a:lnTo>
                      <a:pt x="78" y="0"/>
                    </a:lnTo>
                    <a:lnTo>
                      <a:pt x="63" y="3"/>
                    </a:lnTo>
                    <a:lnTo>
                      <a:pt x="50" y="8"/>
                    </a:lnTo>
                    <a:lnTo>
                      <a:pt x="36" y="15"/>
                    </a:lnTo>
                    <a:lnTo>
                      <a:pt x="25" y="24"/>
                    </a:lnTo>
                    <a:lnTo>
                      <a:pt x="15" y="37"/>
                    </a:lnTo>
                    <a:lnTo>
                      <a:pt x="8" y="49"/>
                    </a:lnTo>
                    <a:lnTo>
                      <a:pt x="3" y="63"/>
                    </a:lnTo>
                    <a:lnTo>
                      <a:pt x="1" y="78"/>
                    </a:lnTo>
                    <a:lnTo>
                      <a:pt x="1" y="78"/>
                    </a:lnTo>
                    <a:lnTo>
                      <a:pt x="0" y="93"/>
                    </a:lnTo>
                    <a:lnTo>
                      <a:pt x="3" y="107"/>
                    </a:lnTo>
                    <a:lnTo>
                      <a:pt x="8" y="120"/>
                    </a:lnTo>
                    <a:lnTo>
                      <a:pt x="16" y="134"/>
                    </a:lnTo>
                    <a:lnTo>
                      <a:pt x="25" y="145"/>
                    </a:lnTo>
                    <a:lnTo>
                      <a:pt x="37" y="155"/>
                    </a:lnTo>
                    <a:lnTo>
                      <a:pt x="49" y="162"/>
                    </a:lnTo>
                    <a:lnTo>
                      <a:pt x="63" y="167"/>
                    </a:lnTo>
                    <a:lnTo>
                      <a:pt x="78" y="170"/>
                    </a:lnTo>
                    <a:lnTo>
                      <a:pt x="2777" y="406"/>
                    </a:lnTo>
                    <a:lnTo>
                      <a:pt x="2792" y="406"/>
                    </a:lnTo>
                    <a:lnTo>
                      <a:pt x="2807" y="403"/>
                    </a:lnTo>
                    <a:lnTo>
                      <a:pt x="2820" y="398"/>
                    </a:lnTo>
                    <a:lnTo>
                      <a:pt x="2834" y="391"/>
                    </a:lnTo>
                    <a:lnTo>
                      <a:pt x="2845" y="381"/>
                    </a:lnTo>
                    <a:lnTo>
                      <a:pt x="2855" y="369"/>
                    </a:lnTo>
                    <a:lnTo>
                      <a:pt x="2862" y="357"/>
                    </a:lnTo>
                    <a:lnTo>
                      <a:pt x="2867" y="343"/>
                    </a:lnTo>
                    <a:lnTo>
                      <a:pt x="2869" y="328"/>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58" name="Freeform 34">
                <a:extLst>
                  <a:ext uri="{FF2B5EF4-FFF2-40B4-BE49-F238E27FC236}">
                    <a16:creationId xmlns:a16="http://schemas.microsoft.com/office/drawing/2014/main" id="{3538D17C-9BD0-7BA7-51B0-199CF53EEC81}"/>
                  </a:ext>
                </a:extLst>
              </p:cNvPr>
              <p:cNvSpPr>
                <a:spLocks noChangeAspect="1"/>
              </p:cNvSpPr>
              <p:nvPr/>
            </p:nvSpPr>
            <p:spPr bwMode="auto">
              <a:xfrm>
                <a:off x="4370" y="2228"/>
                <a:ext cx="176" cy="210"/>
              </a:xfrm>
              <a:custGeom>
                <a:avLst/>
                <a:gdLst>
                  <a:gd name="T0" fmla="*/ 79 w 176"/>
                  <a:gd name="T1" fmla="*/ 210 h 210"/>
                  <a:gd name="T2" fmla="*/ 94 w 176"/>
                  <a:gd name="T3" fmla="*/ 209 h 210"/>
                  <a:gd name="T4" fmla="*/ 109 w 176"/>
                  <a:gd name="T5" fmla="*/ 206 h 210"/>
                  <a:gd name="T6" fmla="*/ 124 w 176"/>
                  <a:gd name="T7" fmla="*/ 199 h 210"/>
                  <a:gd name="T8" fmla="*/ 138 w 176"/>
                  <a:gd name="T9" fmla="*/ 190 h 210"/>
                  <a:gd name="T10" fmla="*/ 149 w 176"/>
                  <a:gd name="T11" fmla="*/ 178 h 210"/>
                  <a:gd name="T12" fmla="*/ 159 w 176"/>
                  <a:gd name="T13" fmla="*/ 163 h 210"/>
                  <a:gd name="T14" fmla="*/ 168 w 176"/>
                  <a:gd name="T15" fmla="*/ 148 h 210"/>
                  <a:gd name="T16" fmla="*/ 173 w 176"/>
                  <a:gd name="T17" fmla="*/ 131 h 210"/>
                  <a:gd name="T18" fmla="*/ 176 w 176"/>
                  <a:gd name="T19" fmla="*/ 113 h 210"/>
                  <a:gd name="T20" fmla="*/ 176 w 176"/>
                  <a:gd name="T21" fmla="*/ 95 h 210"/>
                  <a:gd name="T22" fmla="*/ 174 w 176"/>
                  <a:gd name="T23" fmla="*/ 76 h 210"/>
                  <a:gd name="T24" fmla="*/ 168 w 176"/>
                  <a:gd name="T25" fmla="*/ 60 h 210"/>
                  <a:gd name="T26" fmla="*/ 161 w 176"/>
                  <a:gd name="T27" fmla="*/ 44 h 210"/>
                  <a:gd name="T28" fmla="*/ 152 w 176"/>
                  <a:gd name="T29" fmla="*/ 30 h 210"/>
                  <a:gd name="T30" fmla="*/ 140 w 176"/>
                  <a:gd name="T31" fmla="*/ 18 h 210"/>
                  <a:gd name="T32" fmla="*/ 127 w 176"/>
                  <a:gd name="T33" fmla="*/ 9 h 210"/>
                  <a:gd name="T34" fmla="*/ 112 w 176"/>
                  <a:gd name="T35" fmla="*/ 4 h 210"/>
                  <a:gd name="T36" fmla="*/ 97 w 176"/>
                  <a:gd name="T37" fmla="*/ 0 h 210"/>
                  <a:gd name="T38" fmla="*/ 82 w 176"/>
                  <a:gd name="T39" fmla="*/ 1 h 210"/>
                  <a:gd name="T40" fmla="*/ 67 w 176"/>
                  <a:gd name="T41" fmla="*/ 4 h 210"/>
                  <a:gd name="T42" fmla="*/ 52 w 176"/>
                  <a:gd name="T43" fmla="*/ 11 h 210"/>
                  <a:gd name="T44" fmla="*/ 38 w 176"/>
                  <a:gd name="T45" fmla="*/ 20 h 210"/>
                  <a:gd name="T46" fmla="*/ 27 w 176"/>
                  <a:gd name="T47" fmla="*/ 32 h 210"/>
                  <a:gd name="T48" fmla="*/ 17 w 176"/>
                  <a:gd name="T49" fmla="*/ 47 h 210"/>
                  <a:gd name="T50" fmla="*/ 8 w 176"/>
                  <a:gd name="T51" fmla="*/ 62 h 210"/>
                  <a:gd name="T52" fmla="*/ 3 w 176"/>
                  <a:gd name="T53" fmla="*/ 79 h 210"/>
                  <a:gd name="T54" fmla="*/ 0 w 176"/>
                  <a:gd name="T55" fmla="*/ 97 h 210"/>
                  <a:gd name="T56" fmla="*/ 0 w 176"/>
                  <a:gd name="T57" fmla="*/ 115 h 210"/>
                  <a:gd name="T58" fmla="*/ 2 w 176"/>
                  <a:gd name="T59" fmla="*/ 134 h 210"/>
                  <a:gd name="T60" fmla="*/ 8 w 176"/>
                  <a:gd name="T61" fmla="*/ 150 h 210"/>
                  <a:gd name="T62" fmla="*/ 15 w 176"/>
                  <a:gd name="T63" fmla="*/ 166 h 210"/>
                  <a:gd name="T64" fmla="*/ 24 w 176"/>
                  <a:gd name="T65" fmla="*/ 180 h 210"/>
                  <a:gd name="T66" fmla="*/ 36 w 176"/>
                  <a:gd name="T67" fmla="*/ 192 h 210"/>
                  <a:gd name="T68" fmla="*/ 49 w 176"/>
                  <a:gd name="T69" fmla="*/ 201 h 210"/>
                  <a:gd name="T70" fmla="*/ 64 w 176"/>
                  <a:gd name="T71" fmla="*/ 206 h 210"/>
                  <a:gd name="T72" fmla="*/ 79 w 176"/>
                  <a:gd name="T73"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210">
                    <a:moveTo>
                      <a:pt x="79" y="210"/>
                    </a:moveTo>
                    <a:lnTo>
                      <a:pt x="94" y="209"/>
                    </a:lnTo>
                    <a:lnTo>
                      <a:pt x="109" y="206"/>
                    </a:lnTo>
                    <a:lnTo>
                      <a:pt x="124" y="199"/>
                    </a:lnTo>
                    <a:lnTo>
                      <a:pt x="138" y="190"/>
                    </a:lnTo>
                    <a:lnTo>
                      <a:pt x="149" y="178"/>
                    </a:lnTo>
                    <a:lnTo>
                      <a:pt x="159" y="163"/>
                    </a:lnTo>
                    <a:lnTo>
                      <a:pt x="168" y="148"/>
                    </a:lnTo>
                    <a:lnTo>
                      <a:pt x="173" y="131"/>
                    </a:lnTo>
                    <a:lnTo>
                      <a:pt x="176" y="113"/>
                    </a:lnTo>
                    <a:lnTo>
                      <a:pt x="176" y="95"/>
                    </a:lnTo>
                    <a:lnTo>
                      <a:pt x="174" y="76"/>
                    </a:lnTo>
                    <a:lnTo>
                      <a:pt x="168" y="60"/>
                    </a:lnTo>
                    <a:lnTo>
                      <a:pt x="161" y="44"/>
                    </a:lnTo>
                    <a:lnTo>
                      <a:pt x="152" y="30"/>
                    </a:lnTo>
                    <a:lnTo>
                      <a:pt x="140" y="18"/>
                    </a:lnTo>
                    <a:lnTo>
                      <a:pt x="127" y="9"/>
                    </a:lnTo>
                    <a:lnTo>
                      <a:pt x="112" y="4"/>
                    </a:lnTo>
                    <a:lnTo>
                      <a:pt x="97" y="0"/>
                    </a:lnTo>
                    <a:lnTo>
                      <a:pt x="82" y="1"/>
                    </a:lnTo>
                    <a:lnTo>
                      <a:pt x="67" y="4"/>
                    </a:lnTo>
                    <a:lnTo>
                      <a:pt x="52" y="11"/>
                    </a:lnTo>
                    <a:lnTo>
                      <a:pt x="38" y="20"/>
                    </a:lnTo>
                    <a:lnTo>
                      <a:pt x="27" y="32"/>
                    </a:lnTo>
                    <a:lnTo>
                      <a:pt x="17" y="47"/>
                    </a:lnTo>
                    <a:lnTo>
                      <a:pt x="8" y="62"/>
                    </a:lnTo>
                    <a:lnTo>
                      <a:pt x="3" y="79"/>
                    </a:lnTo>
                    <a:lnTo>
                      <a:pt x="0" y="97"/>
                    </a:lnTo>
                    <a:lnTo>
                      <a:pt x="0" y="115"/>
                    </a:lnTo>
                    <a:lnTo>
                      <a:pt x="2" y="134"/>
                    </a:lnTo>
                    <a:lnTo>
                      <a:pt x="8" y="150"/>
                    </a:lnTo>
                    <a:lnTo>
                      <a:pt x="15" y="166"/>
                    </a:lnTo>
                    <a:lnTo>
                      <a:pt x="24" y="180"/>
                    </a:lnTo>
                    <a:lnTo>
                      <a:pt x="36" y="192"/>
                    </a:lnTo>
                    <a:lnTo>
                      <a:pt x="49" y="201"/>
                    </a:lnTo>
                    <a:lnTo>
                      <a:pt x="64" y="206"/>
                    </a:lnTo>
                    <a:lnTo>
                      <a:pt x="79" y="2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282659" name="Group 35">
                <a:extLst>
                  <a:ext uri="{FF2B5EF4-FFF2-40B4-BE49-F238E27FC236}">
                    <a16:creationId xmlns:a16="http://schemas.microsoft.com/office/drawing/2014/main" id="{741D6C20-11F0-AE07-D67B-D8D9E6490CFA}"/>
                  </a:ext>
                </a:extLst>
              </p:cNvPr>
              <p:cNvGrpSpPr>
                <a:grpSpLocks noChangeAspect="1"/>
              </p:cNvGrpSpPr>
              <p:nvPr/>
            </p:nvGrpSpPr>
            <p:grpSpPr bwMode="auto">
              <a:xfrm>
                <a:off x="1443" y="2102"/>
                <a:ext cx="969" cy="424"/>
                <a:chOff x="1426" y="2079"/>
                <a:chExt cx="969" cy="424"/>
              </a:xfrm>
            </p:grpSpPr>
            <p:sp>
              <p:nvSpPr>
                <p:cNvPr id="282660" name="Freeform 36">
                  <a:extLst>
                    <a:ext uri="{FF2B5EF4-FFF2-40B4-BE49-F238E27FC236}">
                      <a16:creationId xmlns:a16="http://schemas.microsoft.com/office/drawing/2014/main" id="{AD73DF12-647E-FBB3-6147-2760F0BD5498}"/>
                    </a:ext>
                  </a:extLst>
                </p:cNvPr>
                <p:cNvSpPr>
                  <a:spLocks noChangeAspect="1"/>
                </p:cNvSpPr>
                <p:nvPr/>
              </p:nvSpPr>
              <p:spPr bwMode="auto">
                <a:xfrm>
                  <a:off x="1426" y="2079"/>
                  <a:ext cx="182" cy="312"/>
                </a:xfrm>
                <a:custGeom>
                  <a:avLst/>
                  <a:gdLst>
                    <a:gd name="T0" fmla="*/ 182 w 182"/>
                    <a:gd name="T1" fmla="*/ 13 h 312"/>
                    <a:gd name="T2" fmla="*/ 26 w 182"/>
                    <a:gd name="T3" fmla="*/ 0 h 312"/>
                    <a:gd name="T4" fmla="*/ 0 w 182"/>
                    <a:gd name="T5" fmla="*/ 299 h 312"/>
                    <a:gd name="T6" fmla="*/ 156 w 182"/>
                    <a:gd name="T7" fmla="*/ 312 h 312"/>
                    <a:gd name="T8" fmla="*/ 182 w 182"/>
                    <a:gd name="T9" fmla="*/ 13 h 312"/>
                  </a:gdLst>
                  <a:ahLst/>
                  <a:cxnLst>
                    <a:cxn ang="0">
                      <a:pos x="T0" y="T1"/>
                    </a:cxn>
                    <a:cxn ang="0">
                      <a:pos x="T2" y="T3"/>
                    </a:cxn>
                    <a:cxn ang="0">
                      <a:pos x="T4" y="T5"/>
                    </a:cxn>
                    <a:cxn ang="0">
                      <a:pos x="T6" y="T7"/>
                    </a:cxn>
                    <a:cxn ang="0">
                      <a:pos x="T8" y="T9"/>
                    </a:cxn>
                  </a:cxnLst>
                  <a:rect l="0" t="0" r="r" b="b"/>
                  <a:pathLst>
                    <a:path w="182" h="312">
                      <a:moveTo>
                        <a:pt x="182" y="13"/>
                      </a:moveTo>
                      <a:lnTo>
                        <a:pt x="26" y="0"/>
                      </a:lnTo>
                      <a:lnTo>
                        <a:pt x="0" y="299"/>
                      </a:lnTo>
                      <a:lnTo>
                        <a:pt x="156" y="312"/>
                      </a:lnTo>
                      <a:lnTo>
                        <a:pt x="182" y="13"/>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61" name="Freeform 37">
                  <a:extLst>
                    <a:ext uri="{FF2B5EF4-FFF2-40B4-BE49-F238E27FC236}">
                      <a16:creationId xmlns:a16="http://schemas.microsoft.com/office/drawing/2014/main" id="{35B91C6C-79EE-B974-4EB3-1EFB9470FFED}"/>
                    </a:ext>
                  </a:extLst>
                </p:cNvPr>
                <p:cNvSpPr>
                  <a:spLocks noChangeAspect="1"/>
                </p:cNvSpPr>
                <p:nvPr/>
              </p:nvSpPr>
              <p:spPr bwMode="auto">
                <a:xfrm>
                  <a:off x="1738" y="2118"/>
                  <a:ext cx="194" cy="229"/>
                </a:xfrm>
                <a:custGeom>
                  <a:avLst/>
                  <a:gdLst>
                    <a:gd name="T0" fmla="*/ 194 w 194"/>
                    <a:gd name="T1" fmla="*/ 15 h 229"/>
                    <a:gd name="T2" fmla="*/ 19 w 194"/>
                    <a:gd name="T3" fmla="*/ 0 h 229"/>
                    <a:gd name="T4" fmla="*/ 0 w 194"/>
                    <a:gd name="T5" fmla="*/ 214 h 229"/>
                    <a:gd name="T6" fmla="*/ 175 w 194"/>
                    <a:gd name="T7" fmla="*/ 229 h 229"/>
                    <a:gd name="T8" fmla="*/ 194 w 194"/>
                    <a:gd name="T9" fmla="*/ 15 h 229"/>
                  </a:gdLst>
                  <a:ahLst/>
                  <a:cxnLst>
                    <a:cxn ang="0">
                      <a:pos x="T0" y="T1"/>
                    </a:cxn>
                    <a:cxn ang="0">
                      <a:pos x="T2" y="T3"/>
                    </a:cxn>
                    <a:cxn ang="0">
                      <a:pos x="T4" y="T5"/>
                    </a:cxn>
                    <a:cxn ang="0">
                      <a:pos x="T6" y="T7"/>
                    </a:cxn>
                    <a:cxn ang="0">
                      <a:pos x="T8" y="T9"/>
                    </a:cxn>
                  </a:cxnLst>
                  <a:rect l="0" t="0" r="r" b="b"/>
                  <a:pathLst>
                    <a:path w="194" h="229">
                      <a:moveTo>
                        <a:pt x="194" y="15"/>
                      </a:moveTo>
                      <a:lnTo>
                        <a:pt x="19" y="0"/>
                      </a:lnTo>
                      <a:lnTo>
                        <a:pt x="0" y="214"/>
                      </a:lnTo>
                      <a:lnTo>
                        <a:pt x="175" y="229"/>
                      </a:lnTo>
                      <a:lnTo>
                        <a:pt x="194"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62" name="Freeform 38">
                  <a:extLst>
                    <a:ext uri="{FF2B5EF4-FFF2-40B4-BE49-F238E27FC236}">
                      <a16:creationId xmlns:a16="http://schemas.microsoft.com/office/drawing/2014/main" id="{37CBA78B-6427-0872-B7D2-F935B0F5496F}"/>
                    </a:ext>
                  </a:extLst>
                </p:cNvPr>
                <p:cNvSpPr>
                  <a:spLocks noChangeAspect="1"/>
                </p:cNvSpPr>
                <p:nvPr/>
              </p:nvSpPr>
              <p:spPr bwMode="auto">
                <a:xfrm>
                  <a:off x="2039" y="2150"/>
                  <a:ext cx="197" cy="353"/>
                </a:xfrm>
                <a:custGeom>
                  <a:avLst/>
                  <a:gdLst>
                    <a:gd name="T0" fmla="*/ 197 w 197"/>
                    <a:gd name="T1" fmla="*/ 15 h 353"/>
                    <a:gd name="T2" fmla="*/ 29 w 197"/>
                    <a:gd name="T3" fmla="*/ 0 h 353"/>
                    <a:gd name="T4" fmla="*/ 0 w 197"/>
                    <a:gd name="T5" fmla="*/ 338 h 353"/>
                    <a:gd name="T6" fmla="*/ 168 w 197"/>
                    <a:gd name="T7" fmla="*/ 353 h 353"/>
                    <a:gd name="T8" fmla="*/ 197 w 197"/>
                    <a:gd name="T9" fmla="*/ 15 h 353"/>
                  </a:gdLst>
                  <a:ahLst/>
                  <a:cxnLst>
                    <a:cxn ang="0">
                      <a:pos x="T0" y="T1"/>
                    </a:cxn>
                    <a:cxn ang="0">
                      <a:pos x="T2" y="T3"/>
                    </a:cxn>
                    <a:cxn ang="0">
                      <a:pos x="T4" y="T5"/>
                    </a:cxn>
                    <a:cxn ang="0">
                      <a:pos x="T6" y="T7"/>
                    </a:cxn>
                    <a:cxn ang="0">
                      <a:pos x="T8" y="T9"/>
                    </a:cxn>
                  </a:cxnLst>
                  <a:rect l="0" t="0" r="r" b="b"/>
                  <a:pathLst>
                    <a:path w="197" h="353">
                      <a:moveTo>
                        <a:pt x="197" y="15"/>
                      </a:moveTo>
                      <a:lnTo>
                        <a:pt x="29" y="0"/>
                      </a:lnTo>
                      <a:lnTo>
                        <a:pt x="0" y="338"/>
                      </a:lnTo>
                      <a:lnTo>
                        <a:pt x="168" y="353"/>
                      </a:lnTo>
                      <a:lnTo>
                        <a:pt x="19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63" name="Freeform 39">
                  <a:extLst>
                    <a:ext uri="{FF2B5EF4-FFF2-40B4-BE49-F238E27FC236}">
                      <a16:creationId xmlns:a16="http://schemas.microsoft.com/office/drawing/2014/main" id="{C1C5EDC4-82D8-A335-2903-C10A975B7F42}"/>
                    </a:ext>
                  </a:extLst>
                </p:cNvPr>
                <p:cNvSpPr>
                  <a:spLocks noChangeAspect="1"/>
                </p:cNvSpPr>
                <p:nvPr/>
              </p:nvSpPr>
              <p:spPr bwMode="auto">
                <a:xfrm>
                  <a:off x="2208" y="2169"/>
                  <a:ext cx="187" cy="212"/>
                </a:xfrm>
                <a:custGeom>
                  <a:avLst/>
                  <a:gdLst>
                    <a:gd name="T0" fmla="*/ 187 w 187"/>
                    <a:gd name="T1" fmla="*/ 15 h 212"/>
                    <a:gd name="T2" fmla="*/ 17 w 187"/>
                    <a:gd name="T3" fmla="*/ 0 h 212"/>
                    <a:gd name="T4" fmla="*/ 0 w 187"/>
                    <a:gd name="T5" fmla="*/ 197 h 212"/>
                    <a:gd name="T6" fmla="*/ 170 w 187"/>
                    <a:gd name="T7" fmla="*/ 212 h 212"/>
                    <a:gd name="T8" fmla="*/ 187 w 187"/>
                    <a:gd name="T9" fmla="*/ 15 h 212"/>
                  </a:gdLst>
                  <a:ahLst/>
                  <a:cxnLst>
                    <a:cxn ang="0">
                      <a:pos x="T0" y="T1"/>
                    </a:cxn>
                    <a:cxn ang="0">
                      <a:pos x="T2" y="T3"/>
                    </a:cxn>
                    <a:cxn ang="0">
                      <a:pos x="T4" y="T5"/>
                    </a:cxn>
                    <a:cxn ang="0">
                      <a:pos x="T6" y="T7"/>
                    </a:cxn>
                    <a:cxn ang="0">
                      <a:pos x="T8" y="T9"/>
                    </a:cxn>
                  </a:cxnLst>
                  <a:rect l="0" t="0" r="r" b="b"/>
                  <a:pathLst>
                    <a:path w="187" h="212">
                      <a:moveTo>
                        <a:pt x="187" y="15"/>
                      </a:moveTo>
                      <a:lnTo>
                        <a:pt x="17" y="0"/>
                      </a:lnTo>
                      <a:lnTo>
                        <a:pt x="0" y="197"/>
                      </a:lnTo>
                      <a:lnTo>
                        <a:pt x="170" y="212"/>
                      </a:lnTo>
                      <a:lnTo>
                        <a:pt x="18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82664" name="Group 40">
                <a:extLst>
                  <a:ext uri="{FF2B5EF4-FFF2-40B4-BE49-F238E27FC236}">
                    <a16:creationId xmlns:a16="http://schemas.microsoft.com/office/drawing/2014/main" id="{DBB24C4A-2986-C560-3072-5EB4250393F6}"/>
                  </a:ext>
                </a:extLst>
              </p:cNvPr>
              <p:cNvGrpSpPr>
                <a:grpSpLocks noChangeAspect="1"/>
              </p:cNvGrpSpPr>
              <p:nvPr/>
            </p:nvGrpSpPr>
            <p:grpSpPr bwMode="auto">
              <a:xfrm>
                <a:off x="1404" y="2054"/>
                <a:ext cx="968" cy="430"/>
                <a:chOff x="1387" y="2031"/>
                <a:chExt cx="968" cy="430"/>
              </a:xfrm>
            </p:grpSpPr>
            <p:sp>
              <p:nvSpPr>
                <p:cNvPr id="282665" name="Freeform 41">
                  <a:extLst>
                    <a:ext uri="{FF2B5EF4-FFF2-40B4-BE49-F238E27FC236}">
                      <a16:creationId xmlns:a16="http://schemas.microsoft.com/office/drawing/2014/main" id="{49B34596-92C8-1DE2-C8E4-CB8A09D60AA3}"/>
                    </a:ext>
                  </a:extLst>
                </p:cNvPr>
                <p:cNvSpPr>
                  <a:spLocks noChangeAspect="1"/>
                </p:cNvSpPr>
                <p:nvPr/>
              </p:nvSpPr>
              <p:spPr bwMode="auto">
                <a:xfrm>
                  <a:off x="1387" y="2031"/>
                  <a:ext cx="193" cy="322"/>
                </a:xfrm>
                <a:custGeom>
                  <a:avLst/>
                  <a:gdLst>
                    <a:gd name="T0" fmla="*/ 193 w 193"/>
                    <a:gd name="T1" fmla="*/ 15 h 322"/>
                    <a:gd name="T2" fmla="*/ 27 w 193"/>
                    <a:gd name="T3" fmla="*/ 0 h 322"/>
                    <a:gd name="T4" fmla="*/ 0 w 193"/>
                    <a:gd name="T5" fmla="*/ 307 h 322"/>
                    <a:gd name="T6" fmla="*/ 166 w 193"/>
                    <a:gd name="T7" fmla="*/ 322 h 322"/>
                    <a:gd name="T8" fmla="*/ 193 w 193"/>
                    <a:gd name="T9" fmla="*/ 15 h 322"/>
                  </a:gdLst>
                  <a:ahLst/>
                  <a:cxnLst>
                    <a:cxn ang="0">
                      <a:pos x="T0" y="T1"/>
                    </a:cxn>
                    <a:cxn ang="0">
                      <a:pos x="T2" y="T3"/>
                    </a:cxn>
                    <a:cxn ang="0">
                      <a:pos x="T4" y="T5"/>
                    </a:cxn>
                    <a:cxn ang="0">
                      <a:pos x="T6" y="T7"/>
                    </a:cxn>
                    <a:cxn ang="0">
                      <a:pos x="T8" y="T9"/>
                    </a:cxn>
                  </a:cxnLst>
                  <a:rect l="0" t="0" r="r" b="b"/>
                  <a:pathLst>
                    <a:path w="193" h="322">
                      <a:moveTo>
                        <a:pt x="193" y="15"/>
                      </a:moveTo>
                      <a:lnTo>
                        <a:pt x="27" y="0"/>
                      </a:lnTo>
                      <a:lnTo>
                        <a:pt x="0" y="307"/>
                      </a:lnTo>
                      <a:lnTo>
                        <a:pt x="166" y="322"/>
                      </a:lnTo>
                      <a:lnTo>
                        <a:pt x="193"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66" name="Freeform 42">
                  <a:extLst>
                    <a:ext uri="{FF2B5EF4-FFF2-40B4-BE49-F238E27FC236}">
                      <a16:creationId xmlns:a16="http://schemas.microsoft.com/office/drawing/2014/main" id="{E28C1F9B-BE4E-38AC-F5E3-DEB6C1581A7E}"/>
                    </a:ext>
                  </a:extLst>
                </p:cNvPr>
                <p:cNvSpPr>
                  <a:spLocks noChangeAspect="1"/>
                </p:cNvSpPr>
                <p:nvPr/>
              </p:nvSpPr>
              <p:spPr bwMode="auto">
                <a:xfrm>
                  <a:off x="1714" y="2077"/>
                  <a:ext cx="187" cy="229"/>
                </a:xfrm>
                <a:custGeom>
                  <a:avLst/>
                  <a:gdLst>
                    <a:gd name="T0" fmla="*/ 187 w 187"/>
                    <a:gd name="T1" fmla="*/ 15 h 229"/>
                    <a:gd name="T2" fmla="*/ 19 w 187"/>
                    <a:gd name="T3" fmla="*/ 0 h 229"/>
                    <a:gd name="T4" fmla="*/ 0 w 187"/>
                    <a:gd name="T5" fmla="*/ 214 h 229"/>
                    <a:gd name="T6" fmla="*/ 168 w 187"/>
                    <a:gd name="T7" fmla="*/ 229 h 229"/>
                    <a:gd name="T8" fmla="*/ 187 w 187"/>
                    <a:gd name="T9" fmla="*/ 15 h 229"/>
                  </a:gdLst>
                  <a:ahLst/>
                  <a:cxnLst>
                    <a:cxn ang="0">
                      <a:pos x="T0" y="T1"/>
                    </a:cxn>
                    <a:cxn ang="0">
                      <a:pos x="T2" y="T3"/>
                    </a:cxn>
                    <a:cxn ang="0">
                      <a:pos x="T4" y="T5"/>
                    </a:cxn>
                    <a:cxn ang="0">
                      <a:pos x="T6" y="T7"/>
                    </a:cxn>
                    <a:cxn ang="0">
                      <a:pos x="T8" y="T9"/>
                    </a:cxn>
                  </a:cxnLst>
                  <a:rect l="0" t="0" r="r" b="b"/>
                  <a:pathLst>
                    <a:path w="187" h="229">
                      <a:moveTo>
                        <a:pt x="187" y="15"/>
                      </a:moveTo>
                      <a:lnTo>
                        <a:pt x="19" y="0"/>
                      </a:lnTo>
                      <a:lnTo>
                        <a:pt x="0" y="214"/>
                      </a:lnTo>
                      <a:lnTo>
                        <a:pt x="168" y="229"/>
                      </a:lnTo>
                      <a:lnTo>
                        <a:pt x="187"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67" name="Freeform 43">
                  <a:extLst>
                    <a:ext uri="{FF2B5EF4-FFF2-40B4-BE49-F238E27FC236}">
                      <a16:creationId xmlns:a16="http://schemas.microsoft.com/office/drawing/2014/main" id="{B6150938-A166-CEB8-C97A-5B66B722C6FB}"/>
                    </a:ext>
                  </a:extLst>
                </p:cNvPr>
                <p:cNvSpPr>
                  <a:spLocks noChangeAspect="1"/>
                </p:cNvSpPr>
                <p:nvPr/>
              </p:nvSpPr>
              <p:spPr bwMode="auto">
                <a:xfrm>
                  <a:off x="2014" y="2114"/>
                  <a:ext cx="185" cy="347"/>
                </a:xfrm>
                <a:custGeom>
                  <a:avLst/>
                  <a:gdLst>
                    <a:gd name="T0" fmla="*/ 185 w 185"/>
                    <a:gd name="T1" fmla="*/ 13 h 347"/>
                    <a:gd name="T2" fmla="*/ 29 w 185"/>
                    <a:gd name="T3" fmla="*/ 0 h 347"/>
                    <a:gd name="T4" fmla="*/ 0 w 185"/>
                    <a:gd name="T5" fmla="*/ 333 h 347"/>
                    <a:gd name="T6" fmla="*/ 156 w 185"/>
                    <a:gd name="T7" fmla="*/ 347 h 347"/>
                    <a:gd name="T8" fmla="*/ 185 w 185"/>
                    <a:gd name="T9" fmla="*/ 13 h 347"/>
                  </a:gdLst>
                  <a:ahLst/>
                  <a:cxnLst>
                    <a:cxn ang="0">
                      <a:pos x="T0" y="T1"/>
                    </a:cxn>
                    <a:cxn ang="0">
                      <a:pos x="T2" y="T3"/>
                    </a:cxn>
                    <a:cxn ang="0">
                      <a:pos x="T4" y="T5"/>
                    </a:cxn>
                    <a:cxn ang="0">
                      <a:pos x="T6" y="T7"/>
                    </a:cxn>
                    <a:cxn ang="0">
                      <a:pos x="T8" y="T9"/>
                    </a:cxn>
                  </a:cxnLst>
                  <a:rect l="0" t="0" r="r" b="b"/>
                  <a:pathLst>
                    <a:path w="185" h="347">
                      <a:moveTo>
                        <a:pt x="185" y="13"/>
                      </a:moveTo>
                      <a:lnTo>
                        <a:pt x="29" y="0"/>
                      </a:lnTo>
                      <a:lnTo>
                        <a:pt x="0" y="333"/>
                      </a:lnTo>
                      <a:lnTo>
                        <a:pt x="156" y="347"/>
                      </a:lnTo>
                      <a:lnTo>
                        <a:pt x="185" y="13"/>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68" name="Freeform 44">
                  <a:extLst>
                    <a:ext uri="{FF2B5EF4-FFF2-40B4-BE49-F238E27FC236}">
                      <a16:creationId xmlns:a16="http://schemas.microsoft.com/office/drawing/2014/main" id="{4C09F614-E7B3-3CDA-D5E7-108C07FA6218}"/>
                    </a:ext>
                  </a:extLst>
                </p:cNvPr>
                <p:cNvSpPr>
                  <a:spLocks noChangeAspect="1"/>
                </p:cNvSpPr>
                <p:nvPr/>
              </p:nvSpPr>
              <p:spPr bwMode="auto">
                <a:xfrm>
                  <a:off x="2176" y="2122"/>
                  <a:ext cx="179" cy="223"/>
                </a:xfrm>
                <a:custGeom>
                  <a:avLst/>
                  <a:gdLst>
                    <a:gd name="T0" fmla="*/ 179 w 179"/>
                    <a:gd name="T1" fmla="*/ 14 h 223"/>
                    <a:gd name="T2" fmla="*/ 18 w 179"/>
                    <a:gd name="T3" fmla="*/ 0 h 223"/>
                    <a:gd name="T4" fmla="*/ 0 w 179"/>
                    <a:gd name="T5" fmla="*/ 209 h 223"/>
                    <a:gd name="T6" fmla="*/ 161 w 179"/>
                    <a:gd name="T7" fmla="*/ 223 h 223"/>
                    <a:gd name="T8" fmla="*/ 179 w 179"/>
                    <a:gd name="T9" fmla="*/ 14 h 223"/>
                  </a:gdLst>
                  <a:ahLst/>
                  <a:cxnLst>
                    <a:cxn ang="0">
                      <a:pos x="T0" y="T1"/>
                    </a:cxn>
                    <a:cxn ang="0">
                      <a:pos x="T2" y="T3"/>
                    </a:cxn>
                    <a:cxn ang="0">
                      <a:pos x="T4" y="T5"/>
                    </a:cxn>
                    <a:cxn ang="0">
                      <a:pos x="T6" y="T7"/>
                    </a:cxn>
                    <a:cxn ang="0">
                      <a:pos x="T8" y="T9"/>
                    </a:cxn>
                  </a:cxnLst>
                  <a:rect l="0" t="0" r="r" b="b"/>
                  <a:pathLst>
                    <a:path w="179" h="223">
                      <a:moveTo>
                        <a:pt x="179" y="14"/>
                      </a:moveTo>
                      <a:lnTo>
                        <a:pt x="18" y="0"/>
                      </a:lnTo>
                      <a:lnTo>
                        <a:pt x="0" y="209"/>
                      </a:lnTo>
                      <a:lnTo>
                        <a:pt x="161" y="223"/>
                      </a:lnTo>
                      <a:lnTo>
                        <a:pt x="179" y="1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282669" name="Group 45">
              <a:extLst>
                <a:ext uri="{FF2B5EF4-FFF2-40B4-BE49-F238E27FC236}">
                  <a16:creationId xmlns:a16="http://schemas.microsoft.com/office/drawing/2014/main" id="{B6D21A72-870F-6CC8-A222-6E66269983F4}"/>
                </a:ext>
              </a:extLst>
            </p:cNvPr>
            <p:cNvGrpSpPr>
              <a:grpSpLocks noChangeAspect="1"/>
            </p:cNvGrpSpPr>
            <p:nvPr/>
          </p:nvGrpSpPr>
          <p:grpSpPr bwMode="auto">
            <a:xfrm>
              <a:off x="1694" y="1793"/>
              <a:ext cx="2152" cy="606"/>
              <a:chOff x="1694" y="1793"/>
              <a:chExt cx="2152" cy="606"/>
            </a:xfrm>
          </p:grpSpPr>
          <p:sp>
            <p:nvSpPr>
              <p:cNvPr id="282670" name="Freeform 46">
                <a:extLst>
                  <a:ext uri="{FF2B5EF4-FFF2-40B4-BE49-F238E27FC236}">
                    <a16:creationId xmlns:a16="http://schemas.microsoft.com/office/drawing/2014/main" id="{631A35CD-425A-62D6-8F5E-0C65CA30982F}"/>
                  </a:ext>
                </a:extLst>
              </p:cNvPr>
              <p:cNvSpPr>
                <a:spLocks noChangeAspect="1"/>
              </p:cNvSpPr>
              <p:nvPr/>
            </p:nvSpPr>
            <p:spPr bwMode="auto">
              <a:xfrm>
                <a:off x="2443" y="1793"/>
                <a:ext cx="146" cy="493"/>
              </a:xfrm>
              <a:custGeom>
                <a:avLst/>
                <a:gdLst>
                  <a:gd name="T0" fmla="*/ 0 w 146"/>
                  <a:gd name="T1" fmla="*/ 20 h 493"/>
                  <a:gd name="T2" fmla="*/ 13 w 146"/>
                  <a:gd name="T3" fmla="*/ 3 h 493"/>
                  <a:gd name="T4" fmla="*/ 33 w 146"/>
                  <a:gd name="T5" fmla="*/ 0 h 493"/>
                  <a:gd name="T6" fmla="*/ 55 w 146"/>
                  <a:gd name="T7" fmla="*/ 16 h 493"/>
                  <a:gd name="T8" fmla="*/ 85 w 146"/>
                  <a:gd name="T9" fmla="*/ 61 h 493"/>
                  <a:gd name="T10" fmla="*/ 107 w 146"/>
                  <a:gd name="T11" fmla="*/ 126 h 493"/>
                  <a:gd name="T12" fmla="*/ 127 w 146"/>
                  <a:gd name="T13" fmla="*/ 203 h 493"/>
                  <a:gd name="T14" fmla="*/ 140 w 146"/>
                  <a:gd name="T15" fmla="*/ 289 h 493"/>
                  <a:gd name="T16" fmla="*/ 146 w 146"/>
                  <a:gd name="T17" fmla="*/ 361 h 493"/>
                  <a:gd name="T18" fmla="*/ 140 w 146"/>
                  <a:gd name="T19" fmla="*/ 428 h 493"/>
                  <a:gd name="T20" fmla="*/ 122 w 146"/>
                  <a:gd name="T21" fmla="*/ 467 h 493"/>
                  <a:gd name="T22" fmla="*/ 90 w 146"/>
                  <a:gd name="T23" fmla="*/ 493 h 493"/>
                  <a:gd name="T24" fmla="*/ 55 w 146"/>
                  <a:gd name="T25" fmla="*/ 493 h 493"/>
                  <a:gd name="T26" fmla="*/ 39 w 146"/>
                  <a:gd name="T27" fmla="*/ 481 h 493"/>
                  <a:gd name="T28" fmla="*/ 39 w 146"/>
                  <a:gd name="T29" fmla="*/ 455 h 493"/>
                  <a:gd name="T30" fmla="*/ 55 w 146"/>
                  <a:gd name="T31" fmla="*/ 431 h 493"/>
                  <a:gd name="T32" fmla="*/ 96 w 146"/>
                  <a:gd name="T33" fmla="*/ 455 h 493"/>
                  <a:gd name="T34" fmla="*/ 113 w 146"/>
                  <a:gd name="T35" fmla="*/ 439 h 493"/>
                  <a:gd name="T36" fmla="*/ 124 w 146"/>
                  <a:gd name="T37" fmla="*/ 378 h 493"/>
                  <a:gd name="T38" fmla="*/ 116 w 146"/>
                  <a:gd name="T39" fmla="*/ 311 h 493"/>
                  <a:gd name="T40" fmla="*/ 96 w 146"/>
                  <a:gd name="T41" fmla="*/ 250 h 493"/>
                  <a:gd name="T42" fmla="*/ 66 w 146"/>
                  <a:gd name="T43" fmla="*/ 164 h 493"/>
                  <a:gd name="T44" fmla="*/ 29 w 146"/>
                  <a:gd name="T45" fmla="*/ 116 h 493"/>
                  <a:gd name="T46" fmla="*/ 2 w 146"/>
                  <a:gd name="T47" fmla="*/ 64 h 493"/>
                  <a:gd name="T48" fmla="*/ 0 w 146"/>
                  <a:gd name="T49"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493">
                    <a:moveTo>
                      <a:pt x="0" y="20"/>
                    </a:moveTo>
                    <a:lnTo>
                      <a:pt x="13" y="3"/>
                    </a:lnTo>
                    <a:lnTo>
                      <a:pt x="33" y="0"/>
                    </a:lnTo>
                    <a:lnTo>
                      <a:pt x="55" y="16"/>
                    </a:lnTo>
                    <a:lnTo>
                      <a:pt x="85" y="61"/>
                    </a:lnTo>
                    <a:lnTo>
                      <a:pt x="107" y="126"/>
                    </a:lnTo>
                    <a:lnTo>
                      <a:pt x="127" y="203"/>
                    </a:lnTo>
                    <a:lnTo>
                      <a:pt x="140" y="289"/>
                    </a:lnTo>
                    <a:lnTo>
                      <a:pt x="146" y="361"/>
                    </a:lnTo>
                    <a:lnTo>
                      <a:pt x="140" y="428"/>
                    </a:lnTo>
                    <a:lnTo>
                      <a:pt x="122" y="467"/>
                    </a:lnTo>
                    <a:lnTo>
                      <a:pt x="90" y="493"/>
                    </a:lnTo>
                    <a:lnTo>
                      <a:pt x="55" y="493"/>
                    </a:lnTo>
                    <a:lnTo>
                      <a:pt x="39" y="481"/>
                    </a:lnTo>
                    <a:lnTo>
                      <a:pt x="39" y="455"/>
                    </a:lnTo>
                    <a:lnTo>
                      <a:pt x="55" y="431"/>
                    </a:lnTo>
                    <a:lnTo>
                      <a:pt x="96" y="455"/>
                    </a:lnTo>
                    <a:lnTo>
                      <a:pt x="113" y="439"/>
                    </a:lnTo>
                    <a:lnTo>
                      <a:pt x="124" y="378"/>
                    </a:lnTo>
                    <a:lnTo>
                      <a:pt x="116" y="311"/>
                    </a:lnTo>
                    <a:lnTo>
                      <a:pt x="96" y="250"/>
                    </a:lnTo>
                    <a:lnTo>
                      <a:pt x="66" y="164"/>
                    </a:lnTo>
                    <a:lnTo>
                      <a:pt x="29" y="116"/>
                    </a:lnTo>
                    <a:lnTo>
                      <a:pt x="2" y="64"/>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71" name="Freeform 47">
                <a:extLst>
                  <a:ext uri="{FF2B5EF4-FFF2-40B4-BE49-F238E27FC236}">
                    <a16:creationId xmlns:a16="http://schemas.microsoft.com/office/drawing/2014/main" id="{1A14C50D-49E2-9E9E-6963-6BB9559F7E87}"/>
                  </a:ext>
                </a:extLst>
              </p:cNvPr>
              <p:cNvSpPr>
                <a:spLocks noChangeAspect="1"/>
              </p:cNvSpPr>
              <p:nvPr/>
            </p:nvSpPr>
            <p:spPr bwMode="auto">
              <a:xfrm>
                <a:off x="2911" y="1887"/>
                <a:ext cx="272" cy="437"/>
              </a:xfrm>
              <a:custGeom>
                <a:avLst/>
                <a:gdLst>
                  <a:gd name="T0" fmla="*/ 96 w 272"/>
                  <a:gd name="T1" fmla="*/ 14 h 437"/>
                  <a:gd name="T2" fmla="*/ 122 w 272"/>
                  <a:gd name="T3" fmla="*/ 0 h 437"/>
                  <a:gd name="T4" fmla="*/ 141 w 272"/>
                  <a:gd name="T5" fmla="*/ 0 h 437"/>
                  <a:gd name="T6" fmla="*/ 185 w 272"/>
                  <a:gd name="T7" fmla="*/ 48 h 437"/>
                  <a:gd name="T8" fmla="*/ 211 w 272"/>
                  <a:gd name="T9" fmla="*/ 94 h 437"/>
                  <a:gd name="T10" fmla="*/ 246 w 272"/>
                  <a:gd name="T11" fmla="*/ 153 h 437"/>
                  <a:gd name="T12" fmla="*/ 268 w 272"/>
                  <a:gd name="T13" fmla="*/ 214 h 437"/>
                  <a:gd name="T14" fmla="*/ 272 w 272"/>
                  <a:gd name="T15" fmla="*/ 281 h 437"/>
                  <a:gd name="T16" fmla="*/ 263 w 272"/>
                  <a:gd name="T17" fmla="*/ 298 h 437"/>
                  <a:gd name="T18" fmla="*/ 196 w 272"/>
                  <a:gd name="T19" fmla="*/ 327 h 437"/>
                  <a:gd name="T20" fmla="*/ 129 w 272"/>
                  <a:gd name="T21" fmla="*/ 366 h 437"/>
                  <a:gd name="T22" fmla="*/ 83 w 272"/>
                  <a:gd name="T23" fmla="*/ 403 h 437"/>
                  <a:gd name="T24" fmla="*/ 74 w 272"/>
                  <a:gd name="T25" fmla="*/ 416 h 437"/>
                  <a:gd name="T26" fmla="*/ 44 w 272"/>
                  <a:gd name="T27" fmla="*/ 437 h 437"/>
                  <a:gd name="T28" fmla="*/ 18 w 272"/>
                  <a:gd name="T29" fmla="*/ 427 h 437"/>
                  <a:gd name="T30" fmla="*/ 2 w 272"/>
                  <a:gd name="T31" fmla="*/ 399 h 437"/>
                  <a:gd name="T32" fmla="*/ 0 w 272"/>
                  <a:gd name="T33" fmla="*/ 383 h 437"/>
                  <a:gd name="T34" fmla="*/ 7 w 272"/>
                  <a:gd name="T35" fmla="*/ 372 h 437"/>
                  <a:gd name="T36" fmla="*/ 33 w 272"/>
                  <a:gd name="T37" fmla="*/ 370 h 437"/>
                  <a:gd name="T38" fmla="*/ 57 w 272"/>
                  <a:gd name="T39" fmla="*/ 366 h 437"/>
                  <a:gd name="T40" fmla="*/ 122 w 272"/>
                  <a:gd name="T41" fmla="*/ 344 h 437"/>
                  <a:gd name="T42" fmla="*/ 179 w 272"/>
                  <a:gd name="T43" fmla="*/ 314 h 437"/>
                  <a:gd name="T44" fmla="*/ 228 w 272"/>
                  <a:gd name="T45" fmla="*/ 281 h 437"/>
                  <a:gd name="T46" fmla="*/ 244 w 272"/>
                  <a:gd name="T47" fmla="*/ 259 h 437"/>
                  <a:gd name="T48" fmla="*/ 235 w 272"/>
                  <a:gd name="T49" fmla="*/ 211 h 437"/>
                  <a:gd name="T50" fmla="*/ 202 w 272"/>
                  <a:gd name="T51" fmla="*/ 155 h 437"/>
                  <a:gd name="T52" fmla="*/ 163 w 272"/>
                  <a:gd name="T53" fmla="*/ 114 h 437"/>
                  <a:gd name="T54" fmla="*/ 122 w 272"/>
                  <a:gd name="T55" fmla="*/ 94 h 437"/>
                  <a:gd name="T56" fmla="*/ 89 w 272"/>
                  <a:gd name="T57" fmla="*/ 61 h 437"/>
                  <a:gd name="T58" fmla="*/ 91 w 272"/>
                  <a:gd name="T59" fmla="*/ 31 h 437"/>
                  <a:gd name="T60" fmla="*/ 96 w 272"/>
                  <a:gd name="T61" fmla="*/ 1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437">
                    <a:moveTo>
                      <a:pt x="96" y="14"/>
                    </a:moveTo>
                    <a:lnTo>
                      <a:pt x="122" y="0"/>
                    </a:lnTo>
                    <a:lnTo>
                      <a:pt x="141" y="0"/>
                    </a:lnTo>
                    <a:lnTo>
                      <a:pt x="185" y="48"/>
                    </a:lnTo>
                    <a:lnTo>
                      <a:pt x="211" y="94"/>
                    </a:lnTo>
                    <a:lnTo>
                      <a:pt x="246" y="153"/>
                    </a:lnTo>
                    <a:lnTo>
                      <a:pt x="268" y="214"/>
                    </a:lnTo>
                    <a:lnTo>
                      <a:pt x="272" y="281"/>
                    </a:lnTo>
                    <a:lnTo>
                      <a:pt x="263" y="298"/>
                    </a:lnTo>
                    <a:lnTo>
                      <a:pt x="196" y="327"/>
                    </a:lnTo>
                    <a:lnTo>
                      <a:pt x="129" y="366"/>
                    </a:lnTo>
                    <a:lnTo>
                      <a:pt x="83" y="403"/>
                    </a:lnTo>
                    <a:lnTo>
                      <a:pt x="74" y="416"/>
                    </a:lnTo>
                    <a:lnTo>
                      <a:pt x="44" y="437"/>
                    </a:lnTo>
                    <a:lnTo>
                      <a:pt x="18" y="427"/>
                    </a:lnTo>
                    <a:lnTo>
                      <a:pt x="2" y="399"/>
                    </a:lnTo>
                    <a:lnTo>
                      <a:pt x="0" y="383"/>
                    </a:lnTo>
                    <a:lnTo>
                      <a:pt x="7" y="372"/>
                    </a:lnTo>
                    <a:lnTo>
                      <a:pt x="33" y="370"/>
                    </a:lnTo>
                    <a:lnTo>
                      <a:pt x="57" y="366"/>
                    </a:lnTo>
                    <a:lnTo>
                      <a:pt x="122" y="344"/>
                    </a:lnTo>
                    <a:lnTo>
                      <a:pt x="179" y="314"/>
                    </a:lnTo>
                    <a:lnTo>
                      <a:pt x="228" y="281"/>
                    </a:lnTo>
                    <a:lnTo>
                      <a:pt x="244" y="259"/>
                    </a:lnTo>
                    <a:lnTo>
                      <a:pt x="235" y="211"/>
                    </a:lnTo>
                    <a:lnTo>
                      <a:pt x="202" y="155"/>
                    </a:lnTo>
                    <a:lnTo>
                      <a:pt x="163" y="114"/>
                    </a:lnTo>
                    <a:lnTo>
                      <a:pt x="122" y="94"/>
                    </a:lnTo>
                    <a:lnTo>
                      <a:pt x="89" y="61"/>
                    </a:lnTo>
                    <a:lnTo>
                      <a:pt x="91" y="31"/>
                    </a:lnTo>
                    <a:lnTo>
                      <a:pt x="9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72" name="Freeform 48">
                <a:extLst>
                  <a:ext uri="{FF2B5EF4-FFF2-40B4-BE49-F238E27FC236}">
                    <a16:creationId xmlns:a16="http://schemas.microsoft.com/office/drawing/2014/main" id="{1664F117-3B0D-82FD-589E-72DDB7D11CB5}"/>
                  </a:ext>
                </a:extLst>
              </p:cNvPr>
              <p:cNvSpPr>
                <a:spLocks noChangeAspect="1"/>
              </p:cNvSpPr>
              <p:nvPr/>
            </p:nvSpPr>
            <p:spPr bwMode="auto">
              <a:xfrm>
                <a:off x="3571" y="1948"/>
                <a:ext cx="275" cy="451"/>
              </a:xfrm>
              <a:custGeom>
                <a:avLst/>
                <a:gdLst>
                  <a:gd name="T0" fmla="*/ 78 w 275"/>
                  <a:gd name="T1" fmla="*/ 17 h 451"/>
                  <a:gd name="T2" fmla="*/ 102 w 275"/>
                  <a:gd name="T3" fmla="*/ 0 h 451"/>
                  <a:gd name="T4" fmla="*/ 163 w 275"/>
                  <a:gd name="T5" fmla="*/ 17 h 451"/>
                  <a:gd name="T6" fmla="*/ 200 w 275"/>
                  <a:gd name="T7" fmla="*/ 60 h 451"/>
                  <a:gd name="T8" fmla="*/ 222 w 275"/>
                  <a:gd name="T9" fmla="*/ 115 h 451"/>
                  <a:gd name="T10" fmla="*/ 250 w 275"/>
                  <a:gd name="T11" fmla="*/ 171 h 451"/>
                  <a:gd name="T12" fmla="*/ 275 w 275"/>
                  <a:gd name="T13" fmla="*/ 232 h 451"/>
                  <a:gd name="T14" fmla="*/ 273 w 275"/>
                  <a:gd name="T15" fmla="*/ 260 h 451"/>
                  <a:gd name="T16" fmla="*/ 252 w 275"/>
                  <a:gd name="T17" fmla="*/ 296 h 451"/>
                  <a:gd name="T18" fmla="*/ 180 w 275"/>
                  <a:gd name="T19" fmla="*/ 355 h 451"/>
                  <a:gd name="T20" fmla="*/ 113 w 275"/>
                  <a:gd name="T21" fmla="*/ 396 h 451"/>
                  <a:gd name="T22" fmla="*/ 111 w 275"/>
                  <a:gd name="T23" fmla="*/ 416 h 451"/>
                  <a:gd name="T24" fmla="*/ 105 w 275"/>
                  <a:gd name="T25" fmla="*/ 427 h 451"/>
                  <a:gd name="T26" fmla="*/ 78 w 275"/>
                  <a:gd name="T27" fmla="*/ 446 h 451"/>
                  <a:gd name="T28" fmla="*/ 46 w 275"/>
                  <a:gd name="T29" fmla="*/ 451 h 451"/>
                  <a:gd name="T30" fmla="*/ 22 w 275"/>
                  <a:gd name="T31" fmla="*/ 438 h 451"/>
                  <a:gd name="T32" fmla="*/ 1 w 275"/>
                  <a:gd name="T33" fmla="*/ 416 h 451"/>
                  <a:gd name="T34" fmla="*/ 0 w 275"/>
                  <a:gd name="T35" fmla="*/ 399 h 451"/>
                  <a:gd name="T36" fmla="*/ 13 w 275"/>
                  <a:gd name="T37" fmla="*/ 390 h 451"/>
                  <a:gd name="T38" fmla="*/ 50 w 275"/>
                  <a:gd name="T39" fmla="*/ 396 h 451"/>
                  <a:gd name="T40" fmla="*/ 83 w 275"/>
                  <a:gd name="T41" fmla="*/ 388 h 451"/>
                  <a:gd name="T42" fmla="*/ 91 w 275"/>
                  <a:gd name="T43" fmla="*/ 377 h 451"/>
                  <a:gd name="T44" fmla="*/ 124 w 275"/>
                  <a:gd name="T45" fmla="*/ 362 h 451"/>
                  <a:gd name="T46" fmla="*/ 180 w 275"/>
                  <a:gd name="T47" fmla="*/ 323 h 451"/>
                  <a:gd name="T48" fmla="*/ 222 w 275"/>
                  <a:gd name="T49" fmla="*/ 290 h 451"/>
                  <a:gd name="T50" fmla="*/ 235 w 275"/>
                  <a:gd name="T51" fmla="*/ 251 h 451"/>
                  <a:gd name="T52" fmla="*/ 222 w 275"/>
                  <a:gd name="T53" fmla="*/ 188 h 451"/>
                  <a:gd name="T54" fmla="*/ 180 w 275"/>
                  <a:gd name="T55" fmla="*/ 121 h 451"/>
                  <a:gd name="T56" fmla="*/ 128 w 275"/>
                  <a:gd name="T57" fmla="*/ 90 h 451"/>
                  <a:gd name="T58" fmla="*/ 91 w 275"/>
                  <a:gd name="T59" fmla="*/ 82 h 451"/>
                  <a:gd name="T60" fmla="*/ 78 w 275"/>
                  <a:gd name="T61" fmla="*/ 51 h 451"/>
                  <a:gd name="T62" fmla="*/ 78 w 275"/>
                  <a:gd name="T63" fmla="*/ 1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451">
                    <a:moveTo>
                      <a:pt x="78" y="17"/>
                    </a:moveTo>
                    <a:lnTo>
                      <a:pt x="102" y="0"/>
                    </a:lnTo>
                    <a:lnTo>
                      <a:pt x="163" y="17"/>
                    </a:lnTo>
                    <a:lnTo>
                      <a:pt x="200" y="60"/>
                    </a:lnTo>
                    <a:lnTo>
                      <a:pt x="222" y="115"/>
                    </a:lnTo>
                    <a:lnTo>
                      <a:pt x="250" y="171"/>
                    </a:lnTo>
                    <a:lnTo>
                      <a:pt x="275" y="232"/>
                    </a:lnTo>
                    <a:lnTo>
                      <a:pt x="273" y="260"/>
                    </a:lnTo>
                    <a:lnTo>
                      <a:pt x="252" y="296"/>
                    </a:lnTo>
                    <a:lnTo>
                      <a:pt x="180" y="355"/>
                    </a:lnTo>
                    <a:lnTo>
                      <a:pt x="113" y="396"/>
                    </a:lnTo>
                    <a:lnTo>
                      <a:pt x="111" y="416"/>
                    </a:lnTo>
                    <a:lnTo>
                      <a:pt x="105" y="427"/>
                    </a:lnTo>
                    <a:lnTo>
                      <a:pt x="78" y="446"/>
                    </a:lnTo>
                    <a:lnTo>
                      <a:pt x="46" y="451"/>
                    </a:lnTo>
                    <a:lnTo>
                      <a:pt x="22" y="438"/>
                    </a:lnTo>
                    <a:lnTo>
                      <a:pt x="1" y="416"/>
                    </a:lnTo>
                    <a:lnTo>
                      <a:pt x="0" y="399"/>
                    </a:lnTo>
                    <a:lnTo>
                      <a:pt x="13" y="390"/>
                    </a:lnTo>
                    <a:lnTo>
                      <a:pt x="50" y="396"/>
                    </a:lnTo>
                    <a:lnTo>
                      <a:pt x="83" y="388"/>
                    </a:lnTo>
                    <a:lnTo>
                      <a:pt x="91" y="377"/>
                    </a:lnTo>
                    <a:lnTo>
                      <a:pt x="124" y="362"/>
                    </a:lnTo>
                    <a:lnTo>
                      <a:pt x="180" y="323"/>
                    </a:lnTo>
                    <a:lnTo>
                      <a:pt x="222" y="290"/>
                    </a:lnTo>
                    <a:lnTo>
                      <a:pt x="235" y="251"/>
                    </a:lnTo>
                    <a:lnTo>
                      <a:pt x="222" y="188"/>
                    </a:lnTo>
                    <a:lnTo>
                      <a:pt x="180" y="121"/>
                    </a:lnTo>
                    <a:lnTo>
                      <a:pt x="128" y="90"/>
                    </a:lnTo>
                    <a:lnTo>
                      <a:pt x="91" y="82"/>
                    </a:lnTo>
                    <a:lnTo>
                      <a:pt x="78" y="51"/>
                    </a:lnTo>
                    <a:lnTo>
                      <a:pt x="78"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2673" name="Freeform 49">
                <a:extLst>
                  <a:ext uri="{FF2B5EF4-FFF2-40B4-BE49-F238E27FC236}">
                    <a16:creationId xmlns:a16="http://schemas.microsoft.com/office/drawing/2014/main" id="{6E8873D9-98DE-8F8B-8BB1-C9A7CE55DC2A}"/>
                  </a:ext>
                </a:extLst>
              </p:cNvPr>
              <p:cNvSpPr>
                <a:spLocks noChangeAspect="1"/>
              </p:cNvSpPr>
              <p:nvPr/>
            </p:nvSpPr>
            <p:spPr bwMode="auto">
              <a:xfrm>
                <a:off x="1694" y="1843"/>
                <a:ext cx="226" cy="444"/>
              </a:xfrm>
              <a:custGeom>
                <a:avLst/>
                <a:gdLst>
                  <a:gd name="T0" fmla="*/ 20 w 226"/>
                  <a:gd name="T1" fmla="*/ 81 h 444"/>
                  <a:gd name="T2" fmla="*/ 0 w 226"/>
                  <a:gd name="T3" fmla="*/ 43 h 444"/>
                  <a:gd name="T4" fmla="*/ 6 w 226"/>
                  <a:gd name="T5" fmla="*/ 9 h 444"/>
                  <a:gd name="T6" fmla="*/ 28 w 226"/>
                  <a:gd name="T7" fmla="*/ 0 h 444"/>
                  <a:gd name="T8" fmla="*/ 50 w 226"/>
                  <a:gd name="T9" fmla="*/ 6 h 444"/>
                  <a:gd name="T10" fmla="*/ 87 w 226"/>
                  <a:gd name="T11" fmla="*/ 33 h 444"/>
                  <a:gd name="T12" fmla="*/ 117 w 226"/>
                  <a:gd name="T13" fmla="*/ 81 h 444"/>
                  <a:gd name="T14" fmla="*/ 161 w 226"/>
                  <a:gd name="T15" fmla="*/ 165 h 444"/>
                  <a:gd name="T16" fmla="*/ 195 w 226"/>
                  <a:gd name="T17" fmla="*/ 216 h 444"/>
                  <a:gd name="T18" fmla="*/ 217 w 226"/>
                  <a:gd name="T19" fmla="*/ 266 h 444"/>
                  <a:gd name="T20" fmla="*/ 226 w 226"/>
                  <a:gd name="T21" fmla="*/ 292 h 444"/>
                  <a:gd name="T22" fmla="*/ 209 w 226"/>
                  <a:gd name="T23" fmla="*/ 311 h 444"/>
                  <a:gd name="T24" fmla="*/ 159 w 226"/>
                  <a:gd name="T25" fmla="*/ 316 h 444"/>
                  <a:gd name="T26" fmla="*/ 98 w 226"/>
                  <a:gd name="T27" fmla="*/ 331 h 444"/>
                  <a:gd name="T28" fmla="*/ 72 w 226"/>
                  <a:gd name="T29" fmla="*/ 344 h 444"/>
                  <a:gd name="T30" fmla="*/ 61 w 226"/>
                  <a:gd name="T31" fmla="*/ 383 h 444"/>
                  <a:gd name="T32" fmla="*/ 72 w 226"/>
                  <a:gd name="T33" fmla="*/ 400 h 444"/>
                  <a:gd name="T34" fmla="*/ 65 w 226"/>
                  <a:gd name="T35" fmla="*/ 426 h 444"/>
                  <a:gd name="T36" fmla="*/ 31 w 226"/>
                  <a:gd name="T37" fmla="*/ 444 h 444"/>
                  <a:gd name="T38" fmla="*/ 26 w 226"/>
                  <a:gd name="T39" fmla="*/ 431 h 444"/>
                  <a:gd name="T40" fmla="*/ 9 w 226"/>
                  <a:gd name="T41" fmla="*/ 409 h 444"/>
                  <a:gd name="T42" fmla="*/ 6 w 226"/>
                  <a:gd name="T43" fmla="*/ 377 h 444"/>
                  <a:gd name="T44" fmla="*/ 20 w 226"/>
                  <a:gd name="T45" fmla="*/ 361 h 444"/>
                  <a:gd name="T46" fmla="*/ 48 w 226"/>
                  <a:gd name="T47" fmla="*/ 337 h 444"/>
                  <a:gd name="T48" fmla="*/ 87 w 226"/>
                  <a:gd name="T49" fmla="*/ 303 h 444"/>
                  <a:gd name="T50" fmla="*/ 144 w 226"/>
                  <a:gd name="T51" fmla="*/ 292 h 444"/>
                  <a:gd name="T52" fmla="*/ 182 w 226"/>
                  <a:gd name="T53" fmla="*/ 278 h 444"/>
                  <a:gd name="T54" fmla="*/ 172 w 226"/>
                  <a:gd name="T55" fmla="*/ 250 h 444"/>
                  <a:gd name="T56" fmla="*/ 133 w 226"/>
                  <a:gd name="T57" fmla="*/ 205 h 444"/>
                  <a:gd name="T58" fmla="*/ 70 w 226"/>
                  <a:gd name="T59" fmla="*/ 161 h 444"/>
                  <a:gd name="T60" fmla="*/ 28 w 226"/>
                  <a:gd name="T61" fmla="*/ 109 h 444"/>
                  <a:gd name="T62" fmla="*/ 20 w 226"/>
                  <a:gd name="T63" fmla="*/ 8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444">
                    <a:moveTo>
                      <a:pt x="20" y="81"/>
                    </a:moveTo>
                    <a:lnTo>
                      <a:pt x="0" y="43"/>
                    </a:lnTo>
                    <a:lnTo>
                      <a:pt x="6" y="9"/>
                    </a:lnTo>
                    <a:lnTo>
                      <a:pt x="28" y="0"/>
                    </a:lnTo>
                    <a:lnTo>
                      <a:pt x="50" y="6"/>
                    </a:lnTo>
                    <a:lnTo>
                      <a:pt x="87" y="33"/>
                    </a:lnTo>
                    <a:lnTo>
                      <a:pt x="117" y="81"/>
                    </a:lnTo>
                    <a:lnTo>
                      <a:pt x="161" y="165"/>
                    </a:lnTo>
                    <a:lnTo>
                      <a:pt x="195" y="216"/>
                    </a:lnTo>
                    <a:lnTo>
                      <a:pt x="217" y="266"/>
                    </a:lnTo>
                    <a:lnTo>
                      <a:pt x="226" y="292"/>
                    </a:lnTo>
                    <a:lnTo>
                      <a:pt x="209" y="311"/>
                    </a:lnTo>
                    <a:lnTo>
                      <a:pt x="159" y="316"/>
                    </a:lnTo>
                    <a:lnTo>
                      <a:pt x="98" y="331"/>
                    </a:lnTo>
                    <a:lnTo>
                      <a:pt x="72" y="344"/>
                    </a:lnTo>
                    <a:lnTo>
                      <a:pt x="61" y="383"/>
                    </a:lnTo>
                    <a:lnTo>
                      <a:pt x="72" y="400"/>
                    </a:lnTo>
                    <a:lnTo>
                      <a:pt x="65" y="426"/>
                    </a:lnTo>
                    <a:lnTo>
                      <a:pt x="31" y="444"/>
                    </a:lnTo>
                    <a:lnTo>
                      <a:pt x="26" y="431"/>
                    </a:lnTo>
                    <a:lnTo>
                      <a:pt x="9" y="409"/>
                    </a:lnTo>
                    <a:lnTo>
                      <a:pt x="6" y="377"/>
                    </a:lnTo>
                    <a:lnTo>
                      <a:pt x="20" y="361"/>
                    </a:lnTo>
                    <a:lnTo>
                      <a:pt x="48" y="337"/>
                    </a:lnTo>
                    <a:lnTo>
                      <a:pt x="87" y="303"/>
                    </a:lnTo>
                    <a:lnTo>
                      <a:pt x="144" y="292"/>
                    </a:lnTo>
                    <a:lnTo>
                      <a:pt x="182" y="278"/>
                    </a:lnTo>
                    <a:lnTo>
                      <a:pt x="172" y="250"/>
                    </a:lnTo>
                    <a:lnTo>
                      <a:pt x="133" y="205"/>
                    </a:lnTo>
                    <a:lnTo>
                      <a:pt x="70" y="161"/>
                    </a:lnTo>
                    <a:lnTo>
                      <a:pt x="28" y="109"/>
                    </a:lnTo>
                    <a:lnTo>
                      <a:pt x="20"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
        <p:nvSpPr>
          <p:cNvPr id="282674" name="Rectangle 50">
            <a:extLst>
              <a:ext uri="{FF2B5EF4-FFF2-40B4-BE49-F238E27FC236}">
                <a16:creationId xmlns:a16="http://schemas.microsoft.com/office/drawing/2014/main" id="{09477D0D-9365-63C2-FF63-007BA33C8F46}"/>
              </a:ext>
            </a:extLst>
          </p:cNvPr>
          <p:cNvSpPr>
            <a:spLocks noGrp="1" noChangeArrowheads="1"/>
          </p:cNvSpPr>
          <p:nvPr>
            <p:ph type="title"/>
          </p:nvPr>
        </p:nvSpPr>
        <p:spPr/>
        <p:txBody>
          <a:bodyPr/>
          <a:lstStyle/>
          <a:p>
            <a:r>
              <a:rPr lang="en-US" altLang="en-US"/>
              <a:t>High Cost Outliers</a:t>
            </a:r>
          </a:p>
        </p:txBody>
      </p:sp>
      <p:sp>
        <p:nvSpPr>
          <p:cNvPr id="282675" name="Rectangle 51">
            <a:extLst>
              <a:ext uri="{FF2B5EF4-FFF2-40B4-BE49-F238E27FC236}">
                <a16:creationId xmlns:a16="http://schemas.microsoft.com/office/drawing/2014/main" id="{483907BB-66AF-4421-909C-442D2475AABA}"/>
              </a:ext>
            </a:extLst>
          </p:cNvPr>
          <p:cNvSpPr>
            <a:spLocks noGrp="1" noChangeArrowheads="1"/>
          </p:cNvSpPr>
          <p:nvPr>
            <p:ph type="body" idx="1"/>
          </p:nvPr>
        </p:nvSpPr>
        <p:spPr/>
        <p:txBody>
          <a:bodyPr/>
          <a:lstStyle/>
          <a:p>
            <a:r>
              <a:rPr lang="en-US" altLang="en-US"/>
              <a:t>Outlier period </a:t>
            </a:r>
          </a:p>
          <a:p>
            <a:pPr lvl="1"/>
            <a:r>
              <a:rPr lang="en-US" altLang="en-US"/>
              <a:t>Begins day after the day accumulated covered charges reach outlier threshold amount</a:t>
            </a:r>
          </a:p>
          <a:p>
            <a:r>
              <a:rPr lang="en-US" altLang="en-US"/>
              <a:t>Outlier threshold = </a:t>
            </a:r>
            <a:br>
              <a:rPr lang="en-US" altLang="en-US"/>
            </a:br>
            <a:r>
              <a:rPr lang="en-US" altLang="en-US"/>
              <a:t>	LTC-DRG payment + fixed loss amount</a:t>
            </a:r>
            <a:br>
              <a:rPr lang="en-US" altLang="en-US"/>
            </a:br>
            <a:r>
              <a:rPr lang="en-US" altLang="en-US"/>
              <a:t>						 </a:t>
            </a:r>
            <a:r>
              <a:rPr lang="en-US" altLang="en-US" sz="2800" i="1"/>
              <a:t>($24,450)</a:t>
            </a:r>
          </a:p>
          <a:p>
            <a:r>
              <a:rPr lang="en-US" altLang="en-US"/>
              <a:t>Outlier payment only made for medically necessary days for which beneficiary has benefits available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4" name="Rectangle 6">
            <a:extLst>
              <a:ext uri="{FF2B5EF4-FFF2-40B4-BE49-F238E27FC236}">
                <a16:creationId xmlns:a16="http://schemas.microsoft.com/office/drawing/2014/main" id="{EC559447-621E-B7BB-C1E6-46199D33428F}"/>
              </a:ext>
            </a:extLst>
          </p:cNvPr>
          <p:cNvSpPr>
            <a:spLocks noGrp="1" noChangeArrowheads="1"/>
          </p:cNvSpPr>
          <p:nvPr>
            <p:ph type="title"/>
          </p:nvPr>
        </p:nvSpPr>
        <p:spPr/>
        <p:txBody>
          <a:bodyPr/>
          <a:lstStyle/>
          <a:p>
            <a:r>
              <a:rPr lang="en-US" altLang="en-US"/>
              <a:t>Coding High Cost Outliers</a:t>
            </a:r>
          </a:p>
        </p:txBody>
      </p:sp>
      <p:sp>
        <p:nvSpPr>
          <p:cNvPr id="283655" name="Rectangle 7">
            <a:extLst>
              <a:ext uri="{FF2B5EF4-FFF2-40B4-BE49-F238E27FC236}">
                <a16:creationId xmlns:a16="http://schemas.microsoft.com/office/drawing/2014/main" id="{1B294530-91FD-4187-BFEA-5968E255E345}"/>
              </a:ext>
            </a:extLst>
          </p:cNvPr>
          <p:cNvSpPr>
            <a:spLocks noGrp="1" noChangeArrowheads="1"/>
          </p:cNvSpPr>
          <p:nvPr>
            <p:ph type="body" idx="1"/>
          </p:nvPr>
        </p:nvSpPr>
        <p:spPr/>
        <p:txBody>
          <a:bodyPr/>
          <a:lstStyle/>
          <a:p>
            <a:r>
              <a:rPr lang="en-US" altLang="en-US"/>
              <a:t>If benefits exhausted during stay, also report days and charges for which there are no benefits available</a:t>
            </a:r>
          </a:p>
          <a:p>
            <a:pPr lvl="1"/>
            <a:r>
              <a:rPr lang="en-US" altLang="en-US"/>
              <a:t>FI determines if enough benefit days for each medically necessary day in outlier period</a:t>
            </a:r>
          </a:p>
          <a:p>
            <a:pPr lvl="2"/>
            <a:r>
              <a:rPr lang="en-US" altLang="en-US"/>
              <a:t>If enough, FI makes payment </a:t>
            </a:r>
          </a:p>
          <a:p>
            <a:pPr lvl="2"/>
            <a:r>
              <a:rPr lang="en-US" altLang="en-US"/>
              <a:t>If not enough, FI returns claim with threshold amount </a:t>
            </a:r>
          </a:p>
          <a:p>
            <a:pPr lvl="1"/>
            <a:r>
              <a:rPr lang="en-US" altLang="en-US"/>
              <a:t>LTCH adds daily covered charges until day threshold amount met and reports that date in  occurrence code 47</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a:extLst>
              <a:ext uri="{FF2B5EF4-FFF2-40B4-BE49-F238E27FC236}">
                <a16:creationId xmlns:a16="http://schemas.microsoft.com/office/drawing/2014/main" id="{A47B039B-22ED-FAED-7172-B725292E0A62}"/>
              </a:ext>
            </a:extLst>
          </p:cNvPr>
          <p:cNvSpPr>
            <a:spLocks noGrp="1" noChangeArrowheads="1"/>
          </p:cNvSpPr>
          <p:nvPr>
            <p:ph type="title"/>
          </p:nvPr>
        </p:nvSpPr>
        <p:spPr/>
        <p:txBody>
          <a:bodyPr/>
          <a:lstStyle/>
          <a:p>
            <a:r>
              <a:rPr lang="en-US" altLang="en-US" dirty="0"/>
              <a:t>Claim Examples - See Training Guide (2)</a:t>
            </a:r>
          </a:p>
        </p:txBody>
      </p:sp>
      <p:sp>
        <p:nvSpPr>
          <p:cNvPr id="313347" name="Rectangle 3">
            <a:extLst>
              <a:ext uri="{FF2B5EF4-FFF2-40B4-BE49-F238E27FC236}">
                <a16:creationId xmlns:a16="http://schemas.microsoft.com/office/drawing/2014/main" id="{F91DC600-ED64-058B-7720-E8B4AD255545}"/>
              </a:ext>
            </a:extLst>
          </p:cNvPr>
          <p:cNvSpPr>
            <a:spLocks noGrp="1" noChangeArrowheads="1"/>
          </p:cNvSpPr>
          <p:nvPr>
            <p:ph type="body" idx="1"/>
          </p:nvPr>
        </p:nvSpPr>
        <p:spPr/>
        <p:txBody>
          <a:bodyPr/>
          <a:lstStyle/>
          <a:p>
            <a:r>
              <a:rPr lang="en-US" altLang="en-US"/>
              <a:t>Assumptions: </a:t>
            </a:r>
          </a:p>
          <a:p>
            <a:pPr lvl="1"/>
            <a:r>
              <a:rPr lang="en-US" altLang="en-US"/>
              <a:t>High cost outlier threshold amount = $50,000</a:t>
            </a:r>
          </a:p>
          <a:p>
            <a:pPr lvl="1"/>
            <a:r>
              <a:rPr lang="en-US" altLang="en-US"/>
              <a:t>Threshold amount reached on the 25th day</a:t>
            </a:r>
          </a:p>
          <a:p>
            <a:pPr lvl="1"/>
            <a:r>
              <a:rPr lang="en-US" altLang="en-US"/>
              <a:t>DRG ALOS = 12 days </a:t>
            </a:r>
          </a:p>
          <a:p>
            <a:pPr lvl="2"/>
            <a:r>
              <a:rPr lang="en-US" altLang="en-US"/>
              <a:t>Short stay outlier threshold equals 10 days</a:t>
            </a:r>
          </a:p>
          <a:p>
            <a:pPr lvl="1"/>
            <a:r>
              <a:rPr lang="en-US" altLang="en-US"/>
              <a:t>Billed charges </a:t>
            </a:r>
          </a:p>
          <a:p>
            <a:pPr lvl="2"/>
            <a:r>
              <a:rPr lang="en-US" altLang="en-US"/>
              <a:t>$3,000 per day for the first 12 days, $2,000 on the 13th day and $1,000 each day thereafter</a:t>
            </a:r>
          </a:p>
          <a:p>
            <a:pPr lvl="1"/>
            <a:r>
              <a:rPr lang="en-US" altLang="en-US"/>
              <a:t>Beneficiary elects to use available LTR days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8" name="Rectangle 4">
            <a:extLst>
              <a:ext uri="{FF2B5EF4-FFF2-40B4-BE49-F238E27FC236}">
                <a16:creationId xmlns:a16="http://schemas.microsoft.com/office/drawing/2014/main" id="{9D658E6E-C49E-BDBB-3BD5-71492D5AA232}"/>
              </a:ext>
            </a:extLst>
          </p:cNvPr>
          <p:cNvSpPr>
            <a:spLocks noGrp="1" noChangeArrowheads="1"/>
          </p:cNvSpPr>
          <p:nvPr>
            <p:ph type="ctrTitle"/>
          </p:nvPr>
        </p:nvSpPr>
        <p:spPr>
          <a:xfrm>
            <a:off x="641350" y="1524000"/>
            <a:ext cx="7772400" cy="1143000"/>
          </a:xfrm>
        </p:spPr>
        <p:txBody>
          <a:bodyPr/>
          <a:lstStyle/>
          <a:p>
            <a:r>
              <a:rPr lang="en-US" altLang="en-US"/>
              <a:t>Billing Requirements Unchanged By The Implementation Of LTCH PPS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4" name="Rectangle 4">
            <a:extLst>
              <a:ext uri="{FF2B5EF4-FFF2-40B4-BE49-F238E27FC236}">
                <a16:creationId xmlns:a16="http://schemas.microsoft.com/office/drawing/2014/main" id="{5C149EEC-4633-83D5-0C61-A455A39572A3}"/>
              </a:ext>
            </a:extLst>
          </p:cNvPr>
          <p:cNvSpPr>
            <a:spLocks noGrp="1" noChangeArrowheads="1"/>
          </p:cNvSpPr>
          <p:nvPr>
            <p:ph type="title"/>
          </p:nvPr>
        </p:nvSpPr>
        <p:spPr/>
        <p:txBody>
          <a:bodyPr/>
          <a:lstStyle/>
          <a:p>
            <a:r>
              <a:rPr lang="en-US" altLang="en-US"/>
              <a:t>Benefits Exhaust Prior To Stay And Other No-Pay Bills</a:t>
            </a:r>
          </a:p>
        </p:txBody>
      </p:sp>
      <p:sp>
        <p:nvSpPr>
          <p:cNvPr id="133125" name="Rectangle 5">
            <a:extLst>
              <a:ext uri="{FF2B5EF4-FFF2-40B4-BE49-F238E27FC236}">
                <a16:creationId xmlns:a16="http://schemas.microsoft.com/office/drawing/2014/main" id="{FED9A680-F4E7-CDBB-477D-970F6EE2BA34}"/>
              </a:ext>
            </a:extLst>
          </p:cNvPr>
          <p:cNvSpPr>
            <a:spLocks noGrp="1" noChangeArrowheads="1"/>
          </p:cNvSpPr>
          <p:nvPr>
            <p:ph type="body" idx="1"/>
          </p:nvPr>
        </p:nvSpPr>
        <p:spPr/>
        <p:txBody>
          <a:bodyPr/>
          <a:lstStyle/>
          <a:p>
            <a:r>
              <a:rPr lang="en-US" altLang="en-US"/>
              <a:t>No benefits remaining at admission </a:t>
            </a:r>
          </a:p>
          <a:p>
            <a:pPr lvl="1"/>
            <a:r>
              <a:rPr lang="en-US" altLang="en-US"/>
              <a:t>At covered level of care</a:t>
            </a:r>
          </a:p>
          <a:p>
            <a:r>
              <a:rPr lang="en-US" altLang="en-US"/>
              <a:t>Claim submitted to document continuation of benefit period</a:t>
            </a:r>
          </a:p>
          <a:p>
            <a:pPr lvl="1"/>
            <a:r>
              <a:rPr lang="en-US" altLang="en-US"/>
              <a:t>Use TOB 11X</a:t>
            </a:r>
          </a:p>
          <a:p>
            <a:pPr lvl="1"/>
            <a:r>
              <a:rPr lang="en-US" altLang="en-US"/>
              <a:t>Report all non-covered days</a:t>
            </a:r>
          </a:p>
          <a:p>
            <a:pPr lvl="1"/>
            <a:r>
              <a:rPr lang="en-US" altLang="en-US"/>
              <a:t>Report any services that cannot be billed under Part B benefit with 12X TOB</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2" name="Rectangle 4">
            <a:extLst>
              <a:ext uri="{FF2B5EF4-FFF2-40B4-BE49-F238E27FC236}">
                <a16:creationId xmlns:a16="http://schemas.microsoft.com/office/drawing/2014/main" id="{E5FE2BB6-F71E-2FC9-E01A-3A8BD7C1368E}"/>
              </a:ext>
            </a:extLst>
          </p:cNvPr>
          <p:cNvSpPr>
            <a:spLocks noGrp="1" noChangeArrowheads="1"/>
          </p:cNvSpPr>
          <p:nvPr>
            <p:ph type="title"/>
          </p:nvPr>
        </p:nvSpPr>
        <p:spPr/>
        <p:txBody>
          <a:bodyPr/>
          <a:lstStyle/>
          <a:p>
            <a:r>
              <a:rPr lang="en-US" altLang="en-US"/>
              <a:t>No-Payment Bills</a:t>
            </a:r>
          </a:p>
        </p:txBody>
      </p:sp>
      <p:sp>
        <p:nvSpPr>
          <p:cNvPr id="299013" name="Rectangle 5">
            <a:extLst>
              <a:ext uri="{FF2B5EF4-FFF2-40B4-BE49-F238E27FC236}">
                <a16:creationId xmlns:a16="http://schemas.microsoft.com/office/drawing/2014/main" id="{EA0AB664-3BDD-D209-A17C-C9CD7E93CD47}"/>
              </a:ext>
            </a:extLst>
          </p:cNvPr>
          <p:cNvSpPr>
            <a:spLocks noGrp="1" noChangeArrowheads="1"/>
          </p:cNvSpPr>
          <p:nvPr>
            <p:ph type="body" idx="1"/>
          </p:nvPr>
        </p:nvSpPr>
        <p:spPr/>
        <p:txBody>
          <a:bodyPr/>
          <a:lstStyle/>
          <a:p>
            <a:r>
              <a:rPr lang="en-US" altLang="en-US"/>
              <a:t>Submit when no benefits remain for a covered level of care to document benefit period continuation</a:t>
            </a:r>
          </a:p>
          <a:p>
            <a:pPr lvl="1"/>
            <a:r>
              <a:rPr lang="en-US" altLang="en-US"/>
              <a:t>Use 11X bill type</a:t>
            </a:r>
          </a:p>
          <a:p>
            <a:pPr lvl="1"/>
            <a:r>
              <a:rPr lang="en-US" altLang="en-US"/>
              <a:t>Submit single bill for entire stay upon discharge or death </a:t>
            </a:r>
          </a:p>
          <a:p>
            <a:pPr lvl="1"/>
            <a:r>
              <a:rPr lang="en-US" altLang="en-US"/>
              <a:t>Report all non-covered days</a:t>
            </a:r>
          </a:p>
          <a:p>
            <a:pPr lvl="1"/>
            <a:r>
              <a:rPr lang="en-US" altLang="en-US"/>
              <a:t>Report any services that cannot be billed under Part B on 12X</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6" name="Rectangle 6">
            <a:extLst>
              <a:ext uri="{FF2B5EF4-FFF2-40B4-BE49-F238E27FC236}">
                <a16:creationId xmlns:a16="http://schemas.microsoft.com/office/drawing/2014/main" id="{788EF000-C11F-2DCB-C752-B836A40042D9}"/>
              </a:ext>
            </a:extLst>
          </p:cNvPr>
          <p:cNvSpPr>
            <a:spLocks noGrp="1" noChangeArrowheads="1"/>
          </p:cNvSpPr>
          <p:nvPr>
            <p:ph type="title"/>
          </p:nvPr>
        </p:nvSpPr>
        <p:spPr/>
        <p:txBody>
          <a:bodyPr/>
          <a:lstStyle/>
          <a:p>
            <a:r>
              <a:rPr lang="en-US" altLang="en-US"/>
              <a:t>Billing - Summary</a:t>
            </a:r>
          </a:p>
        </p:txBody>
      </p:sp>
      <p:sp>
        <p:nvSpPr>
          <p:cNvPr id="286727" name="Rectangle 7">
            <a:extLst>
              <a:ext uri="{FF2B5EF4-FFF2-40B4-BE49-F238E27FC236}">
                <a16:creationId xmlns:a16="http://schemas.microsoft.com/office/drawing/2014/main" id="{DB834428-C614-FEB8-98E1-20F264923EF6}"/>
              </a:ext>
            </a:extLst>
          </p:cNvPr>
          <p:cNvSpPr>
            <a:spLocks noGrp="1" noChangeArrowheads="1"/>
          </p:cNvSpPr>
          <p:nvPr>
            <p:ph type="body" idx="1"/>
          </p:nvPr>
        </p:nvSpPr>
        <p:spPr/>
        <p:txBody>
          <a:bodyPr/>
          <a:lstStyle/>
          <a:p>
            <a:r>
              <a:rPr lang="en-US" altLang="en-US"/>
              <a:t>Use new coding at transition</a:t>
            </a:r>
          </a:p>
          <a:p>
            <a:r>
              <a:rPr lang="en-US" altLang="en-US"/>
              <a:t>LTCHs only paid for covered days</a:t>
            </a:r>
          </a:p>
          <a:p>
            <a:r>
              <a:rPr lang="en-US" altLang="en-US"/>
              <a:t>One claim for entire inpatient stay including interrupted stays</a:t>
            </a:r>
          </a:p>
          <a:p>
            <a:pPr lvl="1"/>
            <a:r>
              <a:rPr lang="en-US" altLang="en-US"/>
              <a:t>Interim billing similar to acute care hospital PPS </a:t>
            </a:r>
          </a:p>
          <a:p>
            <a:pPr lvl="1"/>
            <a:r>
              <a:rPr lang="en-US" altLang="en-US"/>
              <a:t>Stays crossing transition may need cancels and/or adjustments</a:t>
            </a:r>
          </a:p>
          <a:p>
            <a:pPr lvl="1"/>
            <a:r>
              <a:rPr lang="en-US" altLang="en-US"/>
              <a:t>Interrupted stays</a:t>
            </a:r>
          </a:p>
          <a:p>
            <a:r>
              <a:rPr lang="en-US" altLang="en-US"/>
              <a:t>High cost outlier claims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2" name="Rectangle 4">
            <a:extLst>
              <a:ext uri="{FF2B5EF4-FFF2-40B4-BE49-F238E27FC236}">
                <a16:creationId xmlns:a16="http://schemas.microsoft.com/office/drawing/2014/main" id="{AD9AFC6A-C0DB-39F7-AFC1-03C418CCBDA2}"/>
              </a:ext>
            </a:extLst>
          </p:cNvPr>
          <p:cNvSpPr>
            <a:spLocks noGrp="1" noChangeArrowheads="1"/>
          </p:cNvSpPr>
          <p:nvPr>
            <p:ph type="title"/>
          </p:nvPr>
        </p:nvSpPr>
        <p:spPr/>
        <p:txBody>
          <a:bodyPr/>
          <a:lstStyle/>
          <a:p>
            <a:r>
              <a:rPr lang="en-US" altLang="en-US"/>
              <a:t>Unchanged Requirements</a:t>
            </a:r>
          </a:p>
        </p:txBody>
      </p:sp>
      <p:sp>
        <p:nvSpPr>
          <p:cNvPr id="242693" name="Rectangle 5">
            <a:extLst>
              <a:ext uri="{FF2B5EF4-FFF2-40B4-BE49-F238E27FC236}">
                <a16:creationId xmlns:a16="http://schemas.microsoft.com/office/drawing/2014/main" id="{CEB466B3-3EEA-EB9D-7B12-A367B58F19A8}"/>
              </a:ext>
            </a:extLst>
          </p:cNvPr>
          <p:cNvSpPr>
            <a:spLocks noGrp="1" noChangeArrowheads="1"/>
          </p:cNvSpPr>
          <p:nvPr>
            <p:ph type="body" idx="1"/>
          </p:nvPr>
        </p:nvSpPr>
        <p:spPr>
          <a:xfrm>
            <a:off x="685800" y="1524000"/>
            <a:ext cx="7696200" cy="4724400"/>
          </a:xfrm>
        </p:spPr>
        <p:txBody>
          <a:bodyPr/>
          <a:lstStyle/>
          <a:p>
            <a:r>
              <a:rPr lang="en-US" altLang="en-US"/>
              <a:t>FI and CWF processing</a:t>
            </a:r>
          </a:p>
          <a:p>
            <a:r>
              <a:rPr lang="en-US" altLang="en-US"/>
              <a:t>Timely filing</a:t>
            </a:r>
          </a:p>
          <a:p>
            <a:r>
              <a:rPr lang="en-US" altLang="en-US"/>
              <a:t>General coding under §3604 CMS Pub.13</a:t>
            </a:r>
          </a:p>
          <a:p>
            <a:r>
              <a:rPr lang="en-US" altLang="en-US"/>
              <a:t>Bill types</a:t>
            </a:r>
          </a:p>
          <a:p>
            <a:pPr lvl="1"/>
            <a:r>
              <a:rPr lang="en-US" altLang="en-US"/>
              <a:t>Some Bill types will be eliminated </a:t>
            </a:r>
          </a:p>
          <a:p>
            <a:r>
              <a:rPr lang="en-US" altLang="en-US"/>
              <a:t>Claim change reason codes</a:t>
            </a:r>
          </a:p>
          <a:p>
            <a:r>
              <a:rPr lang="en-US" altLang="en-US"/>
              <a:t>Most other general coding</a:t>
            </a:r>
          </a:p>
          <a:p>
            <a:pPr lvl="1"/>
            <a:r>
              <a:rPr lang="en-US" altLang="en-US"/>
              <a:t>Including MSP, Ancillaries, LOAs, etc.</a:t>
            </a:r>
          </a:p>
        </p:txBody>
      </p:sp>
    </p:spTree>
  </p:cSld>
  <p:clrMapOvr>
    <a:masterClrMapping/>
  </p:clrMapOvr>
  <p:transition>
    <p:cover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42" name="Rectangle 6">
            <a:extLst>
              <a:ext uri="{FF2B5EF4-FFF2-40B4-BE49-F238E27FC236}">
                <a16:creationId xmlns:a16="http://schemas.microsoft.com/office/drawing/2014/main" id="{F408CDB9-BAFE-87B6-E1FB-96E89F1504E2}"/>
              </a:ext>
            </a:extLst>
          </p:cNvPr>
          <p:cNvSpPr>
            <a:spLocks noGrp="1" noChangeArrowheads="1"/>
          </p:cNvSpPr>
          <p:nvPr>
            <p:ph type="title"/>
          </p:nvPr>
        </p:nvSpPr>
        <p:spPr/>
        <p:txBody>
          <a:bodyPr/>
          <a:lstStyle/>
          <a:p>
            <a:r>
              <a:rPr lang="en-US" altLang="en-US"/>
              <a:t>Patient Status Codes</a:t>
            </a:r>
          </a:p>
        </p:txBody>
      </p:sp>
      <p:sp>
        <p:nvSpPr>
          <p:cNvPr id="244743" name="Rectangle 7">
            <a:extLst>
              <a:ext uri="{FF2B5EF4-FFF2-40B4-BE49-F238E27FC236}">
                <a16:creationId xmlns:a16="http://schemas.microsoft.com/office/drawing/2014/main" id="{0FA8CE86-3928-5045-296B-EA99B7CB0C14}"/>
              </a:ext>
            </a:extLst>
          </p:cNvPr>
          <p:cNvSpPr>
            <a:spLocks noGrp="1" noChangeArrowheads="1"/>
          </p:cNvSpPr>
          <p:nvPr>
            <p:ph type="body" idx="1"/>
          </p:nvPr>
        </p:nvSpPr>
        <p:spPr/>
        <p:txBody>
          <a:bodyPr/>
          <a:lstStyle/>
          <a:p>
            <a:r>
              <a:rPr lang="en-US" altLang="en-US"/>
              <a:t>Use accurate discharge codes</a:t>
            </a:r>
          </a:p>
          <a:p>
            <a:pPr lvl="1"/>
            <a:r>
              <a:rPr lang="en-US" altLang="en-US"/>
              <a:t>Codes added in last few years</a:t>
            </a:r>
          </a:p>
          <a:p>
            <a:pPr lvl="2"/>
            <a:r>
              <a:rPr lang="en-US" altLang="en-US"/>
              <a:t>Patient status code 62</a:t>
            </a:r>
          </a:p>
          <a:p>
            <a:pPr lvl="3"/>
            <a:r>
              <a:rPr lang="en-US" altLang="en-US"/>
              <a:t>Discharged/transferred to an IRF</a:t>
            </a:r>
          </a:p>
          <a:p>
            <a:pPr lvl="2"/>
            <a:r>
              <a:rPr lang="en-US" altLang="en-US"/>
              <a:t>Patient status code 63</a:t>
            </a:r>
          </a:p>
          <a:p>
            <a:pPr lvl="3"/>
            <a:r>
              <a:rPr lang="en-US" altLang="en-US"/>
              <a:t>Discharged/transferred to an LTCH</a:t>
            </a:r>
          </a:p>
          <a:p>
            <a:pPr lvl="2"/>
            <a:r>
              <a:rPr lang="en-US" altLang="en-US"/>
              <a:t>Patient status code 64</a:t>
            </a:r>
          </a:p>
          <a:p>
            <a:pPr lvl="3"/>
            <a:r>
              <a:rPr lang="en-US" altLang="en-US"/>
              <a:t>Discharged/transferred to a SNF certified under Medicaid, but not Medicare</a:t>
            </a:r>
          </a:p>
        </p:txBody>
      </p:sp>
    </p:spTree>
  </p:cSld>
  <p:clrMapOvr>
    <a:masterClrMapping/>
  </p:clrMapOvr>
  <p:transition>
    <p:cover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8" name="Rectangle 4">
            <a:extLst>
              <a:ext uri="{FF2B5EF4-FFF2-40B4-BE49-F238E27FC236}">
                <a16:creationId xmlns:a16="http://schemas.microsoft.com/office/drawing/2014/main" id="{3B9F2A77-287F-D7C4-370B-90F35A92FA31}"/>
              </a:ext>
            </a:extLst>
          </p:cNvPr>
          <p:cNvSpPr>
            <a:spLocks noGrp="1" noChangeArrowheads="1"/>
          </p:cNvSpPr>
          <p:nvPr>
            <p:ph type="title"/>
          </p:nvPr>
        </p:nvSpPr>
        <p:spPr/>
        <p:txBody>
          <a:bodyPr/>
          <a:lstStyle/>
          <a:p>
            <a:r>
              <a:rPr lang="en-US" altLang="en-US"/>
              <a:t>Ancillary Services </a:t>
            </a:r>
          </a:p>
        </p:txBody>
      </p:sp>
      <p:sp>
        <p:nvSpPr>
          <p:cNvPr id="246789" name="Rectangle 5">
            <a:extLst>
              <a:ext uri="{FF2B5EF4-FFF2-40B4-BE49-F238E27FC236}">
                <a16:creationId xmlns:a16="http://schemas.microsoft.com/office/drawing/2014/main" id="{1F139C72-23B7-AFE2-B62E-48B7B0AC47AB}"/>
              </a:ext>
            </a:extLst>
          </p:cNvPr>
          <p:cNvSpPr>
            <a:spLocks noGrp="1" noChangeArrowheads="1"/>
          </p:cNvSpPr>
          <p:nvPr>
            <p:ph type="body" idx="1"/>
          </p:nvPr>
        </p:nvSpPr>
        <p:spPr>
          <a:xfrm>
            <a:off x="685800" y="1524000"/>
            <a:ext cx="7696200" cy="4724400"/>
          </a:xfrm>
        </p:spPr>
        <p:txBody>
          <a:bodyPr/>
          <a:lstStyle/>
          <a:p>
            <a:r>
              <a:rPr lang="en-US" altLang="en-US"/>
              <a:t>Same billing continues to apply under LTCH PPS</a:t>
            </a:r>
          </a:p>
          <a:p>
            <a:r>
              <a:rPr lang="en-US" altLang="en-US"/>
              <a:t>Payment under Medicare Part B when payment cannot be made under Part A</a:t>
            </a:r>
          </a:p>
          <a:p>
            <a:pPr lvl="1"/>
            <a:r>
              <a:rPr lang="en-US" altLang="en-US"/>
              <a:t>Certain medical items and services</a:t>
            </a:r>
          </a:p>
          <a:p>
            <a:pPr lvl="1"/>
            <a:r>
              <a:rPr lang="en-US" altLang="en-US"/>
              <a:t>121 Type of Bill</a:t>
            </a:r>
          </a:p>
          <a:p>
            <a:pPr lvl="1"/>
            <a:r>
              <a:rPr lang="en-US" altLang="en-US"/>
              <a:t>Traditional revenue codes </a:t>
            </a:r>
          </a:p>
          <a:p>
            <a:pPr lvl="2"/>
            <a:r>
              <a:rPr lang="en-US" altLang="en-US"/>
              <a:t>Appropriate entries in service units and total charges</a:t>
            </a:r>
          </a:p>
          <a:p>
            <a:r>
              <a:rPr lang="en-US" altLang="en-US"/>
              <a:t>Reference Pub.10, Sections 228 and 431</a:t>
            </a:r>
          </a:p>
        </p:txBody>
      </p:sp>
    </p:spTree>
  </p:cSld>
  <p:clrMapOvr>
    <a:masterClrMapping/>
  </p:clrMapOvr>
</p:sld>
</file>

<file path=ppt/theme/theme1.xml><?xml version="1.0" encoding="utf-8"?>
<a:theme xmlns:a="http://schemas.openxmlformats.org/drawingml/2006/main" name="Swing Bed Template">
  <a:themeElements>
    <a:clrScheme name="">
      <a:dk1>
        <a:srgbClr val="000000"/>
      </a:dk1>
      <a:lt1>
        <a:srgbClr val="FFFFFF"/>
      </a:lt1>
      <a:dk2>
        <a:srgbClr val="003366"/>
      </a:dk2>
      <a:lt2>
        <a:srgbClr val="8CF4EA"/>
      </a:lt2>
      <a:accent1>
        <a:srgbClr val="081D58"/>
      </a:accent1>
      <a:accent2>
        <a:srgbClr val="D49FFF"/>
      </a:accent2>
      <a:accent3>
        <a:srgbClr val="AAADB8"/>
      </a:accent3>
      <a:accent4>
        <a:srgbClr val="DADADA"/>
      </a:accent4>
      <a:accent5>
        <a:srgbClr val="AAABB4"/>
      </a:accent5>
      <a:accent6>
        <a:srgbClr val="C090E7"/>
      </a:accent6>
      <a:hlink>
        <a:srgbClr val="7B00E4"/>
      </a:hlink>
      <a:folHlink>
        <a:srgbClr val="618FFD"/>
      </a:folHlink>
    </a:clrScheme>
    <a:fontScheme name="Swing Bed Template">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800" b="0" i="1"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800" b="0" i="1"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Swing Bed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wing Bed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wing Bed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wing Bed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wing Bed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wing Bed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wing Bed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Designs\Swing Bed Template.pot</Template>
  <TotalTime>11806726</TotalTime>
  <Pages>13</Pages>
  <Words>2917</Words>
  <Application>Microsoft Office PowerPoint</Application>
  <PresentationFormat>On-screen Show (4:3)</PresentationFormat>
  <Paragraphs>375</Paragraphs>
  <Slides>62</Slides>
  <Notes>11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62</vt:i4>
      </vt:variant>
    </vt:vector>
  </HeadingPairs>
  <TitlesOfParts>
    <vt:vector size="69" baseType="lpstr">
      <vt:lpstr>Arial</vt:lpstr>
      <vt:lpstr>Arial Black</vt:lpstr>
      <vt:lpstr>Garamond</vt:lpstr>
      <vt:lpstr>Times New Roman</vt:lpstr>
      <vt:lpstr>Wingdings</vt:lpstr>
      <vt:lpstr>Swing Bed Template</vt:lpstr>
      <vt:lpstr>Organization Chart</vt:lpstr>
      <vt:lpstr>Billing</vt:lpstr>
      <vt:lpstr>Billing Objectives</vt:lpstr>
      <vt:lpstr>Implementation Schedule</vt:lpstr>
      <vt:lpstr>Implementation Schedule (2)</vt:lpstr>
      <vt:lpstr>Standard Systems Delay</vt:lpstr>
      <vt:lpstr>Billing Requirements Unchanged By The Implementation Of LTCH PPS</vt:lpstr>
      <vt:lpstr>Unchanged Requirements</vt:lpstr>
      <vt:lpstr>Patient Status Codes</vt:lpstr>
      <vt:lpstr>Ancillary Services </vt:lpstr>
      <vt:lpstr>Pre-Admission Services</vt:lpstr>
      <vt:lpstr>Adapting Existing IPPS Requirements For LTCH PPS</vt:lpstr>
      <vt:lpstr>Adapting IPPS  Requirements For LTCH PPS</vt:lpstr>
      <vt:lpstr>LTR Days - Policy for Use</vt:lpstr>
      <vt:lpstr>Full LTC-DRG vs. Short Stay Outlier</vt:lpstr>
      <vt:lpstr>Benefits Needed For Full LTC-DRG Payment</vt:lpstr>
      <vt:lpstr>Short Stay Outlier -  Example #1</vt:lpstr>
      <vt:lpstr>Short Stay Outlier -  Example #2</vt:lpstr>
      <vt:lpstr>New Billing Requirements Under LTCH PPS</vt:lpstr>
      <vt:lpstr>New Concepts</vt:lpstr>
      <vt:lpstr>Billing Frequency</vt:lpstr>
      <vt:lpstr>One Claim Per Stay</vt:lpstr>
      <vt:lpstr>Interim Billing</vt:lpstr>
      <vt:lpstr>Late Charge And Split Billing</vt:lpstr>
      <vt:lpstr>Claims Crossing PPS Transition Date</vt:lpstr>
      <vt:lpstr>Admissions Prior To Transition</vt:lpstr>
      <vt:lpstr>Interrupted Stays</vt:lpstr>
      <vt:lpstr>Interrupted Stays (2)</vt:lpstr>
      <vt:lpstr>Fixed-Day Periods</vt:lpstr>
      <vt:lpstr>Example #1-A</vt:lpstr>
      <vt:lpstr>Example #2-A</vt:lpstr>
      <vt:lpstr>Example #3-A</vt:lpstr>
      <vt:lpstr>Multiple Interrupted Stays</vt:lpstr>
      <vt:lpstr>Situations That Are Not Interrupted Stays</vt:lpstr>
      <vt:lpstr>LTCH LOS Determines Payment Policy</vt:lpstr>
      <vt:lpstr>LTCH LOS Determines Payment Policy Payment </vt:lpstr>
      <vt:lpstr>Submitting Interrupted Stay Claims To Medicare</vt:lpstr>
      <vt:lpstr>Interrupted Stay Claims And CWF</vt:lpstr>
      <vt:lpstr>Occurrence Span Code 74 And Accommodation Revenue Codes</vt:lpstr>
      <vt:lpstr>Occurrence Span Code 74 and Revenue Code 018X</vt:lpstr>
      <vt:lpstr>Example #1-B Acute Care Hospital Discharge</vt:lpstr>
      <vt:lpstr>Example #2-B IRF Discharge</vt:lpstr>
      <vt:lpstr>Example #3-B SNF Discharge</vt:lpstr>
      <vt:lpstr>Interrupted Stay Of One Day</vt:lpstr>
      <vt:lpstr>Basic UB-92 Coding For Interrupted Stays</vt:lpstr>
      <vt:lpstr>Interrupted Stay Claim Examples</vt:lpstr>
      <vt:lpstr>Patient Classification</vt:lpstr>
      <vt:lpstr>LTC-DRG Processing</vt:lpstr>
      <vt:lpstr>Diagnosis And Procedure Codes</vt:lpstr>
      <vt:lpstr>Changes To Processed LTC-DRGs</vt:lpstr>
      <vt:lpstr>Furnishing Services Directly Or Under Arrangement</vt:lpstr>
      <vt:lpstr>Benefits Exhausted During Stay</vt:lpstr>
      <vt:lpstr>Benefits Exhaust During Stay - Utilization</vt:lpstr>
      <vt:lpstr>Benefits Exhaust During Stay – Utilization (2)</vt:lpstr>
      <vt:lpstr>Benefits Exhaust Date And Span Code 70  </vt:lpstr>
      <vt:lpstr>Coding Benefits Exhaust During Stay</vt:lpstr>
      <vt:lpstr>Claim Examples - See Training Guide</vt:lpstr>
      <vt:lpstr>High Cost Outliers</vt:lpstr>
      <vt:lpstr>Coding High Cost Outliers</vt:lpstr>
      <vt:lpstr>Claim Examples - See Training Guide (2)</vt:lpstr>
      <vt:lpstr>Benefits Exhaust Prior To Stay And Other No-Pay Bills</vt:lpstr>
      <vt:lpstr>No-Payment Bills</vt:lpstr>
      <vt:lpstr>Billing -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Presentations  in Power Point</dc:title>
  <dc:subject>Training For Power Point</dc:subject>
  <dc:creator>Centers for Medicare &amp; Medicaid Services</dc:creator>
  <cp:keywords/>
  <dc:description>Designed for cross training project</dc:description>
  <cp:lastModifiedBy>Thompson, Carlos (CMS/CM)</cp:lastModifiedBy>
  <cp:revision>73</cp:revision>
  <cp:lastPrinted>2002-10-30T01:24:18Z</cp:lastPrinted>
  <dcterms:created xsi:type="dcterms:W3CDTF">1996-02-26T20:23:08Z</dcterms:created>
  <dcterms:modified xsi:type="dcterms:W3CDTF">2024-10-07T18:25:06Z</dcterms:modified>
</cp:coreProperties>
</file>